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 id="2147483697" r:id="rId6"/>
  </p:sldMasterIdLst>
  <p:notesMasterIdLst>
    <p:notesMasterId r:id="rId17"/>
  </p:notesMasterIdLst>
  <p:handoutMasterIdLst>
    <p:handoutMasterId r:id="rId18"/>
  </p:handoutMasterIdLst>
  <p:sldIdLst>
    <p:sldId id="376" r:id="rId7"/>
    <p:sldId id="378" r:id="rId8"/>
    <p:sldId id="361" r:id="rId9"/>
    <p:sldId id="379" r:id="rId10"/>
    <p:sldId id="363" r:id="rId11"/>
    <p:sldId id="380" r:id="rId12"/>
    <p:sldId id="382" r:id="rId13"/>
    <p:sldId id="381" r:id="rId14"/>
    <p:sldId id="371"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4F99E0"/>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7211" autoAdjust="0"/>
  </p:normalViewPr>
  <p:slideViewPr>
    <p:cSldViewPr snapToGrid="0">
      <p:cViewPr varScale="1">
        <p:scale>
          <a:sx n="97" d="100"/>
          <a:sy n="97" d="100"/>
        </p:scale>
        <p:origin x="1704" y="19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C9ED35-DE8B-415A-922F-475591756D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329E4D8-D3D8-48E1-B39B-7E340391D4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058C1-90F1-497D-B6E2-F41DD9496DF9}" type="datetimeFigureOut">
              <a:rPr lang="en-US" smtClean="0"/>
              <a:t>1/18/21</a:t>
            </a:fld>
            <a:endParaRPr lang="en-US"/>
          </a:p>
        </p:txBody>
      </p:sp>
      <p:sp>
        <p:nvSpPr>
          <p:cNvPr id="4" name="Footer Placeholder 3">
            <a:extLst>
              <a:ext uri="{FF2B5EF4-FFF2-40B4-BE49-F238E27FC236}">
                <a16:creationId xmlns:a16="http://schemas.microsoft.com/office/drawing/2014/main" id="{ABDFBDA0-6DEC-4EB4-B281-E640C0335B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71BDA65-71C1-4C6F-918E-86F83EBE9C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C6CCDA-14A9-4711-A787-3E93F0044C74}" type="slidenum">
              <a:rPr lang="en-US" smtClean="0"/>
              <a:t>‹nº›</a:t>
            </a:fld>
            <a:endParaRPr lang="en-US"/>
          </a:p>
        </p:txBody>
      </p:sp>
    </p:spTree>
    <p:extLst>
      <p:ext uri="{BB962C8B-B14F-4D97-AF65-F5344CB8AC3E}">
        <p14:creationId xmlns:p14="http://schemas.microsoft.com/office/powerpoint/2010/main" val="4156334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‹nº›</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“How to deliver a Microsoft </a:t>
            </a:r>
            <a:r>
              <a:rPr lang="en-US"/>
              <a:t>Cloud Workshop.”</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447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DFA60E-AD5C-4264-884B-ECD9CC856FA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499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steps we’ll walk through during a whiteboard design session.</a:t>
            </a:r>
          </a:p>
          <a:p>
            <a:endParaRPr lang="en-US" dirty="0"/>
          </a:p>
          <a:p>
            <a:r>
              <a:rPr lang="en-US" dirty="0"/>
              <a:t>The first step is to review the customer case study. Here you’ll cover the customer’s situation, requirements, and current architecture, as well as potential issues or objections they may have. </a:t>
            </a:r>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92837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steps we’ll walk through during a whiteboard design session.</a:t>
            </a:r>
          </a:p>
          <a:p>
            <a:endParaRPr lang="en-US" dirty="0"/>
          </a:p>
          <a:p>
            <a:r>
              <a:rPr lang="en-US" dirty="0"/>
              <a:t>The first step is to review the customer case study. Here you’ll cover the customer’s situation, requirements, and current architecture, as well as potential issues or objections they may have. </a:t>
            </a: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2103870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7840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940376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is to present the solution. Attendee teams pair up with another table to present their solutions to each other. During the presentations, be prepared to ask questions and encourage other attendees to raise questions and objections. This will help teams practice responding to customer objections. Also, make sure that teams have time to provide each other with feedback.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12815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will review details for hands-on labs. </a:t>
            </a:r>
          </a:p>
        </p:txBody>
      </p:sp>
      <p:sp>
        <p:nvSpPr>
          <p:cNvPr id="4" name="Slide Number Placeholder 3"/>
          <p:cNvSpPr>
            <a:spLocks noGrp="1"/>
          </p:cNvSpPr>
          <p:nvPr>
            <p:ph type="sldNum" sz="quarter" idx="10"/>
          </p:nvPr>
        </p:nvSpPr>
        <p:spPr/>
        <p:txBody>
          <a:bodyPr/>
          <a:lstStyle/>
          <a:p>
            <a:fld id="{57DFA60E-AD5C-4264-884B-ECD9CC856FA7}" type="slidenum">
              <a:rPr lang="en-US" smtClean="0"/>
              <a:t>9</a:t>
            </a:fld>
            <a:endParaRPr lang="en-US"/>
          </a:p>
        </p:txBody>
      </p:sp>
    </p:spTree>
    <p:extLst>
      <p:ext uri="{BB962C8B-B14F-4D97-AF65-F5344CB8AC3E}">
        <p14:creationId xmlns:p14="http://schemas.microsoft.com/office/powerpoint/2010/main" val="227366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1/18/21 9:50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28666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‹nº›</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descr="Microsoft Cloud Workshop logo">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descr="Microsoft logo"/>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5189844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445496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8261795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‹nº›</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960496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4241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9287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02326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64116351"/>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286757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5461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156919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031100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descr="Microsoft logo"/>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4596805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BASIC">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87060" y="33506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22" name="Text Placeholder 2"/>
          <p:cNvSpPr>
            <a:spLocks noGrp="1"/>
          </p:cNvSpPr>
          <p:nvPr>
            <p:ph type="body" sz="quarter" idx="16" hasCustomPrompt="1"/>
          </p:nvPr>
        </p:nvSpPr>
        <p:spPr>
          <a:xfrm>
            <a:off x="427085" y="2142443"/>
            <a:ext cx="7027273"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3" name="Text Placeholder 2"/>
          <p:cNvSpPr>
            <a:spLocks noGrp="1"/>
          </p:cNvSpPr>
          <p:nvPr>
            <p:ph type="body" sz="quarter" idx="17" hasCustomPrompt="1"/>
          </p:nvPr>
        </p:nvSpPr>
        <p:spPr>
          <a:xfrm>
            <a:off x="427551" y="1645383"/>
            <a:ext cx="7029141"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7E911622-120A-4D49-AD6C-7E4B984B1EEA}"/>
              </a:ext>
            </a:extLst>
          </p:cNvPr>
          <p:cNvSpPr>
            <a:spLocks noGrp="1"/>
          </p:cNvSpPr>
          <p:nvPr>
            <p:ph type="sldNum" sz="quarter" idx="18"/>
          </p:nvPr>
        </p:nvSpPr>
        <p:spPr/>
        <p:txBody>
          <a:bodyPr/>
          <a:lstStyle/>
          <a:p>
            <a:fld id="{6917C22C-C5D7-4539-A137-217872CE6377}" type="slidenum">
              <a:rPr lang="en-US" smtClean="0"/>
              <a:pPr/>
              <a:t>‹nº›</a:t>
            </a:fld>
            <a:endParaRPr lang="en-US"/>
          </a:p>
        </p:txBody>
      </p:sp>
    </p:spTree>
    <p:extLst>
      <p:ext uri="{BB962C8B-B14F-4D97-AF65-F5344CB8AC3E}">
        <p14:creationId xmlns:p14="http://schemas.microsoft.com/office/powerpoint/2010/main" val="41249836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‹nº›</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5" r:id="rId20"/>
    <p:sldLayoutId id="2147483696"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‹nº›</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35302473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3" r:id="rId5"/>
    <p:sldLayoutId id="2147483704" r:id="rId6"/>
    <p:sldLayoutId id="2147483705" r:id="rId7"/>
    <p:sldLayoutId id="2147483706" r:id="rId8"/>
    <p:sldLayoutId id="2147483707" r:id="rId9"/>
    <p:sldLayoutId id="2147483708" r:id="rId10"/>
    <p:sldLayoutId id="2147483709"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CA4E4D-A463-42FD-A971-F7E139CACF69}"/>
              </a:ext>
            </a:extLst>
          </p:cNvPr>
          <p:cNvSpPr>
            <a:spLocks noGrp="1"/>
          </p:cNvSpPr>
          <p:nvPr>
            <p:ph type="title"/>
          </p:nvPr>
        </p:nvSpPr>
        <p:spPr>
          <a:xfrm>
            <a:off x="269301" y="3028568"/>
            <a:ext cx="7390143" cy="1793090"/>
          </a:xfrm>
        </p:spPr>
        <p:txBody>
          <a:bodyPr/>
          <a:lstStyle/>
          <a:p>
            <a:r>
              <a:rPr lang="en-US" dirty="0"/>
              <a:t>Azure para </a:t>
            </a:r>
            <a:r>
              <a:rPr lang="en-US" dirty="0" err="1"/>
              <a:t>Desenvolvedores</a:t>
            </a:r>
            <a:endParaRPr lang="en-US" dirty="0"/>
          </a:p>
        </p:txBody>
      </p:sp>
    </p:spTree>
    <p:extLst>
      <p:ext uri="{BB962C8B-B14F-4D97-AF65-F5344CB8AC3E}">
        <p14:creationId xmlns:p14="http://schemas.microsoft.com/office/powerpoint/2010/main" val="1129550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Azure Storage </a:t>
            </a:r>
          </a:p>
        </p:txBody>
      </p:sp>
      <p:sp>
        <p:nvSpPr>
          <p:cNvPr id="14" name="Text Placeholder 6">
            <a:extLst>
              <a:ext uri="{FF2B5EF4-FFF2-40B4-BE49-F238E27FC236}">
                <a16:creationId xmlns:a16="http://schemas.microsoft.com/office/drawing/2014/main" id="{C7CF7A34-E32F-4509-9987-138A17E21CE1}"/>
              </a:ext>
            </a:extLst>
          </p:cNvPr>
          <p:cNvSpPr txBox="1">
            <a:spLocks/>
          </p:cNvSpPr>
          <p:nvPr/>
        </p:nvSpPr>
        <p:spPr>
          <a:xfrm>
            <a:off x="4111517" y="2825002"/>
            <a:ext cx="7813252" cy="2665207"/>
          </a:xfrm>
          <a:prstGeom prst="rect">
            <a:avLst/>
          </a:prstGeom>
        </p:spPr>
        <p:txBody>
          <a:bodyPr vert="horz" lIns="0" tIns="0" rIns="0" bIns="0" rtlCol="0" anchor="b" anchorCtr="0">
            <a:noAutofit/>
          </a:bodyPr>
          <a:lstStyle>
            <a:lvl1pPr marL="0" marR="0" indent="0" algn="l" defTabSz="508623" rtl="0" eaLnBrk="1" fontAlgn="auto" latinLnBrk="0" hangingPunct="1">
              <a:lnSpc>
                <a:spcPct val="100000"/>
              </a:lnSpc>
              <a:spcBef>
                <a:spcPts val="0"/>
              </a:spcBef>
              <a:spcAft>
                <a:spcPts val="0"/>
              </a:spcAft>
              <a:buClrTx/>
              <a:buSzTx/>
              <a:buFont typeface="Arial"/>
              <a:buNone/>
              <a:tabLst/>
              <a:defRPr lang="en-US" sz="2000"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baseline="0"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508623" rtl="0" eaLnBrk="1" latinLnBrk="0" hangingPunct="1">
              <a:lnSpc>
                <a:spcPct val="90000"/>
              </a:lnSpc>
              <a:spcBef>
                <a:spcPct val="20000"/>
              </a:spcBef>
              <a:spcAft>
                <a:spcPts val="417"/>
              </a:spcAft>
              <a:buClrTx/>
              <a:buFont typeface="Wingdings" panose="05000000000000000000" pitchFamily="2" charset="2"/>
              <a:buNone/>
              <a:defRPr lang="en-US" sz="1391" b="1" kern="1200" cap="all" spc="209"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508623" rtl="0" eaLnBrk="1" latinLnBrk="0" hangingPunct="1">
              <a:lnSpc>
                <a:spcPct val="90000"/>
              </a:lnSpc>
              <a:spcBef>
                <a:spcPct val="20000"/>
              </a:spcBef>
              <a:spcAft>
                <a:spcPts val="417"/>
              </a:spcAft>
              <a:buFont typeface="Arial"/>
              <a:buNone/>
              <a:defRPr lang="en-US" sz="1391" b="1" kern="1200" cap="all" spc="209"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vl6pPr marL="2797425" indent="-254311" algn="l" defTabSz="508623" rtl="0" eaLnBrk="1" latinLnBrk="0" hangingPunct="1">
              <a:spcBef>
                <a:spcPct val="20000"/>
              </a:spcBef>
              <a:buFont typeface="Arial"/>
              <a:buChar char="•"/>
              <a:defRPr sz="2225" kern="1200">
                <a:solidFill>
                  <a:schemeClr val="tx1"/>
                </a:solidFill>
                <a:latin typeface="+mn-lt"/>
                <a:ea typeface="+mn-ea"/>
                <a:cs typeface="+mn-cs"/>
              </a:defRPr>
            </a:lvl6pPr>
            <a:lvl7pPr marL="3306046" indent="-254311" algn="l" defTabSz="508623" rtl="0" eaLnBrk="1" latinLnBrk="0" hangingPunct="1">
              <a:spcBef>
                <a:spcPct val="20000"/>
              </a:spcBef>
              <a:buFont typeface="Arial"/>
              <a:buChar char="•"/>
              <a:defRPr sz="2225" kern="1200">
                <a:solidFill>
                  <a:schemeClr val="tx1"/>
                </a:solidFill>
                <a:latin typeface="+mn-lt"/>
                <a:ea typeface="+mn-ea"/>
                <a:cs typeface="+mn-cs"/>
              </a:defRPr>
            </a:lvl7pPr>
            <a:lvl8pPr marL="3814667" indent="-254311" algn="l" defTabSz="508623" rtl="0" eaLnBrk="1" latinLnBrk="0" hangingPunct="1">
              <a:spcBef>
                <a:spcPct val="20000"/>
              </a:spcBef>
              <a:buFont typeface="Arial"/>
              <a:buChar char="•"/>
              <a:defRPr sz="2225" kern="1200">
                <a:solidFill>
                  <a:schemeClr val="tx1"/>
                </a:solidFill>
                <a:latin typeface="+mn-lt"/>
                <a:ea typeface="+mn-ea"/>
                <a:cs typeface="+mn-cs"/>
              </a:defRPr>
            </a:lvl8pPr>
            <a:lvl9pPr marL="4323290" indent="-254311" algn="l" defTabSz="508623" rtl="0" eaLnBrk="1" latinLnBrk="0" hangingPunct="1">
              <a:spcBef>
                <a:spcPct val="20000"/>
              </a:spcBef>
              <a:buFont typeface="Arial"/>
              <a:buChar char="•"/>
              <a:defRPr sz="2225" kern="1200">
                <a:solidFill>
                  <a:schemeClr val="tx1"/>
                </a:solidFill>
                <a:latin typeface="+mn-lt"/>
                <a:ea typeface="+mn-ea"/>
                <a:cs typeface="+mn-cs"/>
              </a:defRPr>
            </a:lvl9pPr>
          </a:lstStyle>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Serviço</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de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armazenamento</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em</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nuvem</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totalmente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gerenciado</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Seguro,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redundante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e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altamente</a:t>
            </a:r>
            <a:r>
              <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 </a:t>
            </a:r>
            <a:r>
              <a:rPr kumimoji="0" lang="en-US" sz="2750" b="0" i="0" u="none" strike="noStrike" kern="1200" cap="none" spc="0" normalizeH="0" baseline="0" noProof="0" dirty="0" err="1">
                <a:ln>
                  <a:noFill/>
                </a:ln>
                <a:solidFill>
                  <a:srgbClr val="505050"/>
                </a:solidFill>
                <a:effectLst/>
                <a:uLnTx/>
                <a:uFillTx/>
                <a:latin typeface="Segoe UI Semibold" panose="020B0702040204020203" pitchFamily="34" charset="0"/>
                <a:ea typeface="+mn-ea"/>
                <a:cs typeface="Segoe UI Semibold" panose="020B0702040204020203" pitchFamily="34" charset="0"/>
              </a:rPr>
              <a:t>disponível</a:t>
            </a: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508623" rtl="0" eaLnBrk="1" fontAlgn="auto" latinLnBrk="0" hangingPunct="1">
              <a:lnSpc>
                <a:spcPct val="100000"/>
              </a:lnSpc>
              <a:spcBef>
                <a:spcPts val="0"/>
              </a:spcBef>
              <a:spcAft>
                <a:spcPts val="0"/>
              </a:spcAft>
              <a:buClrTx/>
              <a:buSzTx/>
              <a:buFont typeface="Arial"/>
              <a:buNone/>
              <a:tabLst/>
              <a:defRPr/>
            </a:pPr>
            <a:r>
              <a:rPr lang="en-US" sz="2750" dirty="0" err="1">
                <a:solidFill>
                  <a:srgbClr val="505050"/>
                </a:solidFill>
              </a:rPr>
              <a:t>Dividido</a:t>
            </a:r>
            <a:r>
              <a:rPr lang="en-US" sz="2750" dirty="0">
                <a:solidFill>
                  <a:srgbClr val="505050"/>
                </a:solidFill>
              </a:rPr>
              <a:t> </a:t>
            </a:r>
            <a:r>
              <a:rPr lang="en-US" sz="2750" dirty="0" err="1">
                <a:solidFill>
                  <a:srgbClr val="505050"/>
                </a:solidFill>
              </a:rPr>
              <a:t>em</a:t>
            </a:r>
            <a:r>
              <a:rPr lang="en-US" sz="2750" dirty="0">
                <a:solidFill>
                  <a:srgbClr val="505050"/>
                </a:solidFill>
              </a:rPr>
              <a:t> 4 </a:t>
            </a:r>
            <a:r>
              <a:rPr lang="en-US" sz="2750" dirty="0" err="1">
                <a:solidFill>
                  <a:srgbClr val="505050"/>
                </a:solidFill>
              </a:rPr>
              <a:t>tipos</a:t>
            </a:r>
            <a:r>
              <a:rPr lang="en-US" sz="2750" dirty="0">
                <a:solidFill>
                  <a:srgbClr val="505050"/>
                </a:solidFill>
              </a:rPr>
              <a:t> de </a:t>
            </a:r>
            <a:r>
              <a:rPr lang="en-US" sz="2750" dirty="0" err="1">
                <a:solidFill>
                  <a:srgbClr val="505050"/>
                </a:solidFill>
              </a:rPr>
              <a:t>Serviços</a:t>
            </a:r>
            <a:r>
              <a:rPr lang="en-US" sz="2750" dirty="0">
                <a:solidFill>
                  <a:srgbClr val="505050"/>
                </a:solidFill>
              </a:rPr>
              <a:t>:</a:t>
            </a:r>
            <a:endParaRPr kumimoji="0" lang="en-US" sz="275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a:p>
            <a:pPr marL="457200" marR="0" lvl="0" indent="-457200" algn="l" defTabSz="508623" rtl="0" eaLnBrk="1" fontAlgn="auto" latinLnBrk="0" hangingPunct="1">
              <a:lnSpc>
                <a:spcPct val="100000"/>
              </a:lnSpc>
              <a:spcBef>
                <a:spcPts val="0"/>
              </a:spcBef>
              <a:spcAft>
                <a:spcPts val="0"/>
              </a:spcAft>
              <a:buClrTx/>
              <a:buSzTx/>
              <a:buFontTx/>
              <a:buChar char="-"/>
              <a:tabLst/>
              <a:defRPr/>
            </a:pPr>
            <a:r>
              <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Blob</a:t>
            </a:r>
          </a:p>
          <a:p>
            <a:pPr marL="457200" marR="0" lvl="0" indent="-457200" algn="l" defTabSz="508623" rtl="0" eaLnBrk="1" fontAlgn="auto" latinLnBrk="0" hangingPunct="1">
              <a:lnSpc>
                <a:spcPct val="100000"/>
              </a:lnSpc>
              <a:spcBef>
                <a:spcPts val="0"/>
              </a:spcBef>
              <a:spcAft>
                <a:spcPts val="0"/>
              </a:spcAft>
              <a:buClrTx/>
              <a:buSzTx/>
              <a:buFontTx/>
              <a:buChar char="-"/>
              <a:tabLst/>
              <a:defRPr/>
            </a:pPr>
            <a:r>
              <a:rPr lang="en-US" sz="2800" dirty="0">
                <a:solidFill>
                  <a:srgbClr val="505050"/>
                </a:solidFill>
              </a:rPr>
              <a:t>Table</a:t>
            </a:r>
          </a:p>
          <a:p>
            <a:pPr marL="457200" marR="0" lvl="0" indent="-457200" algn="l" defTabSz="508623" rtl="0" eaLnBrk="1" fontAlgn="auto" latinLnBrk="0" hangingPunct="1">
              <a:lnSpc>
                <a:spcPct val="100000"/>
              </a:lnSpc>
              <a:spcBef>
                <a:spcPts val="0"/>
              </a:spcBef>
              <a:spcAft>
                <a:spcPts val="0"/>
              </a:spcAft>
              <a:buClrTx/>
              <a:buSzTx/>
              <a:buFontTx/>
              <a:buChar char="-"/>
              <a:tabLst/>
              <a:defRPr/>
            </a:pPr>
            <a:r>
              <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rPr>
              <a:t>Queue</a:t>
            </a:r>
          </a:p>
          <a:p>
            <a:pPr marL="457200" marR="0" lvl="0" indent="-457200" algn="l" defTabSz="508623" rtl="0" eaLnBrk="1" fontAlgn="auto" latinLnBrk="0" hangingPunct="1">
              <a:lnSpc>
                <a:spcPct val="100000"/>
              </a:lnSpc>
              <a:spcBef>
                <a:spcPts val="0"/>
              </a:spcBef>
              <a:spcAft>
                <a:spcPts val="0"/>
              </a:spcAft>
              <a:buClrTx/>
              <a:buSzTx/>
              <a:buFontTx/>
              <a:buChar char="-"/>
              <a:tabLst/>
              <a:defRPr/>
            </a:pPr>
            <a:r>
              <a:rPr lang="en-US" sz="2800" dirty="0">
                <a:solidFill>
                  <a:srgbClr val="505050"/>
                </a:solidFill>
              </a:rPr>
              <a:t>File</a:t>
            </a:r>
            <a:endParaRPr kumimoji="0" lang="en-US" sz="2800" b="0" i="0" u="none" strike="noStrike" kern="1200" cap="none" spc="0" normalizeH="0" baseline="0" noProof="0" dirty="0">
              <a:ln>
                <a:noFill/>
              </a:ln>
              <a:solidFill>
                <a:srgbClr val="505050"/>
              </a:solidFill>
              <a:effectLst/>
              <a:uLnTx/>
              <a:uFillTx/>
              <a:latin typeface="Segoe UI Semibold" panose="020B0702040204020203" pitchFamily="34" charset="0"/>
              <a:ea typeface="+mn-ea"/>
              <a:cs typeface="Segoe UI Semibold" panose="020B0702040204020203" pitchFamily="34" charset="0"/>
            </a:endParaRPr>
          </a:p>
        </p:txBody>
      </p:sp>
      <p:pic>
        <p:nvPicPr>
          <p:cNvPr id="2" name="Picture 1" descr="Illustration metaphor for lightbulb moment  or powering on ">
            <a:extLst>
              <a:ext uri="{FF2B5EF4-FFF2-40B4-BE49-F238E27FC236}">
                <a16:creationId xmlns:a16="http://schemas.microsoft.com/office/drawing/2014/main" id="{92B3DC3F-0EE8-4E15-8DCC-E44BF6856F0C}"/>
              </a:ext>
            </a:extLst>
          </p:cNvPr>
          <p:cNvPicPr>
            <a:picLocks noChangeAspect="1"/>
          </p:cNvPicPr>
          <p:nvPr/>
        </p:nvPicPr>
        <p:blipFill>
          <a:blip r:embed="rId3"/>
          <a:stretch>
            <a:fillRect/>
          </a:stretch>
        </p:blipFill>
        <p:spPr>
          <a:xfrm>
            <a:off x="494592" y="1678506"/>
            <a:ext cx="2948946" cy="2911299"/>
          </a:xfrm>
          <a:prstGeom prst="rect">
            <a:avLst/>
          </a:prstGeom>
        </p:spPr>
      </p:pic>
    </p:spTree>
    <p:extLst>
      <p:ext uri="{BB962C8B-B14F-4D97-AF65-F5344CB8AC3E}">
        <p14:creationId xmlns:p14="http://schemas.microsoft.com/office/powerpoint/2010/main" val="319159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 BLOB</a:t>
            </a:r>
          </a:p>
        </p:txBody>
      </p:sp>
      <p:sp>
        <p:nvSpPr>
          <p:cNvPr id="4" name="Rectangle 3">
            <a:extLst>
              <a:ext uri="{FF2B5EF4-FFF2-40B4-BE49-F238E27FC236}">
                <a16:creationId xmlns:a16="http://schemas.microsoft.com/office/drawing/2014/main" id="{25362B3C-9CF3-440E-A0E7-240D52B7A1C1}"/>
              </a:ext>
            </a:extLst>
          </p:cNvPr>
          <p:cNvSpPr/>
          <p:nvPr/>
        </p:nvSpPr>
        <p:spPr>
          <a:xfrm>
            <a:off x="421329" y="1343179"/>
            <a:ext cx="9752685" cy="4238468"/>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Projetado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para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armazenar</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grandes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quantidades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dados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não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estruturados</a:t>
            </a: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dados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armazenados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em</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“containers”</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Armazena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sites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estáticos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sem</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custo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computação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Tipos</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de Blob:</a:t>
            </a: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Block Blob: 4.77tb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tamanho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m</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áximo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por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arquivo</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Append Blob: 195gb de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tamanho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máximo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por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arquivo</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Page Blob: 8</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tb de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tamanho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máximo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por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arquivo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A11201F4-8457-4801-A936-0CCE8C93342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3852358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 Table</a:t>
            </a:r>
          </a:p>
        </p:txBody>
      </p:sp>
      <p:sp>
        <p:nvSpPr>
          <p:cNvPr id="4" name="Rectangle 3">
            <a:extLst>
              <a:ext uri="{FF2B5EF4-FFF2-40B4-BE49-F238E27FC236}">
                <a16:creationId xmlns:a16="http://schemas.microsoft.com/office/drawing/2014/main" id="{25362B3C-9CF3-440E-A0E7-240D52B7A1C1}"/>
              </a:ext>
            </a:extLst>
          </p:cNvPr>
          <p:cNvSpPr/>
          <p:nvPr/>
        </p:nvSpPr>
        <p:spPr>
          <a:xfrm>
            <a:off x="421329" y="1343179"/>
            <a:ext cx="9752685" cy="4661661"/>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NoSQL ( Key/Value )</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Schema-less design</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Indexação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através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da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PartitionKey</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RowKey</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Conceito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t>
            </a: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Tabela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uma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coleção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entidades</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Entidade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um conjunto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propriedades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similar a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uma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linha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banco de dados</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a:p>
            <a:pPr marL="742950" lvl="1" indent="-285750" defTabSz="914367">
              <a:spcAft>
                <a:spcPts val="588"/>
              </a:spcAft>
              <a:buFont typeface="Arial" panose="020B0604020202020204" pitchFamily="34" charset="0"/>
              <a:buChar char="•"/>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Propriedade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Cada</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entdade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pode</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incluir</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252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propriedades</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p:txBody>
      </p:sp>
      <p:sp>
        <p:nvSpPr>
          <p:cNvPr id="2" name="Title 1" hidden="1">
            <a:extLst>
              <a:ext uri="{FF2B5EF4-FFF2-40B4-BE49-F238E27FC236}">
                <a16:creationId xmlns:a16="http://schemas.microsoft.com/office/drawing/2014/main" id="{A11201F4-8457-4801-A936-0CCE8C93342B}"/>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Tree>
    <p:extLst>
      <p:ext uri="{BB962C8B-B14F-4D97-AF65-F5344CB8AC3E}">
        <p14:creationId xmlns:p14="http://schemas.microsoft.com/office/powerpoint/2010/main" val="17646727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-QUEUE</a:t>
            </a:r>
          </a:p>
          <a:p>
            <a:endParaRPr lang="en-US" dirty="0">
              <a:latin typeface="Segoe UI Semibold" panose="020B0702040204020203" pitchFamily="34" charset="0"/>
              <a:cs typeface="Segoe UI Semibold" panose="020B07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
        <p:nvSpPr>
          <p:cNvPr id="7" name="Rectangle 3">
            <a:extLst>
              <a:ext uri="{FF2B5EF4-FFF2-40B4-BE49-F238E27FC236}">
                <a16:creationId xmlns:a16="http://schemas.microsoft.com/office/drawing/2014/main" id="{8095550C-0821-5346-A1F3-95897DBA0B8D}"/>
              </a:ext>
            </a:extLst>
          </p:cNvPr>
          <p:cNvSpPr/>
          <p:nvPr/>
        </p:nvSpPr>
        <p:spPr>
          <a:xfrm>
            <a:off x="421329" y="1343179"/>
            <a:ext cx="9752685" cy="2314864"/>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Serviço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mensageria</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disponível</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no Azure Storage</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Utilizadas</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para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processamento</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assíncrono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Mensagens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até</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64 kb</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7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dias</a:t>
            </a: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 de tempo de </a:t>
            </a:r>
            <a:r>
              <a:rPr lang="en-GB" sz="2750" kern="0" dirty="0" err="1">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armazenamento</a:t>
            </a: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8235236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-FILE</a:t>
            </a:r>
          </a:p>
          <a:p>
            <a:endParaRPr lang="en-US" dirty="0">
              <a:latin typeface="Segoe UI Semibold" panose="020B0702040204020203" pitchFamily="34" charset="0"/>
              <a:cs typeface="Segoe UI Semibold" panose="020B07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
        <p:nvSpPr>
          <p:cNvPr id="7" name="Rectangle 3">
            <a:extLst>
              <a:ext uri="{FF2B5EF4-FFF2-40B4-BE49-F238E27FC236}">
                <a16:creationId xmlns:a16="http://schemas.microsoft.com/office/drawing/2014/main" id="{8095550C-0821-5346-A1F3-95897DBA0B8D}"/>
              </a:ext>
            </a:extLst>
          </p:cNvPr>
          <p:cNvSpPr/>
          <p:nvPr/>
        </p:nvSpPr>
        <p:spPr>
          <a:xfrm>
            <a:off x="421329" y="1343179"/>
            <a:ext cx="9752685" cy="2738057"/>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Serviço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compartilhamento</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arquivos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através</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do protocol SMB</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1TB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tamanho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máximo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por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arquivo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Sincronização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Arquivos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através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do Azure File Sync</a:t>
            </a:r>
          </a:p>
          <a:p>
            <a:pPr marR="0" lvl="0" defTabSz="914367" eaLnBrk="1" fontAlgn="auto" latinLnBrk="0" hangingPunct="1">
              <a:lnSpc>
                <a:spcPct val="100000"/>
              </a:lnSpc>
              <a:spcBef>
                <a:spcPts val="0"/>
              </a:spcBef>
              <a:spcAft>
                <a:spcPts val="588"/>
              </a:spcAft>
              <a:buClrTx/>
              <a:buSzTx/>
              <a:tabLst/>
              <a:defRPr/>
            </a:pP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12835647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774A367-9F67-4C2B-A29F-54605E3BFCCC}"/>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Storage Account</a:t>
            </a:r>
          </a:p>
          <a:p>
            <a:endParaRPr lang="en-US" dirty="0">
              <a:latin typeface="Segoe UI Semibold" panose="020B0702040204020203" pitchFamily="34" charset="0"/>
              <a:cs typeface="Segoe UI Semibold" panose="020B0702040204020203" pitchFamily="34" charset="0"/>
            </a:endParaRPr>
          </a:p>
        </p:txBody>
      </p:sp>
      <p:sp>
        <p:nvSpPr>
          <p:cNvPr id="2" name="Title 1" hidden="1">
            <a:extLst>
              <a:ext uri="{FF2B5EF4-FFF2-40B4-BE49-F238E27FC236}">
                <a16:creationId xmlns:a16="http://schemas.microsoft.com/office/drawing/2014/main" id="{2CC14988-42DA-4966-8C15-24A11D4C19B0}"/>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Whiteboard design session walk-through</a:t>
            </a:r>
            <a:endParaRPr lang="en-US" dirty="0"/>
          </a:p>
        </p:txBody>
      </p:sp>
      <p:sp>
        <p:nvSpPr>
          <p:cNvPr id="7" name="Rectangle 3">
            <a:extLst>
              <a:ext uri="{FF2B5EF4-FFF2-40B4-BE49-F238E27FC236}">
                <a16:creationId xmlns:a16="http://schemas.microsoft.com/office/drawing/2014/main" id="{8095550C-0821-5346-A1F3-95897DBA0B8D}"/>
              </a:ext>
            </a:extLst>
          </p:cNvPr>
          <p:cNvSpPr/>
          <p:nvPr/>
        </p:nvSpPr>
        <p:spPr>
          <a:xfrm>
            <a:off x="421329" y="1343179"/>
            <a:ext cx="9752685" cy="3661387"/>
          </a:xfrm>
          <a:prstGeom prst="rect">
            <a:avLst/>
          </a:prstGeom>
        </p:spPr>
        <p:txBody>
          <a:bodyPr wrap="square">
            <a:spAutoFit/>
          </a:bodyPr>
          <a:lstStyle/>
          <a:p>
            <a:pPr marL="0" marR="0" lvl="0" indent="0" defTabSz="914367" eaLnBrk="1" fontAlgn="auto" latinLnBrk="0" hangingPunct="1">
              <a:lnSpc>
                <a:spcPct val="107000"/>
              </a:lnSpc>
              <a:spcBef>
                <a:spcPts val="0"/>
              </a:spcBef>
              <a:spcAft>
                <a:spcPts val="0"/>
              </a:spcAft>
              <a:buClrTx/>
              <a:buSzTx/>
              <a:buFontTx/>
              <a:buNone/>
              <a:tabLst/>
              <a:defRPr/>
            </a:pPr>
            <a:endPar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Emulador</a:t>
            </a:r>
            <a:r>
              <a:rPr kumimoji="0" lang="en-US"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para Windows: Azurite ( Containers Docker )</a:t>
            </a:r>
          </a:p>
          <a:p>
            <a:pPr marL="285750" marR="0" lvl="0" indent="-285750" defTabSz="91436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Microsoft Azure Storage Explorer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como</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ferramenta de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gerenciamento</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Bibliotecas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para .NET, Java, C++ , </a:t>
            </a:r>
            <a:r>
              <a:rPr kumimoji="0" lang="en-GB" sz="2750" b="0" i="0" u="none" strike="noStrike" kern="0" cap="none" spc="0" normalizeH="0" baseline="0" noProof="0" dirty="0" err="1">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Node.JS</a:t>
            </a:r>
            <a:r>
              <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rPr>
              <a:t> , PHP, Ruby e Python</a:t>
            </a:r>
          </a:p>
          <a:p>
            <a:pPr marL="285750" marR="0" lvl="0" indent="-285750" defTabSz="914367" eaLnBrk="1" fontAlgn="auto" latinLnBrk="0" hangingPunct="1">
              <a:lnSpc>
                <a:spcPct val="100000"/>
              </a:lnSpc>
              <a:spcBef>
                <a:spcPts val="0"/>
              </a:spcBef>
              <a:spcAft>
                <a:spcPts val="588"/>
              </a:spcAft>
              <a:buClrTx/>
              <a:buSzTx/>
              <a:buFont typeface="Arial" panose="020B0604020202020204" pitchFamily="34" charset="0"/>
              <a:buChar char="•"/>
              <a:tabLst/>
              <a:defRPr/>
            </a:pPr>
            <a:r>
              <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rPr>
              <a:t>Azure Storage Services REST API</a:t>
            </a:r>
            <a:endParaRPr kumimoji="0" lang="en-GB" sz="2750" b="0" i="0" u="none" strike="noStrike" kern="0" cap="none" spc="0" normalizeH="0" baseline="0" noProof="0" dirty="0">
              <a:ln>
                <a:noFill/>
              </a:ln>
              <a:solidFill>
                <a:srgbClr val="505050"/>
              </a:solidFill>
              <a:effectLst/>
              <a:uLnTx/>
              <a:uFillTx/>
              <a:latin typeface="Segoe UI Semilight" panose="020B0402040204020203" pitchFamily="34" charset="0"/>
              <a:ea typeface="Calibri" panose="020F0502020204030204" pitchFamily="34" charset="0"/>
              <a:cs typeface="Segoe UI Semilight" panose="020B0402040204020203" pitchFamily="34" charset="0"/>
            </a:endParaRPr>
          </a:p>
          <a:p>
            <a:pPr marR="0" lvl="0" defTabSz="914367" eaLnBrk="1" fontAlgn="auto" latinLnBrk="0" hangingPunct="1">
              <a:lnSpc>
                <a:spcPct val="100000"/>
              </a:lnSpc>
              <a:spcBef>
                <a:spcPts val="0"/>
              </a:spcBef>
              <a:spcAft>
                <a:spcPts val="588"/>
              </a:spcAft>
              <a:buClrTx/>
              <a:buSzTx/>
              <a:tabLst/>
              <a:defRPr/>
            </a:pPr>
            <a:endParaRPr lang="en-GB" sz="2750" kern="0" dirty="0">
              <a:solidFill>
                <a:srgbClr val="505050"/>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13637871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DEF5F165-08C8-0B46-91E0-883DF14BAB70}"/>
              </a:ext>
            </a:extLst>
          </p:cNvPr>
          <p:cNvSpPr>
            <a:spLocks noGrp="1"/>
          </p:cNvSpPr>
          <p:nvPr>
            <p:ph type="body" sz="quarter" idx="10"/>
          </p:nvPr>
        </p:nvSpPr>
        <p:spPr>
          <a:xfrm>
            <a:off x="269238" y="2501142"/>
            <a:ext cx="11653523" cy="592150"/>
          </a:xfrm>
        </p:spPr>
        <p:txBody>
          <a:bodyPr/>
          <a:lstStyle/>
          <a:p>
            <a:pPr marL="457200" indent="-457200">
              <a:buFont typeface="Arial" panose="020B0604020202020204" pitchFamily="34" charset="0"/>
              <a:buChar char="•"/>
            </a:pPr>
            <a:r>
              <a:rPr lang="pt-BR" dirty="0" err="1"/>
              <a:t>https</a:t>
            </a:r>
            <a:r>
              <a:rPr lang="pt-BR" dirty="0"/>
              <a:t>://</a:t>
            </a:r>
            <a:r>
              <a:rPr lang="pt-BR" dirty="0" err="1"/>
              <a:t>azure.microsoft.com</a:t>
            </a:r>
            <a:r>
              <a:rPr lang="pt-BR" dirty="0"/>
              <a:t>/</a:t>
            </a:r>
            <a:r>
              <a:rPr lang="pt-BR" dirty="0" err="1"/>
              <a:t>pt-br</a:t>
            </a:r>
            <a:r>
              <a:rPr lang="pt-BR" dirty="0"/>
              <a:t>/</a:t>
            </a:r>
            <a:r>
              <a:rPr lang="pt-BR" dirty="0" err="1"/>
              <a:t>features</a:t>
            </a:r>
            <a:r>
              <a:rPr lang="pt-BR" dirty="0"/>
              <a:t>/</a:t>
            </a:r>
            <a:r>
              <a:rPr lang="pt-BR" dirty="0" err="1"/>
              <a:t>storage-explorer</a:t>
            </a:r>
            <a:r>
              <a:rPr lang="pt-BR" dirty="0"/>
              <a:t>/</a:t>
            </a:r>
          </a:p>
        </p:txBody>
      </p:sp>
      <p:sp>
        <p:nvSpPr>
          <p:cNvPr id="6" name="Title 2">
            <a:extLst>
              <a:ext uri="{FF2B5EF4-FFF2-40B4-BE49-F238E27FC236}">
                <a16:creationId xmlns:a16="http://schemas.microsoft.com/office/drawing/2014/main" id="{1D3890F8-11E4-514B-ACC7-4CF070909C73}"/>
              </a:ext>
            </a:extLst>
          </p:cNvPr>
          <p:cNvSpPr txBox="1">
            <a:spLocks/>
          </p:cNvSpPr>
          <p:nvPr/>
        </p:nvSpPr>
        <p:spPr>
          <a:xfrm>
            <a:off x="421329" y="443514"/>
            <a:ext cx="11655840" cy="899665"/>
          </a:xfrm>
          <a:prstGeom prst="rect">
            <a:avLst/>
          </a:prstGeom>
        </p:spPr>
        <p:txBody>
          <a:bodyPr vert="horz" wrap="square" lIns="146304" tIns="91440" rIns="146304" bIns="91440" rtlCol="0" anchor="t">
            <a:noAutofit/>
          </a:bodyPr>
          <a:lst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latin typeface="Segoe UI Semibold" panose="020B0702040204020203" pitchFamily="34" charset="0"/>
                <a:cs typeface="Segoe UI Semibold" panose="020B0702040204020203" pitchFamily="34" charset="0"/>
              </a:rPr>
              <a:t>Azure Storage Explorer</a:t>
            </a:r>
          </a:p>
          <a:p>
            <a:endParaRPr 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502266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084172"/>
            <a:ext cx="11653523" cy="2139688"/>
          </a:xfrm>
        </p:spPr>
        <p:txBody>
          <a:bodyPr/>
          <a:lstStyle/>
          <a:p>
            <a:r>
              <a:rPr lang="en-US" dirty="0">
                <a:solidFill>
                  <a:schemeClr val="bg1"/>
                </a:solidFill>
              </a:rPr>
              <a:t>Hands-on lab</a:t>
            </a:r>
            <a:br>
              <a:rPr lang="en-US" dirty="0">
                <a:solidFill>
                  <a:schemeClr val="bg1"/>
                </a:solidFill>
              </a:rPr>
            </a:br>
            <a:r>
              <a:rPr lang="en-US" dirty="0">
                <a:solidFill>
                  <a:schemeClr val="bg1"/>
                </a:solidFill>
              </a:rPr>
              <a:t>Azure Storage</a:t>
            </a:r>
          </a:p>
        </p:txBody>
      </p:sp>
    </p:spTree>
    <p:extLst>
      <p:ext uri="{BB962C8B-B14F-4D97-AF65-F5344CB8AC3E}">
        <p14:creationId xmlns:p14="http://schemas.microsoft.com/office/powerpoint/2010/main" val="360503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3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57513556CC2A42A50BC3B7951EFEF1" ma:contentTypeVersion="10" ma:contentTypeDescription="Create a new document." ma:contentTypeScope="" ma:versionID="b3fb19155c6109d1603b7fa506297521">
  <xsd:schema xmlns:xsd="http://www.w3.org/2001/XMLSchema" xmlns:xs="http://www.w3.org/2001/XMLSchema" xmlns:p="http://schemas.microsoft.com/office/2006/metadata/properties" xmlns:ns2="a340a517-1268-4e24-a1ef-9c22646793e3" xmlns:ns3="86931492-25b6-4ae7-ad5c-0d117819985f" targetNamespace="http://schemas.microsoft.com/office/2006/metadata/properties" ma:root="true" ma:fieldsID="b088abe98fc2890ad6e1013f228c6d21" ns2:_="" ns3:_="">
    <xsd:import namespace="a340a517-1268-4e24-a1ef-9c22646793e3"/>
    <xsd:import namespace="86931492-25b6-4ae7-ad5c-0d11781998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0a517-1268-4e24-a1ef-9c22646793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931492-25b6-4ae7-ad5c-0d11781998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BAF7D529-36AB-45DA-B239-2F912F2D161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78803e8d-9e10-408c-88fd-dc99e6e4d56e"/>
    <ds:schemaRef ds:uri="http://www.w3.org/XML/1998/namespace"/>
    <ds:schemaRef ds:uri="http://purl.org/dc/dcmitype/"/>
  </ds:schemaRefs>
</ds:datastoreItem>
</file>

<file path=customXml/itemProps3.xml><?xml version="1.0" encoding="utf-8"?>
<ds:datastoreItem xmlns:ds="http://schemas.openxmlformats.org/officeDocument/2006/customXml" ds:itemID="{6DA8607D-059B-4070-AE9C-F75A54FCD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0a517-1268-4e24-a1ef-9c22646793e3"/>
    <ds:schemaRef ds:uri="86931492-25b6-4ae7-ad5c-0d11781998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399</TotalTime>
  <Words>630</Words>
  <Application>Microsoft Macintosh PowerPoint</Application>
  <PresentationFormat>Widescreen</PresentationFormat>
  <Paragraphs>76</Paragraphs>
  <Slides>10</Slides>
  <Notes>9</Notes>
  <HiddenSlides>0</HiddenSlides>
  <MMClips>0</MMClips>
  <ScaleCrop>false</ScaleCrop>
  <HeadingPairs>
    <vt:vector size="6" baseType="variant">
      <vt:variant>
        <vt:lpstr>Fontes usadas</vt:lpstr>
      </vt:variant>
      <vt:variant>
        <vt:i4>8</vt:i4>
      </vt:variant>
      <vt:variant>
        <vt:lpstr>Tema</vt:lpstr>
      </vt:variant>
      <vt:variant>
        <vt:i4>3</vt:i4>
      </vt:variant>
      <vt:variant>
        <vt:lpstr>Títulos de slides</vt:lpstr>
      </vt:variant>
      <vt:variant>
        <vt:i4>10</vt:i4>
      </vt:variant>
    </vt:vector>
  </HeadingPairs>
  <TitlesOfParts>
    <vt:vector size="21"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3_Server and Cloud 2013</vt:lpstr>
      <vt:lpstr>Azure para Desenvolvedores</vt:lpstr>
      <vt:lpstr>Azure Storage </vt:lpstr>
      <vt:lpstr>Whiteboard design session walk-through</vt:lpstr>
      <vt:lpstr>Whiteboard design session walk-through</vt:lpstr>
      <vt:lpstr>Whiteboard design session walk-through</vt:lpstr>
      <vt:lpstr>Whiteboard design session walk-through</vt:lpstr>
      <vt:lpstr>Whiteboard design session walk-through</vt:lpstr>
      <vt:lpstr>Apresentação do PowerPoint</vt:lpstr>
      <vt:lpstr>Hands-on lab Azure Storage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Microsoft Office User</cp:lastModifiedBy>
  <cp:revision>11</cp:revision>
  <dcterms:created xsi:type="dcterms:W3CDTF">2016-01-21T23:17:09Z</dcterms:created>
  <dcterms:modified xsi:type="dcterms:W3CDTF">2021-01-19T00:51:23Z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0x0101005557513556CC2A42A50BC3B7951EFEF1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Order">
    <vt:r8>9040400</vt:r8>
  </property>
  <property fmtid="{D5CDD505-2E9C-101B-9397-08002B2CF9AE}" pid="13" name="xd_Signature">
    <vt:bool>false</vt:bool>
  </property>
  <property fmtid="{D5CDD505-2E9C-101B-9397-08002B2CF9AE}" pid="14" name="xd_ProgID">
    <vt:lpwstr/>
  </property>
  <property fmtid="{D5CDD505-2E9C-101B-9397-08002B2CF9AE}" pid="15" name="TemplateUrl">
    <vt:lpwstr/>
  </property>
  <property fmtid="{D5CDD505-2E9C-101B-9397-08002B2CF9AE}" pid="16" name="ComplianceAssetId">
    <vt:lpwstr/>
  </property>
  <property fmtid="{D5CDD505-2E9C-101B-9397-08002B2CF9AE}" pid="17" name="AuthorIds_UIVersion_4096">
    <vt:lpwstr>18404</vt:lpwstr>
  </property>
</Properties>
</file>