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346" r:id="rId3"/>
    <p:sldId id="331" r:id="rId4"/>
    <p:sldId id="348" r:id="rId5"/>
    <p:sldId id="347" r:id="rId6"/>
    <p:sldId id="337" r:id="rId7"/>
    <p:sldId id="334" r:id="rId8"/>
    <p:sldId id="336" r:id="rId9"/>
    <p:sldId id="335" r:id="rId10"/>
    <p:sldId id="338" r:id="rId11"/>
    <p:sldId id="340" r:id="rId12"/>
    <p:sldId id="341" r:id="rId13"/>
    <p:sldId id="342" r:id="rId14"/>
    <p:sldId id="343" r:id="rId15"/>
    <p:sldId id="344" r:id="rId16"/>
    <p:sldId id="34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7" autoAdjust="0"/>
    <p:restoredTop sz="71290" autoAdjust="0"/>
  </p:normalViewPr>
  <p:slideViewPr>
    <p:cSldViewPr snapToGrid="0">
      <p:cViewPr varScale="1">
        <p:scale>
          <a:sx n="115" d="100"/>
          <a:sy n="115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CFA23-F7FB-4432-BDA2-0DB63E55644B}" type="datetimeFigureOut">
              <a:rPr lang="pt-BR" smtClean="0"/>
              <a:t>11/12/2020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F510E-FC95-499D-B1AA-33F4FECDC9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04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/index.php?title=Software_como_servi%C3%A7o&amp;action=edit&amp;section=9" TargetMode="External"/><Relationship Id="rId3" Type="http://schemas.openxmlformats.org/officeDocument/2006/relationships/hyperlink" Target="https://pt.wikipedia.org/w/index.php?title=Software_como_servi%C3%A7o&amp;veaction=edit&amp;section=7" TargetMode="External"/><Relationship Id="rId7" Type="http://schemas.openxmlformats.org/officeDocument/2006/relationships/hyperlink" Target="https://pt.wikipedia.org/w/index.php?title=Software_como_servi%C3%A7o&amp;veaction=edit&amp;section=9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t.wikipedia.org/w/index.php?title=Software_como_servi%C3%A7o&amp;action=edit&amp;section=8" TargetMode="External"/><Relationship Id="rId11" Type="http://schemas.openxmlformats.org/officeDocument/2006/relationships/hyperlink" Target="https://pt.wikipedia.org/wiki/Software_como_servi%C3%A7o#cite_note-4" TargetMode="External"/><Relationship Id="rId5" Type="http://schemas.openxmlformats.org/officeDocument/2006/relationships/hyperlink" Target="https://pt.wikipedia.org/w/index.php?title=Software_como_servi%C3%A7o&amp;veaction=edit&amp;section=8" TargetMode="External"/><Relationship Id="rId10" Type="http://schemas.openxmlformats.org/officeDocument/2006/relationships/hyperlink" Target="https://pt.wikipedia.org/w/index.php?title=Software_como_servi%C3%A7o&amp;action=edit&amp;section=10" TargetMode="External"/><Relationship Id="rId4" Type="http://schemas.openxmlformats.org/officeDocument/2006/relationships/hyperlink" Target="https://pt.wikipedia.org/w/index.php?title=Software_como_servi%C3%A7o&amp;action=edit&amp;section=7" TargetMode="External"/><Relationship Id="rId9" Type="http://schemas.openxmlformats.org/officeDocument/2006/relationships/hyperlink" Target="https://pt.wikipedia.org/w/index.php?title=Software_como_servi%C3%A7o&amp;veaction=edit&amp;section=10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eskmanager.com.br/o-que-e-chur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Olá </a:t>
            </a:r>
            <a:r>
              <a:rPr lang="pt-BR" dirty="0" err="1"/>
              <a:t>Developers</a:t>
            </a:r>
            <a:endParaRPr lang="pt-BR" dirty="0"/>
          </a:p>
          <a:p>
            <a:r>
              <a:rPr lang="pt-BR" dirty="0"/>
              <a:t>Nessa série de vídeos vamos conhecer um pouco mais sobre o Azure, o Cloud da Microsoft</a:t>
            </a:r>
          </a:p>
          <a:p>
            <a:r>
              <a:rPr lang="pt-BR" dirty="0"/>
              <a:t>Mas primeiro vamos entender um pouco da teoria por trás do Cloud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F510E-FC95-499D-B1AA-33F4FECDC9C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866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F510E-FC95-499D-B1AA-33F4FECDC9C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19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b="1" dirty="0">
                <a:solidFill>
                  <a:schemeClr val="tx1"/>
                </a:solidFill>
              </a:rPr>
              <a:t>Use software cliente gratuito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começar, vale destacar que o contratante de um SaaS não precisa se preocupar em como o 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vai funcionar.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empresa que disponibiliza o SaaS, seja por uma plataforma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aplicativo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 por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é responsável pela gestão do mesmo.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 é quem vai se preocupar em garantir a segurança, melhor funcionamento dos dados e alta disponibilidade da plataforma. .</a:t>
            </a:r>
          </a:p>
          <a:p>
            <a:pPr fontAlgn="base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um modelo crescente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empresas de SaaS vêm ganhando muita força 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representatividade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 mercado pelos inúmeros benefícios que trazem com seus produtos 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Aquelas que sabem o que é SaaS e que o disponibilizam a seus clientes estão seguindo a tendência da nossa sociedade.</a:t>
            </a:r>
          </a:p>
          <a:p>
            <a:pPr fontAlgn="base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Custos iniciais reduzidos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Contratar um SaaS significa ter acesso a todas as funções do 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tradicional, mas sem os seus altos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licença, manutenção e infraestrutura.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Depois que você baixar o aplicativo ou se cadastrar no site do 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você já terá acesso ao serviço, visto que ele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 está instalado.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/>
                </a:solidFill>
              </a:rPr>
              <a:t>Acesse dados de aplicativos de qualquer lugar. 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utilizar um SaaS tudo o que você precisa é uma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conexão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 a 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Eles podem ser acessados de qualquer dispositivo, em qualquer lugar porque estão disponibilizados através da computação na nuvem.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/>
                </a:solidFill>
              </a:rPr>
              <a:t>Obter acesso a aplicativos sofisticados.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SaaS, normalmente, possuem diferentes pacotes que conferem diferentes funções para o contratante.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Essa forma de serviço é interessante porque você pode escolher aquele pacote que possui um melhor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 benefício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acordo com o seu orçamento.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Além disso, caso você queira mudar de pacote, fazer um 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upgrade,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esse será um processo totalmente possível 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fácil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ser realizado.</a:t>
            </a:r>
          </a:p>
          <a:p>
            <a:pPr fontAlgn="base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Integração simplificada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Muitos provedores de SaaS oferecem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API's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(Interfaces de Programação de Aplicativo) que tornam possível a integração com outros aplicativos complementares e correspondentes.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que possibilita ao cliente de um SaaS 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gerenciamento contínuo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todos os seus requisitos de acordo com a demanda que possui.</a:t>
            </a:r>
          </a:p>
          <a:p>
            <a:pPr fontAlgn="base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Rapidez para resolver problemas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é necessário esperar um técnico ir até a sua residência ou escritório para realizar a manutenção ou resolver algum problema que surgiu durante a execução do 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Praticamente toda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assistência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necessária pode ser feita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remotamente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reduzindo tempo e trazendo soluções de forma mais eficaz.</a:t>
            </a:r>
          </a:p>
          <a:p>
            <a:pPr fontAlgn="base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Segurança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 você fique sem o computador ou dispositivo que estava usando, os dados referentes ao SaaS não serão perdidos porque eles permanecem armazenados na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computação de nuvem.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F510E-FC95-499D-B1AA-33F4FECDC9C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56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tx1"/>
                </a:solidFill>
              </a:rPr>
              <a:t>Obter acesso a aplicativos sofisticados.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SaaS, normalmente, possuem diferentes pacotes que conferem diferentes funções para o contratante.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Essa forma de serviço é interessante porque você pode escolher aquele pacote que possui um melhor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 benefício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acordo com o seu orçamento.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Além disso, caso você queira mudar de pacote, fazer um 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upgrade,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esse será um processo totalmente possível 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fácil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ser realizado.</a:t>
            </a:r>
          </a:p>
          <a:p>
            <a:pPr fontAlgn="base"/>
            <a:r>
              <a:rPr lang="pt-B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Rapidez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resolver problemas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é necessário esperar um técnico ir até a sua residência ou escritório para realizar a manutenção ou resolver algum problema que surgiu durante a execução do 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Praticamente toda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assistência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necessária pode ser feita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remotamente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reduzindo tempo e trazendo soluções de forma mais eficaz.</a:t>
            </a:r>
          </a:p>
          <a:p>
            <a:pPr fontAlgn="base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Segurança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 você fique sem o computador ou dispositivo que estava usando, os dados referentes ao SaaS não serão perdidos porque eles permanecem armazenados na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computação de nuvem.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F510E-FC95-499D-B1AA-33F4FECDC9C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55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Importante notar que uma grande diferença em todos os casos do modelo tradicional é o baixo desembolso inicial e o pagamento ao longo do tempo pelo uso do produto.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Serviço de Software é regido por leis nacionais e internacionais. A Lei que rege os contratos de serviços de software é a LEI Nº 9.609 , DE 19 DE FEVEREIRO DE 1998 e a Lei 10.406 em seus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593 a 709. Os direitos e deveres de empresa contratante e empresa contratada são regidas por estas leis.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SaaS é uma modalidade de serviço de software, distribuída pela internet, cuja principal característica é o baixo custo.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F510E-FC95-499D-B1AA-33F4FECDC9C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38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Busca pelo Ajuste de Produto ao Mercado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ditar secção: Busca pelo Ajuste de Produto ao Mercado"/>
              </a:rPr>
              <a:t>editar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ditar secção: Busca pelo Ajuste de Produto ao Mercado"/>
              </a:rPr>
              <a:t>editar código-fonte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empresas que vendem Software como Serviço tem um desafio em comum: encontrar um grupo de clientes com características semelhantes dispostos a pagar por seu produto. Recomenda-se que esse número seja maior que 10 e que esses clientes não tenham relação de amizade ou parentesco com os sócios. A partir daí a empresa encontrou um indício de qual vertical de negócio adotará melhor o produto, e isso é sentido de duas formas: o esforço de venda diminui e a média de uso em horas por cliente aumenta muito.</a:t>
            </a: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Definição da estratégia de crescimento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Editar secção: Definição da estratégia de crescimento"/>
              </a:rPr>
              <a:t>editar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ditar secção: Definição da estratégia de crescimento"/>
              </a:rPr>
              <a:t>editar código-fonte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vez que o Software como Serviço encontrou a vertical de negócio que está adotando bem o produto cabe à empresa decidir quais os canais que seus clientes são atingidos via marketing digital. Deve-se observar quantos concorrentes já usam aquele canal de marketing, ou seja, quão saturado ele é e qual a velocidade que os resultados chegam.</a:t>
            </a: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Controle das métricas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Editar secção: Controle das métricas"/>
              </a:rPr>
              <a:t>editar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Editar secção: Controle das métricas"/>
              </a:rPr>
              <a:t>editar código-fonte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Agora que a empresa já sabe quais canais de marketing são mais efetivos e geram crescimento, ela precisa se preocupar com as métricas mais importantes no que diz respeito à saúde financeira do empreendimento: o custo de aquisição do cliente (CAC) e 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Lifetime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(LTV). O custo de aquisição do cliente representa quantos reais cada cliente custa para chegar até a base e o LTV significa o quanto o cliente deixará de dinheiro até sair da base. Para prosperar a empresa precisa de um baixo custo de aquisição de clientes e um alto LTV, ou seja, que os clientes fiquem por bastante tempo e continuem pagando.</a:t>
            </a: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Ganho de escala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Editar secção: Ganho de escala"/>
              </a:rPr>
              <a:t>editar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Editar secção: Ganho de escala"/>
              </a:rPr>
              <a:t>editar código-fonte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pt-B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maiores empresas de Software como Serviço chegam aos R$ 100 milhões de faturamento em normalmente 7 a 10 anos de existência. O desafio de crescer nessa velocidade exigirá investimentos externos para que a empresa cresça e domine o mercado de SaaS, que tem essa regra de que o “vencedor leva tudo”, e expandir rápido e dominar a maior parte dos clientes é mandatório.</a:t>
            </a:r>
            <a:r>
              <a:rPr lang="pt-B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[4]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F510E-FC95-499D-B1AA-33F4FECDC9C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8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Churn</a:t>
            </a:r>
            <a:r>
              <a:rPr lang="pt-B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rate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a taxa que mede o número de cancelamentos de um SaaS em um mês, ou seja, os clientes que deixaram que de comprar o serviço em questão;</a:t>
            </a:r>
          </a:p>
          <a:p>
            <a:pPr fontAlgn="base"/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custo de aquisição do cliente representa quantos reais cada cliente custa para chegar até a base </a:t>
            </a:r>
          </a:p>
          <a:p>
            <a:pPr fontAlgn="base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LTV 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Lifetime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faz referência ao valor do tempo de vida do cliente para que seja possível analisar o potencial de compra durante a jornada do consumidor;</a:t>
            </a:r>
          </a:p>
          <a:p>
            <a:pPr fontAlgn="base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Revenue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Account): é o cálculo médio de renovações por cliente. Calcular essa taxa possibilita uma análise do quão efetivo tem sido os resultados;</a:t>
            </a:r>
          </a:p>
          <a:p>
            <a:pPr fontAlgn="base"/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MRR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Monthly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Recurring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Revenue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a métrica da receita mensal recorrente, que discorre sobre os valores referentes a entradas e saídas.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F510E-FC95-499D-B1AA-33F4FECDC9C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05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F510E-FC95-499D-B1AA-33F4FECDC9C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648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Algumas aplicações de negócios requerem acesso a, ou integração com, os dados atualizados do cliente. Quando tais dados são volumosos ou sensíveis (p. ex., informação pessoal de usuários finais), integrá-los com programas hospedados remotamente pode ser custoso e (ou) arriscado, ou conflitar com regulamentos de governança de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Leis de garantia constitucional contra busca e apreensão não protegem todas as formas de dados armazenados dinamicamente em </a:t>
            </a:r>
            <a:r>
              <a:rPr lang="pt-BR" sz="1200" dirty="0" err="1">
                <a:solidFill>
                  <a:schemeClr val="tx1"/>
                </a:solidFill>
              </a:rPr>
              <a:t>Saas</a:t>
            </a:r>
            <a:r>
              <a:rPr lang="pt-BR" sz="1200" dirty="0">
                <a:solidFill>
                  <a:schemeClr val="tx1"/>
                </a:solidFill>
              </a:rPr>
              <a:t>. O resultado é que acrescenta-se um elemento na cadeia de segurança onde acesso aos dados e, por extensão, abuso dos mesmos, limitam-se apenas pela honestidade pressuposta de terceiras partes ou agências governamentais capazes de aceder aos dados por sua própria iniciativa.</a:t>
            </a:r>
          </a:p>
          <a:p>
            <a:pPr fontAlgn="base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F510E-FC95-499D-B1AA-33F4FECDC9C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644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F510E-FC95-499D-B1AA-33F4FECDC9C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9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46569-6F52-47CB-97ED-CB09359D3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/>
              <a:t>Azure Fundamentals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E9DF3F6-9BA9-48CD-996D-7B569C5BF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Rogério Rodrigues</a:t>
            </a:r>
          </a:p>
        </p:txBody>
      </p:sp>
    </p:spTree>
    <p:extLst>
      <p:ext uri="{BB962C8B-B14F-4D97-AF65-F5344CB8AC3E}">
        <p14:creationId xmlns:p14="http://schemas.microsoft.com/office/powerpoint/2010/main" val="314029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799" y="329184"/>
            <a:ext cx="8179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 – Modelo de Cobrança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D0BA17-9EF6-410B-A133-C6A7E7893F61}"/>
              </a:ext>
            </a:extLst>
          </p:cNvPr>
          <p:cNvSpPr txBox="1"/>
          <p:nvPr/>
        </p:nvSpPr>
        <p:spPr>
          <a:xfrm>
            <a:off x="364243" y="1348800"/>
            <a:ext cx="10826496" cy="55092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>
              <a:defRPr sz="2400">
                <a:ln w="0"/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Valor recorrente (geralmente mensal) proporcional ao número de licenças utilizadas.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Valor recorrente (geralmente mensal) proporcional ao uso (ex.: disparo de e-mail marketing).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Propaganda (banners).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tx1"/>
                </a:solidFill>
              </a:rPr>
              <a:t>Freemium</a:t>
            </a:r>
            <a:r>
              <a:rPr lang="pt-BR" sz="3200" dirty="0">
                <a:solidFill>
                  <a:schemeClr val="tx1"/>
                </a:solidFill>
              </a:rPr>
              <a:t> - com versões gratuitas e pagas de acordo com as funcionalidades disponíveis</a:t>
            </a:r>
          </a:p>
          <a:p>
            <a:endParaRPr lang="pt-BR" sz="3200" dirty="0">
              <a:solidFill>
                <a:schemeClr val="tx1"/>
              </a:solidFill>
            </a:endParaRPr>
          </a:p>
        </p:txBody>
      </p:sp>
      <p:pic>
        <p:nvPicPr>
          <p:cNvPr id="5122" name="Picture 2" descr="Imagem relacionada">
            <a:extLst>
              <a:ext uri="{FF2B5EF4-FFF2-40B4-BE49-F238E27FC236}">
                <a16:creationId xmlns:a16="http://schemas.microsoft.com/office/drawing/2014/main" id="{F68F86E1-4FE5-4944-BEAB-5D0CF70E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46" y="3548921"/>
            <a:ext cx="1533994" cy="139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799" y="329184"/>
            <a:ext cx="971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 – O que fazer para o crescimento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3FAC7A-669C-40F3-A219-99CE5ABF1EAF}"/>
              </a:ext>
            </a:extLst>
          </p:cNvPr>
          <p:cNvSpPr txBox="1"/>
          <p:nvPr/>
        </p:nvSpPr>
        <p:spPr>
          <a:xfrm>
            <a:off x="364243" y="1348800"/>
            <a:ext cx="10826496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>
              <a:defRPr sz="2400">
                <a:ln w="0"/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Busca pelo Ajuste de Produto ao Mercado.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Definição da estratégia de crescimento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Controle das métricas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Ganho de escala</a:t>
            </a:r>
          </a:p>
        </p:txBody>
      </p:sp>
      <p:pic>
        <p:nvPicPr>
          <p:cNvPr id="7172" name="Picture 4" descr="Resultado de imagem para crescimento do negÃ³cio">
            <a:extLst>
              <a:ext uri="{FF2B5EF4-FFF2-40B4-BE49-F238E27FC236}">
                <a16:creationId xmlns:a16="http://schemas.microsoft.com/office/drawing/2014/main" id="{7CF7E4A1-DB07-400B-8A6C-E6DAC7C97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53" y="3635115"/>
            <a:ext cx="2648261" cy="198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799" y="329184"/>
            <a:ext cx="971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 – Ferramentas para Métricas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3FAC7A-669C-40F3-A219-99CE5ABF1EAF}"/>
              </a:ext>
            </a:extLst>
          </p:cNvPr>
          <p:cNvSpPr txBox="1"/>
          <p:nvPr/>
        </p:nvSpPr>
        <p:spPr>
          <a:xfrm>
            <a:off x="364243" y="1348800"/>
            <a:ext cx="10826496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>
              <a:defRPr sz="2400">
                <a:ln w="0"/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chemeClr val="tx1"/>
                </a:solidFill>
              </a:rPr>
              <a:t>Churn</a:t>
            </a:r>
            <a:r>
              <a:rPr lang="pt-BR" sz="3200" dirty="0">
                <a:solidFill>
                  <a:schemeClr val="tx1"/>
                </a:solidFill>
              </a:rPr>
              <a:t>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Custo de aquisição do cliente (CAC).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LTV (</a:t>
            </a:r>
            <a:r>
              <a:rPr lang="pt-BR" sz="3200" i="1" dirty="0" err="1">
                <a:solidFill>
                  <a:schemeClr val="tx1"/>
                </a:solidFill>
              </a:rPr>
              <a:t>Lifetime</a:t>
            </a:r>
            <a:r>
              <a:rPr lang="pt-BR" sz="3200" i="1" dirty="0">
                <a:solidFill>
                  <a:schemeClr val="tx1"/>
                </a:solidFill>
              </a:rPr>
              <a:t> </a:t>
            </a:r>
            <a:r>
              <a:rPr lang="pt-BR" sz="3200" i="1" dirty="0" err="1">
                <a:solidFill>
                  <a:schemeClr val="tx1"/>
                </a:solidFill>
              </a:rPr>
              <a:t>Value</a:t>
            </a:r>
            <a:r>
              <a:rPr lang="pt-BR" sz="3200" dirty="0">
                <a:solidFill>
                  <a:schemeClr val="tx1"/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Arpa (</a:t>
            </a:r>
            <a:r>
              <a:rPr lang="pt-BR" sz="3200" i="1" dirty="0" err="1">
                <a:solidFill>
                  <a:schemeClr val="tx1"/>
                </a:solidFill>
              </a:rPr>
              <a:t>Average</a:t>
            </a:r>
            <a:r>
              <a:rPr lang="pt-BR" sz="3200" i="1" dirty="0">
                <a:solidFill>
                  <a:schemeClr val="tx1"/>
                </a:solidFill>
              </a:rPr>
              <a:t> </a:t>
            </a:r>
            <a:r>
              <a:rPr lang="pt-BR" sz="3200" i="1" dirty="0" err="1">
                <a:solidFill>
                  <a:schemeClr val="tx1"/>
                </a:solidFill>
              </a:rPr>
              <a:t>Revenue</a:t>
            </a:r>
            <a:r>
              <a:rPr lang="pt-BR" sz="3200" i="1" dirty="0">
                <a:solidFill>
                  <a:schemeClr val="tx1"/>
                </a:solidFill>
              </a:rPr>
              <a:t> per Account</a:t>
            </a:r>
            <a:r>
              <a:rPr lang="pt-BR" sz="3200" dirty="0">
                <a:solidFill>
                  <a:schemeClr val="tx1"/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MRR (</a:t>
            </a:r>
            <a:r>
              <a:rPr lang="pt-BR" sz="3200" i="1" dirty="0" err="1">
                <a:solidFill>
                  <a:schemeClr val="tx1"/>
                </a:solidFill>
              </a:rPr>
              <a:t>Monthly</a:t>
            </a:r>
            <a:r>
              <a:rPr lang="pt-BR" sz="3200" i="1" dirty="0">
                <a:solidFill>
                  <a:schemeClr val="tx1"/>
                </a:solidFill>
              </a:rPr>
              <a:t> </a:t>
            </a:r>
            <a:r>
              <a:rPr lang="pt-BR" sz="3200" i="1" dirty="0" err="1">
                <a:solidFill>
                  <a:schemeClr val="tx1"/>
                </a:solidFill>
              </a:rPr>
              <a:t>Recurring</a:t>
            </a:r>
            <a:r>
              <a:rPr lang="pt-BR" sz="3200" i="1" dirty="0">
                <a:solidFill>
                  <a:schemeClr val="tx1"/>
                </a:solidFill>
              </a:rPr>
              <a:t> </a:t>
            </a:r>
            <a:r>
              <a:rPr lang="pt-BR" sz="3200" i="1" dirty="0" err="1">
                <a:solidFill>
                  <a:schemeClr val="tx1"/>
                </a:solidFill>
              </a:rPr>
              <a:t>Revenue</a:t>
            </a:r>
            <a:r>
              <a:rPr lang="pt-BR" sz="3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8194" name="Picture 2" descr="Resultado de imagem para financial metrics">
            <a:extLst>
              <a:ext uri="{FF2B5EF4-FFF2-40B4-BE49-F238E27FC236}">
                <a16:creationId xmlns:a16="http://schemas.microsoft.com/office/drawing/2014/main" id="{2A8DA0D0-F0C8-4639-89FD-6CA6819A1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772" y="2450833"/>
            <a:ext cx="3097967" cy="23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799" y="329184"/>
            <a:ext cx="971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 – Dificuldades de implantação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3FAC7A-669C-40F3-A219-99CE5ABF1EAF}"/>
              </a:ext>
            </a:extLst>
          </p:cNvPr>
          <p:cNvSpPr txBox="1"/>
          <p:nvPr/>
        </p:nvSpPr>
        <p:spPr>
          <a:xfrm>
            <a:off x="364243" y="1443841"/>
            <a:ext cx="10826496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>
              <a:defRPr sz="2400">
                <a:ln w="0"/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Como armazenam-se dados nos servidores do fornecedor, a segurança de dados torna-se uma questão.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Aplicações </a:t>
            </a:r>
            <a:r>
              <a:rPr lang="pt-BR" sz="3200" dirty="0" err="1">
                <a:solidFill>
                  <a:schemeClr val="tx1"/>
                </a:solidFill>
              </a:rPr>
              <a:t>Saas</a:t>
            </a:r>
            <a:r>
              <a:rPr lang="pt-BR" sz="3200" dirty="0">
                <a:solidFill>
                  <a:schemeClr val="tx1"/>
                </a:solidFill>
              </a:rPr>
              <a:t> são hospedadas na nuvem, longe dos usuários. Isso introduz latência no ambiente.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Arquiteturas de múltiplos hóspedes, que representam eficiência de custo para provedores de solução, limitam a personalização de aplicações.</a:t>
            </a:r>
            <a:endParaRPr lang="pt-BR" sz="4000" dirty="0">
              <a:solidFill>
                <a:schemeClr val="tx1"/>
              </a:solidFill>
            </a:endParaRPr>
          </a:p>
        </p:txBody>
      </p:sp>
      <p:pic>
        <p:nvPicPr>
          <p:cNvPr id="9218" name="Picture 2" descr="Resultado de imagem para dificuldades">
            <a:extLst>
              <a:ext uri="{FF2B5EF4-FFF2-40B4-BE49-F238E27FC236}">
                <a16:creationId xmlns:a16="http://schemas.microsoft.com/office/drawing/2014/main" id="{8B20EE4F-BF3D-4D8C-855D-88481BF2E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919" y="5523778"/>
            <a:ext cx="2277568" cy="113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1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799" y="329184"/>
            <a:ext cx="971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 – Dificuldades de implantação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3FAC7A-669C-40F3-A219-99CE5ABF1EAF}"/>
              </a:ext>
            </a:extLst>
          </p:cNvPr>
          <p:cNvSpPr txBox="1"/>
          <p:nvPr/>
        </p:nvSpPr>
        <p:spPr>
          <a:xfrm>
            <a:off x="364243" y="1348800"/>
            <a:ext cx="10826496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>
              <a:defRPr sz="2400">
                <a:ln w="0"/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Algumas aplicações de negócios requerem acesso aos dados atualizados do cliente.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Leis de garantia constitucional contra busca e apreensão não protegem todas as formas de dados armazenados dinamicamente em </a:t>
            </a:r>
            <a:r>
              <a:rPr lang="pt-BR" sz="3200" dirty="0" err="1">
                <a:solidFill>
                  <a:schemeClr val="tx1"/>
                </a:solidFill>
              </a:rPr>
              <a:t>Saas</a:t>
            </a:r>
            <a:r>
              <a:rPr lang="pt-BR" sz="3200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Mudar de provedor pode envolver a tarefa lenta e difícil de transferir arquivos de dados muito grandes por meio da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799" y="329184"/>
            <a:ext cx="971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 – Dificuldades de implantação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3FAC7A-669C-40F3-A219-99CE5ABF1EAF}"/>
              </a:ext>
            </a:extLst>
          </p:cNvPr>
          <p:cNvSpPr txBox="1"/>
          <p:nvPr/>
        </p:nvSpPr>
        <p:spPr>
          <a:xfrm>
            <a:off x="364243" y="1348800"/>
            <a:ext cx="10826496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>
              <a:defRPr sz="2400">
                <a:ln w="0"/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Organizações que adotam </a:t>
            </a:r>
            <a:r>
              <a:rPr lang="pt-BR" sz="3200" dirty="0" err="1">
                <a:solidFill>
                  <a:schemeClr val="tx1"/>
                </a:solidFill>
              </a:rPr>
              <a:t>Saas</a:t>
            </a:r>
            <a:r>
              <a:rPr lang="pt-BR" sz="3200" dirty="0">
                <a:solidFill>
                  <a:schemeClr val="tx1"/>
                </a:solidFill>
              </a:rPr>
              <a:t> podem descobrir serem forçadas a adotar novas versões, resultando em custos de treinamento ou no aumento da possibilidade de erros de usuário.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Depender de uma conexão à Internet significa que transferem-se os dados de e para um provedor de serviço na velocidade da Internet, em vez da velocidade mais alta de uma rede interna à organização usuária.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85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799" y="329184"/>
            <a:ext cx="971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 – Sistemas que utilizam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3FAC7A-669C-40F3-A219-99CE5ABF1EAF}"/>
              </a:ext>
            </a:extLst>
          </p:cNvPr>
          <p:cNvSpPr txBox="1"/>
          <p:nvPr/>
        </p:nvSpPr>
        <p:spPr>
          <a:xfrm>
            <a:off x="364243" y="1348800"/>
            <a:ext cx="10826496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>
              <a:defRPr sz="2400">
                <a:ln w="0"/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Dropbox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Google </a:t>
            </a:r>
            <a:r>
              <a:rPr lang="pt-BR" sz="2800" dirty="0" err="1">
                <a:solidFill>
                  <a:schemeClr val="tx1"/>
                </a:solidFill>
              </a:rPr>
              <a:t>Docs</a:t>
            </a:r>
            <a:r>
              <a:rPr lang="pt-BR" sz="2800" dirty="0">
                <a:solidFill>
                  <a:schemeClr val="tx1"/>
                </a:solidFill>
              </a:rPr>
              <a:t> e Google Drive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LinkedIn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Netflix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tx1"/>
                </a:solidFill>
              </a:rPr>
              <a:t>Spotify</a:t>
            </a:r>
            <a:endParaRPr lang="pt-BR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Sites </a:t>
            </a:r>
            <a:r>
              <a:rPr lang="pt-BR" sz="2800" dirty="0" err="1">
                <a:solidFill>
                  <a:schemeClr val="tx1"/>
                </a:solidFill>
              </a:rPr>
              <a:t>Ecommerce</a:t>
            </a:r>
            <a:endParaRPr lang="pt-BR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2" name="AutoShape 2" descr="Resultado de imagem para dropbox">
            <a:extLst>
              <a:ext uri="{FF2B5EF4-FFF2-40B4-BE49-F238E27FC236}">
                <a16:creationId xmlns:a16="http://schemas.microsoft.com/office/drawing/2014/main" id="{3E56221D-2DED-4A77-A417-901B600667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8" name="Picture 8" descr="Resultado de imagem para Google Docs">
            <a:extLst>
              <a:ext uri="{FF2B5EF4-FFF2-40B4-BE49-F238E27FC236}">
                <a16:creationId xmlns:a16="http://schemas.microsoft.com/office/drawing/2014/main" id="{951181E8-CE88-4BE7-A7FA-F0968B7F7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0" t="11850" r="29915" b="10417"/>
          <a:stretch/>
        </p:blipFill>
        <p:spPr bwMode="auto">
          <a:xfrm>
            <a:off x="9885345" y="1985952"/>
            <a:ext cx="1305394" cy="17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Resultado de imagem para LinkedIn">
            <a:extLst>
              <a:ext uri="{FF2B5EF4-FFF2-40B4-BE49-F238E27FC236}">
                <a16:creationId xmlns:a16="http://schemas.microsoft.com/office/drawing/2014/main" id="{56E8DA75-0CA7-4C1E-B4AD-4308FE45F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4" t="31650" r="22751" b="36218"/>
          <a:stretch/>
        </p:blipFill>
        <p:spPr bwMode="auto">
          <a:xfrm>
            <a:off x="7336353" y="3815939"/>
            <a:ext cx="1873771" cy="67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Resultado de imagem para netflix">
            <a:extLst>
              <a:ext uri="{FF2B5EF4-FFF2-40B4-BE49-F238E27FC236}">
                <a16:creationId xmlns:a16="http://schemas.microsoft.com/office/drawing/2014/main" id="{984D206E-756F-43E4-9C1F-B3AD2D935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491" y="4691940"/>
            <a:ext cx="2418725" cy="153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Imagem relacionada">
            <a:extLst>
              <a:ext uri="{FF2B5EF4-FFF2-40B4-BE49-F238E27FC236}">
                <a16:creationId xmlns:a16="http://schemas.microsoft.com/office/drawing/2014/main" id="{D97A8356-80C8-463B-A61C-9410584F5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8" r="25860"/>
          <a:stretch/>
        </p:blipFill>
        <p:spPr bwMode="auto">
          <a:xfrm>
            <a:off x="7418860" y="1452655"/>
            <a:ext cx="1296025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0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D1FE8-F0F9-46EC-B6A0-356B387D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C2BF1-35C0-4C84-8F5D-0C4B699A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6204"/>
            <a:ext cx="8946541" cy="4662195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O que é Cloud</a:t>
            </a:r>
          </a:p>
          <a:p>
            <a:r>
              <a:rPr lang="pt-BR" sz="3200" dirty="0"/>
              <a:t>O que é SaaS</a:t>
            </a:r>
          </a:p>
          <a:p>
            <a:r>
              <a:rPr lang="pt-BR" sz="3200" dirty="0"/>
              <a:t>Benefícios do SaaS</a:t>
            </a:r>
          </a:p>
          <a:p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de Cobrança</a:t>
            </a:r>
          </a:p>
          <a:p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que fazer para o crescimento</a:t>
            </a:r>
          </a:p>
          <a:p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Ferramentas para Métricas</a:t>
            </a:r>
          </a:p>
          <a:p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Dificuldades de implantação</a:t>
            </a:r>
          </a:p>
          <a:p>
            <a:r>
              <a:rPr lang="pt-B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Sistemas que utilizam</a:t>
            </a:r>
          </a:p>
          <a:p>
            <a:endParaRPr lang="pt-B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3200" dirty="0"/>
          </a:p>
          <a:p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3085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800" y="329184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 – O que é?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97CF9F-E192-48B6-AB0E-5F2625ED8558}"/>
              </a:ext>
            </a:extLst>
          </p:cNvPr>
          <p:cNvSpPr txBox="1"/>
          <p:nvPr/>
        </p:nvSpPr>
        <p:spPr>
          <a:xfrm>
            <a:off x="304800" y="1040955"/>
            <a:ext cx="108264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sz="2400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effectLst/>
              </a:rPr>
              <a:t>Cloud </a:t>
            </a:r>
            <a:r>
              <a:rPr lang="pt-BR" dirty="0" err="1">
                <a:solidFill>
                  <a:schemeClr val="tx1"/>
                </a:solidFill>
                <a:effectLst/>
              </a:rPr>
              <a:t>computing</a:t>
            </a:r>
            <a:r>
              <a:rPr lang="pt-BR" dirty="0">
                <a:solidFill>
                  <a:schemeClr val="tx1"/>
                </a:solidFill>
                <a:effectLst/>
              </a:rPr>
              <a:t> ou computação em nuvem é a entrega da computação como um serviço ao invés de um produto, onde recursos compartilhados, software e informações são fornecidas, permitindo o acesso através de qualquer computador, tablet ou celular conectado à Internet.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effectLst/>
              </a:rPr>
              <a:t>Refere-se à utilização da memória e da capacidade de armazenamento e processamento de computadores e servidores compartilhados e interligados por meio da Internet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8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4B8BA-760F-4D7A-9D29-FC6ADD7E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112EDB-AD47-43D4-AD29-A627D4E1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95A5C78E-5442-4C82-966A-3CB60147B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2" y="609601"/>
            <a:ext cx="11229475" cy="552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3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800" y="329184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 – O que é?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97CF9F-E192-48B6-AB0E-5F2625ED8558}"/>
              </a:ext>
            </a:extLst>
          </p:cNvPr>
          <p:cNvSpPr txBox="1"/>
          <p:nvPr/>
        </p:nvSpPr>
        <p:spPr>
          <a:xfrm>
            <a:off x="304800" y="1040955"/>
            <a:ext cx="1082649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pt-BR" sz="2400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effectLst/>
              </a:rPr>
              <a:t>O SaaS (Software como Serviço) permite aos usuários se conectar e usar aplicativos baseados em nuvem pela Internet.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effectLst/>
              </a:rPr>
              <a:t>Ou seja, são </a:t>
            </a:r>
            <a:r>
              <a:rPr lang="pt-BR" sz="2400" b="1" dirty="0">
                <a:solidFill>
                  <a:schemeClr val="tx1"/>
                </a:solidFill>
                <a:effectLst/>
              </a:rPr>
              <a:t>aplicações online</a:t>
            </a:r>
            <a:r>
              <a:rPr lang="pt-BR" sz="2400" dirty="0">
                <a:solidFill>
                  <a:schemeClr val="tx1"/>
                </a:solidFill>
                <a:effectLst/>
              </a:rPr>
              <a:t> que podem ser usadas no computador, </a:t>
            </a:r>
            <a:r>
              <a:rPr lang="pt-BR" sz="2400" i="1" dirty="0">
                <a:solidFill>
                  <a:schemeClr val="tx1"/>
                </a:solidFill>
                <a:effectLst/>
              </a:rPr>
              <a:t>tablet</a:t>
            </a:r>
            <a:r>
              <a:rPr lang="pt-BR" sz="2400" dirty="0">
                <a:solidFill>
                  <a:schemeClr val="tx1"/>
                </a:solidFill>
                <a:effectLst/>
              </a:rPr>
              <a:t> ou celular, de maneira simples e remota.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effectLst/>
              </a:rPr>
              <a:t>É um programa que não é instalado e que é usado como um serviço através da conexão com a </a:t>
            </a:r>
            <a:r>
              <a:rPr lang="pt-BR" sz="2400" i="1" dirty="0">
                <a:solidFill>
                  <a:schemeClr val="tx1"/>
                </a:solidFill>
                <a:effectLst/>
              </a:rPr>
              <a:t>Internet</a:t>
            </a:r>
            <a:r>
              <a:rPr lang="pt-BR" sz="2400" dirty="0">
                <a:solidFill>
                  <a:schemeClr val="tx1"/>
                </a:solidFill>
                <a:effectLst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effectLst/>
              </a:rPr>
              <a:t>Como um serviço, significa que o cliente não compra a licença de um produto, mas sim o direito de </a:t>
            </a:r>
            <a:r>
              <a:rPr lang="pt-BR" sz="2400" b="1" dirty="0">
                <a:solidFill>
                  <a:schemeClr val="tx1"/>
                </a:solidFill>
                <a:effectLst/>
              </a:rPr>
              <a:t>usufruir</a:t>
            </a:r>
            <a:r>
              <a:rPr lang="pt-BR" sz="2400" dirty="0">
                <a:solidFill>
                  <a:schemeClr val="tx1"/>
                </a:solidFill>
                <a:effectLst/>
              </a:rPr>
              <a:t> do serviço oferecido.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4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4B8BA-760F-4D7A-9D29-FC6ADD7E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112EDB-AD47-43D4-AD29-A627D4E1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SaaS na Cloud">
            <a:extLst>
              <a:ext uri="{FF2B5EF4-FFF2-40B4-BE49-F238E27FC236}">
                <a16:creationId xmlns:a16="http://schemas.microsoft.com/office/drawing/2014/main" id="{085F5CC5-2F71-44B9-ABE1-FEBE3B16E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95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40E3A2C0-600E-4581-8A98-2DDC8D734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88" y="712383"/>
            <a:ext cx="8987255" cy="523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2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799" y="329184"/>
            <a:ext cx="8179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 - Benefícios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D0BA17-9EF6-410B-A133-C6A7E7893F61}"/>
              </a:ext>
            </a:extLst>
          </p:cNvPr>
          <p:cNvSpPr txBox="1"/>
          <p:nvPr/>
        </p:nvSpPr>
        <p:spPr>
          <a:xfrm>
            <a:off x="304800" y="1912507"/>
            <a:ext cx="10826496" cy="50167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>
              <a:defRPr sz="2400">
                <a:ln w="0"/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Use software cliente gratuito.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É um modelo crescente.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Pague apenas pelo que usar.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Acesse dados de aplicativos de qualquer lugar.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endParaRPr lang="pt-BR" sz="3200" dirty="0">
              <a:solidFill>
                <a:schemeClr val="tx1"/>
              </a:solidFill>
            </a:endParaRPr>
          </a:p>
        </p:txBody>
      </p:sp>
      <p:pic>
        <p:nvPicPr>
          <p:cNvPr id="8" name="Picture 2" descr="Resultado de imagem para beneficios">
            <a:extLst>
              <a:ext uri="{FF2B5EF4-FFF2-40B4-BE49-F238E27FC236}">
                <a16:creationId xmlns:a16="http://schemas.microsoft.com/office/drawing/2014/main" id="{EA1C3D43-6B07-4354-A9B5-711612341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310" y="4467067"/>
            <a:ext cx="2147043" cy="15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0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BA734F-0699-4CDC-8E03-5953C55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2BBBEE-3D63-4270-A883-B4724C30C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64"/>
          <a:stretch/>
        </p:blipFill>
        <p:spPr>
          <a:xfrm>
            <a:off x="10021824" y="99748"/>
            <a:ext cx="890016" cy="9099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519D5A-E3A6-47AD-A7FE-D8437A101673}"/>
              </a:ext>
            </a:extLst>
          </p:cNvPr>
          <p:cNvSpPr txBox="1"/>
          <p:nvPr/>
        </p:nvSpPr>
        <p:spPr>
          <a:xfrm>
            <a:off x="304799" y="329184"/>
            <a:ext cx="8179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 - Benefícios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D0BA17-9EF6-410B-A133-C6A7E7893F61}"/>
              </a:ext>
            </a:extLst>
          </p:cNvPr>
          <p:cNvSpPr txBox="1"/>
          <p:nvPr/>
        </p:nvSpPr>
        <p:spPr>
          <a:xfrm>
            <a:off x="304800" y="1912507"/>
            <a:ext cx="10826496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en-US"/>
            </a:defPPr>
            <a:lvl1pPr>
              <a:defRPr sz="2400">
                <a:ln w="0"/>
                <a:solidFill>
                  <a:schemeClr val="accent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Obter acesso a aplicativos sofisticados.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Rapidez para resolver problemas.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tx1"/>
                </a:solidFill>
              </a:rPr>
              <a:t>Segurança.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tx1"/>
              </a:solidFill>
            </a:endParaRPr>
          </a:p>
          <a:p>
            <a:endParaRPr lang="pt-BR" sz="3200" dirty="0">
              <a:solidFill>
                <a:schemeClr val="tx1"/>
              </a:solidFill>
            </a:endParaRPr>
          </a:p>
        </p:txBody>
      </p:sp>
      <p:pic>
        <p:nvPicPr>
          <p:cNvPr id="8" name="Picture 2" descr="Resultado de imagem para beneficios">
            <a:extLst>
              <a:ext uri="{FF2B5EF4-FFF2-40B4-BE49-F238E27FC236}">
                <a16:creationId xmlns:a16="http://schemas.microsoft.com/office/drawing/2014/main" id="{C981DCA9-39B3-4BE9-8C92-57A0F4F2F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310" y="4467067"/>
            <a:ext cx="2147043" cy="15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77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2405</TotalTime>
  <Words>1960</Words>
  <Application>Microsoft Macintosh PowerPoint</Application>
  <PresentationFormat>Widescreen</PresentationFormat>
  <Paragraphs>175</Paragraphs>
  <Slides>16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Tahoma</vt:lpstr>
      <vt:lpstr>Wingdings</vt:lpstr>
      <vt:lpstr>Wingdings 3</vt:lpstr>
      <vt:lpstr>Íon</vt:lpstr>
      <vt:lpstr>Azure Fundamentals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Luigi Tavolaro</dc:creator>
  <cp:lastModifiedBy>Microsoft Office User</cp:lastModifiedBy>
  <cp:revision>95</cp:revision>
  <dcterms:created xsi:type="dcterms:W3CDTF">2017-11-27T23:44:02Z</dcterms:created>
  <dcterms:modified xsi:type="dcterms:W3CDTF">2020-12-11T17:08:57Z</dcterms:modified>
</cp:coreProperties>
</file>