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346" r:id="rId3"/>
    <p:sldId id="331" r:id="rId4"/>
    <p:sldId id="347" r:id="rId5"/>
    <p:sldId id="337" r:id="rId6"/>
    <p:sldId id="336" r:id="rId7"/>
    <p:sldId id="348" r:id="rId8"/>
    <p:sldId id="349" r:id="rId9"/>
    <p:sldId id="338" r:id="rId10"/>
    <p:sldId id="342" r:id="rId11"/>
    <p:sldId id="34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71293" autoAdjust="0"/>
  </p:normalViewPr>
  <p:slideViewPr>
    <p:cSldViewPr snapToGrid="0">
      <p:cViewPr varScale="1">
        <p:scale>
          <a:sx n="89" d="100"/>
          <a:sy n="89" d="100"/>
        </p:scale>
        <p:origin x="1952" y="17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9CFA23-F7FB-4432-BDA2-0DB63E55644B}" type="datetimeFigureOut">
              <a:rPr lang="pt-BR" smtClean="0"/>
              <a:t>11/12/2020</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4F510E-FC95-499D-B1AA-33F4FECDC9CB}" type="slidenum">
              <a:rPr lang="pt-BR" smtClean="0"/>
              <a:t>‹nº›</a:t>
            </a:fld>
            <a:endParaRPr lang="pt-BR"/>
          </a:p>
        </p:txBody>
      </p:sp>
    </p:spTree>
    <p:extLst>
      <p:ext uri="{BB962C8B-B14F-4D97-AF65-F5344CB8AC3E}">
        <p14:creationId xmlns:p14="http://schemas.microsoft.com/office/powerpoint/2010/main" val="1893042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E4F510E-FC95-499D-B1AA-33F4FECDC9CB}" type="slidenum">
              <a:rPr lang="pt-BR" smtClean="0"/>
              <a:t>1</a:t>
            </a:fld>
            <a:endParaRPr lang="pt-BR"/>
          </a:p>
        </p:txBody>
      </p:sp>
    </p:spTree>
    <p:extLst>
      <p:ext uri="{BB962C8B-B14F-4D97-AF65-F5344CB8AC3E}">
        <p14:creationId xmlns:p14="http://schemas.microsoft.com/office/powerpoint/2010/main" val="3785866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1" i="0" kern="1200" dirty="0">
                <a:solidFill>
                  <a:schemeClr val="tx1"/>
                </a:solidFill>
                <a:effectLst/>
                <a:latin typeface="+mn-lt"/>
                <a:ea typeface="+mn-ea"/>
                <a:cs typeface="+mn-cs"/>
              </a:rPr>
              <a:t>Reduza o tempo de codificação.</a:t>
            </a:r>
            <a:r>
              <a:rPr lang="pt-BR" sz="1200" b="0" i="0" kern="1200" dirty="0">
                <a:solidFill>
                  <a:schemeClr val="tx1"/>
                </a:solidFill>
                <a:effectLst/>
                <a:latin typeface="+mn-lt"/>
                <a:ea typeface="+mn-ea"/>
                <a:cs typeface="+mn-cs"/>
              </a:rPr>
              <a:t> As ferramentas de desenvolvimento PaaS podem reduzir o tempo levado para codificar novos aplicativos com componentes de aplicativos </a:t>
            </a:r>
            <a:r>
              <a:rPr lang="pt-BR" sz="1200" b="0" i="0" kern="1200" dirty="0" err="1">
                <a:solidFill>
                  <a:schemeClr val="tx1"/>
                </a:solidFill>
                <a:effectLst/>
                <a:latin typeface="+mn-lt"/>
                <a:ea typeface="+mn-ea"/>
                <a:cs typeface="+mn-cs"/>
              </a:rPr>
              <a:t>pré</a:t>
            </a:r>
            <a:r>
              <a:rPr lang="pt-BR" sz="1200" b="0" i="0" kern="1200" dirty="0">
                <a:solidFill>
                  <a:schemeClr val="tx1"/>
                </a:solidFill>
                <a:effectLst/>
                <a:latin typeface="+mn-lt"/>
                <a:ea typeface="+mn-ea"/>
                <a:cs typeface="+mn-cs"/>
              </a:rPr>
              <a:t>-codificados inseridos na plataforma, como fluxo de trabalho, serviços de diretório, recursos de segurança, pesquisa etc.</a:t>
            </a:r>
          </a:p>
          <a:p>
            <a:r>
              <a:rPr lang="pt-BR" sz="1200" b="1" i="0" kern="1200" dirty="0">
                <a:solidFill>
                  <a:schemeClr val="tx1"/>
                </a:solidFill>
                <a:effectLst/>
                <a:latin typeface="+mn-lt"/>
                <a:ea typeface="+mn-ea"/>
                <a:cs typeface="+mn-cs"/>
              </a:rPr>
              <a:t>Adicione funcionalidades de desenvolvimento sem adicionar funcionários.</a:t>
            </a:r>
            <a:r>
              <a:rPr lang="pt-BR" sz="1200" b="0" i="0" kern="1200" dirty="0">
                <a:solidFill>
                  <a:schemeClr val="tx1"/>
                </a:solidFill>
                <a:effectLst/>
                <a:latin typeface="+mn-lt"/>
                <a:ea typeface="+mn-ea"/>
                <a:cs typeface="+mn-cs"/>
              </a:rPr>
              <a:t> Componentes da Plataforma como Serviço dão à sua equipe de desenvolvimento novas funcionalidades sem precisar adicionar funcionários com as habilidades necessárias.</a:t>
            </a:r>
          </a:p>
          <a:p>
            <a:r>
              <a:rPr lang="pt-BR" sz="1200" b="1" i="0" kern="1200" dirty="0">
                <a:solidFill>
                  <a:schemeClr val="tx1"/>
                </a:solidFill>
                <a:effectLst/>
                <a:latin typeface="+mn-lt"/>
                <a:ea typeface="+mn-ea"/>
                <a:cs typeface="+mn-cs"/>
              </a:rPr>
              <a:t>Desenvolvimento simplificado para diversas plataformas, incluindo móveis.</a:t>
            </a:r>
            <a:r>
              <a:rPr lang="pt-BR" sz="1200" b="0" i="0" kern="1200" dirty="0">
                <a:solidFill>
                  <a:schemeClr val="tx1"/>
                </a:solidFill>
                <a:effectLst/>
                <a:latin typeface="+mn-lt"/>
                <a:ea typeface="+mn-ea"/>
                <a:cs typeface="+mn-cs"/>
              </a:rPr>
              <a:t> Alguns provedores fornecem opções de desenvolvimento para diversas plataformas, como computadores, dispositivos móveis e navegadores, tornando aplicativos de plataforma cruzada mais rápidos e fáceis de serem desenvolvidos.</a:t>
            </a:r>
          </a:p>
          <a:p>
            <a:r>
              <a:rPr lang="pt-BR" sz="1200" b="1" i="0" kern="1200" dirty="0">
                <a:solidFill>
                  <a:schemeClr val="tx1"/>
                </a:solidFill>
                <a:effectLst/>
                <a:latin typeface="+mn-lt"/>
                <a:ea typeface="+mn-ea"/>
                <a:cs typeface="+mn-cs"/>
              </a:rPr>
              <a:t>Use ferramentas sofisticadas de forma acessível.</a:t>
            </a:r>
            <a:r>
              <a:rPr lang="pt-BR" sz="1200" b="0" i="0" kern="1200" dirty="0">
                <a:solidFill>
                  <a:schemeClr val="tx1"/>
                </a:solidFill>
                <a:effectLst/>
                <a:latin typeface="+mn-lt"/>
                <a:ea typeface="+mn-ea"/>
                <a:cs typeface="+mn-cs"/>
              </a:rPr>
              <a:t> Um modelo pré-pago permite que pessoas ou organizações usem software de desenvolvimento sofisticado e ferramentas de análise e business </a:t>
            </a:r>
            <a:r>
              <a:rPr lang="pt-BR" sz="1200" b="0" i="0" kern="1200" dirty="0" err="1">
                <a:solidFill>
                  <a:schemeClr val="tx1"/>
                </a:solidFill>
                <a:effectLst/>
                <a:latin typeface="+mn-lt"/>
                <a:ea typeface="+mn-ea"/>
                <a:cs typeface="+mn-cs"/>
              </a:rPr>
              <a:t>intelligence</a:t>
            </a:r>
            <a:r>
              <a:rPr lang="pt-BR" sz="1200" b="0" i="0" kern="1200" dirty="0">
                <a:solidFill>
                  <a:schemeClr val="tx1"/>
                </a:solidFill>
                <a:effectLst/>
                <a:latin typeface="+mn-lt"/>
                <a:ea typeface="+mn-ea"/>
                <a:cs typeface="+mn-cs"/>
              </a:rPr>
              <a:t> que não poderiam comprar por completo.</a:t>
            </a:r>
          </a:p>
          <a:p>
            <a:r>
              <a:rPr lang="pt-BR" sz="1200" b="1" i="0" kern="1200" dirty="0">
                <a:solidFill>
                  <a:schemeClr val="tx1"/>
                </a:solidFill>
                <a:effectLst/>
                <a:latin typeface="+mn-lt"/>
                <a:ea typeface="+mn-ea"/>
                <a:cs typeface="+mn-cs"/>
              </a:rPr>
              <a:t>Suporte a equipes de desenvolvimento distribuído geograficamente.</a:t>
            </a:r>
            <a:r>
              <a:rPr lang="pt-BR" sz="1200" b="0" i="0" kern="1200" dirty="0">
                <a:solidFill>
                  <a:schemeClr val="tx1"/>
                </a:solidFill>
                <a:effectLst/>
                <a:latin typeface="+mn-lt"/>
                <a:ea typeface="+mn-ea"/>
                <a:cs typeface="+mn-cs"/>
              </a:rPr>
              <a:t> Como o ambiente de desenvolvimento é acessado pela Internet, equipes de desenvolvimento podem trabalham em conjunto em problemas mesmo quando os membros da equipe estiverem em locais remotos.</a:t>
            </a:r>
          </a:p>
          <a:p>
            <a:r>
              <a:rPr lang="pt-BR" sz="1200" b="1" i="0" kern="1200" dirty="0">
                <a:solidFill>
                  <a:schemeClr val="tx1"/>
                </a:solidFill>
                <a:effectLst/>
                <a:latin typeface="+mn-lt"/>
                <a:ea typeface="+mn-ea"/>
                <a:cs typeface="+mn-cs"/>
              </a:rPr>
              <a:t>Gerencie com eficácia o ciclo de vida do aplicativo.</a:t>
            </a:r>
            <a:r>
              <a:rPr lang="pt-BR" sz="1200" b="0" i="0" kern="1200" dirty="0">
                <a:solidFill>
                  <a:schemeClr val="tx1"/>
                </a:solidFill>
                <a:effectLst/>
                <a:latin typeface="+mn-lt"/>
                <a:ea typeface="+mn-ea"/>
                <a:cs typeface="+mn-cs"/>
              </a:rPr>
              <a:t> PaaS fornece todas as funcionalidades que você precisa para dar suporte ao ciclo de vida completo do aplicativo Web: compilação, teste, implantação, gerenciamento e atualização no mesmo ambiente integrado.</a:t>
            </a:r>
          </a:p>
          <a:p>
            <a:endParaRPr lang="pt-BR" dirty="0"/>
          </a:p>
        </p:txBody>
      </p:sp>
      <p:sp>
        <p:nvSpPr>
          <p:cNvPr id="4" name="Espaço Reservado para Número de Slide 3"/>
          <p:cNvSpPr>
            <a:spLocks noGrp="1"/>
          </p:cNvSpPr>
          <p:nvPr>
            <p:ph type="sldNum" sz="quarter" idx="10"/>
          </p:nvPr>
        </p:nvSpPr>
        <p:spPr/>
        <p:txBody>
          <a:bodyPr/>
          <a:lstStyle/>
          <a:p>
            <a:fld id="{DE4F510E-FC95-499D-B1AA-33F4FECDC9CB}" type="slidenum">
              <a:rPr lang="pt-BR" smtClean="0"/>
              <a:t>6</a:t>
            </a:fld>
            <a:endParaRPr lang="pt-BR"/>
          </a:p>
        </p:txBody>
      </p:sp>
    </p:spTree>
    <p:extLst>
      <p:ext uri="{BB962C8B-B14F-4D97-AF65-F5344CB8AC3E}">
        <p14:creationId xmlns:p14="http://schemas.microsoft.com/office/powerpoint/2010/main" val="1595560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1" i="0" kern="1200" dirty="0">
                <a:solidFill>
                  <a:schemeClr val="tx1"/>
                </a:solidFill>
                <a:effectLst/>
                <a:latin typeface="+mn-lt"/>
                <a:ea typeface="+mn-ea"/>
                <a:cs typeface="+mn-cs"/>
              </a:rPr>
              <a:t>Reduza o tempo de codificação.</a:t>
            </a:r>
            <a:r>
              <a:rPr lang="pt-BR" sz="1200" b="0" i="0" kern="1200" dirty="0">
                <a:solidFill>
                  <a:schemeClr val="tx1"/>
                </a:solidFill>
                <a:effectLst/>
                <a:latin typeface="+mn-lt"/>
                <a:ea typeface="+mn-ea"/>
                <a:cs typeface="+mn-cs"/>
              </a:rPr>
              <a:t> As ferramentas de desenvolvimento PaaS podem reduzir o tempo levado para codificar novos aplicativos com componentes de aplicativos </a:t>
            </a:r>
            <a:r>
              <a:rPr lang="pt-BR" sz="1200" b="0" i="0" kern="1200" dirty="0" err="1">
                <a:solidFill>
                  <a:schemeClr val="tx1"/>
                </a:solidFill>
                <a:effectLst/>
                <a:latin typeface="+mn-lt"/>
                <a:ea typeface="+mn-ea"/>
                <a:cs typeface="+mn-cs"/>
              </a:rPr>
              <a:t>pré</a:t>
            </a:r>
            <a:r>
              <a:rPr lang="pt-BR" sz="1200" b="0" i="0" kern="1200" dirty="0">
                <a:solidFill>
                  <a:schemeClr val="tx1"/>
                </a:solidFill>
                <a:effectLst/>
                <a:latin typeface="+mn-lt"/>
                <a:ea typeface="+mn-ea"/>
                <a:cs typeface="+mn-cs"/>
              </a:rPr>
              <a:t>-codificados inseridos na plataforma, como fluxo de trabalho, serviços de diretório, recursos de segurança, pesquisa etc.</a:t>
            </a:r>
          </a:p>
          <a:p>
            <a:r>
              <a:rPr lang="pt-BR" sz="1200" b="1" i="0" kern="1200" dirty="0">
                <a:solidFill>
                  <a:schemeClr val="tx1"/>
                </a:solidFill>
                <a:effectLst/>
                <a:latin typeface="+mn-lt"/>
                <a:ea typeface="+mn-ea"/>
                <a:cs typeface="+mn-cs"/>
              </a:rPr>
              <a:t>Adicione funcionalidades de desenvolvimento sem adicionar funcionários.</a:t>
            </a:r>
            <a:r>
              <a:rPr lang="pt-BR" sz="1200" b="0" i="0" kern="1200" dirty="0">
                <a:solidFill>
                  <a:schemeClr val="tx1"/>
                </a:solidFill>
                <a:effectLst/>
                <a:latin typeface="+mn-lt"/>
                <a:ea typeface="+mn-ea"/>
                <a:cs typeface="+mn-cs"/>
              </a:rPr>
              <a:t> Componentes da Plataforma como Serviço dão à sua equipe de desenvolvimento novas funcionalidades sem precisar adicionar funcionários com as habilidades necessárias.</a:t>
            </a:r>
          </a:p>
          <a:p>
            <a:r>
              <a:rPr lang="pt-BR" sz="1200" b="1" i="0" kern="1200" dirty="0">
                <a:solidFill>
                  <a:schemeClr val="tx1"/>
                </a:solidFill>
                <a:effectLst/>
                <a:latin typeface="+mn-lt"/>
                <a:ea typeface="+mn-ea"/>
                <a:cs typeface="+mn-cs"/>
              </a:rPr>
              <a:t>Desenvolvimento simplificado para diversas plataformas, incluindo móveis.</a:t>
            </a:r>
            <a:r>
              <a:rPr lang="pt-BR" sz="1200" b="0" i="0" kern="1200" dirty="0">
                <a:solidFill>
                  <a:schemeClr val="tx1"/>
                </a:solidFill>
                <a:effectLst/>
                <a:latin typeface="+mn-lt"/>
                <a:ea typeface="+mn-ea"/>
                <a:cs typeface="+mn-cs"/>
              </a:rPr>
              <a:t> Alguns provedores fornecem opções de desenvolvimento para diversas plataformas, como computadores, dispositivos móveis e navegadores, tornando aplicativos de plataforma cruzada mais rápidos e fáceis de serem desenvolvidos.</a:t>
            </a:r>
          </a:p>
          <a:p>
            <a:r>
              <a:rPr lang="pt-BR" sz="1200" b="1" i="0" kern="1200" dirty="0">
                <a:solidFill>
                  <a:schemeClr val="tx1"/>
                </a:solidFill>
                <a:effectLst/>
                <a:latin typeface="+mn-lt"/>
                <a:ea typeface="+mn-ea"/>
                <a:cs typeface="+mn-cs"/>
              </a:rPr>
              <a:t>Use ferramentas sofisticadas de forma acessível.</a:t>
            </a:r>
            <a:r>
              <a:rPr lang="pt-BR" sz="1200" b="0" i="0" kern="1200" dirty="0">
                <a:solidFill>
                  <a:schemeClr val="tx1"/>
                </a:solidFill>
                <a:effectLst/>
                <a:latin typeface="+mn-lt"/>
                <a:ea typeface="+mn-ea"/>
                <a:cs typeface="+mn-cs"/>
              </a:rPr>
              <a:t> Um modelo pré-pago permite que pessoas ou organizações usem software de desenvolvimento sofisticado e ferramentas de análise e business </a:t>
            </a:r>
            <a:r>
              <a:rPr lang="pt-BR" sz="1200" b="0" i="0" kern="1200" dirty="0" err="1">
                <a:solidFill>
                  <a:schemeClr val="tx1"/>
                </a:solidFill>
                <a:effectLst/>
                <a:latin typeface="+mn-lt"/>
                <a:ea typeface="+mn-ea"/>
                <a:cs typeface="+mn-cs"/>
              </a:rPr>
              <a:t>intelligence</a:t>
            </a:r>
            <a:r>
              <a:rPr lang="pt-BR" sz="1200" b="0" i="0" kern="1200" dirty="0">
                <a:solidFill>
                  <a:schemeClr val="tx1"/>
                </a:solidFill>
                <a:effectLst/>
                <a:latin typeface="+mn-lt"/>
                <a:ea typeface="+mn-ea"/>
                <a:cs typeface="+mn-cs"/>
              </a:rPr>
              <a:t> que não poderiam comprar por completo.</a:t>
            </a:r>
          </a:p>
          <a:p>
            <a:r>
              <a:rPr lang="pt-BR" sz="1200" b="1" i="0" kern="1200" dirty="0">
                <a:solidFill>
                  <a:schemeClr val="tx1"/>
                </a:solidFill>
                <a:effectLst/>
                <a:latin typeface="+mn-lt"/>
                <a:ea typeface="+mn-ea"/>
                <a:cs typeface="+mn-cs"/>
              </a:rPr>
              <a:t>Suporte a equipes de desenvolvimento distribuído geograficamente.</a:t>
            </a:r>
            <a:r>
              <a:rPr lang="pt-BR" sz="1200" b="0" i="0" kern="1200" dirty="0">
                <a:solidFill>
                  <a:schemeClr val="tx1"/>
                </a:solidFill>
                <a:effectLst/>
                <a:latin typeface="+mn-lt"/>
                <a:ea typeface="+mn-ea"/>
                <a:cs typeface="+mn-cs"/>
              </a:rPr>
              <a:t> Como o ambiente de desenvolvimento é acessado pela Internet, equipes de desenvolvimento podem trabalham em conjunto em problemas mesmo quando os membros da equipe estiverem em locais remotos.</a:t>
            </a:r>
          </a:p>
          <a:p>
            <a:r>
              <a:rPr lang="pt-BR" sz="1200" b="1" i="0" kern="1200" dirty="0">
                <a:solidFill>
                  <a:schemeClr val="tx1"/>
                </a:solidFill>
                <a:effectLst/>
                <a:latin typeface="+mn-lt"/>
                <a:ea typeface="+mn-ea"/>
                <a:cs typeface="+mn-cs"/>
              </a:rPr>
              <a:t>Gerencie com eficácia o ciclo de vida do aplicativo.</a:t>
            </a:r>
            <a:r>
              <a:rPr lang="pt-BR" sz="1200" b="0" i="0" kern="1200" dirty="0">
                <a:solidFill>
                  <a:schemeClr val="tx1"/>
                </a:solidFill>
                <a:effectLst/>
                <a:latin typeface="+mn-lt"/>
                <a:ea typeface="+mn-ea"/>
                <a:cs typeface="+mn-cs"/>
              </a:rPr>
              <a:t> PaaS fornece todas as funcionalidades que você precisa para dar suporte ao ciclo de vida completo do aplicativo Web: compilação, teste, implantação, gerenciamento e atualização no mesmo ambiente integrado.</a:t>
            </a:r>
          </a:p>
          <a:p>
            <a:endParaRPr lang="pt-BR" dirty="0"/>
          </a:p>
        </p:txBody>
      </p:sp>
      <p:sp>
        <p:nvSpPr>
          <p:cNvPr id="4" name="Espaço Reservado para Número de Slide 3"/>
          <p:cNvSpPr>
            <a:spLocks noGrp="1"/>
          </p:cNvSpPr>
          <p:nvPr>
            <p:ph type="sldNum" sz="quarter" idx="10"/>
          </p:nvPr>
        </p:nvSpPr>
        <p:spPr/>
        <p:txBody>
          <a:bodyPr/>
          <a:lstStyle/>
          <a:p>
            <a:fld id="{DE4F510E-FC95-499D-B1AA-33F4FECDC9CB}" type="slidenum">
              <a:rPr lang="pt-BR" smtClean="0"/>
              <a:t>7</a:t>
            </a:fld>
            <a:endParaRPr lang="pt-BR"/>
          </a:p>
        </p:txBody>
      </p:sp>
    </p:spTree>
    <p:extLst>
      <p:ext uri="{BB962C8B-B14F-4D97-AF65-F5344CB8AC3E}">
        <p14:creationId xmlns:p14="http://schemas.microsoft.com/office/powerpoint/2010/main" val="4228063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Economia</a:t>
            </a:r>
          </a:p>
          <a:p>
            <a:r>
              <a:rPr lang="pt-BR" sz="1200" b="0" i="0" kern="1200" dirty="0">
                <a:solidFill>
                  <a:schemeClr val="tx1"/>
                </a:solidFill>
                <a:effectLst/>
                <a:latin typeface="+mn-lt"/>
                <a:ea typeface="+mn-ea"/>
                <a:cs typeface="+mn-cs"/>
              </a:rPr>
              <a:t>Como toda troca de capital investida em estrutura para serviços, o PaaS significa uma flexibilidade e diminuição de custos alocados em manutenção e atualização tecnológica — dinheiro que pode ser melhor aproveitado na gestão do negócio e inovação para aproveitar novas oportunidades de mercado.</a:t>
            </a:r>
          </a:p>
          <a:p>
            <a:r>
              <a:rPr lang="pt-BR" sz="1200" b="0" i="0" kern="1200" dirty="0">
                <a:solidFill>
                  <a:schemeClr val="tx1"/>
                </a:solidFill>
                <a:effectLst/>
                <a:latin typeface="+mn-lt"/>
                <a:ea typeface="+mn-ea"/>
                <a:cs typeface="+mn-cs"/>
              </a:rPr>
              <a:t>Serviços gerenciados de infraestrutura</a:t>
            </a:r>
          </a:p>
          <a:p>
            <a:r>
              <a:rPr lang="pt-BR" sz="1200" b="0" i="0" kern="1200" dirty="0">
                <a:solidFill>
                  <a:schemeClr val="tx1"/>
                </a:solidFill>
                <a:effectLst/>
                <a:latin typeface="+mn-lt"/>
                <a:ea typeface="+mn-ea"/>
                <a:cs typeface="+mn-cs"/>
              </a:rPr>
              <a:t>Falando em gerir, uma plataforma na nuvem alivia o peso do gerente de TI de ter que se preocupar pessoalmente todos os dias com a infraestrutura do sistema. Questões como suporte, manutenção e atualização ficam por conta do fornecedor — que, quando é de qualidade, mantém equipes especializadas para cada tarefa. Ao gestor interno, sobra o tempo e o esforço para se dedicar a um desenvolvimento mais ágil e uma entrega de maior qualidade.</a:t>
            </a:r>
          </a:p>
          <a:p>
            <a:r>
              <a:rPr lang="pt-BR" sz="1200" b="0" i="0" kern="1200" dirty="0">
                <a:solidFill>
                  <a:schemeClr val="tx1"/>
                </a:solidFill>
                <a:effectLst/>
                <a:latin typeface="+mn-lt"/>
                <a:ea typeface="+mn-ea"/>
                <a:cs typeface="+mn-cs"/>
              </a:rPr>
              <a:t>Integração</a:t>
            </a:r>
          </a:p>
          <a:p>
            <a:r>
              <a:rPr lang="pt-BR" sz="1200" b="0" i="0" kern="1200" dirty="0">
                <a:solidFill>
                  <a:schemeClr val="tx1"/>
                </a:solidFill>
                <a:effectLst/>
                <a:latin typeface="+mn-lt"/>
                <a:ea typeface="+mn-ea"/>
                <a:cs typeface="+mn-cs"/>
              </a:rPr>
              <a:t>Essa agilidade no desenvolvimento vem da integração de ferramentas dentro de um PaaS. Tanto as ferramentas de desenvolvimento como de gestão, BI e validação na entrega são incorporadas em uma plataforma centralizada, com controle total e simplificado para o gerente de TI. Além de economizar tempo, esse é o tipo de solução que traz mais coerência para o fluxo de trabalho, aumentando, assim, a consistência do resultado final.</a:t>
            </a:r>
          </a:p>
          <a:p>
            <a:r>
              <a:rPr lang="pt-BR" sz="1200" b="0" i="0" kern="1200" dirty="0">
                <a:solidFill>
                  <a:schemeClr val="tx1"/>
                </a:solidFill>
                <a:effectLst/>
                <a:latin typeface="+mn-lt"/>
                <a:ea typeface="+mn-ea"/>
                <a:cs typeface="+mn-cs"/>
              </a:rPr>
              <a:t>Disponibilidade, mobilidade e colaboração</a:t>
            </a:r>
          </a:p>
          <a:p>
            <a:r>
              <a:rPr lang="pt-BR" sz="1200" b="0" i="0" kern="1200" dirty="0">
                <a:solidFill>
                  <a:schemeClr val="tx1"/>
                </a:solidFill>
                <a:effectLst/>
                <a:latin typeface="+mn-lt"/>
                <a:ea typeface="+mn-ea"/>
                <a:cs typeface="+mn-cs"/>
              </a:rPr>
              <a:t>E uma vantagem como essa não fica apenas na gestão, todos os colaboradores ligados ao desenvolvimento de um aplicativo têm mais poder nas mãos para agilizar processos e eliminar arestas.</a:t>
            </a:r>
          </a:p>
          <a:p>
            <a:endParaRPr lang="pt-BR" dirty="0"/>
          </a:p>
        </p:txBody>
      </p:sp>
      <p:sp>
        <p:nvSpPr>
          <p:cNvPr id="4" name="Espaço Reservado para Número de Slide 3"/>
          <p:cNvSpPr>
            <a:spLocks noGrp="1"/>
          </p:cNvSpPr>
          <p:nvPr>
            <p:ph type="sldNum" sz="quarter" idx="10"/>
          </p:nvPr>
        </p:nvSpPr>
        <p:spPr/>
        <p:txBody>
          <a:bodyPr/>
          <a:lstStyle/>
          <a:p>
            <a:fld id="{DE4F510E-FC95-499D-B1AA-33F4FECDC9CB}" type="slidenum">
              <a:rPr lang="pt-BR" smtClean="0"/>
              <a:t>8</a:t>
            </a:fld>
            <a:endParaRPr lang="pt-BR"/>
          </a:p>
        </p:txBody>
      </p:sp>
    </p:spTree>
    <p:extLst>
      <p:ext uri="{BB962C8B-B14F-4D97-AF65-F5344CB8AC3E}">
        <p14:creationId xmlns:p14="http://schemas.microsoft.com/office/powerpoint/2010/main" val="470232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Importante notar que uma grande diferença em todos os casos do modelo tradicional é o baixo desembolso inicial e o pagamento ao longo do tempo pelo uso do produto.</a:t>
            </a:r>
          </a:p>
          <a:p>
            <a:r>
              <a:rPr lang="pt-BR" sz="1200" b="0" i="0" kern="1200" dirty="0">
                <a:solidFill>
                  <a:schemeClr val="tx1"/>
                </a:solidFill>
                <a:effectLst/>
                <a:latin typeface="+mn-lt"/>
                <a:ea typeface="+mn-ea"/>
                <a:cs typeface="+mn-cs"/>
              </a:rPr>
              <a:t>O Serviço de Software é regido por leis nacionais e internacionais. A Lei que rege os contratos de serviços de software é a LEI Nº 9.609 , DE 19 DE FEVEREIRO DE 1998 e a Lei 10.406 em seus </a:t>
            </a:r>
            <a:r>
              <a:rPr lang="pt-BR" sz="1200" b="0" i="0" kern="1200" dirty="0" err="1">
                <a:solidFill>
                  <a:schemeClr val="tx1"/>
                </a:solidFill>
                <a:effectLst/>
                <a:latin typeface="+mn-lt"/>
                <a:ea typeface="+mn-ea"/>
                <a:cs typeface="+mn-cs"/>
              </a:rPr>
              <a:t>arts</a:t>
            </a:r>
            <a:r>
              <a:rPr lang="pt-BR" sz="1200" b="0" i="0" kern="1200" dirty="0">
                <a:solidFill>
                  <a:schemeClr val="tx1"/>
                </a:solidFill>
                <a:effectLst/>
                <a:latin typeface="+mn-lt"/>
                <a:ea typeface="+mn-ea"/>
                <a:cs typeface="+mn-cs"/>
              </a:rPr>
              <a:t>. 593 a 709. Os direitos e deveres de empresa contratante e empresa contratada são regidas por estas leis.</a:t>
            </a:r>
          </a:p>
          <a:p>
            <a:r>
              <a:rPr lang="pt-BR" sz="1200" b="0" i="0" kern="1200" dirty="0">
                <a:solidFill>
                  <a:schemeClr val="tx1"/>
                </a:solidFill>
                <a:effectLst/>
                <a:latin typeface="+mn-lt"/>
                <a:ea typeface="+mn-ea"/>
                <a:cs typeface="+mn-cs"/>
              </a:rPr>
              <a:t>O SaaS é uma modalidade de serviço de software, distribuída pela internet, cuja principal característica é o baixo custo.</a:t>
            </a:r>
          </a:p>
          <a:p>
            <a:endParaRPr lang="pt-BR" dirty="0"/>
          </a:p>
        </p:txBody>
      </p:sp>
      <p:sp>
        <p:nvSpPr>
          <p:cNvPr id="4" name="Espaço Reservado para Número de Slide 3"/>
          <p:cNvSpPr>
            <a:spLocks noGrp="1"/>
          </p:cNvSpPr>
          <p:nvPr>
            <p:ph type="sldNum" sz="quarter" idx="10"/>
          </p:nvPr>
        </p:nvSpPr>
        <p:spPr/>
        <p:txBody>
          <a:bodyPr/>
          <a:lstStyle/>
          <a:p>
            <a:fld id="{DE4F510E-FC95-499D-B1AA-33F4FECDC9CB}" type="slidenum">
              <a:rPr lang="pt-BR" smtClean="0"/>
              <a:t>9</a:t>
            </a:fld>
            <a:endParaRPr lang="pt-BR"/>
          </a:p>
        </p:txBody>
      </p:sp>
    </p:spTree>
    <p:extLst>
      <p:ext uri="{BB962C8B-B14F-4D97-AF65-F5344CB8AC3E}">
        <p14:creationId xmlns:p14="http://schemas.microsoft.com/office/powerpoint/2010/main" val="3874388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Low confidence in data security</a:t>
            </a:r>
            <a:r>
              <a:rPr lang="en-US" sz="1200" b="0" i="0" kern="1200" dirty="0">
                <a:solidFill>
                  <a:schemeClr val="tx1"/>
                </a:solidFill>
                <a:effectLst/>
                <a:latin typeface="+mn-lt"/>
                <a:ea typeface="+mn-ea"/>
                <a:cs typeface="+mn-cs"/>
              </a:rPr>
              <a:t>, the fact that corporate data can be critical or not but it is private, not located within the walls of the company is something that is not generally liked and especially to senior management in some occasions it is conservative and skeptical.</a:t>
            </a:r>
          </a:p>
          <a:p>
            <a:pPr fontAlgn="base"/>
            <a:r>
              <a:rPr lang="en-US" sz="1200" b="0" i="0" kern="1200" dirty="0">
                <a:solidFill>
                  <a:schemeClr val="tx1"/>
                </a:solidFill>
                <a:effectLst/>
                <a:latin typeface="+mn-lt"/>
                <a:ea typeface="+mn-ea"/>
                <a:cs typeface="+mn-cs"/>
              </a:rPr>
              <a:t>It remains an arduous task to convince and exposure of the idea by the IT manager the rest of the policy. Typically, it begins to introduce the idea of software as a service to applications that manage critical data (human resources, billing, law, etc.) and quantify the benefits of SAAS through a control panel.</a:t>
            </a:r>
          </a:p>
          <a:p>
            <a:pPr fontAlgn="base"/>
            <a:r>
              <a:rPr lang="en-US" sz="1200" b="1" i="0" kern="1200" dirty="0">
                <a:solidFill>
                  <a:schemeClr val="tx1"/>
                </a:solidFill>
                <a:effectLst/>
                <a:latin typeface="+mn-lt"/>
                <a:ea typeface="+mn-ea"/>
                <a:cs typeface="+mn-cs"/>
              </a:rPr>
              <a:t>Integration with the rest of the systems applications</a:t>
            </a:r>
            <a:r>
              <a:rPr lang="en-US" sz="1200" b="0" i="0" kern="1200" dirty="0">
                <a:solidFill>
                  <a:schemeClr val="tx1"/>
                </a:solidFill>
                <a:effectLst/>
                <a:latin typeface="+mn-lt"/>
                <a:ea typeface="+mn-ea"/>
                <a:cs typeface="+mn-cs"/>
              </a:rPr>
              <a:t>, as normal will be installing applications with local or in-house and SaaS, there is increased complexity in case you want to connect or use the data we have in the cloud with the data we have in the company.</a:t>
            </a:r>
          </a:p>
          <a:p>
            <a:pPr fontAlgn="base"/>
            <a:r>
              <a:rPr lang="en-US" sz="1200" b="0" i="0" kern="1200" dirty="0">
                <a:solidFill>
                  <a:schemeClr val="tx1"/>
                </a:solidFill>
                <a:effectLst/>
                <a:latin typeface="+mn-lt"/>
                <a:ea typeface="+mn-ea"/>
                <a:cs typeface="+mn-cs"/>
              </a:rPr>
              <a:t>This increases the degree of importance as to keep data in the cloud is important.</a:t>
            </a:r>
          </a:p>
          <a:p>
            <a:pPr fontAlgn="base"/>
            <a:r>
              <a:rPr lang="en-US" sz="1200" b="1" i="0" kern="1200" dirty="0">
                <a:solidFill>
                  <a:schemeClr val="tx1"/>
                </a:solidFill>
                <a:effectLst/>
                <a:latin typeface="+mn-lt"/>
                <a:ea typeface="+mn-ea"/>
                <a:cs typeface="+mn-cs"/>
              </a:rPr>
              <a:t>Need for availability of cloud data</a:t>
            </a:r>
            <a:r>
              <a:rPr lang="en-US" sz="1200" b="0" i="0" kern="1200" dirty="0">
                <a:solidFill>
                  <a:schemeClr val="tx1"/>
                </a:solidFill>
                <a:effectLst/>
                <a:latin typeface="+mn-lt"/>
                <a:ea typeface="+mn-ea"/>
                <a:cs typeface="+mn-cs"/>
              </a:rPr>
              <a:t>, if in addition to the above disadvantage the application or platform does not have a system (web service, API, etc. ..) that allows to extract data, is a clear disadvantage for not adopting the application in the </a:t>
            </a:r>
            <a:r>
              <a:rPr lang="en-US" sz="1200" b="1" i="0" kern="1200" dirty="0">
                <a:solidFill>
                  <a:schemeClr val="tx1"/>
                </a:solidFill>
                <a:effectLst/>
                <a:latin typeface="+mn-lt"/>
                <a:ea typeface="+mn-ea"/>
                <a:cs typeface="+mn-cs"/>
              </a:rPr>
              <a:t>cloud services</a:t>
            </a:r>
            <a:r>
              <a:rPr lang="en-US" sz="1200" b="0" i="0" kern="1200" dirty="0">
                <a:solidFill>
                  <a:schemeClr val="tx1"/>
                </a:solidFill>
                <a:effectLst/>
                <a:latin typeface="+mn-lt"/>
                <a:ea typeface="+mn-ea"/>
                <a:cs typeface="+mn-cs"/>
              </a:rPr>
              <a:t>.</a:t>
            </a:r>
          </a:p>
          <a:p>
            <a:pPr fontAlgn="base"/>
            <a:r>
              <a:rPr lang="en-US" sz="1200" b="1" i="0" kern="1200" dirty="0">
                <a:solidFill>
                  <a:schemeClr val="tx1"/>
                </a:solidFill>
                <a:effectLst/>
                <a:latin typeface="+mn-lt"/>
                <a:ea typeface="+mn-ea"/>
                <a:cs typeface="+mn-cs"/>
              </a:rPr>
              <a:t>Feeling customer captivity</a:t>
            </a:r>
            <a:r>
              <a:rPr lang="en-US" sz="1200" b="0" i="0" kern="1200" dirty="0">
                <a:solidFill>
                  <a:schemeClr val="tx1"/>
                </a:solidFill>
                <a:effectLst/>
                <a:latin typeface="+mn-lt"/>
                <a:ea typeface="+mn-ea"/>
                <a:cs typeface="+mn-cs"/>
              </a:rPr>
              <a:t>, but in general we have the same problem in-house facilities in </a:t>
            </a:r>
            <a:r>
              <a:rPr lang="en-US" sz="1200" b="0" i="0" kern="1200" dirty="0" err="1">
                <a:solidFill>
                  <a:schemeClr val="tx1"/>
                </a:solidFill>
                <a:effectLst/>
                <a:latin typeface="+mn-lt"/>
                <a:ea typeface="+mn-ea"/>
                <a:cs typeface="+mn-cs"/>
              </a:rPr>
              <a:t>paas-saas</a:t>
            </a:r>
            <a:r>
              <a:rPr lang="en-US" sz="1200" b="0" i="0" kern="1200" dirty="0">
                <a:solidFill>
                  <a:schemeClr val="tx1"/>
                </a:solidFill>
                <a:effectLst/>
                <a:latin typeface="+mn-lt"/>
                <a:ea typeface="+mn-ea"/>
                <a:cs typeface="+mn-cs"/>
              </a:rPr>
              <a:t> or where the volume of stored information is important and if we add the latency and speed of internet, can be decisive for the choice of software.</a:t>
            </a:r>
          </a:p>
          <a:p>
            <a:pPr fontAlgn="base"/>
            <a:r>
              <a:rPr lang="en-US" sz="1200" b="1" i="0" kern="1200" dirty="0">
                <a:solidFill>
                  <a:schemeClr val="tx1"/>
                </a:solidFill>
                <a:effectLst/>
                <a:latin typeface="+mn-lt"/>
                <a:ea typeface="+mn-ea"/>
                <a:cs typeface="+mn-cs"/>
              </a:rPr>
              <a:t>Possible breach of the agreements on the level of service</a:t>
            </a:r>
            <a:r>
              <a:rPr lang="en-US" sz="1200" b="0" i="0" kern="1200" dirty="0">
                <a:solidFill>
                  <a:schemeClr val="tx1"/>
                </a:solidFill>
                <a:effectLst/>
                <a:latin typeface="+mn-lt"/>
                <a:ea typeface="+mn-ea"/>
                <a:cs typeface="+mn-cs"/>
              </a:rPr>
              <a:t>, is related to the degree of confidence we have about the software vendor or platform as a service. We put in the hands of a vendor performance and application service we are aware of its advantages, but its disadvantage is whether comply with the agreed service level, and obviously is something that should have it in-house would take into account or not .</a:t>
            </a:r>
          </a:p>
          <a:p>
            <a:pPr fontAlgn="base"/>
            <a:endParaRPr lang="pt-BR" sz="1200" b="0" i="0" kern="1200" dirty="0">
              <a:solidFill>
                <a:schemeClr val="tx1"/>
              </a:solidFill>
              <a:effectLst/>
              <a:latin typeface="+mn-lt"/>
              <a:ea typeface="+mn-ea"/>
              <a:cs typeface="+mn-cs"/>
            </a:endParaRPr>
          </a:p>
        </p:txBody>
      </p:sp>
      <p:sp>
        <p:nvSpPr>
          <p:cNvPr id="4" name="Espaço Reservado para Número de Slide 3"/>
          <p:cNvSpPr>
            <a:spLocks noGrp="1"/>
          </p:cNvSpPr>
          <p:nvPr>
            <p:ph type="sldNum" sz="quarter" idx="10"/>
          </p:nvPr>
        </p:nvSpPr>
        <p:spPr/>
        <p:txBody>
          <a:bodyPr/>
          <a:lstStyle/>
          <a:p>
            <a:fld id="{DE4F510E-FC95-499D-B1AA-33F4FECDC9CB}" type="slidenum">
              <a:rPr lang="pt-BR" smtClean="0"/>
              <a:t>10</a:t>
            </a:fld>
            <a:endParaRPr lang="pt-BR"/>
          </a:p>
        </p:txBody>
      </p:sp>
    </p:spTree>
    <p:extLst>
      <p:ext uri="{BB962C8B-B14F-4D97-AF65-F5344CB8AC3E}">
        <p14:creationId xmlns:p14="http://schemas.microsoft.com/office/powerpoint/2010/main" val="1651648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fontAlgn="base"/>
            <a:endParaRPr lang="pt-BR" sz="1200" b="0" i="0" kern="1200" dirty="0">
              <a:solidFill>
                <a:schemeClr val="tx1"/>
              </a:solidFill>
              <a:effectLst/>
              <a:latin typeface="+mn-lt"/>
              <a:ea typeface="+mn-ea"/>
              <a:cs typeface="+mn-cs"/>
            </a:endParaRPr>
          </a:p>
        </p:txBody>
      </p:sp>
      <p:sp>
        <p:nvSpPr>
          <p:cNvPr id="4" name="Espaço Reservado para Número de Slide 3"/>
          <p:cNvSpPr>
            <a:spLocks noGrp="1"/>
          </p:cNvSpPr>
          <p:nvPr>
            <p:ph type="sldNum" sz="quarter" idx="10"/>
          </p:nvPr>
        </p:nvSpPr>
        <p:spPr/>
        <p:txBody>
          <a:bodyPr/>
          <a:lstStyle/>
          <a:p>
            <a:fld id="{DE4F510E-FC95-499D-B1AA-33F4FECDC9CB}" type="slidenum">
              <a:rPr lang="pt-BR" smtClean="0"/>
              <a:t>11</a:t>
            </a:fld>
            <a:endParaRPr lang="pt-BR"/>
          </a:p>
        </p:txBody>
      </p:sp>
    </p:spTree>
    <p:extLst>
      <p:ext uri="{BB962C8B-B14F-4D97-AF65-F5344CB8AC3E}">
        <p14:creationId xmlns:p14="http://schemas.microsoft.com/office/powerpoint/2010/main" val="669193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pt-BR"/>
              <a:t>Clique para editar o título mestre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4509A250-FF31-4206-8172-F9D3106AACB1}" type="datetimeFigureOut">
              <a:rPr lang="en-US" dirty="0"/>
              <a:t>12/11/20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pt-BR"/>
              <a:t>Clique para editar o título mestre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4" name="Date Placeholder 3"/>
          <p:cNvSpPr>
            <a:spLocks noGrp="1"/>
          </p:cNvSpPr>
          <p:nvPr>
            <p:ph type="dt" sz="half" idx="10"/>
          </p:nvPr>
        </p:nvSpPr>
        <p:spPr/>
        <p:txBody>
          <a:bodyPr/>
          <a:lstStyle/>
          <a:p>
            <a:fld id="{4509A250-FF31-4206-8172-F9D3106AACB1}" type="datetimeFigureOut">
              <a:rPr lang="en-US" dirty="0"/>
              <a:t>12/11/20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pt-BR"/>
              <a:t>Clique para editar o título mestre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pt-BR"/>
              <a:t>Editar estilos de texto Mestre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4" name="Date Placeholder 3"/>
          <p:cNvSpPr>
            <a:spLocks noGrp="1"/>
          </p:cNvSpPr>
          <p:nvPr>
            <p:ph type="dt" sz="half" idx="10"/>
          </p:nvPr>
        </p:nvSpPr>
        <p:spPr/>
        <p:txBody>
          <a:bodyPr/>
          <a:lstStyle/>
          <a:p>
            <a:fld id="{4509A250-FF31-4206-8172-F9D3106AACB1}" type="datetimeFigureOut">
              <a:rPr lang="en-US" dirty="0"/>
              <a:t>12/11/20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509A250-FF31-4206-8172-F9D3106AACB1}" type="datetimeFigureOut">
              <a:rPr lang="en-US" dirty="0"/>
              <a:t>12/11/20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BR"/>
              <a:t>Clique para editar o título mestre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12/11/20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BR"/>
              <a:t>Clique para editar o título mestre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12/11/20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nchorCtr="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pt-BR"/>
              <a:t>Clique para editar o título mestre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9796027F-7875-4030-9381-8BD8C4F21935}" type="datetimeFigureOut">
              <a:rPr lang="en-US" dirty="0"/>
              <a:t>12/11/20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12/11/20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12/11/20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12/11/20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pt-BR"/>
              <a:t>Clique para editar o título mestre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7" name="Date Placeholder 4"/>
          <p:cNvSpPr>
            <a:spLocks noGrp="1"/>
          </p:cNvSpPr>
          <p:nvPr>
            <p:ph type="dt" sz="half" idx="10"/>
          </p:nvPr>
        </p:nvSpPr>
        <p:spPr/>
        <p:txBody>
          <a:bodyPr/>
          <a:lstStyle/>
          <a:p>
            <a:fld id="{4509A250-FF31-4206-8172-F9D3106AACB1}" type="datetimeFigureOut">
              <a:rPr lang="en-US" dirty="0"/>
              <a:t>12/11/20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4509A250-FF31-4206-8172-F9D3106AACB1}" type="datetimeFigureOut">
              <a:rPr lang="en-US" dirty="0"/>
              <a:t>12/11/20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pt-BR"/>
              <a:t>Clique para editar o título mestre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12/11/20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646569-6F52-47CB-97ED-CB09359D31C5}"/>
              </a:ext>
            </a:extLst>
          </p:cNvPr>
          <p:cNvSpPr>
            <a:spLocks noGrp="1"/>
          </p:cNvSpPr>
          <p:nvPr>
            <p:ph type="ctrTitle"/>
          </p:nvPr>
        </p:nvSpPr>
        <p:spPr/>
        <p:txBody>
          <a:bodyPr/>
          <a:lstStyle/>
          <a:p>
            <a:r>
              <a:rPr lang="pt-BR" sz="6000" dirty="0"/>
              <a:t>Azure Fundamentals</a:t>
            </a:r>
          </a:p>
        </p:txBody>
      </p:sp>
      <p:sp>
        <p:nvSpPr>
          <p:cNvPr id="5" name="Subtítulo 4">
            <a:extLst>
              <a:ext uri="{FF2B5EF4-FFF2-40B4-BE49-F238E27FC236}">
                <a16:creationId xmlns:a16="http://schemas.microsoft.com/office/drawing/2014/main" id="{CE9DF3F6-9BA9-48CD-996D-7B569C5BF208}"/>
              </a:ext>
            </a:extLst>
          </p:cNvPr>
          <p:cNvSpPr>
            <a:spLocks noGrp="1"/>
          </p:cNvSpPr>
          <p:nvPr>
            <p:ph type="subTitle" idx="1"/>
          </p:nvPr>
        </p:nvSpPr>
        <p:spPr/>
        <p:txBody>
          <a:bodyPr/>
          <a:lstStyle/>
          <a:p>
            <a:endParaRPr lang="pt-BR"/>
          </a:p>
        </p:txBody>
      </p:sp>
    </p:spTree>
    <p:extLst>
      <p:ext uri="{BB962C8B-B14F-4D97-AF65-F5344CB8AC3E}">
        <p14:creationId xmlns:p14="http://schemas.microsoft.com/office/powerpoint/2010/main" val="3140298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19BA734F-0699-4CDC-8E03-5953C55A3584}"/>
              </a:ext>
            </a:extLst>
          </p:cNvPr>
          <p:cNvSpPr>
            <a:spLocks noGrp="1"/>
          </p:cNvSpPr>
          <p:nvPr>
            <p:ph type="sldNum" sz="quarter" idx="12"/>
          </p:nvPr>
        </p:nvSpPr>
        <p:spPr/>
        <p:txBody>
          <a:bodyPr>
            <a:normAutofit/>
          </a:bodyPr>
          <a:lstStyle/>
          <a:p>
            <a:fld id="{4FAB73BC-B049-4115-A692-8D63A059BFB8}" type="slidenum">
              <a:rPr lang="en-US" smtClean="0"/>
              <a:t>10</a:t>
            </a:fld>
            <a:endParaRPr lang="en-US" dirty="0"/>
          </a:p>
        </p:txBody>
      </p:sp>
      <p:pic>
        <p:nvPicPr>
          <p:cNvPr id="5" name="Imagem 4">
            <a:extLst>
              <a:ext uri="{FF2B5EF4-FFF2-40B4-BE49-F238E27FC236}">
                <a16:creationId xmlns:a16="http://schemas.microsoft.com/office/drawing/2014/main" id="{922BBBEE-3D63-4270-A883-B4724C30CDCC}"/>
              </a:ext>
            </a:extLst>
          </p:cNvPr>
          <p:cNvPicPr>
            <a:picLocks noChangeAspect="1"/>
          </p:cNvPicPr>
          <p:nvPr/>
        </p:nvPicPr>
        <p:blipFill rotWithShape="1">
          <a:blip r:embed="rId3"/>
          <a:srcRect l="67864"/>
          <a:stretch/>
        </p:blipFill>
        <p:spPr>
          <a:xfrm>
            <a:off x="10021824" y="99748"/>
            <a:ext cx="890016" cy="909975"/>
          </a:xfrm>
          <a:prstGeom prst="rect">
            <a:avLst/>
          </a:prstGeom>
        </p:spPr>
      </p:pic>
      <p:sp>
        <p:nvSpPr>
          <p:cNvPr id="6" name="CaixaDeTexto 5">
            <a:extLst>
              <a:ext uri="{FF2B5EF4-FFF2-40B4-BE49-F238E27FC236}">
                <a16:creationId xmlns:a16="http://schemas.microsoft.com/office/drawing/2014/main" id="{AE519D5A-E3A6-47AD-A7FE-D8437A101673}"/>
              </a:ext>
            </a:extLst>
          </p:cNvPr>
          <p:cNvSpPr txBox="1"/>
          <p:nvPr/>
        </p:nvSpPr>
        <p:spPr>
          <a:xfrm>
            <a:off x="304799" y="329184"/>
            <a:ext cx="9717025" cy="707886"/>
          </a:xfrm>
          <a:prstGeom prst="rect">
            <a:avLst/>
          </a:prstGeom>
          <a:noFill/>
        </p:spPr>
        <p:txBody>
          <a:bodyPr wrap="square" rtlCol="0">
            <a:spAutoFit/>
          </a:bodyPr>
          <a:lstStyle/>
          <a:p>
            <a:r>
              <a:rPr lang="pt-BR" sz="4000" dirty="0">
                <a:ln w="0"/>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PaaS – Dificuldades</a:t>
            </a:r>
          </a:p>
        </p:txBody>
      </p:sp>
      <p:sp>
        <p:nvSpPr>
          <p:cNvPr id="8" name="CaixaDeTexto 7">
            <a:extLst>
              <a:ext uri="{FF2B5EF4-FFF2-40B4-BE49-F238E27FC236}">
                <a16:creationId xmlns:a16="http://schemas.microsoft.com/office/drawing/2014/main" id="{C83FAC7A-669C-40F3-A219-99CE5ABF1EAF}"/>
              </a:ext>
            </a:extLst>
          </p:cNvPr>
          <p:cNvSpPr txBox="1"/>
          <p:nvPr/>
        </p:nvSpPr>
        <p:spPr>
          <a:xfrm>
            <a:off x="364243" y="1443841"/>
            <a:ext cx="10826496" cy="4647426"/>
          </a:xfrm>
          <a:prstGeom prst="rect">
            <a:avLst/>
          </a:prstGeom>
          <a:noFill/>
        </p:spPr>
        <p:txBody>
          <a:bodyPr wrap="square" numCol="1" rtlCol="0">
            <a:spAutoFit/>
          </a:bodyPr>
          <a:lstStyle>
            <a:defPPr>
              <a:defRPr lang="en-US"/>
            </a:defPPr>
            <a:lvl1pPr>
              <a:defRPr sz="2400">
                <a:ln w="0"/>
                <a:solidFill>
                  <a:schemeClr val="accent1"/>
                </a:solidFill>
                <a:effectLst/>
                <a:latin typeface="Tahoma" panose="020B0604030504040204" pitchFamily="34" charset="0"/>
                <a:ea typeface="Tahoma" panose="020B0604030504040204" pitchFamily="34" charset="0"/>
                <a:cs typeface="Tahoma" panose="020B0604030504040204" pitchFamily="34" charset="0"/>
              </a:defRPr>
            </a:lvl1pPr>
          </a:lstStyle>
          <a:p>
            <a:pPr marL="342900" indent="-342900">
              <a:buFont typeface="Arial" panose="020B0604020202020204" pitchFamily="34" charset="0"/>
              <a:buChar char="•"/>
            </a:pPr>
            <a:r>
              <a:rPr lang="pt-BR" sz="3200" dirty="0">
                <a:solidFill>
                  <a:schemeClr val="tx1"/>
                </a:solidFill>
              </a:rPr>
              <a:t>Preço.</a:t>
            </a:r>
          </a:p>
          <a:p>
            <a:pPr marL="342900" indent="-342900">
              <a:buFont typeface="Arial" panose="020B0604020202020204" pitchFamily="34" charset="0"/>
              <a:buChar char="•"/>
            </a:pPr>
            <a:endParaRPr lang="pt-BR" sz="3200" dirty="0">
              <a:solidFill>
                <a:schemeClr val="tx1"/>
              </a:solidFill>
            </a:endParaRPr>
          </a:p>
          <a:p>
            <a:pPr marL="342900" indent="-342900">
              <a:buFont typeface="Arial" panose="020B0604020202020204" pitchFamily="34" charset="0"/>
              <a:buChar char="•"/>
            </a:pPr>
            <a:r>
              <a:rPr lang="pt-BR" sz="3200" dirty="0">
                <a:solidFill>
                  <a:schemeClr val="tx1"/>
                </a:solidFill>
              </a:rPr>
              <a:t>Vulnerabilidade do Host.</a:t>
            </a:r>
          </a:p>
          <a:p>
            <a:pPr marL="342900" indent="-342900">
              <a:buFont typeface="Arial" panose="020B0604020202020204" pitchFamily="34" charset="0"/>
              <a:buChar char="•"/>
            </a:pPr>
            <a:endParaRPr lang="pt-BR" sz="3200" dirty="0">
              <a:solidFill>
                <a:schemeClr val="tx1"/>
              </a:solidFill>
            </a:endParaRPr>
          </a:p>
          <a:p>
            <a:pPr marL="342900" indent="-342900">
              <a:buFont typeface="Arial" panose="020B0604020202020204" pitchFamily="34" charset="0"/>
              <a:buChar char="•"/>
            </a:pPr>
            <a:r>
              <a:rPr lang="pt-BR" sz="3200" dirty="0">
                <a:solidFill>
                  <a:schemeClr val="tx1"/>
                </a:solidFill>
              </a:rPr>
              <a:t>Controles de acesso.</a:t>
            </a:r>
          </a:p>
          <a:p>
            <a:pPr marL="342900" indent="-342900">
              <a:buFont typeface="Arial" panose="020B0604020202020204" pitchFamily="34" charset="0"/>
              <a:buChar char="•"/>
            </a:pPr>
            <a:endParaRPr lang="pt-BR" sz="3200" dirty="0">
              <a:solidFill>
                <a:schemeClr val="tx1"/>
              </a:solidFill>
            </a:endParaRPr>
          </a:p>
          <a:p>
            <a:pPr marL="342900" indent="-342900">
              <a:buFont typeface="Arial" panose="020B0604020202020204" pitchFamily="34" charset="0"/>
              <a:buChar char="•"/>
            </a:pPr>
            <a:endParaRPr lang="pt-BR" sz="3200" dirty="0">
              <a:solidFill>
                <a:schemeClr val="tx1"/>
              </a:solidFill>
            </a:endParaRPr>
          </a:p>
          <a:p>
            <a:pPr marL="342900" indent="-342900">
              <a:buFont typeface="Arial" panose="020B0604020202020204" pitchFamily="34" charset="0"/>
              <a:buChar char="•"/>
            </a:pPr>
            <a:endParaRPr lang="pt-BR" sz="3200" dirty="0">
              <a:solidFill>
                <a:schemeClr val="tx1"/>
              </a:solidFill>
            </a:endParaRPr>
          </a:p>
          <a:p>
            <a:pPr marL="342900" indent="-342900">
              <a:buFont typeface="Arial" panose="020B0604020202020204" pitchFamily="34" charset="0"/>
              <a:buChar char="•"/>
            </a:pPr>
            <a:endParaRPr lang="pt-BR" sz="4000" dirty="0">
              <a:solidFill>
                <a:schemeClr val="tx1"/>
              </a:solidFill>
            </a:endParaRPr>
          </a:p>
        </p:txBody>
      </p:sp>
      <p:pic>
        <p:nvPicPr>
          <p:cNvPr id="9218" name="Picture 2" descr="Resultado de imagem para dificuldades">
            <a:extLst>
              <a:ext uri="{FF2B5EF4-FFF2-40B4-BE49-F238E27FC236}">
                <a16:creationId xmlns:a16="http://schemas.microsoft.com/office/drawing/2014/main" id="{8B20EE4F-BF3D-4D8C-855D-88481BF2EE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78919" y="5523778"/>
            <a:ext cx="2277568" cy="1136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2178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19BA734F-0699-4CDC-8E03-5953C55A3584}"/>
              </a:ext>
            </a:extLst>
          </p:cNvPr>
          <p:cNvSpPr>
            <a:spLocks noGrp="1"/>
          </p:cNvSpPr>
          <p:nvPr>
            <p:ph type="sldNum" sz="quarter" idx="12"/>
          </p:nvPr>
        </p:nvSpPr>
        <p:spPr/>
        <p:txBody>
          <a:bodyPr>
            <a:normAutofit/>
          </a:bodyPr>
          <a:lstStyle/>
          <a:p>
            <a:fld id="{4FAB73BC-B049-4115-A692-8D63A059BFB8}" type="slidenum">
              <a:rPr lang="en-US" smtClean="0"/>
              <a:t>11</a:t>
            </a:fld>
            <a:endParaRPr lang="en-US" dirty="0"/>
          </a:p>
        </p:txBody>
      </p:sp>
      <p:sp>
        <p:nvSpPr>
          <p:cNvPr id="6" name="CaixaDeTexto 5">
            <a:extLst>
              <a:ext uri="{FF2B5EF4-FFF2-40B4-BE49-F238E27FC236}">
                <a16:creationId xmlns:a16="http://schemas.microsoft.com/office/drawing/2014/main" id="{AE519D5A-E3A6-47AD-A7FE-D8437A101673}"/>
              </a:ext>
            </a:extLst>
          </p:cNvPr>
          <p:cNvSpPr txBox="1"/>
          <p:nvPr/>
        </p:nvSpPr>
        <p:spPr>
          <a:xfrm>
            <a:off x="304799" y="329184"/>
            <a:ext cx="9717025" cy="707886"/>
          </a:xfrm>
          <a:prstGeom prst="rect">
            <a:avLst/>
          </a:prstGeom>
          <a:noFill/>
        </p:spPr>
        <p:txBody>
          <a:bodyPr wrap="square" rtlCol="0">
            <a:spAutoFit/>
          </a:bodyPr>
          <a:lstStyle/>
          <a:p>
            <a:r>
              <a:rPr lang="pt-BR" sz="4000" dirty="0">
                <a:ln w="0"/>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PaaS – Sistemas que utilizam</a:t>
            </a:r>
          </a:p>
        </p:txBody>
      </p:sp>
      <p:sp>
        <p:nvSpPr>
          <p:cNvPr id="8" name="CaixaDeTexto 7">
            <a:extLst>
              <a:ext uri="{FF2B5EF4-FFF2-40B4-BE49-F238E27FC236}">
                <a16:creationId xmlns:a16="http://schemas.microsoft.com/office/drawing/2014/main" id="{C83FAC7A-669C-40F3-A219-99CE5ABF1EAF}"/>
              </a:ext>
            </a:extLst>
          </p:cNvPr>
          <p:cNvSpPr txBox="1"/>
          <p:nvPr/>
        </p:nvSpPr>
        <p:spPr>
          <a:xfrm>
            <a:off x="364243" y="1348800"/>
            <a:ext cx="10826496" cy="4893647"/>
          </a:xfrm>
          <a:prstGeom prst="rect">
            <a:avLst/>
          </a:prstGeom>
          <a:noFill/>
        </p:spPr>
        <p:txBody>
          <a:bodyPr wrap="square" numCol="1" rtlCol="0">
            <a:spAutoFit/>
          </a:bodyPr>
          <a:lstStyle>
            <a:defPPr>
              <a:defRPr lang="en-US"/>
            </a:defPPr>
            <a:lvl1pPr>
              <a:defRPr sz="2400">
                <a:ln w="0"/>
                <a:solidFill>
                  <a:schemeClr val="accent1"/>
                </a:solidFill>
                <a:effectLst/>
                <a:latin typeface="Tahoma" panose="020B0604030504040204" pitchFamily="34" charset="0"/>
                <a:ea typeface="Tahoma" panose="020B0604030504040204" pitchFamily="34" charset="0"/>
                <a:cs typeface="Tahoma" panose="020B0604030504040204" pitchFamily="34" charset="0"/>
              </a:defRPr>
            </a:lvl1pPr>
          </a:lstStyle>
          <a:p>
            <a:pPr marL="342900" indent="-342900">
              <a:buFont typeface="Arial" panose="020B0604020202020204" pitchFamily="34" charset="0"/>
              <a:buChar char="•"/>
            </a:pPr>
            <a:r>
              <a:rPr lang="pt-BR" sz="2800" dirty="0">
                <a:solidFill>
                  <a:schemeClr val="tx1"/>
                </a:solidFill>
              </a:rPr>
              <a:t>Microsoft Azure</a:t>
            </a:r>
          </a:p>
          <a:p>
            <a:pPr marL="342900" indent="-342900">
              <a:buFont typeface="Arial" panose="020B0604020202020204" pitchFamily="34" charset="0"/>
              <a:buChar char="•"/>
            </a:pPr>
            <a:endParaRPr lang="pt-BR" sz="2800" dirty="0">
              <a:solidFill>
                <a:schemeClr val="tx1"/>
              </a:solidFill>
            </a:endParaRPr>
          </a:p>
          <a:p>
            <a:pPr marL="342900" indent="-342900">
              <a:buFont typeface="Arial" panose="020B0604020202020204" pitchFamily="34" charset="0"/>
              <a:buChar char="•"/>
            </a:pPr>
            <a:r>
              <a:rPr lang="pt-BR" sz="2800" dirty="0" err="1">
                <a:solidFill>
                  <a:schemeClr val="tx1"/>
                </a:solidFill>
              </a:rPr>
              <a:t>Amazon</a:t>
            </a:r>
            <a:r>
              <a:rPr lang="pt-BR" sz="2800" dirty="0">
                <a:solidFill>
                  <a:schemeClr val="tx1"/>
                </a:solidFill>
              </a:rPr>
              <a:t> Web Services</a:t>
            </a:r>
          </a:p>
          <a:p>
            <a:pPr marL="342900" indent="-342900">
              <a:buFont typeface="Arial" panose="020B0604020202020204" pitchFamily="34" charset="0"/>
              <a:buChar char="•"/>
            </a:pPr>
            <a:endParaRPr lang="pt-BR" sz="2800" dirty="0">
              <a:solidFill>
                <a:schemeClr val="tx1"/>
              </a:solidFill>
            </a:endParaRPr>
          </a:p>
          <a:p>
            <a:pPr marL="342900" indent="-342900">
              <a:buFont typeface="Arial" panose="020B0604020202020204" pitchFamily="34" charset="0"/>
              <a:buChar char="•"/>
            </a:pPr>
            <a:r>
              <a:rPr lang="pt-BR" sz="2800" dirty="0">
                <a:solidFill>
                  <a:schemeClr val="tx1"/>
                </a:solidFill>
              </a:rPr>
              <a:t>IBM </a:t>
            </a:r>
            <a:r>
              <a:rPr lang="pt-BR" sz="2800" dirty="0" err="1">
                <a:solidFill>
                  <a:schemeClr val="tx1"/>
                </a:solidFill>
              </a:rPr>
              <a:t>Bluemix</a:t>
            </a:r>
            <a:endParaRPr lang="pt-BR" sz="2800" dirty="0">
              <a:solidFill>
                <a:schemeClr val="tx1"/>
              </a:solidFill>
            </a:endParaRPr>
          </a:p>
          <a:p>
            <a:pPr marL="342900" indent="-342900">
              <a:buFont typeface="Arial" panose="020B0604020202020204" pitchFamily="34" charset="0"/>
              <a:buChar char="•"/>
            </a:pPr>
            <a:endParaRPr lang="pt-BR" sz="2800" dirty="0">
              <a:solidFill>
                <a:schemeClr val="tx1"/>
              </a:solidFill>
            </a:endParaRPr>
          </a:p>
          <a:p>
            <a:pPr marL="342900" indent="-342900">
              <a:buFont typeface="Arial" panose="020B0604020202020204" pitchFamily="34" charset="0"/>
              <a:buChar char="•"/>
            </a:pPr>
            <a:r>
              <a:rPr lang="pt-BR" sz="2800" dirty="0" err="1">
                <a:solidFill>
                  <a:schemeClr val="tx1"/>
                </a:solidFill>
              </a:rPr>
              <a:t>Salesforce</a:t>
            </a:r>
            <a:endParaRPr lang="pt-BR" sz="2800" dirty="0">
              <a:solidFill>
                <a:schemeClr val="tx1"/>
              </a:solidFill>
            </a:endParaRPr>
          </a:p>
          <a:p>
            <a:pPr marL="342900" indent="-342900">
              <a:buFont typeface="Arial" panose="020B0604020202020204" pitchFamily="34" charset="0"/>
              <a:buChar char="•"/>
            </a:pPr>
            <a:endParaRPr lang="pt-BR" sz="2800" dirty="0">
              <a:solidFill>
                <a:schemeClr val="tx1"/>
              </a:solidFill>
            </a:endParaRPr>
          </a:p>
          <a:p>
            <a:pPr marL="342900" indent="-342900">
              <a:buFont typeface="Arial" panose="020B0604020202020204" pitchFamily="34" charset="0"/>
              <a:buChar char="•"/>
            </a:pPr>
            <a:r>
              <a:rPr lang="pt-BR" sz="2800" dirty="0" err="1">
                <a:solidFill>
                  <a:schemeClr val="tx1"/>
                </a:solidFill>
              </a:rPr>
              <a:t>Red</a:t>
            </a:r>
            <a:r>
              <a:rPr lang="pt-BR" sz="2800" dirty="0">
                <a:solidFill>
                  <a:schemeClr val="tx1"/>
                </a:solidFill>
              </a:rPr>
              <a:t> </a:t>
            </a:r>
            <a:r>
              <a:rPr lang="pt-BR" sz="2800" dirty="0" err="1">
                <a:solidFill>
                  <a:schemeClr val="tx1"/>
                </a:solidFill>
              </a:rPr>
              <a:t>Hat</a:t>
            </a:r>
            <a:r>
              <a:rPr lang="pt-BR" sz="2800" dirty="0">
                <a:solidFill>
                  <a:schemeClr val="tx1"/>
                </a:solidFill>
              </a:rPr>
              <a:t> </a:t>
            </a:r>
            <a:r>
              <a:rPr lang="pt-BR" sz="2800" dirty="0" err="1">
                <a:solidFill>
                  <a:schemeClr val="tx1"/>
                </a:solidFill>
              </a:rPr>
              <a:t>Openshift</a:t>
            </a:r>
            <a:endParaRPr lang="pt-BR" sz="2800" dirty="0">
              <a:solidFill>
                <a:schemeClr val="tx1"/>
              </a:solidFill>
            </a:endParaRPr>
          </a:p>
          <a:p>
            <a:pPr marL="342900" indent="-342900">
              <a:buFont typeface="Arial" panose="020B0604020202020204" pitchFamily="34" charset="0"/>
              <a:buChar char="•"/>
            </a:pPr>
            <a:endParaRPr lang="pt-BR" sz="2800" dirty="0">
              <a:solidFill>
                <a:schemeClr val="tx1"/>
              </a:solidFill>
            </a:endParaRPr>
          </a:p>
          <a:p>
            <a:pPr marL="342900" indent="-342900">
              <a:buFont typeface="Arial" panose="020B0604020202020204" pitchFamily="34" charset="0"/>
              <a:buChar char="•"/>
            </a:pPr>
            <a:endParaRPr lang="pt-BR" sz="3200" dirty="0">
              <a:solidFill>
                <a:schemeClr val="tx1"/>
              </a:solidFill>
            </a:endParaRPr>
          </a:p>
        </p:txBody>
      </p:sp>
      <p:sp>
        <p:nvSpPr>
          <p:cNvPr id="2" name="AutoShape 2" descr="Resultado de imagem para dropbox">
            <a:extLst>
              <a:ext uri="{FF2B5EF4-FFF2-40B4-BE49-F238E27FC236}">
                <a16:creationId xmlns:a16="http://schemas.microsoft.com/office/drawing/2014/main" id="{3E56221D-2DED-4A77-A417-901B600667D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1" name="Imagem 10">
            <a:extLst>
              <a:ext uri="{FF2B5EF4-FFF2-40B4-BE49-F238E27FC236}">
                <a16:creationId xmlns:a16="http://schemas.microsoft.com/office/drawing/2014/main" id="{86A87A71-79FF-4A8D-955F-8326DF9A8EE3}"/>
              </a:ext>
            </a:extLst>
          </p:cNvPr>
          <p:cNvPicPr>
            <a:picLocks noChangeAspect="1"/>
          </p:cNvPicPr>
          <p:nvPr/>
        </p:nvPicPr>
        <p:blipFill rotWithShape="1">
          <a:blip r:embed="rId3"/>
          <a:srcRect l="67864"/>
          <a:stretch/>
        </p:blipFill>
        <p:spPr>
          <a:xfrm>
            <a:off x="7490985" y="1721184"/>
            <a:ext cx="890016" cy="909975"/>
          </a:xfrm>
          <a:prstGeom prst="rect">
            <a:avLst/>
          </a:prstGeom>
        </p:spPr>
      </p:pic>
      <p:pic>
        <p:nvPicPr>
          <p:cNvPr id="2050" name="Picture 2" descr="Resultado de imagem para aws">
            <a:extLst>
              <a:ext uri="{FF2B5EF4-FFF2-40B4-BE49-F238E27FC236}">
                <a16:creationId xmlns:a16="http://schemas.microsoft.com/office/drawing/2014/main" id="{CFB0C16B-589B-4AF7-A0AF-2317BDABA9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7264" y="3429000"/>
            <a:ext cx="2873737" cy="12668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m para ibm bluemix">
            <a:extLst>
              <a:ext uri="{FF2B5EF4-FFF2-40B4-BE49-F238E27FC236}">
                <a16:creationId xmlns:a16="http://schemas.microsoft.com/office/drawing/2014/main" id="{A25790A0-4CF0-44A2-9C07-F335C82BE4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15671" y="3022864"/>
            <a:ext cx="2873737" cy="103954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sultado de imagem para salesforce">
            <a:extLst>
              <a:ext uri="{FF2B5EF4-FFF2-40B4-BE49-F238E27FC236}">
                <a16:creationId xmlns:a16="http://schemas.microsoft.com/office/drawing/2014/main" id="{E15F36B7-F3A0-4834-B63E-B34EC58F6D9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37535"/>
          <a:stretch/>
        </p:blipFill>
        <p:spPr bwMode="auto">
          <a:xfrm>
            <a:off x="9641968" y="4695825"/>
            <a:ext cx="1848105" cy="135270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m para Red Hat Openshift">
            <a:extLst>
              <a:ext uri="{FF2B5EF4-FFF2-40B4-BE49-F238E27FC236}">
                <a16:creationId xmlns:a16="http://schemas.microsoft.com/office/drawing/2014/main" id="{D965776B-1794-4C36-B7C3-8BFA226727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86793" y="5330945"/>
            <a:ext cx="3807502" cy="979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076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9D1FE8-F0F9-46EC-B6A0-356B387DCC2A}"/>
              </a:ext>
            </a:extLst>
          </p:cNvPr>
          <p:cNvSpPr>
            <a:spLocks noGrp="1"/>
          </p:cNvSpPr>
          <p:nvPr>
            <p:ph type="title"/>
          </p:nvPr>
        </p:nvSpPr>
        <p:spPr/>
        <p:txBody>
          <a:bodyPr/>
          <a:lstStyle/>
          <a:p>
            <a:r>
              <a:rPr lang="pt-BR" dirty="0"/>
              <a:t>Agenda</a:t>
            </a:r>
          </a:p>
        </p:txBody>
      </p:sp>
      <p:sp>
        <p:nvSpPr>
          <p:cNvPr id="3" name="Espaço Reservado para Conteúdo 2">
            <a:extLst>
              <a:ext uri="{FF2B5EF4-FFF2-40B4-BE49-F238E27FC236}">
                <a16:creationId xmlns:a16="http://schemas.microsoft.com/office/drawing/2014/main" id="{FE2C2BF1-35C0-4C84-8F5D-0C4B699A5632}"/>
              </a:ext>
            </a:extLst>
          </p:cNvPr>
          <p:cNvSpPr>
            <a:spLocks noGrp="1"/>
          </p:cNvSpPr>
          <p:nvPr>
            <p:ph idx="1"/>
          </p:nvPr>
        </p:nvSpPr>
        <p:spPr>
          <a:xfrm>
            <a:off x="1103312" y="1586204"/>
            <a:ext cx="8946541" cy="4662195"/>
          </a:xfrm>
        </p:spPr>
        <p:txBody>
          <a:bodyPr>
            <a:normAutofit/>
          </a:bodyPr>
          <a:lstStyle/>
          <a:p>
            <a:r>
              <a:rPr lang="pt-BR" sz="3600" dirty="0"/>
              <a:t>O que é PaaS</a:t>
            </a:r>
          </a:p>
          <a:p>
            <a:r>
              <a:rPr lang="pt-BR" sz="3600" dirty="0"/>
              <a:t>Benefícios do PaaS</a:t>
            </a:r>
          </a:p>
          <a:p>
            <a:r>
              <a:rPr lang="pt-BR" sz="3600" dirty="0">
                <a:ln w="0"/>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Modelo de Cobrança</a:t>
            </a:r>
          </a:p>
          <a:p>
            <a:r>
              <a:rPr lang="pt-BR" sz="3600" dirty="0">
                <a:ln w="0"/>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Dificuldades</a:t>
            </a:r>
          </a:p>
          <a:p>
            <a:r>
              <a:rPr lang="pt-BR" sz="3600" dirty="0">
                <a:ln w="0"/>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Sistemas que utilizam</a:t>
            </a:r>
          </a:p>
          <a:p>
            <a:endParaRPr lang="pt-BR" sz="3600" dirty="0">
              <a:ln w="0"/>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endParaRPr lang="pt-BR" sz="3600" dirty="0"/>
          </a:p>
          <a:p>
            <a:endParaRPr lang="pt-BR" sz="3600" dirty="0"/>
          </a:p>
          <a:p>
            <a:endParaRPr lang="pt-BR" sz="3600" dirty="0"/>
          </a:p>
        </p:txBody>
      </p:sp>
    </p:spTree>
    <p:extLst>
      <p:ext uri="{BB962C8B-B14F-4D97-AF65-F5344CB8AC3E}">
        <p14:creationId xmlns:p14="http://schemas.microsoft.com/office/powerpoint/2010/main" val="1430852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19BA734F-0699-4CDC-8E03-5953C55A3584}"/>
              </a:ext>
            </a:extLst>
          </p:cNvPr>
          <p:cNvSpPr>
            <a:spLocks noGrp="1"/>
          </p:cNvSpPr>
          <p:nvPr>
            <p:ph type="sldNum" sz="quarter" idx="12"/>
          </p:nvPr>
        </p:nvSpPr>
        <p:spPr/>
        <p:txBody>
          <a:bodyPr>
            <a:normAutofit/>
          </a:bodyPr>
          <a:lstStyle/>
          <a:p>
            <a:fld id="{4FAB73BC-B049-4115-A692-8D63A059BFB8}" type="slidenum">
              <a:rPr lang="en-US" smtClean="0"/>
              <a:t>3</a:t>
            </a:fld>
            <a:endParaRPr lang="en-US" dirty="0"/>
          </a:p>
        </p:txBody>
      </p:sp>
      <p:pic>
        <p:nvPicPr>
          <p:cNvPr id="5" name="Imagem 4">
            <a:extLst>
              <a:ext uri="{FF2B5EF4-FFF2-40B4-BE49-F238E27FC236}">
                <a16:creationId xmlns:a16="http://schemas.microsoft.com/office/drawing/2014/main" id="{922BBBEE-3D63-4270-A883-B4724C30CDCC}"/>
              </a:ext>
            </a:extLst>
          </p:cNvPr>
          <p:cNvPicPr>
            <a:picLocks noChangeAspect="1"/>
          </p:cNvPicPr>
          <p:nvPr/>
        </p:nvPicPr>
        <p:blipFill rotWithShape="1">
          <a:blip r:embed="rId2"/>
          <a:srcRect l="67864"/>
          <a:stretch/>
        </p:blipFill>
        <p:spPr>
          <a:xfrm>
            <a:off x="10021824" y="99748"/>
            <a:ext cx="890016" cy="909975"/>
          </a:xfrm>
          <a:prstGeom prst="rect">
            <a:avLst/>
          </a:prstGeom>
        </p:spPr>
      </p:pic>
      <p:sp>
        <p:nvSpPr>
          <p:cNvPr id="6" name="CaixaDeTexto 5">
            <a:extLst>
              <a:ext uri="{FF2B5EF4-FFF2-40B4-BE49-F238E27FC236}">
                <a16:creationId xmlns:a16="http://schemas.microsoft.com/office/drawing/2014/main" id="{AE519D5A-E3A6-47AD-A7FE-D8437A101673}"/>
              </a:ext>
            </a:extLst>
          </p:cNvPr>
          <p:cNvSpPr txBox="1"/>
          <p:nvPr/>
        </p:nvSpPr>
        <p:spPr>
          <a:xfrm>
            <a:off x="304800" y="329184"/>
            <a:ext cx="5791200" cy="707886"/>
          </a:xfrm>
          <a:prstGeom prst="rect">
            <a:avLst/>
          </a:prstGeom>
          <a:noFill/>
        </p:spPr>
        <p:txBody>
          <a:bodyPr wrap="square" rtlCol="0">
            <a:spAutoFit/>
          </a:bodyPr>
          <a:lstStyle/>
          <a:p>
            <a:r>
              <a:rPr lang="pt-BR" sz="4000" dirty="0">
                <a:ln w="0"/>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PaaS – O que é?</a:t>
            </a:r>
          </a:p>
        </p:txBody>
      </p:sp>
      <p:sp>
        <p:nvSpPr>
          <p:cNvPr id="16" name="CaixaDeTexto 15">
            <a:extLst>
              <a:ext uri="{FF2B5EF4-FFF2-40B4-BE49-F238E27FC236}">
                <a16:creationId xmlns:a16="http://schemas.microsoft.com/office/drawing/2014/main" id="{4A97CF9F-E192-48B6-AB0E-5F2625ED8558}"/>
              </a:ext>
            </a:extLst>
          </p:cNvPr>
          <p:cNvSpPr txBox="1"/>
          <p:nvPr/>
        </p:nvSpPr>
        <p:spPr>
          <a:xfrm>
            <a:off x="304800" y="1040955"/>
            <a:ext cx="10826496" cy="4339650"/>
          </a:xfrm>
          <a:prstGeom prst="rect">
            <a:avLst/>
          </a:prstGeom>
          <a:noFill/>
        </p:spPr>
        <p:txBody>
          <a:bodyPr wrap="square" rtlCol="0">
            <a:spAutoFit/>
          </a:bodyPr>
          <a:lstStyle>
            <a:defPPr>
              <a:defRPr lang="en-US"/>
            </a:defPPr>
            <a:lvl1pPr>
              <a:defRPr sz="2800">
                <a:ln w="0"/>
                <a:solidFill>
                  <a:schemeClr val="accent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defRPr>
            </a:lvl1pPr>
          </a:lstStyle>
          <a:p>
            <a:endParaRPr lang="pt-BR" sz="2400" dirty="0">
              <a:solidFill>
                <a:schemeClr val="tx1"/>
              </a:solidFill>
              <a:effectLst/>
            </a:endParaRPr>
          </a:p>
          <a:p>
            <a:pPr marL="342900" indent="-342900">
              <a:buFont typeface="Wingdings" panose="05000000000000000000" pitchFamily="2" charset="2"/>
              <a:buChar char="ü"/>
            </a:pPr>
            <a:r>
              <a:rPr lang="pt-BR" dirty="0">
                <a:solidFill>
                  <a:schemeClr val="tx1"/>
                </a:solidFill>
                <a:effectLst/>
              </a:rPr>
              <a:t>A plataforma como serviço é um modelo de infraestrutura baseada em nuvem que integra em um único sistema ferramentas para análise, business </a:t>
            </a:r>
            <a:r>
              <a:rPr lang="pt-BR" dirty="0" err="1">
                <a:solidFill>
                  <a:schemeClr val="tx1"/>
                </a:solidFill>
                <a:effectLst/>
              </a:rPr>
              <a:t>intelligence</a:t>
            </a:r>
            <a:r>
              <a:rPr lang="pt-BR" dirty="0">
                <a:solidFill>
                  <a:schemeClr val="tx1"/>
                </a:solidFill>
                <a:effectLst/>
              </a:rPr>
              <a:t> e, principalmente, desenvolvimento e entrega de aplicativos. </a:t>
            </a:r>
          </a:p>
          <a:p>
            <a:pPr marL="342900" indent="-342900">
              <a:buFont typeface="Wingdings" panose="05000000000000000000" pitchFamily="2" charset="2"/>
              <a:buChar char="ü"/>
            </a:pPr>
            <a:endParaRPr lang="pt-BR" dirty="0">
              <a:solidFill>
                <a:schemeClr val="tx1"/>
              </a:solidFill>
              <a:effectLst/>
            </a:endParaRPr>
          </a:p>
          <a:p>
            <a:pPr marL="342900" indent="-342900">
              <a:buFont typeface="Wingdings" panose="05000000000000000000" pitchFamily="2" charset="2"/>
              <a:buChar char="ü"/>
            </a:pPr>
            <a:r>
              <a:rPr lang="pt-BR" dirty="0">
                <a:solidFill>
                  <a:schemeClr val="tx1"/>
                </a:solidFill>
                <a:effectLst/>
              </a:rPr>
              <a:t>Simplificando um pouco os termos, o PaaS é uma camada abaixo do SaaS (que oferece também a hospedagem da aplicação desenvolvida) e uma camada acima do IaaS (que não conta com as ferramentas de desenvolvimento integradas).</a:t>
            </a:r>
            <a:endParaRPr lang="pt-BR" sz="2400" dirty="0">
              <a:solidFill>
                <a:schemeClr val="tx1"/>
              </a:solidFill>
            </a:endParaRPr>
          </a:p>
        </p:txBody>
      </p:sp>
    </p:spTree>
    <p:extLst>
      <p:ext uri="{BB962C8B-B14F-4D97-AF65-F5344CB8AC3E}">
        <p14:creationId xmlns:p14="http://schemas.microsoft.com/office/powerpoint/2010/main" val="3987886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19BA734F-0699-4CDC-8E03-5953C55A3584}"/>
              </a:ext>
            </a:extLst>
          </p:cNvPr>
          <p:cNvSpPr>
            <a:spLocks noGrp="1"/>
          </p:cNvSpPr>
          <p:nvPr>
            <p:ph type="sldNum" sz="quarter" idx="12"/>
          </p:nvPr>
        </p:nvSpPr>
        <p:spPr/>
        <p:txBody>
          <a:bodyPr>
            <a:normAutofit/>
          </a:bodyPr>
          <a:lstStyle/>
          <a:p>
            <a:fld id="{4FAB73BC-B049-4115-A692-8D63A059BFB8}" type="slidenum">
              <a:rPr lang="en-US" smtClean="0"/>
              <a:t>4</a:t>
            </a:fld>
            <a:endParaRPr lang="en-US" dirty="0"/>
          </a:p>
        </p:txBody>
      </p:sp>
      <p:pic>
        <p:nvPicPr>
          <p:cNvPr id="5" name="Imagem 4">
            <a:extLst>
              <a:ext uri="{FF2B5EF4-FFF2-40B4-BE49-F238E27FC236}">
                <a16:creationId xmlns:a16="http://schemas.microsoft.com/office/drawing/2014/main" id="{922BBBEE-3D63-4270-A883-B4724C30CDCC}"/>
              </a:ext>
            </a:extLst>
          </p:cNvPr>
          <p:cNvPicPr>
            <a:picLocks noChangeAspect="1"/>
          </p:cNvPicPr>
          <p:nvPr/>
        </p:nvPicPr>
        <p:blipFill rotWithShape="1">
          <a:blip r:embed="rId2"/>
          <a:srcRect l="67864"/>
          <a:stretch/>
        </p:blipFill>
        <p:spPr>
          <a:xfrm>
            <a:off x="10021824" y="99748"/>
            <a:ext cx="890016" cy="909975"/>
          </a:xfrm>
          <a:prstGeom prst="rect">
            <a:avLst/>
          </a:prstGeom>
        </p:spPr>
      </p:pic>
      <p:sp>
        <p:nvSpPr>
          <p:cNvPr id="6" name="CaixaDeTexto 5">
            <a:extLst>
              <a:ext uri="{FF2B5EF4-FFF2-40B4-BE49-F238E27FC236}">
                <a16:creationId xmlns:a16="http://schemas.microsoft.com/office/drawing/2014/main" id="{AE519D5A-E3A6-47AD-A7FE-D8437A101673}"/>
              </a:ext>
            </a:extLst>
          </p:cNvPr>
          <p:cNvSpPr txBox="1"/>
          <p:nvPr/>
        </p:nvSpPr>
        <p:spPr>
          <a:xfrm>
            <a:off x="304800" y="329184"/>
            <a:ext cx="5791200" cy="707886"/>
          </a:xfrm>
          <a:prstGeom prst="rect">
            <a:avLst/>
          </a:prstGeom>
          <a:noFill/>
        </p:spPr>
        <p:txBody>
          <a:bodyPr wrap="square" rtlCol="0">
            <a:spAutoFit/>
          </a:bodyPr>
          <a:lstStyle/>
          <a:p>
            <a:r>
              <a:rPr lang="pt-BR" sz="4000" dirty="0">
                <a:ln w="0"/>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PaaS – O que é?</a:t>
            </a:r>
          </a:p>
        </p:txBody>
      </p:sp>
      <p:sp>
        <p:nvSpPr>
          <p:cNvPr id="16" name="CaixaDeTexto 15">
            <a:extLst>
              <a:ext uri="{FF2B5EF4-FFF2-40B4-BE49-F238E27FC236}">
                <a16:creationId xmlns:a16="http://schemas.microsoft.com/office/drawing/2014/main" id="{4A97CF9F-E192-48B6-AB0E-5F2625ED8558}"/>
              </a:ext>
            </a:extLst>
          </p:cNvPr>
          <p:cNvSpPr txBox="1"/>
          <p:nvPr/>
        </p:nvSpPr>
        <p:spPr>
          <a:xfrm>
            <a:off x="304800" y="1040955"/>
            <a:ext cx="10826496" cy="3908762"/>
          </a:xfrm>
          <a:prstGeom prst="rect">
            <a:avLst/>
          </a:prstGeom>
          <a:noFill/>
        </p:spPr>
        <p:txBody>
          <a:bodyPr wrap="square" rtlCol="0">
            <a:spAutoFit/>
          </a:bodyPr>
          <a:lstStyle>
            <a:defPPr>
              <a:defRPr lang="en-US"/>
            </a:defPPr>
            <a:lvl1pPr>
              <a:defRPr sz="2800">
                <a:ln w="0"/>
                <a:solidFill>
                  <a:schemeClr val="accent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defRPr>
            </a:lvl1pPr>
          </a:lstStyle>
          <a:p>
            <a:endParaRPr lang="pt-BR" sz="2400" dirty="0">
              <a:solidFill>
                <a:schemeClr val="tx1"/>
              </a:solidFill>
              <a:effectLst/>
            </a:endParaRPr>
          </a:p>
          <a:p>
            <a:pPr marL="342900" indent="-342900">
              <a:buFont typeface="Wingdings" panose="05000000000000000000" pitchFamily="2" charset="2"/>
              <a:buChar char="ü"/>
            </a:pPr>
            <a:r>
              <a:rPr lang="pt-BR" dirty="0">
                <a:solidFill>
                  <a:schemeClr val="tx1"/>
                </a:solidFill>
                <a:effectLst/>
              </a:rPr>
              <a:t>PaaS inclui infraestrutura – servidores, armazenamento e rede –, além de middleware, ferramentas de desenvolvimento, serviços de BI (</a:t>
            </a:r>
            <a:r>
              <a:rPr lang="pt-BR" i="1" dirty="0">
                <a:solidFill>
                  <a:schemeClr val="tx1"/>
                </a:solidFill>
                <a:effectLst/>
              </a:rPr>
              <a:t>business </a:t>
            </a:r>
            <a:r>
              <a:rPr lang="pt-BR" i="1" dirty="0" err="1">
                <a:solidFill>
                  <a:schemeClr val="tx1"/>
                </a:solidFill>
                <a:effectLst/>
              </a:rPr>
              <a:t>intelligence</a:t>
            </a:r>
            <a:r>
              <a:rPr lang="pt-BR" dirty="0">
                <a:solidFill>
                  <a:schemeClr val="tx1"/>
                </a:solidFill>
                <a:effectLst/>
              </a:rPr>
              <a:t>), sistemas de gerenciamento de banco de dados e muito mais. </a:t>
            </a:r>
          </a:p>
          <a:p>
            <a:pPr marL="342900" indent="-342900">
              <a:buFont typeface="Wingdings" panose="05000000000000000000" pitchFamily="2" charset="2"/>
              <a:buChar char="ü"/>
            </a:pPr>
            <a:endParaRPr lang="pt-BR" dirty="0">
              <a:solidFill>
                <a:schemeClr val="tx1"/>
              </a:solidFill>
              <a:effectLst/>
            </a:endParaRPr>
          </a:p>
          <a:p>
            <a:pPr marL="342900" indent="-342900">
              <a:buFont typeface="Wingdings" panose="05000000000000000000" pitchFamily="2" charset="2"/>
              <a:buChar char="ü"/>
            </a:pPr>
            <a:r>
              <a:rPr lang="pt-BR" dirty="0">
                <a:solidFill>
                  <a:schemeClr val="tx1"/>
                </a:solidFill>
                <a:effectLst/>
              </a:rPr>
              <a:t>PaaS é criado para dar suporte ao ciclo de vida do aplicativo Web completo: compilação, teste, implantação, gerenciamento e atualização.</a:t>
            </a:r>
            <a:endParaRPr lang="pt-BR" sz="2400" dirty="0">
              <a:solidFill>
                <a:schemeClr val="tx1"/>
              </a:solidFill>
            </a:endParaRPr>
          </a:p>
        </p:txBody>
      </p:sp>
    </p:spTree>
    <p:extLst>
      <p:ext uri="{BB962C8B-B14F-4D97-AF65-F5344CB8AC3E}">
        <p14:creationId xmlns:p14="http://schemas.microsoft.com/office/powerpoint/2010/main" val="2351382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F4B8BA-760F-4D7A-9D29-FC6ADD7EA9BD}"/>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F1112EDB-AD47-43D4-AD29-A627D4E15206}"/>
              </a:ext>
            </a:extLst>
          </p:cNvPr>
          <p:cNvSpPr>
            <a:spLocks noGrp="1"/>
          </p:cNvSpPr>
          <p:nvPr>
            <p:ph idx="1"/>
          </p:nvPr>
        </p:nvSpPr>
        <p:spPr/>
        <p:txBody>
          <a:bodyPr/>
          <a:lstStyle/>
          <a:p>
            <a:endParaRPr lang="pt-BR"/>
          </a:p>
        </p:txBody>
      </p:sp>
      <p:pic>
        <p:nvPicPr>
          <p:cNvPr id="1030" name="Picture 6" descr="Imagem relacionada">
            <a:extLst>
              <a:ext uri="{FF2B5EF4-FFF2-40B4-BE49-F238E27FC236}">
                <a16:creationId xmlns:a16="http://schemas.microsoft.com/office/drawing/2014/main" id="{7358F4B8-4251-48BD-9F58-47B07DC5B0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11" y="207911"/>
            <a:ext cx="10549418" cy="6442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5959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19BA734F-0699-4CDC-8E03-5953C55A3584}"/>
              </a:ext>
            </a:extLst>
          </p:cNvPr>
          <p:cNvSpPr>
            <a:spLocks noGrp="1"/>
          </p:cNvSpPr>
          <p:nvPr>
            <p:ph type="sldNum" sz="quarter" idx="12"/>
          </p:nvPr>
        </p:nvSpPr>
        <p:spPr/>
        <p:txBody>
          <a:bodyPr>
            <a:normAutofit/>
          </a:bodyPr>
          <a:lstStyle/>
          <a:p>
            <a:fld id="{4FAB73BC-B049-4115-A692-8D63A059BFB8}" type="slidenum">
              <a:rPr lang="en-US" smtClean="0"/>
              <a:t>6</a:t>
            </a:fld>
            <a:endParaRPr lang="en-US" dirty="0"/>
          </a:p>
        </p:txBody>
      </p:sp>
      <p:pic>
        <p:nvPicPr>
          <p:cNvPr id="5" name="Imagem 4">
            <a:extLst>
              <a:ext uri="{FF2B5EF4-FFF2-40B4-BE49-F238E27FC236}">
                <a16:creationId xmlns:a16="http://schemas.microsoft.com/office/drawing/2014/main" id="{922BBBEE-3D63-4270-A883-B4724C30CDCC}"/>
              </a:ext>
            </a:extLst>
          </p:cNvPr>
          <p:cNvPicPr>
            <a:picLocks noChangeAspect="1"/>
          </p:cNvPicPr>
          <p:nvPr/>
        </p:nvPicPr>
        <p:blipFill rotWithShape="1">
          <a:blip r:embed="rId3"/>
          <a:srcRect l="67864"/>
          <a:stretch/>
        </p:blipFill>
        <p:spPr>
          <a:xfrm>
            <a:off x="10021824" y="99748"/>
            <a:ext cx="890016" cy="909975"/>
          </a:xfrm>
          <a:prstGeom prst="rect">
            <a:avLst/>
          </a:prstGeom>
        </p:spPr>
      </p:pic>
      <p:sp>
        <p:nvSpPr>
          <p:cNvPr id="6" name="CaixaDeTexto 5">
            <a:extLst>
              <a:ext uri="{FF2B5EF4-FFF2-40B4-BE49-F238E27FC236}">
                <a16:creationId xmlns:a16="http://schemas.microsoft.com/office/drawing/2014/main" id="{AE519D5A-E3A6-47AD-A7FE-D8437A101673}"/>
              </a:ext>
            </a:extLst>
          </p:cNvPr>
          <p:cNvSpPr txBox="1"/>
          <p:nvPr/>
        </p:nvSpPr>
        <p:spPr>
          <a:xfrm>
            <a:off x="304799" y="329184"/>
            <a:ext cx="8179981" cy="707886"/>
          </a:xfrm>
          <a:prstGeom prst="rect">
            <a:avLst/>
          </a:prstGeom>
          <a:noFill/>
        </p:spPr>
        <p:txBody>
          <a:bodyPr wrap="square" rtlCol="0">
            <a:spAutoFit/>
          </a:bodyPr>
          <a:lstStyle/>
          <a:p>
            <a:r>
              <a:rPr lang="pt-BR" sz="4000" dirty="0">
                <a:ln w="0"/>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PaaS - Benefícios</a:t>
            </a:r>
          </a:p>
        </p:txBody>
      </p:sp>
      <p:sp>
        <p:nvSpPr>
          <p:cNvPr id="7" name="CaixaDeTexto 6">
            <a:extLst>
              <a:ext uri="{FF2B5EF4-FFF2-40B4-BE49-F238E27FC236}">
                <a16:creationId xmlns:a16="http://schemas.microsoft.com/office/drawing/2014/main" id="{EFD0BA17-9EF6-410B-A133-C6A7E7893F61}"/>
              </a:ext>
            </a:extLst>
          </p:cNvPr>
          <p:cNvSpPr txBox="1"/>
          <p:nvPr/>
        </p:nvSpPr>
        <p:spPr>
          <a:xfrm>
            <a:off x="304800" y="1912507"/>
            <a:ext cx="10826496" cy="4031873"/>
          </a:xfrm>
          <a:prstGeom prst="rect">
            <a:avLst/>
          </a:prstGeom>
          <a:noFill/>
        </p:spPr>
        <p:txBody>
          <a:bodyPr wrap="square" numCol="1" rtlCol="0">
            <a:spAutoFit/>
          </a:bodyPr>
          <a:lstStyle>
            <a:defPPr>
              <a:defRPr lang="en-US"/>
            </a:defPPr>
            <a:lvl1pPr>
              <a:defRPr sz="2400">
                <a:ln w="0"/>
                <a:solidFill>
                  <a:schemeClr val="accent1"/>
                </a:solidFill>
                <a:effectLst/>
                <a:latin typeface="Tahoma" panose="020B0604030504040204" pitchFamily="34" charset="0"/>
                <a:ea typeface="Tahoma" panose="020B0604030504040204" pitchFamily="34" charset="0"/>
                <a:cs typeface="Tahoma" panose="020B0604030504040204" pitchFamily="34" charset="0"/>
              </a:defRPr>
            </a:lvl1pPr>
          </a:lstStyle>
          <a:p>
            <a:pPr marL="342900" indent="-342900">
              <a:buFont typeface="Arial" panose="020B0604020202020204" pitchFamily="34" charset="0"/>
              <a:buChar char="•"/>
            </a:pPr>
            <a:r>
              <a:rPr lang="pt-BR" sz="3200" dirty="0">
                <a:solidFill>
                  <a:schemeClr val="tx1"/>
                </a:solidFill>
              </a:rPr>
              <a:t>Reduza o tempo de codificação.</a:t>
            </a:r>
          </a:p>
          <a:p>
            <a:pPr marL="342900" indent="-342900">
              <a:buFont typeface="Arial" panose="020B0604020202020204" pitchFamily="34" charset="0"/>
              <a:buChar char="•"/>
            </a:pPr>
            <a:endParaRPr lang="pt-BR" sz="3200" dirty="0">
              <a:solidFill>
                <a:schemeClr val="tx1"/>
              </a:solidFill>
            </a:endParaRPr>
          </a:p>
          <a:p>
            <a:pPr marL="342900" indent="-342900">
              <a:buFont typeface="Arial" panose="020B0604020202020204" pitchFamily="34" charset="0"/>
              <a:buChar char="•"/>
            </a:pPr>
            <a:r>
              <a:rPr lang="pt-BR" sz="3200" dirty="0">
                <a:solidFill>
                  <a:schemeClr val="tx1"/>
                </a:solidFill>
              </a:rPr>
              <a:t>Adicione funcionalidades de desenvolvimento sem adicionar funcionários.</a:t>
            </a:r>
          </a:p>
          <a:p>
            <a:pPr marL="342900" indent="-342900">
              <a:buFont typeface="Arial" panose="020B0604020202020204" pitchFamily="34" charset="0"/>
              <a:buChar char="•"/>
            </a:pPr>
            <a:endParaRPr lang="pt-BR" sz="3200" dirty="0">
              <a:solidFill>
                <a:schemeClr val="tx1"/>
              </a:solidFill>
            </a:endParaRPr>
          </a:p>
          <a:p>
            <a:pPr marL="342900" indent="-342900">
              <a:buFont typeface="Arial" panose="020B0604020202020204" pitchFamily="34" charset="0"/>
              <a:buChar char="•"/>
            </a:pPr>
            <a:r>
              <a:rPr lang="pt-BR" sz="3200" dirty="0">
                <a:solidFill>
                  <a:schemeClr val="tx1"/>
                </a:solidFill>
              </a:rPr>
              <a:t>Desenvolvimento simplificado para diversas plataformas, incluindo móveis.</a:t>
            </a:r>
          </a:p>
          <a:p>
            <a:endParaRPr lang="pt-BR" sz="3200" dirty="0">
              <a:solidFill>
                <a:schemeClr val="tx1"/>
              </a:solidFill>
            </a:endParaRPr>
          </a:p>
        </p:txBody>
      </p:sp>
      <p:pic>
        <p:nvPicPr>
          <p:cNvPr id="8" name="Picture 2" descr="Resultado de imagem para beneficios">
            <a:extLst>
              <a:ext uri="{FF2B5EF4-FFF2-40B4-BE49-F238E27FC236}">
                <a16:creationId xmlns:a16="http://schemas.microsoft.com/office/drawing/2014/main" id="{EA1C3D43-6B07-4354-A9B5-7116123415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9423" y="1009723"/>
            <a:ext cx="2147043" cy="1516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024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19BA734F-0699-4CDC-8E03-5953C55A3584}"/>
              </a:ext>
            </a:extLst>
          </p:cNvPr>
          <p:cNvSpPr>
            <a:spLocks noGrp="1"/>
          </p:cNvSpPr>
          <p:nvPr>
            <p:ph type="sldNum" sz="quarter" idx="12"/>
          </p:nvPr>
        </p:nvSpPr>
        <p:spPr/>
        <p:txBody>
          <a:bodyPr>
            <a:normAutofit/>
          </a:bodyPr>
          <a:lstStyle/>
          <a:p>
            <a:fld id="{4FAB73BC-B049-4115-A692-8D63A059BFB8}" type="slidenum">
              <a:rPr lang="en-US" smtClean="0"/>
              <a:t>7</a:t>
            </a:fld>
            <a:endParaRPr lang="en-US" dirty="0"/>
          </a:p>
        </p:txBody>
      </p:sp>
      <p:pic>
        <p:nvPicPr>
          <p:cNvPr id="5" name="Imagem 4">
            <a:extLst>
              <a:ext uri="{FF2B5EF4-FFF2-40B4-BE49-F238E27FC236}">
                <a16:creationId xmlns:a16="http://schemas.microsoft.com/office/drawing/2014/main" id="{922BBBEE-3D63-4270-A883-B4724C30CDCC}"/>
              </a:ext>
            </a:extLst>
          </p:cNvPr>
          <p:cNvPicPr>
            <a:picLocks noChangeAspect="1"/>
          </p:cNvPicPr>
          <p:nvPr/>
        </p:nvPicPr>
        <p:blipFill rotWithShape="1">
          <a:blip r:embed="rId3"/>
          <a:srcRect l="67864"/>
          <a:stretch/>
        </p:blipFill>
        <p:spPr>
          <a:xfrm>
            <a:off x="10021824" y="99748"/>
            <a:ext cx="890016" cy="909975"/>
          </a:xfrm>
          <a:prstGeom prst="rect">
            <a:avLst/>
          </a:prstGeom>
        </p:spPr>
      </p:pic>
      <p:sp>
        <p:nvSpPr>
          <p:cNvPr id="6" name="CaixaDeTexto 5">
            <a:extLst>
              <a:ext uri="{FF2B5EF4-FFF2-40B4-BE49-F238E27FC236}">
                <a16:creationId xmlns:a16="http://schemas.microsoft.com/office/drawing/2014/main" id="{AE519D5A-E3A6-47AD-A7FE-D8437A101673}"/>
              </a:ext>
            </a:extLst>
          </p:cNvPr>
          <p:cNvSpPr txBox="1"/>
          <p:nvPr/>
        </p:nvSpPr>
        <p:spPr>
          <a:xfrm>
            <a:off x="304799" y="329184"/>
            <a:ext cx="8179981" cy="707886"/>
          </a:xfrm>
          <a:prstGeom prst="rect">
            <a:avLst/>
          </a:prstGeom>
          <a:noFill/>
        </p:spPr>
        <p:txBody>
          <a:bodyPr wrap="square" rtlCol="0">
            <a:spAutoFit/>
          </a:bodyPr>
          <a:lstStyle/>
          <a:p>
            <a:r>
              <a:rPr lang="pt-BR" sz="4000" dirty="0">
                <a:ln w="0"/>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PaaS - Benefícios</a:t>
            </a:r>
          </a:p>
        </p:txBody>
      </p:sp>
      <p:sp>
        <p:nvSpPr>
          <p:cNvPr id="7" name="CaixaDeTexto 6">
            <a:extLst>
              <a:ext uri="{FF2B5EF4-FFF2-40B4-BE49-F238E27FC236}">
                <a16:creationId xmlns:a16="http://schemas.microsoft.com/office/drawing/2014/main" id="{EFD0BA17-9EF6-410B-A133-C6A7E7893F61}"/>
              </a:ext>
            </a:extLst>
          </p:cNvPr>
          <p:cNvSpPr txBox="1"/>
          <p:nvPr/>
        </p:nvSpPr>
        <p:spPr>
          <a:xfrm>
            <a:off x="304800" y="1912507"/>
            <a:ext cx="10826496" cy="3046988"/>
          </a:xfrm>
          <a:prstGeom prst="rect">
            <a:avLst/>
          </a:prstGeom>
          <a:noFill/>
        </p:spPr>
        <p:txBody>
          <a:bodyPr wrap="square" numCol="1" rtlCol="0">
            <a:spAutoFit/>
          </a:bodyPr>
          <a:lstStyle>
            <a:defPPr>
              <a:defRPr lang="en-US"/>
            </a:defPPr>
            <a:lvl1pPr>
              <a:defRPr sz="2400">
                <a:ln w="0"/>
                <a:solidFill>
                  <a:schemeClr val="accent1"/>
                </a:solidFill>
                <a:effectLst/>
                <a:latin typeface="Tahoma" panose="020B0604030504040204" pitchFamily="34" charset="0"/>
                <a:ea typeface="Tahoma" panose="020B0604030504040204" pitchFamily="34" charset="0"/>
                <a:cs typeface="Tahoma" panose="020B0604030504040204" pitchFamily="34" charset="0"/>
              </a:defRPr>
            </a:lvl1pPr>
          </a:lstStyle>
          <a:p>
            <a:pPr marL="342900" indent="-342900">
              <a:buFont typeface="Arial" panose="020B0604020202020204" pitchFamily="34" charset="0"/>
              <a:buChar char="•"/>
            </a:pPr>
            <a:r>
              <a:rPr lang="pt-BR" sz="3200" dirty="0">
                <a:solidFill>
                  <a:schemeClr val="tx1"/>
                </a:solidFill>
              </a:rPr>
              <a:t>Use ferramentas sofisticadas de forma acessível.</a:t>
            </a:r>
          </a:p>
          <a:p>
            <a:pPr marL="342900" indent="-342900">
              <a:buFont typeface="Arial" panose="020B0604020202020204" pitchFamily="34" charset="0"/>
              <a:buChar char="•"/>
            </a:pPr>
            <a:endParaRPr lang="pt-BR" sz="3200" dirty="0">
              <a:solidFill>
                <a:schemeClr val="tx1"/>
              </a:solidFill>
            </a:endParaRPr>
          </a:p>
          <a:p>
            <a:pPr marL="342900" indent="-342900">
              <a:buFont typeface="Arial" panose="020B0604020202020204" pitchFamily="34" charset="0"/>
              <a:buChar char="•"/>
            </a:pPr>
            <a:r>
              <a:rPr lang="pt-BR" sz="3200" dirty="0">
                <a:solidFill>
                  <a:schemeClr val="tx1"/>
                </a:solidFill>
              </a:rPr>
              <a:t>Suporte a equipes de desenvolvimento distribuído geograficamente.</a:t>
            </a:r>
          </a:p>
          <a:p>
            <a:pPr marL="342900" indent="-342900">
              <a:buFont typeface="Arial" panose="020B0604020202020204" pitchFamily="34" charset="0"/>
              <a:buChar char="•"/>
            </a:pPr>
            <a:endParaRPr lang="pt-BR" sz="3200" dirty="0">
              <a:solidFill>
                <a:schemeClr val="tx1"/>
              </a:solidFill>
            </a:endParaRPr>
          </a:p>
          <a:p>
            <a:pPr marL="342900" indent="-342900">
              <a:buFont typeface="Arial" panose="020B0604020202020204" pitchFamily="34" charset="0"/>
              <a:buChar char="•"/>
            </a:pPr>
            <a:r>
              <a:rPr lang="pt-BR" sz="3200" dirty="0">
                <a:solidFill>
                  <a:schemeClr val="tx1"/>
                </a:solidFill>
              </a:rPr>
              <a:t>Gerencie com eficácia o ciclo de vida do aplicativo.</a:t>
            </a:r>
          </a:p>
        </p:txBody>
      </p:sp>
      <p:pic>
        <p:nvPicPr>
          <p:cNvPr id="8" name="Picture 2" descr="Resultado de imagem para beneficios">
            <a:extLst>
              <a:ext uri="{FF2B5EF4-FFF2-40B4-BE49-F238E27FC236}">
                <a16:creationId xmlns:a16="http://schemas.microsoft.com/office/drawing/2014/main" id="{EA1C3D43-6B07-4354-A9B5-7116123415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38318" y="1594340"/>
            <a:ext cx="2147043" cy="1516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1578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19BA734F-0699-4CDC-8E03-5953C55A3584}"/>
              </a:ext>
            </a:extLst>
          </p:cNvPr>
          <p:cNvSpPr>
            <a:spLocks noGrp="1"/>
          </p:cNvSpPr>
          <p:nvPr>
            <p:ph type="sldNum" sz="quarter" idx="12"/>
          </p:nvPr>
        </p:nvSpPr>
        <p:spPr/>
        <p:txBody>
          <a:bodyPr>
            <a:normAutofit/>
          </a:bodyPr>
          <a:lstStyle/>
          <a:p>
            <a:fld id="{4FAB73BC-B049-4115-A692-8D63A059BFB8}" type="slidenum">
              <a:rPr lang="en-US" smtClean="0"/>
              <a:t>8</a:t>
            </a:fld>
            <a:endParaRPr lang="en-US" dirty="0"/>
          </a:p>
        </p:txBody>
      </p:sp>
      <p:pic>
        <p:nvPicPr>
          <p:cNvPr id="5" name="Imagem 4">
            <a:extLst>
              <a:ext uri="{FF2B5EF4-FFF2-40B4-BE49-F238E27FC236}">
                <a16:creationId xmlns:a16="http://schemas.microsoft.com/office/drawing/2014/main" id="{922BBBEE-3D63-4270-A883-B4724C30CDCC}"/>
              </a:ext>
            </a:extLst>
          </p:cNvPr>
          <p:cNvPicPr>
            <a:picLocks noChangeAspect="1"/>
          </p:cNvPicPr>
          <p:nvPr/>
        </p:nvPicPr>
        <p:blipFill rotWithShape="1">
          <a:blip r:embed="rId3"/>
          <a:srcRect l="67864"/>
          <a:stretch/>
        </p:blipFill>
        <p:spPr>
          <a:xfrm>
            <a:off x="10021824" y="99748"/>
            <a:ext cx="890016" cy="909975"/>
          </a:xfrm>
          <a:prstGeom prst="rect">
            <a:avLst/>
          </a:prstGeom>
        </p:spPr>
      </p:pic>
      <p:sp>
        <p:nvSpPr>
          <p:cNvPr id="6" name="CaixaDeTexto 5">
            <a:extLst>
              <a:ext uri="{FF2B5EF4-FFF2-40B4-BE49-F238E27FC236}">
                <a16:creationId xmlns:a16="http://schemas.microsoft.com/office/drawing/2014/main" id="{AE519D5A-E3A6-47AD-A7FE-D8437A101673}"/>
              </a:ext>
            </a:extLst>
          </p:cNvPr>
          <p:cNvSpPr txBox="1"/>
          <p:nvPr/>
        </p:nvSpPr>
        <p:spPr>
          <a:xfrm>
            <a:off x="304799" y="329184"/>
            <a:ext cx="8179981" cy="707886"/>
          </a:xfrm>
          <a:prstGeom prst="rect">
            <a:avLst/>
          </a:prstGeom>
          <a:noFill/>
        </p:spPr>
        <p:txBody>
          <a:bodyPr wrap="square" rtlCol="0">
            <a:spAutoFit/>
          </a:bodyPr>
          <a:lstStyle/>
          <a:p>
            <a:r>
              <a:rPr lang="pt-BR" sz="4000" dirty="0">
                <a:ln w="0"/>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PaaS - Benefícios</a:t>
            </a:r>
          </a:p>
        </p:txBody>
      </p:sp>
      <p:sp>
        <p:nvSpPr>
          <p:cNvPr id="7" name="CaixaDeTexto 6">
            <a:extLst>
              <a:ext uri="{FF2B5EF4-FFF2-40B4-BE49-F238E27FC236}">
                <a16:creationId xmlns:a16="http://schemas.microsoft.com/office/drawing/2014/main" id="{EFD0BA17-9EF6-410B-A133-C6A7E7893F61}"/>
              </a:ext>
            </a:extLst>
          </p:cNvPr>
          <p:cNvSpPr txBox="1"/>
          <p:nvPr/>
        </p:nvSpPr>
        <p:spPr>
          <a:xfrm>
            <a:off x="304800" y="1912507"/>
            <a:ext cx="10826496" cy="2554545"/>
          </a:xfrm>
          <a:prstGeom prst="rect">
            <a:avLst/>
          </a:prstGeom>
          <a:noFill/>
        </p:spPr>
        <p:txBody>
          <a:bodyPr wrap="square" numCol="1" rtlCol="0">
            <a:spAutoFit/>
          </a:bodyPr>
          <a:lstStyle>
            <a:defPPr>
              <a:defRPr lang="en-US"/>
            </a:defPPr>
            <a:lvl1pPr>
              <a:defRPr sz="2400">
                <a:ln w="0"/>
                <a:solidFill>
                  <a:schemeClr val="accent1"/>
                </a:solidFill>
                <a:effectLst/>
                <a:latin typeface="Tahoma" panose="020B0604030504040204" pitchFamily="34" charset="0"/>
                <a:ea typeface="Tahoma" panose="020B0604030504040204" pitchFamily="34" charset="0"/>
                <a:cs typeface="Tahoma" panose="020B0604030504040204" pitchFamily="34" charset="0"/>
              </a:defRPr>
            </a:lvl1pPr>
          </a:lstStyle>
          <a:p>
            <a:pPr marL="342900" indent="-342900">
              <a:buFont typeface="Arial" panose="020B0604020202020204" pitchFamily="34" charset="0"/>
              <a:buChar char="•"/>
            </a:pPr>
            <a:r>
              <a:rPr lang="pt-BR" sz="3200" dirty="0">
                <a:solidFill>
                  <a:schemeClr val="tx1"/>
                </a:solidFill>
              </a:rPr>
              <a:t>Economia.</a:t>
            </a:r>
          </a:p>
          <a:p>
            <a:pPr marL="342900" indent="-342900">
              <a:buFont typeface="Arial" panose="020B0604020202020204" pitchFamily="34" charset="0"/>
              <a:buChar char="•"/>
            </a:pPr>
            <a:endParaRPr lang="pt-BR" sz="3200" dirty="0">
              <a:solidFill>
                <a:schemeClr val="tx1"/>
              </a:solidFill>
            </a:endParaRPr>
          </a:p>
          <a:p>
            <a:pPr marL="342900" indent="-342900">
              <a:buFont typeface="Arial" panose="020B0604020202020204" pitchFamily="34" charset="0"/>
              <a:buChar char="•"/>
            </a:pPr>
            <a:r>
              <a:rPr lang="pt-BR" sz="3200" dirty="0">
                <a:solidFill>
                  <a:schemeClr val="tx1"/>
                </a:solidFill>
              </a:rPr>
              <a:t>Integração.</a:t>
            </a:r>
          </a:p>
          <a:p>
            <a:pPr marL="342900" indent="-342900">
              <a:buFont typeface="Arial" panose="020B0604020202020204" pitchFamily="34" charset="0"/>
              <a:buChar char="•"/>
            </a:pPr>
            <a:endParaRPr lang="pt-BR" sz="3200" dirty="0">
              <a:solidFill>
                <a:schemeClr val="tx1"/>
              </a:solidFill>
            </a:endParaRPr>
          </a:p>
          <a:p>
            <a:pPr marL="342900" indent="-342900">
              <a:buFont typeface="Arial" panose="020B0604020202020204" pitchFamily="34" charset="0"/>
              <a:buChar char="•"/>
            </a:pPr>
            <a:r>
              <a:rPr lang="pt-BR" sz="3200" dirty="0">
                <a:solidFill>
                  <a:schemeClr val="tx1"/>
                </a:solidFill>
              </a:rPr>
              <a:t>Disponibilidade, mobilidade e colaboração.</a:t>
            </a:r>
          </a:p>
        </p:txBody>
      </p:sp>
      <p:pic>
        <p:nvPicPr>
          <p:cNvPr id="8" name="Picture 2" descr="Resultado de imagem para beneficios">
            <a:extLst>
              <a:ext uri="{FF2B5EF4-FFF2-40B4-BE49-F238E27FC236}">
                <a16:creationId xmlns:a16="http://schemas.microsoft.com/office/drawing/2014/main" id="{EA1C3D43-6B07-4354-A9B5-7116123415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38318" y="1594340"/>
            <a:ext cx="2147043" cy="1516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853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19BA734F-0699-4CDC-8E03-5953C55A3584}"/>
              </a:ext>
            </a:extLst>
          </p:cNvPr>
          <p:cNvSpPr>
            <a:spLocks noGrp="1"/>
          </p:cNvSpPr>
          <p:nvPr>
            <p:ph type="sldNum" sz="quarter" idx="12"/>
          </p:nvPr>
        </p:nvSpPr>
        <p:spPr/>
        <p:txBody>
          <a:bodyPr>
            <a:normAutofit/>
          </a:bodyPr>
          <a:lstStyle/>
          <a:p>
            <a:fld id="{4FAB73BC-B049-4115-A692-8D63A059BFB8}" type="slidenum">
              <a:rPr lang="en-US" smtClean="0"/>
              <a:t>9</a:t>
            </a:fld>
            <a:endParaRPr lang="en-US" dirty="0"/>
          </a:p>
        </p:txBody>
      </p:sp>
      <p:pic>
        <p:nvPicPr>
          <p:cNvPr id="5" name="Imagem 4">
            <a:extLst>
              <a:ext uri="{FF2B5EF4-FFF2-40B4-BE49-F238E27FC236}">
                <a16:creationId xmlns:a16="http://schemas.microsoft.com/office/drawing/2014/main" id="{922BBBEE-3D63-4270-A883-B4724C30CDCC}"/>
              </a:ext>
            </a:extLst>
          </p:cNvPr>
          <p:cNvPicPr>
            <a:picLocks noChangeAspect="1"/>
          </p:cNvPicPr>
          <p:nvPr/>
        </p:nvPicPr>
        <p:blipFill rotWithShape="1">
          <a:blip r:embed="rId3"/>
          <a:srcRect l="67864"/>
          <a:stretch/>
        </p:blipFill>
        <p:spPr>
          <a:xfrm>
            <a:off x="10021824" y="99748"/>
            <a:ext cx="890016" cy="909975"/>
          </a:xfrm>
          <a:prstGeom prst="rect">
            <a:avLst/>
          </a:prstGeom>
        </p:spPr>
      </p:pic>
      <p:sp>
        <p:nvSpPr>
          <p:cNvPr id="6" name="CaixaDeTexto 5">
            <a:extLst>
              <a:ext uri="{FF2B5EF4-FFF2-40B4-BE49-F238E27FC236}">
                <a16:creationId xmlns:a16="http://schemas.microsoft.com/office/drawing/2014/main" id="{AE519D5A-E3A6-47AD-A7FE-D8437A101673}"/>
              </a:ext>
            </a:extLst>
          </p:cNvPr>
          <p:cNvSpPr txBox="1"/>
          <p:nvPr/>
        </p:nvSpPr>
        <p:spPr>
          <a:xfrm>
            <a:off x="304799" y="329184"/>
            <a:ext cx="8179981" cy="707886"/>
          </a:xfrm>
          <a:prstGeom prst="rect">
            <a:avLst/>
          </a:prstGeom>
          <a:noFill/>
        </p:spPr>
        <p:txBody>
          <a:bodyPr wrap="square" rtlCol="0">
            <a:spAutoFit/>
          </a:bodyPr>
          <a:lstStyle/>
          <a:p>
            <a:r>
              <a:rPr lang="pt-BR" sz="4000" dirty="0">
                <a:ln w="0"/>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PaaS – Modelo de Cobrança</a:t>
            </a:r>
          </a:p>
        </p:txBody>
      </p:sp>
      <p:sp>
        <p:nvSpPr>
          <p:cNvPr id="7" name="CaixaDeTexto 6">
            <a:extLst>
              <a:ext uri="{FF2B5EF4-FFF2-40B4-BE49-F238E27FC236}">
                <a16:creationId xmlns:a16="http://schemas.microsoft.com/office/drawing/2014/main" id="{EFD0BA17-9EF6-410B-A133-C6A7E7893F61}"/>
              </a:ext>
            </a:extLst>
          </p:cNvPr>
          <p:cNvSpPr txBox="1"/>
          <p:nvPr/>
        </p:nvSpPr>
        <p:spPr>
          <a:xfrm>
            <a:off x="364243" y="1348800"/>
            <a:ext cx="10826496" cy="2554545"/>
          </a:xfrm>
          <a:prstGeom prst="rect">
            <a:avLst/>
          </a:prstGeom>
          <a:noFill/>
        </p:spPr>
        <p:txBody>
          <a:bodyPr wrap="square" numCol="1" rtlCol="0">
            <a:spAutoFit/>
          </a:bodyPr>
          <a:lstStyle>
            <a:defPPr>
              <a:defRPr lang="en-US"/>
            </a:defPPr>
            <a:lvl1pPr>
              <a:defRPr sz="2400">
                <a:ln w="0"/>
                <a:solidFill>
                  <a:schemeClr val="accent1"/>
                </a:solidFill>
                <a:effectLst/>
                <a:latin typeface="Tahoma" panose="020B0604030504040204" pitchFamily="34" charset="0"/>
                <a:ea typeface="Tahoma" panose="020B0604030504040204" pitchFamily="34" charset="0"/>
                <a:cs typeface="Tahoma" panose="020B0604030504040204" pitchFamily="34" charset="0"/>
              </a:defRPr>
            </a:lvl1pPr>
          </a:lstStyle>
          <a:p>
            <a:pPr marL="342900" indent="-342900">
              <a:buFont typeface="Arial" panose="020B0604020202020204" pitchFamily="34" charset="0"/>
              <a:buChar char="•"/>
            </a:pPr>
            <a:r>
              <a:rPr lang="pt-BR" sz="3200" dirty="0">
                <a:solidFill>
                  <a:schemeClr val="tx1"/>
                </a:solidFill>
              </a:rPr>
              <a:t>Utilização por hora quando utilizado um serviço que faça utilização da memória e CPU.</a:t>
            </a:r>
          </a:p>
          <a:p>
            <a:pPr marL="342900" indent="-342900">
              <a:buFont typeface="Arial" panose="020B0604020202020204" pitchFamily="34" charset="0"/>
              <a:buChar char="•"/>
            </a:pPr>
            <a:endParaRPr lang="pt-BR" sz="3200" dirty="0">
              <a:solidFill>
                <a:schemeClr val="tx1"/>
              </a:solidFill>
            </a:endParaRPr>
          </a:p>
          <a:p>
            <a:pPr marL="342900" indent="-342900">
              <a:buFont typeface="Arial" panose="020B0604020202020204" pitchFamily="34" charset="0"/>
              <a:buChar char="•"/>
            </a:pPr>
            <a:r>
              <a:rPr lang="pt-BR" sz="3200" dirty="0">
                <a:solidFill>
                  <a:schemeClr val="tx1"/>
                </a:solidFill>
              </a:rPr>
              <a:t>Por espaço em disco quando a utilização é um serviço que utiliza o armazenamento de dados.</a:t>
            </a:r>
          </a:p>
        </p:txBody>
      </p:sp>
      <p:pic>
        <p:nvPicPr>
          <p:cNvPr id="5122" name="Picture 2" descr="Imagem relacionada">
            <a:extLst>
              <a:ext uri="{FF2B5EF4-FFF2-40B4-BE49-F238E27FC236}">
                <a16:creationId xmlns:a16="http://schemas.microsoft.com/office/drawing/2014/main" id="{F68F86E1-4FE5-4944-BEAB-5D0CF70ED2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18546" y="3548921"/>
            <a:ext cx="1533994" cy="1392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50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Í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2517</TotalTime>
  <Words>1489</Words>
  <Application>Microsoft Macintosh PowerPoint</Application>
  <PresentationFormat>Widescreen</PresentationFormat>
  <Paragraphs>104</Paragraphs>
  <Slides>11</Slides>
  <Notes>7</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11</vt:i4>
      </vt:variant>
    </vt:vector>
  </HeadingPairs>
  <TitlesOfParts>
    <vt:vector size="18" baseType="lpstr">
      <vt:lpstr>Arial</vt:lpstr>
      <vt:lpstr>Calibri</vt:lpstr>
      <vt:lpstr>Century Gothic</vt:lpstr>
      <vt:lpstr>Tahoma</vt:lpstr>
      <vt:lpstr>Wingdings</vt:lpstr>
      <vt:lpstr>Wingdings 3</vt:lpstr>
      <vt:lpstr>Íon</vt:lpstr>
      <vt:lpstr>Azure Fundamentals</vt:lpstr>
      <vt:lpstr>Agenda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Luigi Tavolaro</dc:creator>
  <cp:lastModifiedBy>Microsoft Office User</cp:lastModifiedBy>
  <cp:revision>95</cp:revision>
  <dcterms:created xsi:type="dcterms:W3CDTF">2017-11-27T23:44:02Z</dcterms:created>
  <dcterms:modified xsi:type="dcterms:W3CDTF">2020-12-11T16:33:15Z</dcterms:modified>
</cp:coreProperties>
</file>