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346" r:id="rId3"/>
    <p:sldId id="331" r:id="rId4"/>
    <p:sldId id="350" r:id="rId5"/>
    <p:sldId id="347" r:id="rId6"/>
    <p:sldId id="336" r:id="rId7"/>
    <p:sldId id="351" r:id="rId8"/>
    <p:sldId id="338" r:id="rId9"/>
    <p:sldId id="342" r:id="rId10"/>
    <p:sldId id="352" r:id="rId11"/>
    <p:sldId id="354" r:id="rId12"/>
    <p:sldId id="353" r:id="rId13"/>
    <p:sldId id="35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71293" autoAdjust="0"/>
  </p:normalViewPr>
  <p:slideViewPr>
    <p:cSldViewPr snapToGrid="0">
      <p:cViewPr varScale="1">
        <p:scale>
          <a:sx n="89" d="100"/>
          <a:sy n="89" d="100"/>
        </p:scale>
        <p:origin x="1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CFA23-F7FB-4432-BDA2-0DB63E55644B}" type="datetimeFigureOut">
              <a:rPr lang="pt-BR" smtClean="0"/>
              <a:t>11/12/2020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F510E-FC95-499D-B1AA-33F4FECDC9CB}" type="slidenum">
              <a:rPr lang="pt-BR" smtClean="0"/>
              <a:t>‹nº›</a:t>
            </a:fld>
            <a:endParaRPr lang="pt-BR"/>
          </a:p>
        </p:txBody>
      </p:sp>
    </p:spTree>
    <p:extLst>
      <p:ext uri="{BB962C8B-B14F-4D97-AF65-F5344CB8AC3E}">
        <p14:creationId xmlns:p14="http://schemas.microsoft.com/office/powerpoint/2010/main" val="1893042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rackspace.com/pt-br/cloud/public"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rackspace.com/pt-br/dedicated-servers" TargetMode="External"/><Relationship Id="rId5" Type="http://schemas.openxmlformats.org/officeDocument/2006/relationships/hyperlink" Target="https://www.rackspace.com/pt-br/cloud/hybrid" TargetMode="External"/><Relationship Id="rId4" Type="http://schemas.openxmlformats.org/officeDocument/2006/relationships/hyperlink" Target="https://www.rackspace.com/pt-br/cloud/privat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1</a:t>
            </a:fld>
            <a:endParaRPr lang="pt-BR"/>
          </a:p>
        </p:txBody>
      </p:sp>
    </p:spTree>
    <p:extLst>
      <p:ext uri="{BB962C8B-B14F-4D97-AF65-F5344CB8AC3E}">
        <p14:creationId xmlns:p14="http://schemas.microsoft.com/office/powerpoint/2010/main" val="3785866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o Middleware age como uma “camada”, capaz de fazer a mediação entre várias tecnologias de software, de modo que as informações (de diferentes fontes) são movidas ao mesmo tempo que suas diferenças de protocolos, plataformas, arquiteturas, ambientes e sistemas operacionais não interferem no processo.</a:t>
            </a:r>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11</a:t>
            </a:fld>
            <a:endParaRPr lang="pt-BR"/>
          </a:p>
        </p:txBody>
      </p:sp>
    </p:spTree>
    <p:extLst>
      <p:ext uri="{BB962C8B-B14F-4D97-AF65-F5344CB8AC3E}">
        <p14:creationId xmlns:p14="http://schemas.microsoft.com/office/powerpoint/2010/main" val="201507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fontAlgn="base"/>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12</a:t>
            </a:fld>
            <a:endParaRPr lang="pt-BR"/>
          </a:p>
        </p:txBody>
      </p:sp>
    </p:spTree>
    <p:extLst>
      <p:ext uri="{BB962C8B-B14F-4D97-AF65-F5344CB8AC3E}">
        <p14:creationId xmlns:p14="http://schemas.microsoft.com/office/powerpoint/2010/main" val="281600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3</a:t>
            </a:fld>
            <a:endParaRPr lang="pt-BR"/>
          </a:p>
        </p:txBody>
      </p:sp>
    </p:spTree>
    <p:extLst>
      <p:ext uri="{BB962C8B-B14F-4D97-AF65-F5344CB8AC3E}">
        <p14:creationId xmlns:p14="http://schemas.microsoft.com/office/powerpoint/2010/main" val="414599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4</a:t>
            </a:fld>
            <a:endParaRPr lang="pt-BR"/>
          </a:p>
        </p:txBody>
      </p:sp>
    </p:spTree>
    <p:extLst>
      <p:ext uri="{BB962C8B-B14F-4D97-AF65-F5344CB8AC3E}">
        <p14:creationId xmlns:p14="http://schemas.microsoft.com/office/powerpoint/2010/main" val="2618297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tx1"/>
                </a:solidFill>
              </a:rPr>
              <a:t>A grande vantagem é a sua escalabilidade.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tx1"/>
                </a:solidFill>
              </a:rPr>
              <a:t>Afinal, em um mês, você pode requerer alguns servidores virtuais onde armazenará poucos dados e terá pouco tráfego, enquanto pode pedir o dobro no próximo.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solidFill>
                <a:schemeClr val="tx1"/>
              </a:solidFill>
            </a:endParaRPr>
          </a:p>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5</a:t>
            </a:fld>
            <a:endParaRPr lang="pt-BR"/>
          </a:p>
        </p:txBody>
      </p:sp>
    </p:spTree>
    <p:extLst>
      <p:ext uri="{BB962C8B-B14F-4D97-AF65-F5344CB8AC3E}">
        <p14:creationId xmlns:p14="http://schemas.microsoft.com/office/powerpoint/2010/main" val="104748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kern="1200" dirty="0">
                <a:solidFill>
                  <a:schemeClr val="tx1"/>
                </a:solidFill>
                <a:effectLst/>
                <a:latin typeface="+mn-lt"/>
                <a:ea typeface="+mn-ea"/>
                <a:cs typeface="+mn-cs"/>
              </a:rPr>
              <a:t>Economia de custo</a:t>
            </a:r>
          </a:p>
          <a:p>
            <a:r>
              <a:rPr lang="pt-BR" sz="1200" b="0" i="0" kern="1200" dirty="0">
                <a:solidFill>
                  <a:schemeClr val="tx1"/>
                </a:solidFill>
                <a:effectLst/>
                <a:latin typeface="+mn-lt"/>
                <a:ea typeface="+mn-ea"/>
                <a:cs typeface="+mn-cs"/>
              </a:rPr>
              <a:t>As empresas que utilizam a IaaS podem reduzir muito os custos de infraestrutura, pois não precisam mais comprar qualquer hardware para suas centrais de dados, tampouco manter e substituir equipamentos, nem assegurar tempo de atividade ininterrupto. Pagando apenas pelo que consumir — onde se paga pela capacidade apenas quando necessário — as empresas conseguem economizar.</a:t>
            </a:r>
          </a:p>
          <a:p>
            <a:r>
              <a:rPr lang="pt-BR" sz="1200" b="1" i="0" kern="1200" dirty="0">
                <a:solidFill>
                  <a:schemeClr val="tx1"/>
                </a:solidFill>
                <a:effectLst/>
                <a:latin typeface="+mn-lt"/>
                <a:ea typeface="+mn-ea"/>
                <a:cs typeface="+mn-cs"/>
              </a:rPr>
              <a:t>Disponibilidade em tempo integral</a:t>
            </a:r>
          </a:p>
          <a:p>
            <a:r>
              <a:rPr lang="pt-BR" sz="1200" b="0" i="0" kern="1200" dirty="0">
                <a:solidFill>
                  <a:schemeClr val="tx1"/>
                </a:solidFill>
                <a:effectLst/>
                <a:latin typeface="+mn-lt"/>
                <a:ea typeface="+mn-ea"/>
                <a:cs typeface="+mn-cs"/>
              </a:rPr>
              <a:t>A IaaS permite que as empresas acessem seus aplicativos, dados e outros recursos sempre que houver uma conexão de internet disponível. As empresas confiam cada vez mais na IaaS para capacitar sua força de trabalho móvel e para estabelecer a fundação dos planos de continuidade da empresa e recuperação de desastres.</a:t>
            </a:r>
          </a:p>
          <a:p>
            <a:r>
              <a:rPr lang="pt-BR" sz="1200" b="1" i="0" kern="1200" dirty="0">
                <a:solidFill>
                  <a:schemeClr val="tx1"/>
                </a:solidFill>
                <a:effectLst/>
                <a:latin typeface="+mn-lt"/>
                <a:ea typeface="+mn-ea"/>
                <a:cs typeface="+mn-cs"/>
              </a:rPr>
              <a:t>Tempo de colocação no mercado</a:t>
            </a:r>
          </a:p>
          <a:p>
            <a:r>
              <a:rPr lang="pt-BR" sz="1200" b="0" i="0" kern="1200" dirty="0">
                <a:solidFill>
                  <a:schemeClr val="tx1"/>
                </a:solidFill>
                <a:effectLst/>
                <a:latin typeface="+mn-lt"/>
                <a:ea typeface="+mn-ea"/>
                <a:cs typeface="+mn-cs"/>
              </a:rPr>
              <a:t>Com sua disponibilidade sob demanda e agilidade robusta, a IaaS permite que as empresas se desenvolvam e implementem novos produtos e serviços mais rapidamente, reduzindo o tempo de colocação no mercado.</a:t>
            </a:r>
          </a:p>
          <a:p>
            <a:r>
              <a:rPr lang="pt-BR" sz="1200" b="1" i="0" kern="1200" dirty="0">
                <a:solidFill>
                  <a:schemeClr val="tx1"/>
                </a:solidFill>
                <a:effectLst/>
                <a:latin typeface="+mn-lt"/>
                <a:ea typeface="+mn-ea"/>
                <a:cs typeface="+mn-cs"/>
              </a:rPr>
              <a:t>Escalabilidade sob demanda</a:t>
            </a:r>
          </a:p>
          <a:p>
            <a:r>
              <a:rPr lang="pt-BR" sz="1200" b="0" i="0" kern="1200" dirty="0">
                <a:solidFill>
                  <a:schemeClr val="tx1"/>
                </a:solidFill>
                <a:effectLst/>
                <a:latin typeface="+mn-lt"/>
                <a:ea typeface="+mn-ea"/>
                <a:cs typeface="+mn-cs"/>
              </a:rPr>
              <a:t>As empresas podem dimensionar, de forma rápida, sua capacidade de expansão e contração, dependendo das necessidades do negócio, da variação de oportunidades do mercado ou da demanda do consumidor. </a:t>
            </a:r>
          </a:p>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6</a:t>
            </a:fld>
            <a:endParaRPr lang="pt-BR"/>
          </a:p>
        </p:txBody>
      </p:sp>
    </p:spTree>
    <p:extLst>
      <p:ext uri="{BB962C8B-B14F-4D97-AF65-F5344CB8AC3E}">
        <p14:creationId xmlns:p14="http://schemas.microsoft.com/office/powerpoint/2010/main" val="1595560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i="0" kern="1200" dirty="0">
                <a:solidFill>
                  <a:schemeClr val="tx1"/>
                </a:solidFill>
                <a:effectLst/>
                <a:latin typeface="+mn-lt"/>
                <a:ea typeface="+mn-ea"/>
                <a:cs typeface="+mn-cs"/>
              </a:rPr>
              <a:t>Opções de IaaS</a:t>
            </a:r>
          </a:p>
          <a:p>
            <a:r>
              <a:rPr lang="pt-BR" sz="1200" b="0" i="0" kern="1200" dirty="0">
                <a:solidFill>
                  <a:schemeClr val="tx1"/>
                </a:solidFill>
                <a:effectLst/>
                <a:latin typeface="+mn-lt"/>
                <a:ea typeface="+mn-ea"/>
                <a:cs typeface="+mn-cs"/>
              </a:rPr>
              <a:t>Ao projetar uma solução de IaaS para atender às suas necessidades, as organizações podem optar por usar mais de um tipo de nuvem.</a:t>
            </a:r>
          </a:p>
          <a:p>
            <a:r>
              <a:rPr lang="pt-BR" sz="1200" b="1" i="0" kern="1200" dirty="0">
                <a:solidFill>
                  <a:schemeClr val="tx1"/>
                </a:solidFill>
                <a:effectLst/>
                <a:latin typeface="+mn-lt"/>
                <a:ea typeface="+mn-ea"/>
                <a:cs typeface="+mn-cs"/>
              </a:rPr>
              <a:t>Nuvem pública</a:t>
            </a:r>
          </a:p>
          <a:p>
            <a:r>
              <a:rPr lang="pt-BR" sz="1200" b="0" i="0" kern="1200" dirty="0">
                <a:solidFill>
                  <a:schemeClr val="tx1"/>
                </a:solidFill>
                <a:effectLst/>
                <a:latin typeface="+mn-lt"/>
                <a:ea typeface="+mn-ea"/>
                <a:cs typeface="+mn-cs"/>
              </a:rPr>
              <a:t>A </a:t>
            </a:r>
            <a:r>
              <a:rPr lang="pt-BR" sz="1200" b="0" i="0" u="sng" kern="1200" dirty="0">
                <a:solidFill>
                  <a:schemeClr val="tx1"/>
                </a:solidFill>
                <a:effectLst/>
                <a:latin typeface="+mn-lt"/>
                <a:ea typeface="+mn-ea"/>
                <a:cs typeface="+mn-cs"/>
                <a:hlinkClick r:id="rId3"/>
              </a:rPr>
              <a:t>nuvem pública</a:t>
            </a:r>
            <a:r>
              <a:rPr lang="pt-BR" sz="1200" b="0" i="0" kern="1200" dirty="0">
                <a:solidFill>
                  <a:schemeClr val="tx1"/>
                </a:solidFill>
                <a:effectLst/>
                <a:latin typeface="+mn-lt"/>
                <a:ea typeface="+mn-ea"/>
                <a:cs typeface="+mn-cs"/>
              </a:rPr>
              <a:t> tem vários inquilinos e oferece escalabilidade sob demanda. É bastante adequada para sites com operações voltadas para o público e tráfego intenso ou imprevisível.</a:t>
            </a:r>
          </a:p>
          <a:p>
            <a:r>
              <a:rPr lang="pt-BR" sz="1200" b="1" i="0" kern="1200" dirty="0">
                <a:solidFill>
                  <a:schemeClr val="tx1"/>
                </a:solidFill>
                <a:effectLst/>
                <a:latin typeface="+mn-lt"/>
                <a:ea typeface="+mn-ea"/>
                <a:cs typeface="+mn-cs"/>
              </a:rPr>
              <a:t>Nuvem privada</a:t>
            </a:r>
          </a:p>
          <a:p>
            <a:r>
              <a:rPr lang="pt-BR" sz="1200" b="0" i="0" kern="1200" dirty="0">
                <a:solidFill>
                  <a:schemeClr val="tx1"/>
                </a:solidFill>
                <a:effectLst/>
                <a:latin typeface="+mn-lt"/>
                <a:ea typeface="+mn-ea"/>
                <a:cs typeface="+mn-cs"/>
              </a:rPr>
              <a:t>A </a:t>
            </a:r>
            <a:r>
              <a:rPr lang="pt-BR" sz="1200" b="0" i="0" u="sng" kern="1200" dirty="0">
                <a:solidFill>
                  <a:schemeClr val="tx1"/>
                </a:solidFill>
                <a:effectLst/>
                <a:latin typeface="+mn-lt"/>
                <a:ea typeface="+mn-ea"/>
                <a:cs typeface="+mn-cs"/>
                <a:hlinkClick r:id="rId4"/>
              </a:rPr>
              <a:t>nuvem privada</a:t>
            </a:r>
            <a:r>
              <a:rPr lang="pt-BR" sz="1200" b="0" i="0" kern="1200" dirty="0">
                <a:solidFill>
                  <a:schemeClr val="tx1"/>
                </a:solidFill>
                <a:effectLst/>
                <a:latin typeface="+mn-lt"/>
                <a:ea typeface="+mn-ea"/>
                <a:cs typeface="+mn-cs"/>
              </a:rPr>
              <a:t> proporciona um ambiente de inquilino único por meio de servidores virtuais ou dedicados. Se for primordial proteger os dados da sua empresa ou a conformidade normativa, esta será a escolha ideal.</a:t>
            </a:r>
          </a:p>
          <a:p>
            <a:r>
              <a:rPr lang="pt-BR" sz="1200" b="1" i="0" kern="1200" dirty="0">
                <a:solidFill>
                  <a:schemeClr val="tx1"/>
                </a:solidFill>
                <a:effectLst/>
                <a:latin typeface="+mn-lt"/>
                <a:ea typeface="+mn-ea"/>
                <a:cs typeface="+mn-cs"/>
              </a:rPr>
              <a:t>Nuvem híbrida</a:t>
            </a:r>
          </a:p>
          <a:p>
            <a:r>
              <a:rPr lang="pt-BR" sz="1200" b="0" i="0" kern="1200" dirty="0">
                <a:solidFill>
                  <a:schemeClr val="tx1"/>
                </a:solidFill>
                <a:effectLst/>
                <a:latin typeface="+mn-lt"/>
                <a:ea typeface="+mn-ea"/>
                <a:cs typeface="+mn-cs"/>
              </a:rPr>
              <a:t>A </a:t>
            </a:r>
            <a:r>
              <a:rPr lang="pt-BR" sz="1200" b="0" i="0" u="sng" kern="1200" dirty="0">
                <a:solidFill>
                  <a:schemeClr val="tx1"/>
                </a:solidFill>
                <a:effectLst/>
                <a:latin typeface="+mn-lt"/>
                <a:ea typeface="+mn-ea"/>
                <a:cs typeface="+mn-cs"/>
                <a:hlinkClick r:id="rId5"/>
              </a:rPr>
              <a:t>nuvem híbrida</a:t>
            </a:r>
            <a:r>
              <a:rPr lang="pt-BR" sz="1200" b="0" i="0" kern="1200" dirty="0">
                <a:solidFill>
                  <a:schemeClr val="tx1"/>
                </a:solidFill>
                <a:effectLst/>
                <a:latin typeface="+mn-lt"/>
                <a:ea typeface="+mn-ea"/>
                <a:cs typeface="+mn-cs"/>
              </a:rPr>
              <a:t> combina nuvens privadas, nuvens públicas e servidores dedicados de inquilino único. A nuvem privada oferece proteção avançada, a nuvem pública oferece escalabilidade e os servidores dedicados de inquilino único oferecem desempenho superior para os aplicativos que precisam.</a:t>
            </a:r>
          </a:p>
          <a:p>
            <a:r>
              <a:rPr lang="pt-BR" sz="1200" b="1" i="0" kern="1200" dirty="0">
                <a:solidFill>
                  <a:schemeClr val="tx1"/>
                </a:solidFill>
                <a:effectLst/>
                <a:latin typeface="+mn-lt"/>
                <a:ea typeface="+mn-ea"/>
                <a:cs typeface="+mn-cs"/>
              </a:rPr>
              <a:t>Servidores dedicados</a:t>
            </a:r>
          </a:p>
          <a:p>
            <a:r>
              <a:rPr lang="pt-BR" sz="1200" b="0" i="0" kern="1200" dirty="0">
                <a:solidFill>
                  <a:schemeClr val="tx1"/>
                </a:solidFill>
                <a:effectLst/>
                <a:latin typeface="+mn-lt"/>
                <a:ea typeface="+mn-ea"/>
                <a:cs typeface="+mn-cs"/>
              </a:rPr>
              <a:t>Os </a:t>
            </a:r>
            <a:r>
              <a:rPr lang="pt-BR" sz="1200" b="0" i="0" u="sng" kern="1200" dirty="0">
                <a:solidFill>
                  <a:schemeClr val="tx1"/>
                </a:solidFill>
                <a:effectLst/>
                <a:latin typeface="+mn-lt"/>
                <a:ea typeface="+mn-ea"/>
                <a:cs typeface="+mn-cs"/>
                <a:hlinkClick r:id="rId6"/>
              </a:rPr>
              <a:t>servidores dedicados</a:t>
            </a:r>
            <a:r>
              <a:rPr lang="pt-BR" sz="1200" b="0" i="0" kern="1200" dirty="0">
                <a:solidFill>
                  <a:schemeClr val="tx1"/>
                </a:solidFill>
                <a:effectLst/>
                <a:latin typeface="+mn-lt"/>
                <a:ea typeface="+mn-ea"/>
                <a:cs typeface="+mn-cs"/>
              </a:rPr>
              <a:t> são voltados para os inquilinos únicos. Normalmente, as empresas com operações críticas para o negócio e que exigem alto desempenho, além de conformidade normativa rigorosa, dependem dos servidores dedicados.</a:t>
            </a:r>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7</a:t>
            </a:fld>
            <a:endParaRPr lang="pt-BR"/>
          </a:p>
        </p:txBody>
      </p:sp>
    </p:spTree>
    <p:extLst>
      <p:ext uri="{BB962C8B-B14F-4D97-AF65-F5344CB8AC3E}">
        <p14:creationId xmlns:p14="http://schemas.microsoft.com/office/powerpoint/2010/main" val="2131852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Importante notar que uma grande diferença em todos os casos do modelo tradicional é o baixo desembolso inicial e o pagamento ao longo do tempo pelo uso do produto.</a:t>
            </a:r>
          </a:p>
          <a:p>
            <a:r>
              <a:rPr lang="pt-BR" sz="1200" b="0" i="0" kern="1200" dirty="0">
                <a:solidFill>
                  <a:schemeClr val="tx1"/>
                </a:solidFill>
                <a:effectLst/>
                <a:latin typeface="+mn-lt"/>
                <a:ea typeface="+mn-ea"/>
                <a:cs typeface="+mn-cs"/>
              </a:rPr>
              <a:t>O Serviço de Software é regido por leis nacionais e internacionais. A Lei que rege os contratos de serviços de software é a LEI Nº 9.609 , DE 19 DE FEVEREIRO DE 1998 e a Lei 10.406 em seus </a:t>
            </a:r>
            <a:r>
              <a:rPr lang="pt-BR" sz="1200" b="0" i="0" kern="1200" dirty="0" err="1">
                <a:solidFill>
                  <a:schemeClr val="tx1"/>
                </a:solidFill>
                <a:effectLst/>
                <a:latin typeface="+mn-lt"/>
                <a:ea typeface="+mn-ea"/>
                <a:cs typeface="+mn-cs"/>
              </a:rPr>
              <a:t>arts</a:t>
            </a:r>
            <a:r>
              <a:rPr lang="pt-BR" sz="1200" b="0" i="0" kern="1200" dirty="0">
                <a:solidFill>
                  <a:schemeClr val="tx1"/>
                </a:solidFill>
                <a:effectLst/>
                <a:latin typeface="+mn-lt"/>
                <a:ea typeface="+mn-ea"/>
                <a:cs typeface="+mn-cs"/>
              </a:rPr>
              <a:t>. 593 a 709. Os direitos e deveres de empresa contratante e empresa contratada são regidas por estas leis.</a:t>
            </a:r>
          </a:p>
          <a:p>
            <a:r>
              <a:rPr lang="pt-BR" sz="1200" b="0" i="0" kern="1200" dirty="0">
                <a:solidFill>
                  <a:schemeClr val="tx1"/>
                </a:solidFill>
                <a:effectLst/>
                <a:latin typeface="+mn-lt"/>
                <a:ea typeface="+mn-ea"/>
                <a:cs typeface="+mn-cs"/>
              </a:rPr>
              <a:t>O SaaS é uma modalidade de serviço de software, distribuída pela internet, cuja principal característica é o baixo custo.</a:t>
            </a:r>
          </a:p>
          <a:p>
            <a:endParaRPr lang="pt-BR" dirty="0"/>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8</a:t>
            </a:fld>
            <a:endParaRPr lang="pt-BR"/>
          </a:p>
        </p:txBody>
      </p:sp>
    </p:spTree>
    <p:extLst>
      <p:ext uri="{BB962C8B-B14F-4D97-AF65-F5344CB8AC3E}">
        <p14:creationId xmlns:p14="http://schemas.microsoft.com/office/powerpoint/2010/main" val="387438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Low confidence in data security</a:t>
            </a:r>
            <a:r>
              <a:rPr lang="en-US" sz="1200" b="0" i="0" kern="1200" dirty="0">
                <a:solidFill>
                  <a:schemeClr val="tx1"/>
                </a:solidFill>
                <a:effectLst/>
                <a:latin typeface="+mn-lt"/>
                <a:ea typeface="+mn-ea"/>
                <a:cs typeface="+mn-cs"/>
              </a:rPr>
              <a:t>, the fact that corporate data can be critical or not but it is private, not located within the walls of the company is something that is not generally liked and especially to senior management in some occasions it is conservative and skeptical.</a:t>
            </a:r>
          </a:p>
          <a:p>
            <a:pPr fontAlgn="base"/>
            <a:r>
              <a:rPr lang="en-US" sz="1200" b="0" i="0" kern="1200" dirty="0">
                <a:solidFill>
                  <a:schemeClr val="tx1"/>
                </a:solidFill>
                <a:effectLst/>
                <a:latin typeface="+mn-lt"/>
                <a:ea typeface="+mn-ea"/>
                <a:cs typeface="+mn-cs"/>
              </a:rPr>
              <a:t>It remains an arduous task to convince and exposure of the idea by the IT manager the rest of the policy. Typically, it begins to introduce the idea of software as a service to applications that manage critical data (human resources, billing, law, etc.) and quantify the benefits of SAAS through a control panel.</a:t>
            </a:r>
          </a:p>
          <a:p>
            <a:pPr fontAlgn="base"/>
            <a:r>
              <a:rPr lang="en-US" sz="1200" b="1" i="0" kern="1200" dirty="0">
                <a:solidFill>
                  <a:schemeClr val="tx1"/>
                </a:solidFill>
                <a:effectLst/>
                <a:latin typeface="+mn-lt"/>
                <a:ea typeface="+mn-ea"/>
                <a:cs typeface="+mn-cs"/>
              </a:rPr>
              <a:t>Integration with the rest of the systems applications</a:t>
            </a:r>
            <a:r>
              <a:rPr lang="en-US" sz="1200" b="0" i="0" kern="1200" dirty="0">
                <a:solidFill>
                  <a:schemeClr val="tx1"/>
                </a:solidFill>
                <a:effectLst/>
                <a:latin typeface="+mn-lt"/>
                <a:ea typeface="+mn-ea"/>
                <a:cs typeface="+mn-cs"/>
              </a:rPr>
              <a:t>, as normal will be installing applications with local or in-house and SaaS, there is increased complexity in case you want to connect or use the data we have in the cloud with the data we have in the company.</a:t>
            </a:r>
          </a:p>
          <a:p>
            <a:pPr fontAlgn="base"/>
            <a:r>
              <a:rPr lang="en-US" sz="1200" b="0" i="0" kern="1200" dirty="0">
                <a:solidFill>
                  <a:schemeClr val="tx1"/>
                </a:solidFill>
                <a:effectLst/>
                <a:latin typeface="+mn-lt"/>
                <a:ea typeface="+mn-ea"/>
                <a:cs typeface="+mn-cs"/>
              </a:rPr>
              <a:t>This increases the degree of importance as to keep data in the cloud is important.</a:t>
            </a:r>
          </a:p>
          <a:p>
            <a:pPr fontAlgn="base"/>
            <a:r>
              <a:rPr lang="en-US" sz="1200" b="1" i="0" kern="1200" dirty="0">
                <a:solidFill>
                  <a:schemeClr val="tx1"/>
                </a:solidFill>
                <a:effectLst/>
                <a:latin typeface="+mn-lt"/>
                <a:ea typeface="+mn-ea"/>
                <a:cs typeface="+mn-cs"/>
              </a:rPr>
              <a:t>Need for availability of cloud data</a:t>
            </a:r>
            <a:r>
              <a:rPr lang="en-US" sz="1200" b="0" i="0" kern="1200" dirty="0">
                <a:solidFill>
                  <a:schemeClr val="tx1"/>
                </a:solidFill>
                <a:effectLst/>
                <a:latin typeface="+mn-lt"/>
                <a:ea typeface="+mn-ea"/>
                <a:cs typeface="+mn-cs"/>
              </a:rPr>
              <a:t>, if in addition to the above disadvantage the application or platform does not have a system (web service, API, etc. ..) that allows to extract data, is a clear disadvantage for not adopting the application in the </a:t>
            </a:r>
            <a:r>
              <a:rPr lang="en-US" sz="1200" b="1" i="0" kern="1200" dirty="0">
                <a:solidFill>
                  <a:schemeClr val="tx1"/>
                </a:solidFill>
                <a:effectLst/>
                <a:latin typeface="+mn-lt"/>
                <a:ea typeface="+mn-ea"/>
                <a:cs typeface="+mn-cs"/>
              </a:rPr>
              <a:t>cloud services</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Feeling customer captivity</a:t>
            </a:r>
            <a:r>
              <a:rPr lang="en-US" sz="1200" b="0" i="0" kern="1200" dirty="0">
                <a:solidFill>
                  <a:schemeClr val="tx1"/>
                </a:solidFill>
                <a:effectLst/>
                <a:latin typeface="+mn-lt"/>
                <a:ea typeface="+mn-ea"/>
                <a:cs typeface="+mn-cs"/>
              </a:rPr>
              <a:t>, but in general we have the same problem in-house facilities in </a:t>
            </a:r>
            <a:r>
              <a:rPr lang="en-US" sz="1200" b="0" i="0" kern="1200" dirty="0" err="1">
                <a:solidFill>
                  <a:schemeClr val="tx1"/>
                </a:solidFill>
                <a:effectLst/>
                <a:latin typeface="+mn-lt"/>
                <a:ea typeface="+mn-ea"/>
                <a:cs typeface="+mn-cs"/>
              </a:rPr>
              <a:t>paas-saas</a:t>
            </a:r>
            <a:r>
              <a:rPr lang="en-US" sz="1200" b="0" i="0" kern="1200" dirty="0">
                <a:solidFill>
                  <a:schemeClr val="tx1"/>
                </a:solidFill>
                <a:effectLst/>
                <a:latin typeface="+mn-lt"/>
                <a:ea typeface="+mn-ea"/>
                <a:cs typeface="+mn-cs"/>
              </a:rPr>
              <a:t> or where the volume of stored information is important and if we add the latency and speed of internet, can be decisive for the choice of software.</a:t>
            </a:r>
          </a:p>
          <a:p>
            <a:pPr fontAlgn="base"/>
            <a:r>
              <a:rPr lang="en-US" sz="1200" b="1" i="0" kern="1200" dirty="0">
                <a:solidFill>
                  <a:schemeClr val="tx1"/>
                </a:solidFill>
                <a:effectLst/>
                <a:latin typeface="+mn-lt"/>
                <a:ea typeface="+mn-ea"/>
                <a:cs typeface="+mn-cs"/>
              </a:rPr>
              <a:t>Possible breach of the agreements on the level of service</a:t>
            </a:r>
            <a:r>
              <a:rPr lang="en-US" sz="1200" b="0" i="0" kern="1200" dirty="0">
                <a:solidFill>
                  <a:schemeClr val="tx1"/>
                </a:solidFill>
                <a:effectLst/>
                <a:latin typeface="+mn-lt"/>
                <a:ea typeface="+mn-ea"/>
                <a:cs typeface="+mn-cs"/>
              </a:rPr>
              <a:t>, is related to the degree of confidence we have about the software vendor or platform as a service. We put in the hands of a vendor performance and application service we are aware of its advantages, but its disadvantage is whether comply with the agreed service level, and obviously is something that should have it in-house would take into account or not .</a:t>
            </a:r>
          </a:p>
          <a:p>
            <a:pPr fontAlgn="base"/>
            <a:endParaRPr lang="pt-BR"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9</a:t>
            </a:fld>
            <a:endParaRPr lang="pt-BR"/>
          </a:p>
        </p:txBody>
      </p:sp>
    </p:spTree>
    <p:extLst>
      <p:ext uri="{BB962C8B-B14F-4D97-AF65-F5344CB8AC3E}">
        <p14:creationId xmlns:p14="http://schemas.microsoft.com/office/powerpoint/2010/main" val="1651648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fontAlgn="base"/>
            <a:r>
              <a:rPr lang="pt-BR" sz="1200" b="1" i="0" u="none" strike="noStrike" kern="1200" dirty="0">
                <a:solidFill>
                  <a:schemeClr val="tx1"/>
                </a:solidFill>
                <a:effectLst/>
                <a:latin typeface="+mn-lt"/>
                <a:ea typeface="+mn-ea"/>
                <a:cs typeface="+mn-cs"/>
              </a:rPr>
              <a:t>Desvantagens</a:t>
            </a:r>
          </a:p>
          <a:p>
            <a:pPr fontAlgn="base"/>
            <a:r>
              <a:rPr lang="pt-BR" sz="1200" b="1" i="0" u="none" strike="noStrike" kern="1200" dirty="0">
                <a:solidFill>
                  <a:schemeClr val="tx1"/>
                </a:solidFill>
                <a:effectLst/>
                <a:latin typeface="+mn-lt"/>
                <a:ea typeface="+mn-ea"/>
                <a:cs typeface="+mn-cs"/>
              </a:rPr>
              <a:t>Equipes de Ti mantém o mesmo nível de responsabilidade</a:t>
            </a:r>
          </a:p>
          <a:p>
            <a:pPr fontAlgn="base"/>
            <a:r>
              <a:rPr lang="pt-BR" sz="1200" b="0" i="0" kern="1200" dirty="0">
                <a:solidFill>
                  <a:schemeClr val="tx1"/>
                </a:solidFill>
                <a:effectLst/>
                <a:latin typeface="+mn-lt"/>
                <a:ea typeface="+mn-ea"/>
                <a:cs typeface="+mn-cs"/>
              </a:rPr>
              <a:t>Com o IaaS a empresa cliente tem controle total de infraestrutura – o que não acontece e não é necessário com os outros modelos de serviços, PaaS e SaaS. A empresa continua responsável pelo gerenciamento das aplicações, dados, “</a:t>
            </a:r>
            <a:r>
              <a:rPr lang="pt-BR" sz="1200" b="0" i="0" kern="1200" dirty="0" err="1">
                <a:solidFill>
                  <a:schemeClr val="tx1"/>
                </a:solidFill>
                <a:effectLst/>
                <a:latin typeface="+mn-lt"/>
                <a:ea typeface="+mn-ea"/>
                <a:cs typeface="+mn-cs"/>
              </a:rPr>
              <a:t>runtime</a:t>
            </a:r>
            <a:r>
              <a:rPr lang="pt-BR" sz="1200" b="0" i="0" kern="1200" dirty="0">
                <a:solidFill>
                  <a:schemeClr val="tx1"/>
                </a:solidFill>
                <a:effectLst/>
                <a:latin typeface="+mn-lt"/>
                <a:ea typeface="+mn-ea"/>
                <a:cs typeface="+mn-cs"/>
              </a:rPr>
              <a:t>”, “middleware” e sistemas operacionais. Não haverá economias com equipe de TI, pois as pessoas que cuidam disso no data center interno passarão a fazer a mesma coisa no data center virtual.</a:t>
            </a:r>
          </a:p>
          <a:p>
            <a:pPr fontAlgn="base"/>
            <a:r>
              <a:rPr lang="pt-BR" sz="1200" b="0" i="0" kern="1200" dirty="0">
                <a:solidFill>
                  <a:schemeClr val="tx1"/>
                </a:solidFill>
                <a:effectLst/>
                <a:latin typeface="+mn-lt"/>
                <a:ea typeface="+mn-ea"/>
                <a:cs typeface="+mn-cs"/>
              </a:rPr>
              <a:t>Como toda camada de software continua sendo cuidada pela empresa, ela permanece responsável pela sua atualização sempre que surgirem novas versões, “</a:t>
            </a:r>
            <a:r>
              <a:rPr lang="pt-BR" sz="1200" b="0" i="0" kern="1200" dirty="0" err="1">
                <a:solidFill>
                  <a:schemeClr val="tx1"/>
                </a:solidFill>
                <a:effectLst/>
                <a:latin typeface="+mn-lt"/>
                <a:ea typeface="+mn-ea"/>
                <a:cs typeface="+mn-cs"/>
              </a:rPr>
              <a:t>service</a:t>
            </a:r>
            <a:r>
              <a:rPr lang="pt-BR" sz="1200" b="0" i="0" kern="1200" dirty="0">
                <a:solidFill>
                  <a:schemeClr val="tx1"/>
                </a:solidFill>
                <a:effectLst/>
                <a:latin typeface="+mn-lt"/>
                <a:ea typeface="+mn-ea"/>
                <a:cs typeface="+mn-cs"/>
              </a:rPr>
              <a:t> packs” e “patches”.</a:t>
            </a:r>
          </a:p>
          <a:p>
            <a:pPr fontAlgn="base"/>
            <a:r>
              <a:rPr lang="pt-BR" sz="1200" b="0" i="0" kern="1200" dirty="0">
                <a:solidFill>
                  <a:schemeClr val="tx1"/>
                </a:solidFill>
                <a:effectLst/>
                <a:latin typeface="+mn-lt"/>
                <a:ea typeface="+mn-ea"/>
                <a:cs typeface="+mn-cs"/>
              </a:rPr>
              <a:t>Também a responsabilidade pela segurança dos sistemas, integridade dos dados, etc., excetuando-se aspectos de segurança do hardware, continuam sob responsabilidade da área de TI da empresa. Os requisitos de segurança para sistemas rodando em IaaS são essencialmente os mesmos que existem para rodar no data center próprio.</a:t>
            </a:r>
          </a:p>
          <a:p>
            <a:pPr fontAlgn="base"/>
            <a:r>
              <a:rPr lang="pt-BR" sz="1200" b="1" i="0" u="none" strike="noStrike" kern="1200" dirty="0">
                <a:solidFill>
                  <a:schemeClr val="tx1"/>
                </a:solidFill>
                <a:effectLst/>
                <a:latin typeface="+mn-lt"/>
                <a:ea typeface="+mn-ea"/>
                <a:cs typeface="+mn-cs"/>
              </a:rPr>
              <a:t>Custos atrelados ao dólar</a:t>
            </a:r>
          </a:p>
          <a:p>
            <a:pPr fontAlgn="base"/>
            <a:r>
              <a:rPr lang="pt-BR" sz="1200" b="0" i="0" kern="1200" dirty="0">
                <a:solidFill>
                  <a:schemeClr val="tx1"/>
                </a:solidFill>
                <a:effectLst/>
                <a:latin typeface="+mn-lt"/>
                <a:ea typeface="+mn-ea"/>
                <a:cs typeface="+mn-cs"/>
              </a:rPr>
              <a:t>Com a desvalorização recente do real, os custos dos principais provedores estão tendo elevação acima da taxa de inflação. A desvalorização da moeda de certa forma está anulando reduções reais de custos (em dólar), que é promovida pelos provedores de tempos em tempos. Esta desvantagem, na verdade, aplica-se a todas as modalidades de serviços em nuvem</a:t>
            </a:r>
          </a:p>
        </p:txBody>
      </p:sp>
      <p:sp>
        <p:nvSpPr>
          <p:cNvPr id="4" name="Espaço Reservado para Número de Slide 3"/>
          <p:cNvSpPr>
            <a:spLocks noGrp="1"/>
          </p:cNvSpPr>
          <p:nvPr>
            <p:ph type="sldNum" sz="quarter" idx="10"/>
          </p:nvPr>
        </p:nvSpPr>
        <p:spPr/>
        <p:txBody>
          <a:bodyPr/>
          <a:lstStyle/>
          <a:p>
            <a:fld id="{DE4F510E-FC95-499D-B1AA-33F4FECDC9CB}" type="slidenum">
              <a:rPr lang="pt-BR" smtClean="0"/>
              <a:t>10</a:t>
            </a:fld>
            <a:endParaRPr lang="pt-BR"/>
          </a:p>
        </p:txBody>
      </p:sp>
    </p:spTree>
    <p:extLst>
      <p:ext uri="{BB962C8B-B14F-4D97-AF65-F5344CB8AC3E}">
        <p14:creationId xmlns:p14="http://schemas.microsoft.com/office/powerpoint/2010/main" val="87843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12/11/20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dirty="0"/>
              <a:t>12/11/20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dirty="0"/>
              <a:t>12/11/20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12/11/20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46569-6F52-47CB-97ED-CB09359D31C5}"/>
              </a:ext>
            </a:extLst>
          </p:cNvPr>
          <p:cNvSpPr>
            <a:spLocks noGrp="1"/>
          </p:cNvSpPr>
          <p:nvPr>
            <p:ph type="ctrTitle"/>
          </p:nvPr>
        </p:nvSpPr>
        <p:spPr/>
        <p:txBody>
          <a:bodyPr/>
          <a:lstStyle/>
          <a:p>
            <a:r>
              <a:rPr lang="pt-BR" sz="6000" dirty="0"/>
              <a:t>Azure Fundamentals</a:t>
            </a:r>
          </a:p>
        </p:txBody>
      </p:sp>
      <p:sp>
        <p:nvSpPr>
          <p:cNvPr id="5" name="Subtítulo 4">
            <a:extLst>
              <a:ext uri="{FF2B5EF4-FFF2-40B4-BE49-F238E27FC236}">
                <a16:creationId xmlns:a16="http://schemas.microsoft.com/office/drawing/2014/main" id="{CE9DF3F6-9BA9-48CD-996D-7B569C5BF208}"/>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314029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10</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9717025"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 – Dificuldades</a:t>
            </a:r>
          </a:p>
        </p:txBody>
      </p:sp>
      <p:sp>
        <p:nvSpPr>
          <p:cNvPr id="8" name="CaixaDeTexto 7">
            <a:extLst>
              <a:ext uri="{FF2B5EF4-FFF2-40B4-BE49-F238E27FC236}">
                <a16:creationId xmlns:a16="http://schemas.microsoft.com/office/drawing/2014/main" id="{C83FAC7A-669C-40F3-A219-99CE5ABF1EAF}"/>
              </a:ext>
            </a:extLst>
          </p:cNvPr>
          <p:cNvSpPr txBox="1"/>
          <p:nvPr/>
        </p:nvSpPr>
        <p:spPr>
          <a:xfrm>
            <a:off x="364243" y="1443841"/>
            <a:ext cx="10826496" cy="4154984"/>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Equipes de Ti mantém o mesmo nível de responsabilidade</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Custos atrelados ao dólar.</a:t>
            </a:r>
          </a:p>
          <a:p>
            <a:endParaRPr lang="pt-BR" sz="3200" dirty="0">
              <a:solidFill>
                <a:schemeClr val="tx1"/>
              </a:solidFill>
            </a:endParaRP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endParaRPr lang="pt-BR" sz="4000" dirty="0">
              <a:solidFill>
                <a:schemeClr val="tx1"/>
              </a:solidFill>
            </a:endParaRPr>
          </a:p>
        </p:txBody>
      </p:sp>
      <p:pic>
        <p:nvPicPr>
          <p:cNvPr id="9218" name="Picture 2" descr="Resultado de imagem para dificuldades">
            <a:extLst>
              <a:ext uri="{FF2B5EF4-FFF2-40B4-BE49-F238E27FC236}">
                <a16:creationId xmlns:a16="http://schemas.microsoft.com/office/drawing/2014/main" id="{8B20EE4F-BF3D-4D8C-855D-88481BF2EE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8919" y="5523778"/>
            <a:ext cx="2277568" cy="113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77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25F4AD5B-D3D9-4B17-8952-982163FE9199}"/>
              </a:ext>
            </a:extLst>
          </p:cNvPr>
          <p:cNvSpPr/>
          <p:nvPr/>
        </p:nvSpPr>
        <p:spPr>
          <a:xfrm>
            <a:off x="841947" y="509666"/>
            <a:ext cx="10508105" cy="5711252"/>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FE006ABF-5509-4189-9356-2D4B3BD2E543}"/>
              </a:ext>
            </a:extLst>
          </p:cNvPr>
          <p:cNvSpPr/>
          <p:nvPr/>
        </p:nvSpPr>
        <p:spPr>
          <a:xfrm>
            <a:off x="1651414" y="2178558"/>
            <a:ext cx="2473377" cy="35514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pt-BR" dirty="0"/>
          </a:p>
        </p:txBody>
      </p:sp>
      <p:sp>
        <p:nvSpPr>
          <p:cNvPr id="8" name="Retângulo 7">
            <a:extLst>
              <a:ext uri="{FF2B5EF4-FFF2-40B4-BE49-F238E27FC236}">
                <a16:creationId xmlns:a16="http://schemas.microsoft.com/office/drawing/2014/main" id="{560DA6FC-CCEA-4560-831C-FC248563C54C}"/>
              </a:ext>
            </a:extLst>
          </p:cNvPr>
          <p:cNvSpPr/>
          <p:nvPr/>
        </p:nvSpPr>
        <p:spPr>
          <a:xfrm>
            <a:off x="4911775" y="1809226"/>
            <a:ext cx="2473377" cy="392076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927200D3-C2E0-4D56-A0B7-F10F57C09735}"/>
              </a:ext>
            </a:extLst>
          </p:cNvPr>
          <p:cNvSpPr/>
          <p:nvPr/>
        </p:nvSpPr>
        <p:spPr>
          <a:xfrm>
            <a:off x="8172136" y="1128010"/>
            <a:ext cx="2473377" cy="460198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D19353AE-7C96-48BB-962F-C8A45960E5AC}"/>
              </a:ext>
            </a:extLst>
          </p:cNvPr>
          <p:cNvSpPr txBox="1"/>
          <p:nvPr/>
        </p:nvSpPr>
        <p:spPr>
          <a:xfrm>
            <a:off x="2203459" y="1394086"/>
            <a:ext cx="1369286" cy="369332"/>
          </a:xfrm>
          <a:prstGeom prst="rect">
            <a:avLst/>
          </a:prstGeom>
          <a:noFill/>
        </p:spPr>
        <p:txBody>
          <a:bodyPr wrap="none" rtlCol="0">
            <a:spAutoFit/>
          </a:bodyPr>
          <a:lstStyle/>
          <a:p>
            <a:r>
              <a:rPr lang="pt-BR" dirty="0">
                <a:solidFill>
                  <a:schemeClr val="bg1"/>
                </a:solidFill>
              </a:rPr>
              <a:t>Aplicação</a:t>
            </a:r>
          </a:p>
        </p:txBody>
      </p:sp>
      <p:sp>
        <p:nvSpPr>
          <p:cNvPr id="14" name="CaixaDeTexto 13">
            <a:extLst>
              <a:ext uri="{FF2B5EF4-FFF2-40B4-BE49-F238E27FC236}">
                <a16:creationId xmlns:a16="http://schemas.microsoft.com/office/drawing/2014/main" id="{E9901D30-C65D-4710-B7A8-293CC57A03EC}"/>
              </a:ext>
            </a:extLst>
          </p:cNvPr>
          <p:cNvSpPr txBox="1"/>
          <p:nvPr/>
        </p:nvSpPr>
        <p:spPr>
          <a:xfrm>
            <a:off x="2008589" y="1809226"/>
            <a:ext cx="1943161" cy="369332"/>
          </a:xfrm>
          <a:prstGeom prst="rect">
            <a:avLst/>
          </a:prstGeom>
          <a:noFill/>
        </p:spPr>
        <p:txBody>
          <a:bodyPr wrap="none" rtlCol="0">
            <a:spAutoFit/>
          </a:bodyPr>
          <a:lstStyle/>
          <a:p>
            <a:r>
              <a:rPr lang="pt-BR" dirty="0">
                <a:solidFill>
                  <a:schemeClr val="bg1"/>
                </a:solidFill>
              </a:rPr>
              <a:t>Middleware/OS</a:t>
            </a:r>
          </a:p>
        </p:txBody>
      </p:sp>
      <p:sp>
        <p:nvSpPr>
          <p:cNvPr id="15" name="CaixaDeTexto 14">
            <a:extLst>
              <a:ext uri="{FF2B5EF4-FFF2-40B4-BE49-F238E27FC236}">
                <a16:creationId xmlns:a16="http://schemas.microsoft.com/office/drawing/2014/main" id="{F2609C9B-B498-4E18-B9C4-D7639264A458}"/>
              </a:ext>
            </a:extLst>
          </p:cNvPr>
          <p:cNvSpPr txBox="1"/>
          <p:nvPr/>
        </p:nvSpPr>
        <p:spPr>
          <a:xfrm>
            <a:off x="1596535" y="2197096"/>
            <a:ext cx="2528256" cy="369332"/>
          </a:xfrm>
          <a:prstGeom prst="rect">
            <a:avLst/>
          </a:prstGeom>
          <a:noFill/>
        </p:spPr>
        <p:txBody>
          <a:bodyPr wrap="none" rtlCol="0">
            <a:spAutoFit/>
          </a:bodyPr>
          <a:lstStyle/>
          <a:p>
            <a:r>
              <a:rPr lang="pt-BR" dirty="0">
                <a:solidFill>
                  <a:schemeClr val="bg1"/>
                </a:solidFill>
              </a:rPr>
              <a:t>Sistema Operacional</a:t>
            </a:r>
          </a:p>
        </p:txBody>
      </p:sp>
      <p:sp>
        <p:nvSpPr>
          <p:cNvPr id="16" name="CaixaDeTexto 15">
            <a:extLst>
              <a:ext uri="{FF2B5EF4-FFF2-40B4-BE49-F238E27FC236}">
                <a16:creationId xmlns:a16="http://schemas.microsoft.com/office/drawing/2014/main" id="{005AEC4E-C60B-445E-A187-E36B62210AD6}"/>
              </a:ext>
            </a:extLst>
          </p:cNvPr>
          <p:cNvSpPr txBox="1"/>
          <p:nvPr/>
        </p:nvSpPr>
        <p:spPr>
          <a:xfrm>
            <a:off x="5468601" y="1394086"/>
            <a:ext cx="1369286" cy="369332"/>
          </a:xfrm>
          <a:prstGeom prst="rect">
            <a:avLst/>
          </a:prstGeom>
          <a:noFill/>
        </p:spPr>
        <p:txBody>
          <a:bodyPr wrap="none" rtlCol="0">
            <a:spAutoFit/>
          </a:bodyPr>
          <a:lstStyle/>
          <a:p>
            <a:r>
              <a:rPr lang="pt-BR" dirty="0">
                <a:solidFill>
                  <a:schemeClr val="bg1"/>
                </a:solidFill>
              </a:rPr>
              <a:t>Aplicação</a:t>
            </a:r>
          </a:p>
        </p:txBody>
      </p:sp>
      <p:sp>
        <p:nvSpPr>
          <p:cNvPr id="17" name="CaixaDeTexto 16">
            <a:extLst>
              <a:ext uri="{FF2B5EF4-FFF2-40B4-BE49-F238E27FC236}">
                <a16:creationId xmlns:a16="http://schemas.microsoft.com/office/drawing/2014/main" id="{E05FB4EA-8912-48C9-9088-91423860A361}"/>
              </a:ext>
            </a:extLst>
          </p:cNvPr>
          <p:cNvSpPr txBox="1"/>
          <p:nvPr/>
        </p:nvSpPr>
        <p:spPr>
          <a:xfrm>
            <a:off x="5258741" y="1809226"/>
            <a:ext cx="1943161" cy="369332"/>
          </a:xfrm>
          <a:prstGeom prst="rect">
            <a:avLst/>
          </a:prstGeom>
          <a:noFill/>
        </p:spPr>
        <p:txBody>
          <a:bodyPr wrap="none" rtlCol="0">
            <a:spAutoFit/>
          </a:bodyPr>
          <a:lstStyle/>
          <a:p>
            <a:r>
              <a:rPr lang="pt-BR" dirty="0">
                <a:solidFill>
                  <a:schemeClr val="bg1"/>
                </a:solidFill>
              </a:rPr>
              <a:t>Middleware/OS</a:t>
            </a:r>
          </a:p>
        </p:txBody>
      </p:sp>
      <p:sp>
        <p:nvSpPr>
          <p:cNvPr id="18" name="CaixaDeTexto 17">
            <a:extLst>
              <a:ext uri="{FF2B5EF4-FFF2-40B4-BE49-F238E27FC236}">
                <a16:creationId xmlns:a16="http://schemas.microsoft.com/office/drawing/2014/main" id="{BB51B2D2-A100-4997-9915-7542EE5CF709}"/>
              </a:ext>
            </a:extLst>
          </p:cNvPr>
          <p:cNvSpPr txBox="1"/>
          <p:nvPr/>
        </p:nvSpPr>
        <p:spPr>
          <a:xfrm>
            <a:off x="4861677" y="2197096"/>
            <a:ext cx="2528256" cy="369332"/>
          </a:xfrm>
          <a:prstGeom prst="rect">
            <a:avLst/>
          </a:prstGeom>
          <a:noFill/>
        </p:spPr>
        <p:txBody>
          <a:bodyPr wrap="none" rtlCol="0">
            <a:spAutoFit/>
          </a:bodyPr>
          <a:lstStyle/>
          <a:p>
            <a:r>
              <a:rPr lang="pt-BR" dirty="0">
                <a:solidFill>
                  <a:schemeClr val="bg1"/>
                </a:solidFill>
              </a:rPr>
              <a:t>Sistema Operacional</a:t>
            </a:r>
          </a:p>
        </p:txBody>
      </p:sp>
      <p:sp>
        <p:nvSpPr>
          <p:cNvPr id="19" name="CaixaDeTexto 18">
            <a:extLst>
              <a:ext uri="{FF2B5EF4-FFF2-40B4-BE49-F238E27FC236}">
                <a16:creationId xmlns:a16="http://schemas.microsoft.com/office/drawing/2014/main" id="{85052969-1C0C-4C9A-9905-8D3AF71CE52E}"/>
              </a:ext>
            </a:extLst>
          </p:cNvPr>
          <p:cNvSpPr txBox="1"/>
          <p:nvPr/>
        </p:nvSpPr>
        <p:spPr>
          <a:xfrm>
            <a:off x="8737569" y="1394086"/>
            <a:ext cx="1369286" cy="369332"/>
          </a:xfrm>
          <a:prstGeom prst="rect">
            <a:avLst/>
          </a:prstGeom>
          <a:noFill/>
        </p:spPr>
        <p:txBody>
          <a:bodyPr wrap="none" rtlCol="0">
            <a:spAutoFit/>
          </a:bodyPr>
          <a:lstStyle/>
          <a:p>
            <a:r>
              <a:rPr lang="pt-BR" dirty="0">
                <a:solidFill>
                  <a:schemeClr val="bg1"/>
                </a:solidFill>
              </a:rPr>
              <a:t>Aplicação</a:t>
            </a:r>
          </a:p>
        </p:txBody>
      </p:sp>
      <p:sp>
        <p:nvSpPr>
          <p:cNvPr id="20" name="CaixaDeTexto 19">
            <a:extLst>
              <a:ext uri="{FF2B5EF4-FFF2-40B4-BE49-F238E27FC236}">
                <a16:creationId xmlns:a16="http://schemas.microsoft.com/office/drawing/2014/main" id="{1B1E74A7-3562-46DE-86EA-8EE188104C72}"/>
              </a:ext>
            </a:extLst>
          </p:cNvPr>
          <p:cNvSpPr txBox="1"/>
          <p:nvPr/>
        </p:nvSpPr>
        <p:spPr>
          <a:xfrm>
            <a:off x="8516872" y="1809226"/>
            <a:ext cx="1943161" cy="369332"/>
          </a:xfrm>
          <a:prstGeom prst="rect">
            <a:avLst/>
          </a:prstGeom>
          <a:noFill/>
        </p:spPr>
        <p:txBody>
          <a:bodyPr wrap="none" rtlCol="0">
            <a:spAutoFit/>
          </a:bodyPr>
          <a:lstStyle/>
          <a:p>
            <a:r>
              <a:rPr lang="pt-BR" dirty="0">
                <a:solidFill>
                  <a:schemeClr val="bg1"/>
                </a:solidFill>
              </a:rPr>
              <a:t>Middleware/OS</a:t>
            </a:r>
          </a:p>
        </p:txBody>
      </p:sp>
      <p:sp>
        <p:nvSpPr>
          <p:cNvPr id="21" name="CaixaDeTexto 20">
            <a:extLst>
              <a:ext uri="{FF2B5EF4-FFF2-40B4-BE49-F238E27FC236}">
                <a16:creationId xmlns:a16="http://schemas.microsoft.com/office/drawing/2014/main" id="{C9AA70DA-0A78-45E1-8AA8-854995A2F82F}"/>
              </a:ext>
            </a:extLst>
          </p:cNvPr>
          <p:cNvSpPr txBox="1"/>
          <p:nvPr/>
        </p:nvSpPr>
        <p:spPr>
          <a:xfrm>
            <a:off x="8130645" y="2197096"/>
            <a:ext cx="2528256" cy="369332"/>
          </a:xfrm>
          <a:prstGeom prst="rect">
            <a:avLst/>
          </a:prstGeom>
          <a:noFill/>
        </p:spPr>
        <p:txBody>
          <a:bodyPr wrap="none" rtlCol="0">
            <a:spAutoFit/>
          </a:bodyPr>
          <a:lstStyle/>
          <a:p>
            <a:r>
              <a:rPr lang="pt-BR" dirty="0">
                <a:solidFill>
                  <a:schemeClr val="bg1"/>
                </a:solidFill>
              </a:rPr>
              <a:t>Sistema Operacional</a:t>
            </a:r>
          </a:p>
        </p:txBody>
      </p:sp>
      <p:sp>
        <p:nvSpPr>
          <p:cNvPr id="26" name="Nuvem 25">
            <a:extLst>
              <a:ext uri="{FF2B5EF4-FFF2-40B4-BE49-F238E27FC236}">
                <a16:creationId xmlns:a16="http://schemas.microsoft.com/office/drawing/2014/main" id="{9FC77471-9D2C-48BE-9C1C-2BA12245AA1B}"/>
              </a:ext>
            </a:extLst>
          </p:cNvPr>
          <p:cNvSpPr/>
          <p:nvPr/>
        </p:nvSpPr>
        <p:spPr>
          <a:xfrm>
            <a:off x="2104666" y="3975722"/>
            <a:ext cx="1634023" cy="1266668"/>
          </a:xfrm>
          <a:prstGeom prst="cloud">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5" name="Imagem 24">
            <a:extLst>
              <a:ext uri="{FF2B5EF4-FFF2-40B4-BE49-F238E27FC236}">
                <a16:creationId xmlns:a16="http://schemas.microsoft.com/office/drawing/2014/main" id="{3609D488-5A88-448E-B26A-B02824B0B2BC}"/>
              </a:ext>
            </a:extLst>
          </p:cNvPr>
          <p:cNvPicPr>
            <a:picLocks noChangeAspect="1"/>
          </p:cNvPicPr>
          <p:nvPr/>
        </p:nvPicPr>
        <p:blipFill>
          <a:blip r:embed="rId3"/>
          <a:stretch>
            <a:fillRect/>
          </a:stretch>
        </p:blipFill>
        <p:spPr>
          <a:xfrm>
            <a:off x="2451726" y="4268448"/>
            <a:ext cx="971686" cy="676369"/>
          </a:xfrm>
          <a:prstGeom prst="rect">
            <a:avLst/>
          </a:prstGeom>
        </p:spPr>
      </p:pic>
      <p:sp>
        <p:nvSpPr>
          <p:cNvPr id="27" name="Nuvem 26">
            <a:extLst>
              <a:ext uri="{FF2B5EF4-FFF2-40B4-BE49-F238E27FC236}">
                <a16:creationId xmlns:a16="http://schemas.microsoft.com/office/drawing/2014/main" id="{F8DEC96F-6AA1-4D54-8D55-D734A7C7398E}"/>
              </a:ext>
            </a:extLst>
          </p:cNvPr>
          <p:cNvSpPr/>
          <p:nvPr/>
        </p:nvSpPr>
        <p:spPr>
          <a:xfrm>
            <a:off x="5297528" y="3975722"/>
            <a:ext cx="1634023" cy="1266668"/>
          </a:xfrm>
          <a:prstGeom prst="cloud">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Nuvem 28">
            <a:extLst>
              <a:ext uri="{FF2B5EF4-FFF2-40B4-BE49-F238E27FC236}">
                <a16:creationId xmlns:a16="http://schemas.microsoft.com/office/drawing/2014/main" id="{D01D99FF-A51D-4EDC-B448-6FDBD9042A80}"/>
              </a:ext>
            </a:extLst>
          </p:cNvPr>
          <p:cNvSpPr/>
          <p:nvPr/>
        </p:nvSpPr>
        <p:spPr>
          <a:xfrm>
            <a:off x="8622211" y="4001745"/>
            <a:ext cx="1634023" cy="1266668"/>
          </a:xfrm>
          <a:prstGeom prst="cloud">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2" name="Imagem 31">
            <a:extLst>
              <a:ext uri="{FF2B5EF4-FFF2-40B4-BE49-F238E27FC236}">
                <a16:creationId xmlns:a16="http://schemas.microsoft.com/office/drawing/2014/main" id="{5E66C233-6787-4981-B294-E3E8917265FF}"/>
              </a:ext>
            </a:extLst>
          </p:cNvPr>
          <p:cNvPicPr>
            <a:picLocks noChangeAspect="1"/>
          </p:cNvPicPr>
          <p:nvPr/>
        </p:nvPicPr>
        <p:blipFill>
          <a:blip r:embed="rId4"/>
          <a:stretch>
            <a:fillRect/>
          </a:stretch>
        </p:blipFill>
        <p:spPr>
          <a:xfrm>
            <a:off x="5593620" y="4253858"/>
            <a:ext cx="1038370" cy="685896"/>
          </a:xfrm>
          <a:prstGeom prst="rect">
            <a:avLst/>
          </a:prstGeom>
        </p:spPr>
      </p:pic>
      <p:pic>
        <p:nvPicPr>
          <p:cNvPr id="34" name="Imagem 33">
            <a:extLst>
              <a:ext uri="{FF2B5EF4-FFF2-40B4-BE49-F238E27FC236}">
                <a16:creationId xmlns:a16="http://schemas.microsoft.com/office/drawing/2014/main" id="{C22A36E0-410E-44F1-92B7-38602EBAA714}"/>
              </a:ext>
            </a:extLst>
          </p:cNvPr>
          <p:cNvPicPr>
            <a:picLocks noChangeAspect="1"/>
          </p:cNvPicPr>
          <p:nvPr/>
        </p:nvPicPr>
        <p:blipFill>
          <a:blip r:embed="rId5"/>
          <a:stretch>
            <a:fillRect/>
          </a:stretch>
        </p:blipFill>
        <p:spPr>
          <a:xfrm>
            <a:off x="9119706" y="4292131"/>
            <a:ext cx="762106" cy="685896"/>
          </a:xfrm>
          <a:prstGeom prst="rect">
            <a:avLst/>
          </a:prstGeom>
        </p:spPr>
      </p:pic>
      <p:sp>
        <p:nvSpPr>
          <p:cNvPr id="35" name="CaixaDeTexto 34">
            <a:extLst>
              <a:ext uri="{FF2B5EF4-FFF2-40B4-BE49-F238E27FC236}">
                <a16:creationId xmlns:a16="http://schemas.microsoft.com/office/drawing/2014/main" id="{6B384260-9424-4CBD-B2DA-661CEB44BA49}"/>
              </a:ext>
            </a:extLst>
          </p:cNvPr>
          <p:cNvSpPr txBox="1"/>
          <p:nvPr/>
        </p:nvSpPr>
        <p:spPr>
          <a:xfrm>
            <a:off x="2563107" y="3391007"/>
            <a:ext cx="748923" cy="369332"/>
          </a:xfrm>
          <a:prstGeom prst="rect">
            <a:avLst/>
          </a:prstGeom>
          <a:noFill/>
        </p:spPr>
        <p:txBody>
          <a:bodyPr wrap="none" rtlCol="0">
            <a:spAutoFit/>
          </a:bodyPr>
          <a:lstStyle/>
          <a:p>
            <a:r>
              <a:rPr lang="pt-BR" b="1" dirty="0">
                <a:solidFill>
                  <a:schemeClr val="bg1"/>
                </a:solidFill>
                <a:latin typeface="Arial Black" panose="020B0A04020102020204" pitchFamily="34" charset="0"/>
              </a:rPr>
              <a:t>IaaS</a:t>
            </a:r>
          </a:p>
        </p:txBody>
      </p:sp>
      <p:sp>
        <p:nvSpPr>
          <p:cNvPr id="36" name="CaixaDeTexto 35">
            <a:extLst>
              <a:ext uri="{FF2B5EF4-FFF2-40B4-BE49-F238E27FC236}">
                <a16:creationId xmlns:a16="http://schemas.microsoft.com/office/drawing/2014/main" id="{7CD0CA6E-EBB4-482C-86A5-6C5D98467DC7}"/>
              </a:ext>
            </a:extLst>
          </p:cNvPr>
          <p:cNvSpPr txBox="1"/>
          <p:nvPr/>
        </p:nvSpPr>
        <p:spPr>
          <a:xfrm>
            <a:off x="5737517" y="3391007"/>
            <a:ext cx="821892" cy="369332"/>
          </a:xfrm>
          <a:prstGeom prst="rect">
            <a:avLst/>
          </a:prstGeom>
          <a:noFill/>
        </p:spPr>
        <p:txBody>
          <a:bodyPr wrap="none" rtlCol="0">
            <a:spAutoFit/>
          </a:bodyPr>
          <a:lstStyle/>
          <a:p>
            <a:r>
              <a:rPr lang="pt-BR" b="1" dirty="0">
                <a:solidFill>
                  <a:schemeClr val="bg1"/>
                </a:solidFill>
                <a:latin typeface="Arial Black" panose="020B0A04020102020204" pitchFamily="34" charset="0"/>
              </a:rPr>
              <a:t>PaaS</a:t>
            </a:r>
          </a:p>
        </p:txBody>
      </p:sp>
      <p:sp>
        <p:nvSpPr>
          <p:cNvPr id="37" name="CaixaDeTexto 36">
            <a:extLst>
              <a:ext uri="{FF2B5EF4-FFF2-40B4-BE49-F238E27FC236}">
                <a16:creationId xmlns:a16="http://schemas.microsoft.com/office/drawing/2014/main" id="{A04E7654-ECD2-4A44-9480-6D6E5DD7ED4C}"/>
              </a:ext>
            </a:extLst>
          </p:cNvPr>
          <p:cNvSpPr txBox="1"/>
          <p:nvPr/>
        </p:nvSpPr>
        <p:spPr>
          <a:xfrm>
            <a:off x="9064760" y="3422760"/>
            <a:ext cx="825867" cy="369332"/>
          </a:xfrm>
          <a:prstGeom prst="rect">
            <a:avLst/>
          </a:prstGeom>
          <a:noFill/>
        </p:spPr>
        <p:txBody>
          <a:bodyPr wrap="none" rtlCol="0">
            <a:spAutoFit/>
          </a:bodyPr>
          <a:lstStyle/>
          <a:p>
            <a:r>
              <a:rPr lang="pt-BR" b="1" dirty="0">
                <a:solidFill>
                  <a:schemeClr val="bg1"/>
                </a:solidFill>
                <a:latin typeface="Arial Black" panose="020B0A04020102020204" pitchFamily="34" charset="0"/>
              </a:rPr>
              <a:t>SaaS</a:t>
            </a:r>
          </a:p>
        </p:txBody>
      </p:sp>
    </p:spTree>
    <p:extLst>
      <p:ext uri="{BB962C8B-B14F-4D97-AF65-F5344CB8AC3E}">
        <p14:creationId xmlns:p14="http://schemas.microsoft.com/office/powerpoint/2010/main" val="389502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9717025"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Revisão – </a:t>
            </a:r>
            <a:r>
              <a:rPr lang="pt-BR" sz="4000" dirty="0" err="1">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Saas</a:t>
            </a:r>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PaaS e IaaS</a:t>
            </a:r>
          </a:p>
        </p:txBody>
      </p:sp>
      <p:sp>
        <p:nvSpPr>
          <p:cNvPr id="2" name="AutoShape 2" descr="Resultado de imagem para dropbox">
            <a:extLst>
              <a:ext uri="{FF2B5EF4-FFF2-40B4-BE49-F238E27FC236}">
                <a16:creationId xmlns:a16="http://schemas.microsoft.com/office/drawing/2014/main" id="{3E56221D-2DED-4A77-A417-901B600667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descr="POR ONDE COMEÃAR A USAR IAAS_F2">
            <a:extLst>
              <a:ext uri="{FF2B5EF4-FFF2-40B4-BE49-F238E27FC236}">
                <a16:creationId xmlns:a16="http://schemas.microsoft.com/office/drawing/2014/main" id="{F577C607-B796-4E41-9CE0-3A6155B68E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79"/>
          <a:stretch/>
        </p:blipFill>
        <p:spPr bwMode="auto">
          <a:xfrm>
            <a:off x="3192905" y="986330"/>
            <a:ext cx="5272515" cy="5400000"/>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16A48712-4DA2-46C9-A59B-F614BA326437}"/>
              </a:ext>
            </a:extLst>
          </p:cNvPr>
          <p:cNvSpPr/>
          <p:nvPr/>
        </p:nvSpPr>
        <p:spPr>
          <a:xfrm>
            <a:off x="1953718" y="6386330"/>
            <a:ext cx="8589364" cy="369332"/>
          </a:xfrm>
          <a:prstGeom prst="rect">
            <a:avLst/>
          </a:prstGeom>
        </p:spPr>
        <p:txBody>
          <a:bodyPr wrap="square">
            <a:spAutoFit/>
          </a:bodyPr>
          <a:lstStyle/>
          <a:p>
            <a:r>
              <a:rPr lang="pt-BR" dirty="0"/>
              <a:t>Fonte: https://www.opus-software.com.br/por-onde-comecar-a-usar-iaas/</a:t>
            </a:r>
          </a:p>
        </p:txBody>
      </p:sp>
    </p:spTree>
    <p:extLst>
      <p:ext uri="{BB962C8B-B14F-4D97-AF65-F5344CB8AC3E}">
        <p14:creationId xmlns:p14="http://schemas.microsoft.com/office/powerpoint/2010/main" val="252462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D273D-C65C-4C14-844A-8BCF7EAB478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2770CF1-1B9E-4C95-9FB3-F79FDE94842D}"/>
              </a:ext>
            </a:extLst>
          </p:cNvPr>
          <p:cNvSpPr>
            <a:spLocks noGrp="1"/>
          </p:cNvSpPr>
          <p:nvPr>
            <p:ph idx="1"/>
          </p:nvPr>
        </p:nvSpPr>
        <p:spPr/>
        <p:txBody>
          <a:bodyPr/>
          <a:lstStyle/>
          <a:p>
            <a:endParaRPr lang="pt-BR"/>
          </a:p>
        </p:txBody>
      </p:sp>
      <p:pic>
        <p:nvPicPr>
          <p:cNvPr id="1026" name="Picture 2" descr="Resultado de imagem para paas">
            <a:extLst>
              <a:ext uri="{FF2B5EF4-FFF2-40B4-BE49-F238E27FC236}">
                <a16:creationId xmlns:a16="http://schemas.microsoft.com/office/drawing/2014/main" id="{0F4E12A2-7E1F-46F7-B478-A93BB8BD9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270068"/>
            <a:ext cx="9876984" cy="631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67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D1FE8-F0F9-46EC-B6A0-356B387DCC2A}"/>
              </a:ext>
            </a:extLst>
          </p:cNvPr>
          <p:cNvSpPr>
            <a:spLocks noGrp="1"/>
          </p:cNvSpPr>
          <p:nvPr>
            <p:ph type="title"/>
          </p:nvPr>
        </p:nvSpPr>
        <p:spPr/>
        <p:txBody>
          <a:bodyPr/>
          <a:lstStyle/>
          <a:p>
            <a:r>
              <a:rPr lang="pt-BR" dirty="0"/>
              <a:t>Agenda</a:t>
            </a:r>
          </a:p>
        </p:txBody>
      </p:sp>
      <p:sp>
        <p:nvSpPr>
          <p:cNvPr id="3" name="Espaço Reservado para Conteúdo 2">
            <a:extLst>
              <a:ext uri="{FF2B5EF4-FFF2-40B4-BE49-F238E27FC236}">
                <a16:creationId xmlns:a16="http://schemas.microsoft.com/office/drawing/2014/main" id="{FE2C2BF1-35C0-4C84-8F5D-0C4B699A5632}"/>
              </a:ext>
            </a:extLst>
          </p:cNvPr>
          <p:cNvSpPr>
            <a:spLocks noGrp="1"/>
          </p:cNvSpPr>
          <p:nvPr>
            <p:ph idx="1"/>
          </p:nvPr>
        </p:nvSpPr>
        <p:spPr>
          <a:xfrm>
            <a:off x="1103312" y="1586204"/>
            <a:ext cx="8946541" cy="4662195"/>
          </a:xfrm>
        </p:spPr>
        <p:txBody>
          <a:bodyPr>
            <a:normAutofit fontScale="92500" lnSpcReduction="10000"/>
          </a:bodyPr>
          <a:lstStyle/>
          <a:p>
            <a:r>
              <a:rPr lang="pt-BR" sz="3600" dirty="0"/>
              <a:t>O que é IaaS</a:t>
            </a:r>
          </a:p>
          <a:p>
            <a:r>
              <a:rPr lang="pt-BR" sz="3600" dirty="0"/>
              <a:t>Porque utilizar?</a:t>
            </a:r>
          </a:p>
          <a:p>
            <a:r>
              <a:rPr lang="pt-BR" sz="3600" dirty="0"/>
              <a:t>Benefícios</a:t>
            </a:r>
          </a:p>
          <a:p>
            <a:r>
              <a:rPr lang="pt-BR" sz="3600" dirty="0"/>
              <a:t>Opções</a:t>
            </a:r>
          </a:p>
          <a:p>
            <a:r>
              <a:rPr lang="pt-BR" sz="3600" dirty="0"/>
              <a:t>Modelos de cobrança</a:t>
            </a:r>
          </a:p>
          <a:p>
            <a:r>
              <a:rPr lang="pt-BR" sz="3600" dirty="0"/>
              <a:t>Para quem?</a:t>
            </a:r>
          </a:p>
          <a:p>
            <a:r>
              <a:rPr lang="pt-BR" sz="3600" dirty="0"/>
              <a:t>Dificuldades</a:t>
            </a:r>
          </a:p>
          <a:p>
            <a:r>
              <a:rPr lang="pt-BR" sz="3600" dirty="0"/>
              <a:t>Revisão SaaS, </a:t>
            </a:r>
            <a:r>
              <a:rPr lang="pt-BR" sz="3600" dirty="0" err="1"/>
              <a:t>Paas</a:t>
            </a:r>
            <a:r>
              <a:rPr lang="pt-BR" sz="3600" dirty="0"/>
              <a:t> e IaaS</a:t>
            </a:r>
          </a:p>
          <a:p>
            <a:endParaRPr lang="pt-BR" sz="3600" dirty="0"/>
          </a:p>
          <a:p>
            <a:endParaRPr lang="pt-BR" sz="3600" dirty="0"/>
          </a:p>
          <a:p>
            <a:endParaRPr lang="pt-BR" sz="3600" dirty="0"/>
          </a:p>
          <a:p>
            <a:endParaRPr lang="pt-BR" sz="36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endParaRPr lang="pt-BR" sz="3600" dirty="0"/>
          </a:p>
          <a:p>
            <a:endParaRPr lang="pt-BR" sz="3600" dirty="0"/>
          </a:p>
          <a:p>
            <a:endParaRPr lang="pt-BR" sz="3600" dirty="0"/>
          </a:p>
        </p:txBody>
      </p:sp>
    </p:spTree>
    <p:extLst>
      <p:ext uri="{BB962C8B-B14F-4D97-AF65-F5344CB8AC3E}">
        <p14:creationId xmlns:p14="http://schemas.microsoft.com/office/powerpoint/2010/main" val="143085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3</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800" y="329184"/>
            <a:ext cx="5791200"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 – O que é?</a:t>
            </a:r>
          </a:p>
        </p:txBody>
      </p:sp>
      <p:sp>
        <p:nvSpPr>
          <p:cNvPr id="7" name="CaixaDeTexto 6">
            <a:extLst>
              <a:ext uri="{FF2B5EF4-FFF2-40B4-BE49-F238E27FC236}">
                <a16:creationId xmlns:a16="http://schemas.microsoft.com/office/drawing/2014/main" id="{9A406C02-4457-43B6-969A-D80142A0A234}"/>
              </a:ext>
            </a:extLst>
          </p:cNvPr>
          <p:cNvSpPr txBox="1"/>
          <p:nvPr/>
        </p:nvSpPr>
        <p:spPr>
          <a:xfrm>
            <a:off x="304800" y="1912507"/>
            <a:ext cx="10826496" cy="4031873"/>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IaaS (Infraestrutura como serviço) é uma infraestrutura de computação instantânea, provisionada e gerenciada pela Internet. </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IaaS ajuda a evitar gastos e complexidade de comprar e gerenciar seus próprios servidores físicos e outras infraestruturas do datacenter. </a:t>
            </a:r>
          </a:p>
          <a:p>
            <a:pPr marL="342900" indent="-342900">
              <a:buFont typeface="Arial" panose="020B0604020202020204" pitchFamily="34" charset="0"/>
              <a:buChar char="•"/>
            </a:pPr>
            <a:endParaRPr lang="pt-BR" sz="3200" dirty="0">
              <a:solidFill>
                <a:schemeClr val="tx1"/>
              </a:solidFill>
            </a:endParaRPr>
          </a:p>
        </p:txBody>
      </p:sp>
    </p:spTree>
    <p:extLst>
      <p:ext uri="{BB962C8B-B14F-4D97-AF65-F5344CB8AC3E}">
        <p14:creationId xmlns:p14="http://schemas.microsoft.com/office/powerpoint/2010/main" val="39878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4</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800" y="329184"/>
            <a:ext cx="5791200"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 – O que é?</a:t>
            </a:r>
          </a:p>
        </p:txBody>
      </p:sp>
      <p:sp>
        <p:nvSpPr>
          <p:cNvPr id="7" name="CaixaDeTexto 6">
            <a:extLst>
              <a:ext uri="{FF2B5EF4-FFF2-40B4-BE49-F238E27FC236}">
                <a16:creationId xmlns:a16="http://schemas.microsoft.com/office/drawing/2014/main" id="{9A406C02-4457-43B6-969A-D80142A0A234}"/>
              </a:ext>
            </a:extLst>
          </p:cNvPr>
          <p:cNvSpPr txBox="1"/>
          <p:nvPr/>
        </p:nvSpPr>
        <p:spPr>
          <a:xfrm>
            <a:off x="304800" y="1912507"/>
            <a:ext cx="10826496" cy="4031873"/>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Cada recurso é oferecido como um componente de serviço separado e você só pode alugar um específico pelo tempo que precisar. </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O provedor de serviços de computação em nuvem gerencia a infraestrutura, enquanto você adquire, instala, configura e gerencia seu próprio software – sistemas operacionais, middleware e aplicativos.</a:t>
            </a:r>
          </a:p>
        </p:txBody>
      </p:sp>
    </p:spTree>
    <p:extLst>
      <p:ext uri="{BB962C8B-B14F-4D97-AF65-F5344CB8AC3E}">
        <p14:creationId xmlns:p14="http://schemas.microsoft.com/office/powerpoint/2010/main" val="107815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5</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800" y="329184"/>
            <a:ext cx="5791200"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 – Porque utilizar?</a:t>
            </a:r>
          </a:p>
        </p:txBody>
      </p:sp>
      <p:sp>
        <p:nvSpPr>
          <p:cNvPr id="7" name="CaixaDeTexto 6">
            <a:extLst>
              <a:ext uri="{FF2B5EF4-FFF2-40B4-BE49-F238E27FC236}">
                <a16:creationId xmlns:a16="http://schemas.microsoft.com/office/drawing/2014/main" id="{53236BDC-7D02-4E12-AE14-89769EED4B65}"/>
              </a:ext>
            </a:extLst>
          </p:cNvPr>
          <p:cNvSpPr txBox="1"/>
          <p:nvPr/>
        </p:nvSpPr>
        <p:spPr>
          <a:xfrm>
            <a:off x="304800" y="1912507"/>
            <a:ext cx="10826496" cy="3046988"/>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A grande vantagem é a sua escalabilidade. </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Podemos fazer uma analogia a uma contratação de TV a cabo, onde temos a estrutura fornecida pela empresa, podemos aumentar ou diminuir a qualquer momento a utilização e também cancelar.</a:t>
            </a:r>
          </a:p>
        </p:txBody>
      </p:sp>
    </p:spTree>
    <p:extLst>
      <p:ext uri="{BB962C8B-B14F-4D97-AF65-F5344CB8AC3E}">
        <p14:creationId xmlns:p14="http://schemas.microsoft.com/office/powerpoint/2010/main" val="235138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6</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8179981"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 - Benefícios</a:t>
            </a:r>
          </a:p>
        </p:txBody>
      </p:sp>
      <p:sp>
        <p:nvSpPr>
          <p:cNvPr id="7" name="CaixaDeTexto 6">
            <a:extLst>
              <a:ext uri="{FF2B5EF4-FFF2-40B4-BE49-F238E27FC236}">
                <a16:creationId xmlns:a16="http://schemas.microsoft.com/office/drawing/2014/main" id="{EFD0BA17-9EF6-410B-A133-C6A7E7893F61}"/>
              </a:ext>
            </a:extLst>
          </p:cNvPr>
          <p:cNvSpPr txBox="1"/>
          <p:nvPr/>
        </p:nvSpPr>
        <p:spPr>
          <a:xfrm>
            <a:off x="304800" y="1912507"/>
            <a:ext cx="10826496" cy="4524315"/>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Economia de custo.</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Disponibilidade em tempo integral</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Tempo de colocação no mercado</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Escalabilidade sob demanda</a:t>
            </a:r>
          </a:p>
          <a:p>
            <a:pPr marL="342900" indent="-342900">
              <a:buFont typeface="Arial" panose="020B0604020202020204" pitchFamily="34" charset="0"/>
              <a:buChar char="•"/>
            </a:pPr>
            <a:endParaRPr lang="pt-BR" sz="3200" dirty="0">
              <a:solidFill>
                <a:schemeClr val="tx1"/>
              </a:solidFill>
            </a:endParaRPr>
          </a:p>
          <a:p>
            <a:endParaRPr lang="pt-BR" sz="3200" dirty="0">
              <a:solidFill>
                <a:schemeClr val="tx1"/>
              </a:solidFill>
            </a:endParaRPr>
          </a:p>
        </p:txBody>
      </p:sp>
      <p:pic>
        <p:nvPicPr>
          <p:cNvPr id="8" name="Picture 2" descr="Resultado de imagem para beneficios">
            <a:extLst>
              <a:ext uri="{FF2B5EF4-FFF2-40B4-BE49-F238E27FC236}">
                <a16:creationId xmlns:a16="http://schemas.microsoft.com/office/drawing/2014/main" id="{EA1C3D43-6B07-4354-A9B5-711612341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423" y="1009723"/>
            <a:ext cx="2147043" cy="151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2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7</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8179981"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 - Opções</a:t>
            </a:r>
          </a:p>
        </p:txBody>
      </p:sp>
      <p:sp>
        <p:nvSpPr>
          <p:cNvPr id="7" name="CaixaDeTexto 6">
            <a:extLst>
              <a:ext uri="{FF2B5EF4-FFF2-40B4-BE49-F238E27FC236}">
                <a16:creationId xmlns:a16="http://schemas.microsoft.com/office/drawing/2014/main" id="{EFD0BA17-9EF6-410B-A133-C6A7E7893F61}"/>
              </a:ext>
            </a:extLst>
          </p:cNvPr>
          <p:cNvSpPr txBox="1"/>
          <p:nvPr/>
        </p:nvSpPr>
        <p:spPr>
          <a:xfrm>
            <a:off x="304800" y="1912507"/>
            <a:ext cx="10826496" cy="4524315"/>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Nuvem pública.</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Nuvem privada.</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Nuvem híbrida.</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Servidores dedicados</a:t>
            </a:r>
          </a:p>
          <a:p>
            <a:pPr marL="342900" indent="-342900">
              <a:buFont typeface="Arial" panose="020B0604020202020204" pitchFamily="34" charset="0"/>
              <a:buChar char="•"/>
            </a:pPr>
            <a:endParaRPr lang="pt-BR" sz="3200" dirty="0">
              <a:solidFill>
                <a:schemeClr val="tx1"/>
              </a:solidFill>
            </a:endParaRPr>
          </a:p>
          <a:p>
            <a:endParaRPr lang="pt-BR" sz="3200" dirty="0">
              <a:solidFill>
                <a:schemeClr val="tx1"/>
              </a:solidFill>
            </a:endParaRPr>
          </a:p>
        </p:txBody>
      </p:sp>
    </p:spTree>
    <p:extLst>
      <p:ext uri="{BB962C8B-B14F-4D97-AF65-F5344CB8AC3E}">
        <p14:creationId xmlns:p14="http://schemas.microsoft.com/office/powerpoint/2010/main" val="115743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8</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8179981" cy="707886"/>
          </a:xfrm>
          <a:prstGeom prst="rect">
            <a:avLst/>
          </a:prstGeom>
          <a:noFill/>
        </p:spPr>
        <p:txBody>
          <a:bodyPr wrap="square" rtlCol="0">
            <a:spAutoFit/>
          </a:bodyPr>
          <a:lstStyle/>
          <a:p>
            <a:r>
              <a:rPr lang="pt-BR" sz="4000" dirty="0" err="1">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a:t>
            </a:r>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 Modelo de Cobrança</a:t>
            </a:r>
          </a:p>
        </p:txBody>
      </p:sp>
      <p:sp>
        <p:nvSpPr>
          <p:cNvPr id="7" name="CaixaDeTexto 6">
            <a:extLst>
              <a:ext uri="{FF2B5EF4-FFF2-40B4-BE49-F238E27FC236}">
                <a16:creationId xmlns:a16="http://schemas.microsoft.com/office/drawing/2014/main" id="{EFD0BA17-9EF6-410B-A133-C6A7E7893F61}"/>
              </a:ext>
            </a:extLst>
          </p:cNvPr>
          <p:cNvSpPr txBox="1"/>
          <p:nvPr/>
        </p:nvSpPr>
        <p:spPr>
          <a:xfrm>
            <a:off x="364243" y="1348800"/>
            <a:ext cx="10826496" cy="3539430"/>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Utilização por hora quando utilizado um serviço que faça utilização da memória e CPU.</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Por espaço em disco quando a utilização é um serviço que utiliza o armazenamento de dados.</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Por tráfego da rede.</a:t>
            </a:r>
          </a:p>
        </p:txBody>
      </p:sp>
      <p:pic>
        <p:nvPicPr>
          <p:cNvPr id="5122" name="Picture 2" descr="Imagem relacionada">
            <a:extLst>
              <a:ext uri="{FF2B5EF4-FFF2-40B4-BE49-F238E27FC236}">
                <a16:creationId xmlns:a16="http://schemas.microsoft.com/office/drawing/2014/main" id="{F68F86E1-4FE5-4944-BEAB-5D0CF70ED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8546" y="3548921"/>
            <a:ext cx="1533994" cy="139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9BA734F-0699-4CDC-8E03-5953C55A3584}"/>
              </a:ext>
            </a:extLst>
          </p:cNvPr>
          <p:cNvSpPr>
            <a:spLocks noGrp="1"/>
          </p:cNvSpPr>
          <p:nvPr>
            <p:ph type="sldNum" sz="quarter" idx="12"/>
          </p:nvPr>
        </p:nvSpPr>
        <p:spPr/>
        <p:txBody>
          <a:bodyPr>
            <a:normAutofit/>
          </a:bodyPr>
          <a:lstStyle/>
          <a:p>
            <a:fld id="{4FAB73BC-B049-4115-A692-8D63A059BFB8}" type="slidenum">
              <a:rPr lang="en-US" smtClean="0"/>
              <a:t>9</a:t>
            </a:fld>
            <a:endParaRPr lang="en-US" dirty="0"/>
          </a:p>
        </p:txBody>
      </p:sp>
      <p:pic>
        <p:nvPicPr>
          <p:cNvPr id="5" name="Imagem 4">
            <a:extLst>
              <a:ext uri="{FF2B5EF4-FFF2-40B4-BE49-F238E27FC236}">
                <a16:creationId xmlns:a16="http://schemas.microsoft.com/office/drawing/2014/main" id="{922BBBEE-3D63-4270-A883-B4724C30CDCC}"/>
              </a:ext>
            </a:extLst>
          </p:cNvPr>
          <p:cNvPicPr>
            <a:picLocks noChangeAspect="1"/>
          </p:cNvPicPr>
          <p:nvPr/>
        </p:nvPicPr>
        <p:blipFill rotWithShape="1">
          <a:blip r:embed="rId3"/>
          <a:srcRect l="67864"/>
          <a:stretch/>
        </p:blipFill>
        <p:spPr>
          <a:xfrm>
            <a:off x="10021824" y="99748"/>
            <a:ext cx="890016" cy="909975"/>
          </a:xfrm>
          <a:prstGeom prst="rect">
            <a:avLst/>
          </a:prstGeom>
        </p:spPr>
      </p:pic>
      <p:sp>
        <p:nvSpPr>
          <p:cNvPr id="6" name="CaixaDeTexto 5">
            <a:extLst>
              <a:ext uri="{FF2B5EF4-FFF2-40B4-BE49-F238E27FC236}">
                <a16:creationId xmlns:a16="http://schemas.microsoft.com/office/drawing/2014/main" id="{AE519D5A-E3A6-47AD-A7FE-D8437A101673}"/>
              </a:ext>
            </a:extLst>
          </p:cNvPr>
          <p:cNvSpPr txBox="1"/>
          <p:nvPr/>
        </p:nvSpPr>
        <p:spPr>
          <a:xfrm>
            <a:off x="304799" y="329184"/>
            <a:ext cx="9717025" cy="707886"/>
          </a:xfrm>
          <a:prstGeom prst="rect">
            <a:avLst/>
          </a:prstGeom>
          <a:noFill/>
        </p:spPr>
        <p:txBody>
          <a:bodyPr wrap="square" rtlCol="0">
            <a:spAutoFit/>
          </a:bodyPr>
          <a:lstStyle/>
          <a:p>
            <a:r>
              <a:rPr lang="pt-BR" sz="40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IaaS – Para quem?</a:t>
            </a:r>
          </a:p>
        </p:txBody>
      </p:sp>
      <p:sp>
        <p:nvSpPr>
          <p:cNvPr id="8" name="CaixaDeTexto 7">
            <a:extLst>
              <a:ext uri="{FF2B5EF4-FFF2-40B4-BE49-F238E27FC236}">
                <a16:creationId xmlns:a16="http://schemas.microsoft.com/office/drawing/2014/main" id="{C83FAC7A-669C-40F3-A219-99CE5ABF1EAF}"/>
              </a:ext>
            </a:extLst>
          </p:cNvPr>
          <p:cNvSpPr txBox="1"/>
          <p:nvPr/>
        </p:nvSpPr>
        <p:spPr>
          <a:xfrm>
            <a:off x="364243" y="1443841"/>
            <a:ext cx="10826496" cy="6124754"/>
          </a:xfrm>
          <a:prstGeom prst="rect">
            <a:avLst/>
          </a:prstGeom>
          <a:noFill/>
        </p:spPr>
        <p:txBody>
          <a:bodyPr wrap="square" numCol="1" rtlCol="0">
            <a:spAutoFit/>
          </a:bodyPr>
          <a:lstStyle>
            <a:defPPr>
              <a:defRPr lang="en-US"/>
            </a:defPPr>
            <a:lvl1pPr>
              <a:defRPr sz="2400">
                <a:ln w="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pPr marL="342900" indent="-342900">
              <a:buFont typeface="Arial" panose="020B0604020202020204" pitchFamily="34" charset="0"/>
              <a:buChar char="•"/>
            </a:pPr>
            <a:r>
              <a:rPr lang="pt-BR" sz="3200" dirty="0">
                <a:solidFill>
                  <a:schemeClr val="tx1"/>
                </a:solidFill>
              </a:rPr>
              <a:t>O uso do IaaS é recomendado para pequenas e médias empresas que estão crescendo tão rapidamente que a infraestrutura não seria capaz de acompanhar, além daquelas que tenham demandas voláteis, como lojas virtuais.</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r>
              <a:rPr lang="pt-BR" sz="3200" dirty="0">
                <a:solidFill>
                  <a:schemeClr val="tx1"/>
                </a:solidFill>
              </a:rPr>
              <a:t>No entanto, ele não é recomendado quando há um limite de desempenho ou restrições relativas à legislação do armazenamento ou terceirização dos dados.</a:t>
            </a: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endParaRPr lang="pt-BR" sz="3200" dirty="0">
              <a:solidFill>
                <a:schemeClr val="tx1"/>
              </a:solidFill>
            </a:endParaRPr>
          </a:p>
          <a:p>
            <a:pPr marL="342900" indent="-342900">
              <a:buFont typeface="Arial" panose="020B0604020202020204" pitchFamily="34" charset="0"/>
              <a:buChar char="•"/>
            </a:pPr>
            <a:endParaRPr lang="pt-BR" sz="4000" dirty="0">
              <a:solidFill>
                <a:schemeClr val="tx1"/>
              </a:solidFill>
            </a:endParaRPr>
          </a:p>
        </p:txBody>
      </p:sp>
      <p:pic>
        <p:nvPicPr>
          <p:cNvPr id="9218" name="Picture 2" descr="Resultado de imagem para dificuldades">
            <a:extLst>
              <a:ext uri="{FF2B5EF4-FFF2-40B4-BE49-F238E27FC236}">
                <a16:creationId xmlns:a16="http://schemas.microsoft.com/office/drawing/2014/main" id="{8B20EE4F-BF3D-4D8C-855D-88481BF2EE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8919" y="5523778"/>
            <a:ext cx="2277568" cy="113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17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2605</TotalTime>
  <Words>1574</Words>
  <Application>Microsoft Macintosh PowerPoint</Application>
  <PresentationFormat>Widescreen</PresentationFormat>
  <Paragraphs>132</Paragraphs>
  <Slides>13</Slides>
  <Notes>11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13</vt:i4>
      </vt:variant>
    </vt:vector>
  </HeadingPairs>
  <TitlesOfParts>
    <vt:vector size="20" baseType="lpstr">
      <vt:lpstr>Arial</vt:lpstr>
      <vt:lpstr>Arial Black</vt:lpstr>
      <vt:lpstr>Calibri</vt:lpstr>
      <vt:lpstr>Century Gothic</vt:lpstr>
      <vt:lpstr>Tahoma</vt:lpstr>
      <vt:lpstr>Wingdings 3</vt:lpstr>
      <vt:lpstr>Íon</vt:lpstr>
      <vt:lpstr>Azure Fundamentals</vt:lpstr>
      <vt:lpstr>Agenda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Luigi Tavolaro</dc:creator>
  <cp:lastModifiedBy>Microsoft Office User</cp:lastModifiedBy>
  <cp:revision>107</cp:revision>
  <dcterms:created xsi:type="dcterms:W3CDTF">2017-11-27T23:44:02Z</dcterms:created>
  <dcterms:modified xsi:type="dcterms:W3CDTF">2020-12-11T16:29:40Z</dcterms:modified>
</cp:coreProperties>
</file>