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346" r:id="rId3"/>
    <p:sldId id="315" r:id="rId4"/>
    <p:sldId id="316" r:id="rId5"/>
    <p:sldId id="355" r:id="rId6"/>
    <p:sldId id="322" r:id="rId7"/>
    <p:sldId id="326" r:id="rId8"/>
    <p:sldId id="327" r:id="rId9"/>
    <p:sldId id="332" r:id="rId10"/>
    <p:sldId id="333" r:id="rId11"/>
    <p:sldId id="331" r:id="rId12"/>
    <p:sldId id="318" r:id="rId13"/>
    <p:sldId id="324" r:id="rId14"/>
    <p:sldId id="356" r:id="rId15"/>
    <p:sldId id="3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71293" autoAdjust="0"/>
  </p:normalViewPr>
  <p:slideViewPr>
    <p:cSldViewPr snapToGrid="0">
      <p:cViewPr varScale="1">
        <p:scale>
          <a:sx n="89" d="100"/>
          <a:sy n="89" d="100"/>
        </p:scale>
        <p:origin x="1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CFA23-F7FB-4432-BDA2-0DB63E55644B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F510E-FC95-499D-B1AA-33F4FECDC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042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F510E-FC95-499D-B1AA-33F4FECDC9C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866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B8EC8-CD10-484B-B522-8C1FD0F7867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929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B8EC8-CD10-484B-B522-8C1FD0F7867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499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B8EC8-CD10-484B-B522-8C1FD0F7867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209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46569-6F52-47CB-97ED-CB09359D3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000" dirty="0"/>
              <a:t>Azure Fundamentals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E9DF3F6-9BA9-48CD-996D-7B569C5BF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29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BA734F-0699-4CDC-8E03-5953C55A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2BBBEE-3D63-4270-A883-B4724C30C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864"/>
          <a:stretch/>
        </p:blipFill>
        <p:spPr>
          <a:xfrm>
            <a:off x="10021824" y="99748"/>
            <a:ext cx="890016" cy="9099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519D5A-E3A6-47AD-A7FE-D8437A101673}"/>
              </a:ext>
            </a:extLst>
          </p:cNvPr>
          <p:cNvSpPr txBox="1"/>
          <p:nvPr/>
        </p:nvSpPr>
        <p:spPr>
          <a:xfrm>
            <a:off x="304800" y="329184"/>
            <a:ext cx="2609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PaaS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A97CF9F-E192-48B6-AB0E-5F2625ED8558}"/>
              </a:ext>
            </a:extLst>
          </p:cNvPr>
          <p:cNvSpPr txBox="1"/>
          <p:nvPr/>
        </p:nvSpPr>
        <p:spPr>
          <a:xfrm>
            <a:off x="304800" y="1040955"/>
            <a:ext cx="10826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sz="2400" dirty="0">
                <a:solidFill>
                  <a:schemeClr val="tx1"/>
                </a:solidFill>
                <a:effectLst/>
              </a:rPr>
              <a:t>O PaaS (</a:t>
            </a:r>
            <a:r>
              <a:rPr lang="pt-BR" dirty="0">
                <a:solidFill>
                  <a:schemeClr val="tx1"/>
                </a:solidFill>
                <a:effectLst/>
              </a:rPr>
              <a:t>Plataforma</a:t>
            </a:r>
            <a:r>
              <a:rPr lang="pt-BR" sz="2400" dirty="0">
                <a:solidFill>
                  <a:schemeClr val="tx1"/>
                </a:solidFill>
                <a:effectLst/>
              </a:rPr>
              <a:t> como Serviço) </a:t>
            </a:r>
            <a:r>
              <a:rPr lang="pt-BR" dirty="0">
                <a:solidFill>
                  <a:schemeClr val="tx1"/>
                </a:solidFill>
                <a:effectLst/>
              </a:rPr>
              <a:t>é um ambiente de desenvolvimento e implantação completo na nuvem</a:t>
            </a:r>
            <a:r>
              <a:rPr lang="pt-BR" sz="2400" dirty="0">
                <a:solidFill>
                  <a:schemeClr val="tx1"/>
                </a:solidFill>
                <a:effectLst/>
              </a:rPr>
              <a:t>.</a:t>
            </a:r>
          </a:p>
          <a:p>
            <a:endParaRPr lang="pt-BR" sz="2400" dirty="0">
              <a:solidFill>
                <a:schemeClr val="tx1"/>
              </a:solidFill>
              <a:effectLst/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FD0BA17-9EF6-410B-A133-C6A7E7893F61}"/>
              </a:ext>
            </a:extLst>
          </p:cNvPr>
          <p:cNvSpPr txBox="1"/>
          <p:nvPr/>
        </p:nvSpPr>
        <p:spPr>
          <a:xfrm>
            <a:off x="304800" y="2001773"/>
            <a:ext cx="10826496" cy="193899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>
            <a:defPPr>
              <a:defRPr lang="en-US"/>
            </a:defPPr>
            <a:lvl1pPr>
              <a:defRPr sz="2400">
                <a:ln w="0"/>
                <a:solidFill>
                  <a:schemeClr val="accent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Vantagens: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Reduza o tempo de codificação.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Desenvolvimento simplificado para diversas plataformas, incluindo móveis.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Use ferramentas sofisticadas de forma acessível.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Gerencie com eficácia o ciclo de vida do aplicativo.</a:t>
            </a:r>
          </a:p>
        </p:txBody>
      </p:sp>
      <p:pic>
        <p:nvPicPr>
          <p:cNvPr id="8" name="Imagem 7" descr="Recorte de Tela">
            <a:extLst>
              <a:ext uri="{FF2B5EF4-FFF2-40B4-BE49-F238E27FC236}">
                <a16:creationId xmlns:a16="http://schemas.microsoft.com/office/drawing/2014/main" id="{959D47A8-F168-4AFC-AA39-A2932B4D1A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4" t="5179" r="4053"/>
          <a:stretch/>
        </p:blipFill>
        <p:spPr>
          <a:xfrm>
            <a:off x="1691945" y="3900422"/>
            <a:ext cx="7838846" cy="293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5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BA734F-0699-4CDC-8E03-5953C55A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2BBBEE-3D63-4270-A883-B4724C30C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864"/>
          <a:stretch/>
        </p:blipFill>
        <p:spPr>
          <a:xfrm>
            <a:off x="10021824" y="99748"/>
            <a:ext cx="890016" cy="9099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519D5A-E3A6-47AD-A7FE-D8437A101673}"/>
              </a:ext>
            </a:extLst>
          </p:cNvPr>
          <p:cNvSpPr txBox="1"/>
          <p:nvPr/>
        </p:nvSpPr>
        <p:spPr>
          <a:xfrm>
            <a:off x="304800" y="329184"/>
            <a:ext cx="2609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SaaS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A97CF9F-E192-48B6-AB0E-5F2625ED8558}"/>
              </a:ext>
            </a:extLst>
          </p:cNvPr>
          <p:cNvSpPr txBox="1"/>
          <p:nvPr/>
        </p:nvSpPr>
        <p:spPr>
          <a:xfrm>
            <a:off x="304800" y="1040955"/>
            <a:ext cx="108264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sz="2400" dirty="0">
                <a:solidFill>
                  <a:schemeClr val="tx1"/>
                </a:solidFill>
                <a:effectLst/>
              </a:rPr>
              <a:t>O SaaS (Software como Serviço) permite aos usuários se conectar e usar aplicativos baseados em nuvem pela Internet.</a:t>
            </a:r>
          </a:p>
          <a:p>
            <a:endParaRPr lang="pt-BR" sz="2400" dirty="0">
              <a:solidFill>
                <a:schemeClr val="tx1"/>
              </a:solidFill>
              <a:effectLst/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2" descr="Recorte de Tela">
            <a:extLst>
              <a:ext uri="{FF2B5EF4-FFF2-40B4-BE49-F238E27FC236}">
                <a16:creationId xmlns:a16="http://schemas.microsoft.com/office/drawing/2014/main" id="{B3C39FC8-77E3-4C3B-84A2-4657BD8FA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598" y="3787331"/>
            <a:ext cx="8028082" cy="297859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FD0BA17-9EF6-410B-A133-C6A7E7893F61}"/>
              </a:ext>
            </a:extLst>
          </p:cNvPr>
          <p:cNvSpPr txBox="1"/>
          <p:nvPr/>
        </p:nvSpPr>
        <p:spPr>
          <a:xfrm>
            <a:off x="304800" y="1912507"/>
            <a:ext cx="10826496" cy="20117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>
            <a:defPPr>
              <a:defRPr lang="en-US"/>
            </a:defPPr>
            <a:lvl1pPr>
              <a:defRPr sz="2400">
                <a:ln w="0"/>
                <a:solidFill>
                  <a:schemeClr val="accent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Vantagens: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Obter acesso a aplicativos sofisticados.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Pague apenas pelo que usar.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Use software cliente gratuito.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Mobilize sua força de trabalho facilmente.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Acesse dados de aplicativos de qualquer lugar. 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88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2050" name="Picture 2" descr="Resultado de imagem para computação em nuvem">
            <a:extLst>
              <a:ext uri="{FF2B5EF4-FFF2-40B4-BE49-F238E27FC236}">
                <a16:creationId xmlns:a16="http://schemas.microsoft.com/office/drawing/2014/main" id="{8F8E3655-BAEC-404E-939B-7672515E0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455" y="1275378"/>
            <a:ext cx="7225748" cy="528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0CA5171-AE0E-49BF-8BE9-76E4A53AF9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864"/>
          <a:stretch/>
        </p:blipFill>
        <p:spPr>
          <a:xfrm>
            <a:off x="10021824" y="99748"/>
            <a:ext cx="890016" cy="9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5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3F11AD8-E9C5-4BD9-83BA-DD854B60D356}"/>
              </a:ext>
            </a:extLst>
          </p:cNvPr>
          <p:cNvSpPr txBox="1"/>
          <p:nvPr/>
        </p:nvSpPr>
        <p:spPr>
          <a:xfrm>
            <a:off x="104931" y="74952"/>
            <a:ext cx="5301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https://azure.microsoft.com/pt-br/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22F434A-0EB6-4C8E-BA0C-5B47E4DF5C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72"/>
          <a:stretch/>
        </p:blipFill>
        <p:spPr>
          <a:xfrm>
            <a:off x="0" y="669135"/>
            <a:ext cx="12192000" cy="618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3F11AD8-E9C5-4BD9-83BA-DD854B60D356}"/>
              </a:ext>
            </a:extLst>
          </p:cNvPr>
          <p:cNvSpPr txBox="1"/>
          <p:nvPr/>
        </p:nvSpPr>
        <p:spPr>
          <a:xfrm>
            <a:off x="104931" y="74952"/>
            <a:ext cx="6026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https://azure.microsoft.com/pt-br/free/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33BC6CC-E667-4D4F-B0BF-2AF46A853C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18"/>
          <a:stretch/>
        </p:blipFill>
        <p:spPr>
          <a:xfrm>
            <a:off x="0" y="536617"/>
            <a:ext cx="12192000" cy="629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1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59DFCFC-B0B2-47DD-B992-C56EBD38A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00"/>
          <a:stretch/>
        </p:blipFill>
        <p:spPr>
          <a:xfrm>
            <a:off x="0" y="119920"/>
            <a:ext cx="12192000" cy="653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1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D1FE8-F0F9-46EC-B6A0-356B387D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2C2BF1-35C0-4C84-8F5D-0C4B699A5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86204"/>
            <a:ext cx="8946541" cy="4662195"/>
          </a:xfrm>
        </p:spPr>
        <p:txBody>
          <a:bodyPr>
            <a:normAutofit/>
          </a:bodyPr>
          <a:lstStyle/>
          <a:p>
            <a:r>
              <a:rPr lang="pt-BR" sz="3600" dirty="0"/>
              <a:t>Introdução ao Azure</a:t>
            </a:r>
          </a:p>
          <a:p>
            <a:endParaRPr lang="pt-BR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sz="3600" dirty="0"/>
          </a:p>
          <a:p>
            <a:endParaRPr lang="pt-BR" sz="36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43085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2" descr="Resultado de imagem para cloud computing">
            <a:extLst>
              <a:ext uri="{FF2B5EF4-FFF2-40B4-BE49-F238E27FC236}">
                <a16:creationId xmlns:a16="http://schemas.microsoft.com/office/drawing/2014/main" id="{1DF25DBD-14F6-4C1C-AF37-B0918695B8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2" b="7378"/>
          <a:stretch/>
        </p:blipFill>
        <p:spPr bwMode="auto">
          <a:xfrm>
            <a:off x="2112943" y="1462405"/>
            <a:ext cx="7213937" cy="530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 descr="Recorte de Tela">
            <a:extLst>
              <a:ext uri="{FF2B5EF4-FFF2-40B4-BE49-F238E27FC236}">
                <a16:creationId xmlns:a16="http://schemas.microsoft.com/office/drawing/2014/main" id="{6B9AF792-6A10-49E0-81BB-09B1A547EF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9" t="12872" r="2916" b="13898"/>
          <a:stretch/>
        </p:blipFill>
        <p:spPr>
          <a:xfrm>
            <a:off x="121919" y="0"/>
            <a:ext cx="8034529" cy="130454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7A2F60B-4B6B-43FC-9499-B190CE992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0575" y="197284"/>
            <a:ext cx="2769489" cy="9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2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0CA5171-AE0E-49BF-8BE9-76E4A53AF9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64"/>
          <a:stretch/>
        </p:blipFill>
        <p:spPr>
          <a:xfrm>
            <a:off x="10021824" y="99748"/>
            <a:ext cx="890016" cy="9099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CF1FC18-322B-45A5-B39E-B45E2974EA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501" t="35068" r="8199" b="10257"/>
          <a:stretch/>
        </p:blipFill>
        <p:spPr>
          <a:xfrm>
            <a:off x="459800" y="1009723"/>
            <a:ext cx="11272400" cy="541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3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BA734F-0699-4CDC-8E03-5953C55A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2BBBEE-3D63-4270-A883-B4724C30C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864"/>
          <a:stretch/>
        </p:blipFill>
        <p:spPr>
          <a:xfrm>
            <a:off x="10021824" y="99748"/>
            <a:ext cx="890016" cy="9099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519D5A-E3A6-47AD-A7FE-D8437A101673}"/>
              </a:ext>
            </a:extLst>
          </p:cNvPr>
          <p:cNvSpPr txBox="1"/>
          <p:nvPr/>
        </p:nvSpPr>
        <p:spPr>
          <a:xfrm>
            <a:off x="304800" y="329184"/>
            <a:ext cx="2609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Vantagens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E4DB84B-C145-4C40-9638-B47E6DF05873}"/>
              </a:ext>
            </a:extLst>
          </p:cNvPr>
          <p:cNvSpPr txBox="1"/>
          <p:nvPr/>
        </p:nvSpPr>
        <p:spPr>
          <a:xfrm>
            <a:off x="304800" y="1349520"/>
            <a:ext cx="9198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sz="2800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Contratos e pagamentos personalizados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F94580F-0FAA-49D9-840B-A8F40081D329}"/>
              </a:ext>
            </a:extLst>
          </p:cNvPr>
          <p:cNvSpPr txBox="1"/>
          <p:nvPr/>
        </p:nvSpPr>
        <p:spPr>
          <a:xfrm>
            <a:off x="7071094" y="2146828"/>
            <a:ext cx="3395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Escalar rapidamente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B0E7495-F6E6-4DD7-A50E-81465F1463EC}"/>
              </a:ext>
            </a:extLst>
          </p:cNvPr>
          <p:cNvSpPr txBox="1"/>
          <p:nvPr/>
        </p:nvSpPr>
        <p:spPr>
          <a:xfrm>
            <a:off x="451104" y="2670048"/>
            <a:ext cx="29072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Múltiplos servidores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53FCCE8-5BBF-412A-8813-853E4B61294D}"/>
              </a:ext>
            </a:extLst>
          </p:cNvPr>
          <p:cNvSpPr txBox="1"/>
          <p:nvPr/>
        </p:nvSpPr>
        <p:spPr>
          <a:xfrm>
            <a:off x="1170301" y="3952518"/>
            <a:ext cx="34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Qualidade do serviço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B719482-C29A-48A2-8A24-1EF83FAE3845}"/>
              </a:ext>
            </a:extLst>
          </p:cNvPr>
          <p:cNvSpPr txBox="1"/>
          <p:nvPr/>
        </p:nvSpPr>
        <p:spPr>
          <a:xfrm>
            <a:off x="4349097" y="3009845"/>
            <a:ext cx="2895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Diversos serviços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5953103-1AC4-4010-9E19-0D991185BDCE}"/>
              </a:ext>
            </a:extLst>
          </p:cNvPr>
          <p:cNvSpPr txBox="1"/>
          <p:nvPr/>
        </p:nvSpPr>
        <p:spPr>
          <a:xfrm>
            <a:off x="1207008" y="457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05D1DB9-C26C-4986-8264-67423CC74DBC}"/>
              </a:ext>
            </a:extLst>
          </p:cNvPr>
          <p:cNvSpPr txBox="1"/>
          <p:nvPr/>
        </p:nvSpPr>
        <p:spPr>
          <a:xfrm>
            <a:off x="5293652" y="5199992"/>
            <a:ext cx="355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Data Center no Brasil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04CFFF1-203B-4B17-8A1E-016131CC4DB2}"/>
              </a:ext>
            </a:extLst>
          </p:cNvPr>
          <p:cNvSpPr txBox="1"/>
          <p:nvPr/>
        </p:nvSpPr>
        <p:spPr>
          <a:xfrm>
            <a:off x="2603111" y="4895192"/>
            <a:ext cx="1841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Segurança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E856779-CAE7-430A-BC92-C086CB7CA735}"/>
              </a:ext>
            </a:extLst>
          </p:cNvPr>
          <p:cNvSpPr txBox="1"/>
          <p:nvPr/>
        </p:nvSpPr>
        <p:spPr>
          <a:xfrm>
            <a:off x="7071094" y="4036899"/>
            <a:ext cx="3072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Interoperabilidade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A97CF9F-E192-48B6-AB0E-5F2625ED8558}"/>
              </a:ext>
            </a:extLst>
          </p:cNvPr>
          <p:cNvSpPr txBox="1"/>
          <p:nvPr/>
        </p:nvSpPr>
        <p:spPr>
          <a:xfrm>
            <a:off x="695201" y="5887930"/>
            <a:ext cx="2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E muito mais...</a:t>
            </a:r>
          </a:p>
        </p:txBody>
      </p:sp>
    </p:spTree>
    <p:extLst>
      <p:ext uri="{BB962C8B-B14F-4D97-AF65-F5344CB8AC3E}">
        <p14:creationId xmlns:p14="http://schemas.microsoft.com/office/powerpoint/2010/main" val="252874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E9A1BF-CF8F-4454-A879-DE83F46F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7170" name="Picture 2" descr="Resultado de imagem para microsoft loves linux">
            <a:extLst>
              <a:ext uri="{FF2B5EF4-FFF2-40B4-BE49-F238E27FC236}">
                <a16:creationId xmlns:a16="http://schemas.microsoft.com/office/drawing/2014/main" id="{F5F43ED2-3C05-4F45-9E7B-F8134CBC5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2" y="1005840"/>
            <a:ext cx="10403840" cy="58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6D614C5-AD9D-4311-B9CA-4FDD481866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64"/>
          <a:stretch/>
        </p:blipFill>
        <p:spPr>
          <a:xfrm>
            <a:off x="10180320" y="0"/>
            <a:ext cx="890016" cy="9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BA734F-0699-4CDC-8E03-5953C55A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2BBBEE-3D63-4270-A883-B4724C30C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864"/>
          <a:stretch/>
        </p:blipFill>
        <p:spPr>
          <a:xfrm>
            <a:off x="10021824" y="99748"/>
            <a:ext cx="890016" cy="9099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519D5A-E3A6-47AD-A7FE-D8437A101673}"/>
              </a:ext>
            </a:extLst>
          </p:cNvPr>
          <p:cNvSpPr txBox="1"/>
          <p:nvPr/>
        </p:nvSpPr>
        <p:spPr>
          <a:xfrm>
            <a:off x="304800" y="329184"/>
            <a:ext cx="2609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Serviços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E4DB84B-C145-4C40-9638-B47E6DF05873}"/>
              </a:ext>
            </a:extLst>
          </p:cNvPr>
          <p:cNvSpPr txBox="1"/>
          <p:nvPr/>
        </p:nvSpPr>
        <p:spPr>
          <a:xfrm>
            <a:off x="2153818" y="1330339"/>
            <a:ext cx="298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sz="2800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Máquinas Virtuais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F94580F-0FAA-49D9-840B-A8F40081D329}"/>
              </a:ext>
            </a:extLst>
          </p:cNvPr>
          <p:cNvSpPr txBox="1"/>
          <p:nvPr/>
        </p:nvSpPr>
        <p:spPr>
          <a:xfrm>
            <a:off x="5766550" y="1015049"/>
            <a:ext cx="3694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Banco de dados 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B0E7495-F6E6-4DD7-A50E-81465F1463EC}"/>
              </a:ext>
            </a:extLst>
          </p:cNvPr>
          <p:cNvSpPr txBox="1"/>
          <p:nvPr/>
        </p:nvSpPr>
        <p:spPr>
          <a:xfrm>
            <a:off x="5337732" y="2264364"/>
            <a:ext cx="4123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Azure Active </a:t>
            </a:r>
            <a:r>
              <a:rPr lang="pt-BR" dirty="0" err="1">
                <a:solidFill>
                  <a:schemeClr val="tx1"/>
                </a:solidFill>
              </a:rPr>
              <a:t>Directory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53FCCE8-5BBF-412A-8813-853E4B61294D}"/>
              </a:ext>
            </a:extLst>
          </p:cNvPr>
          <p:cNvSpPr txBox="1"/>
          <p:nvPr/>
        </p:nvSpPr>
        <p:spPr>
          <a:xfrm>
            <a:off x="585473" y="3702756"/>
            <a:ext cx="34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dirty="0" err="1">
                <a:solidFill>
                  <a:schemeClr val="tx1"/>
                </a:solidFill>
              </a:rPr>
              <a:t>Application</a:t>
            </a:r>
            <a:r>
              <a:rPr lang="pt-BR" dirty="0">
                <a:solidFill>
                  <a:schemeClr val="tx1"/>
                </a:solidFill>
              </a:rPr>
              <a:t> Insights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B719482-C29A-48A2-8A24-1EF83FAE3845}"/>
              </a:ext>
            </a:extLst>
          </p:cNvPr>
          <p:cNvSpPr txBox="1"/>
          <p:nvPr/>
        </p:nvSpPr>
        <p:spPr>
          <a:xfrm>
            <a:off x="1292634" y="2660538"/>
            <a:ext cx="3242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Container Service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5953103-1AC4-4010-9E19-0D991185BDCE}"/>
              </a:ext>
            </a:extLst>
          </p:cNvPr>
          <p:cNvSpPr txBox="1"/>
          <p:nvPr/>
        </p:nvSpPr>
        <p:spPr>
          <a:xfrm>
            <a:off x="1207008" y="457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05D1DB9-C26C-4986-8264-67423CC74DBC}"/>
              </a:ext>
            </a:extLst>
          </p:cNvPr>
          <p:cNvSpPr txBox="1"/>
          <p:nvPr/>
        </p:nvSpPr>
        <p:spPr>
          <a:xfrm>
            <a:off x="1391739" y="4663577"/>
            <a:ext cx="355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Aplicativos Móveis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04CFFF1-203B-4B17-8A1E-016131CC4DB2}"/>
              </a:ext>
            </a:extLst>
          </p:cNvPr>
          <p:cNvSpPr txBox="1"/>
          <p:nvPr/>
        </p:nvSpPr>
        <p:spPr>
          <a:xfrm>
            <a:off x="4864726" y="4051946"/>
            <a:ext cx="5602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Serviço de </a:t>
            </a:r>
            <a:r>
              <a:rPr lang="pt-BR" dirty="0" err="1">
                <a:solidFill>
                  <a:schemeClr val="tx1"/>
                </a:solidFill>
              </a:rPr>
              <a:t>Bot</a:t>
            </a:r>
            <a:r>
              <a:rPr lang="pt-BR" dirty="0">
                <a:solidFill>
                  <a:schemeClr val="tx1"/>
                </a:solidFill>
              </a:rPr>
              <a:t> do Azure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E856779-CAE7-430A-BC92-C086CB7CA735}"/>
              </a:ext>
            </a:extLst>
          </p:cNvPr>
          <p:cNvSpPr txBox="1"/>
          <p:nvPr/>
        </p:nvSpPr>
        <p:spPr>
          <a:xfrm>
            <a:off x="7351510" y="3148564"/>
            <a:ext cx="356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Serviços Cognitivos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A97CF9F-E192-48B6-AB0E-5F2625ED8558}"/>
              </a:ext>
            </a:extLst>
          </p:cNvPr>
          <p:cNvSpPr txBox="1"/>
          <p:nvPr/>
        </p:nvSpPr>
        <p:spPr>
          <a:xfrm>
            <a:off x="1670038" y="6149403"/>
            <a:ext cx="774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https://azure.microsoft.com/pt-br/services/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DE7FC41-A0DF-4FAD-AD80-38DC82221DD2}"/>
              </a:ext>
            </a:extLst>
          </p:cNvPr>
          <p:cNvSpPr txBox="1"/>
          <p:nvPr/>
        </p:nvSpPr>
        <p:spPr>
          <a:xfrm>
            <a:off x="4721537" y="3102400"/>
            <a:ext cx="1162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VSTS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26F4DF7-E3C1-4E84-ACA0-AF09B696A513}"/>
              </a:ext>
            </a:extLst>
          </p:cNvPr>
          <p:cNvSpPr txBox="1"/>
          <p:nvPr/>
        </p:nvSpPr>
        <p:spPr>
          <a:xfrm>
            <a:off x="2329059" y="5265203"/>
            <a:ext cx="355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Aplicativos Web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A291389-A7C5-404C-B455-EDDBFD5A4706}"/>
              </a:ext>
            </a:extLst>
          </p:cNvPr>
          <p:cNvSpPr txBox="1"/>
          <p:nvPr/>
        </p:nvSpPr>
        <p:spPr>
          <a:xfrm>
            <a:off x="6661351" y="5526813"/>
            <a:ext cx="4250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Muitas, mas muitas APIS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7BA1005-07B3-446B-A335-61F05D02288E}"/>
              </a:ext>
            </a:extLst>
          </p:cNvPr>
          <p:cNvSpPr txBox="1"/>
          <p:nvPr/>
        </p:nvSpPr>
        <p:spPr>
          <a:xfrm>
            <a:off x="5583408" y="4783900"/>
            <a:ext cx="491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Armazenamento de Discos</a:t>
            </a:r>
          </a:p>
        </p:txBody>
      </p:sp>
    </p:spTree>
    <p:extLst>
      <p:ext uri="{BB962C8B-B14F-4D97-AF65-F5344CB8AC3E}">
        <p14:creationId xmlns:p14="http://schemas.microsoft.com/office/powerpoint/2010/main" val="184031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4045DD-9D58-4BC9-8965-D18A2B79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9218" name="Picture 2" descr="Resultado de imagem para mobile center">
            <a:extLst>
              <a:ext uri="{FF2B5EF4-FFF2-40B4-BE49-F238E27FC236}">
                <a16:creationId xmlns:a16="http://schemas.microsoft.com/office/drawing/2014/main" id="{21BC2D8C-E6E8-455F-A1CB-B1E835185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0" r="10351"/>
          <a:stretch/>
        </p:blipFill>
        <p:spPr bwMode="auto">
          <a:xfrm>
            <a:off x="438912" y="790140"/>
            <a:ext cx="9582912" cy="606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22206CF-18E1-4BB3-A034-2B84B2B286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64"/>
          <a:stretch/>
        </p:blipFill>
        <p:spPr>
          <a:xfrm>
            <a:off x="10021824" y="99748"/>
            <a:ext cx="890016" cy="9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BA734F-0699-4CDC-8E03-5953C55A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2BBBEE-3D63-4270-A883-B4724C30C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864"/>
          <a:stretch/>
        </p:blipFill>
        <p:spPr>
          <a:xfrm>
            <a:off x="10021824" y="99748"/>
            <a:ext cx="890016" cy="9099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519D5A-E3A6-47AD-A7FE-D8437A101673}"/>
              </a:ext>
            </a:extLst>
          </p:cNvPr>
          <p:cNvSpPr txBox="1"/>
          <p:nvPr/>
        </p:nvSpPr>
        <p:spPr>
          <a:xfrm>
            <a:off x="304800" y="329184"/>
            <a:ext cx="2609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IaaS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A97CF9F-E192-48B6-AB0E-5F2625ED8558}"/>
              </a:ext>
            </a:extLst>
          </p:cNvPr>
          <p:cNvSpPr txBox="1"/>
          <p:nvPr/>
        </p:nvSpPr>
        <p:spPr>
          <a:xfrm>
            <a:off x="304800" y="1040955"/>
            <a:ext cx="108264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sz="2400" dirty="0">
                <a:solidFill>
                  <a:schemeClr val="tx1"/>
                </a:solidFill>
                <a:effectLst/>
              </a:rPr>
              <a:t>IaaS (Infraestrutura como serviço) é uma infra de computação instantânea, provisionada e gerenciada pela Internet.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FD0BA17-9EF6-410B-A133-C6A7E7893F61}"/>
              </a:ext>
            </a:extLst>
          </p:cNvPr>
          <p:cNvSpPr txBox="1"/>
          <p:nvPr/>
        </p:nvSpPr>
        <p:spPr>
          <a:xfrm>
            <a:off x="304800" y="1892045"/>
            <a:ext cx="10826496" cy="193899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>
            <a:defPPr>
              <a:defRPr lang="en-US"/>
            </a:defPPr>
            <a:lvl1pPr>
              <a:defRPr sz="2400">
                <a:ln w="0"/>
                <a:solidFill>
                  <a:schemeClr val="accent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Vantagens: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Elimina custos de capitais e reduz custos contínuos.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Inove rapidamente.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Foque em seus principais negócios.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Mais segurança.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Fornece novos aplicativos para usuários com mais rapidez.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Aumentar estabilidade, confiabilidade e suporte.</a:t>
            </a:r>
          </a:p>
        </p:txBody>
      </p:sp>
      <p:pic>
        <p:nvPicPr>
          <p:cNvPr id="10" name="Imagem 9" descr="Recorte de Tela">
            <a:extLst>
              <a:ext uri="{FF2B5EF4-FFF2-40B4-BE49-F238E27FC236}">
                <a16:creationId xmlns:a16="http://schemas.microsoft.com/office/drawing/2014/main" id="{13F3AE49-E6C6-4EC3-82FE-1968A3B5CE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0" t="7594" r="7375"/>
          <a:stretch/>
        </p:blipFill>
        <p:spPr>
          <a:xfrm>
            <a:off x="1438655" y="3818845"/>
            <a:ext cx="8230679" cy="302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8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2644</TotalTime>
  <Words>280</Words>
  <Application>Microsoft Macintosh PowerPoint</Application>
  <PresentationFormat>Widescreen</PresentationFormat>
  <Paragraphs>69</Paragraphs>
  <Slides>15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Tahoma</vt:lpstr>
      <vt:lpstr>Wingdings 3</vt:lpstr>
      <vt:lpstr>Íon</vt:lpstr>
      <vt:lpstr>Azure Fundamentals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Luigi Tavolaro</dc:creator>
  <cp:lastModifiedBy>Microsoft Office User</cp:lastModifiedBy>
  <cp:revision>106</cp:revision>
  <dcterms:created xsi:type="dcterms:W3CDTF">2017-11-27T23:44:02Z</dcterms:created>
  <dcterms:modified xsi:type="dcterms:W3CDTF">2020-12-11T16:31:03Z</dcterms:modified>
</cp:coreProperties>
</file>