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  <p:sldMasterId id="2147483697" r:id="rId6"/>
  </p:sldMasterIdLst>
  <p:notesMasterIdLst>
    <p:notesMasterId r:id="rId13"/>
  </p:notesMasterIdLst>
  <p:handoutMasterIdLst>
    <p:handoutMasterId r:id="rId14"/>
  </p:handoutMasterIdLst>
  <p:sldIdLst>
    <p:sldId id="376" r:id="rId7"/>
    <p:sldId id="378" r:id="rId8"/>
    <p:sldId id="361" r:id="rId9"/>
    <p:sldId id="379" r:id="rId10"/>
    <p:sldId id="371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4F99E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211" autoAdjust="0"/>
  </p:normalViewPr>
  <p:slideViewPr>
    <p:cSldViewPr snapToGrid="0">
      <p:cViewPr>
        <p:scale>
          <a:sx n="93" d="100"/>
          <a:sy n="93" d="100"/>
        </p:scale>
        <p:origin x="18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C9ED35-DE8B-415A-922F-475591756D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9E4D8-D3D8-48E1-B39B-7E340391D4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058C1-90F1-497D-B6E2-F41DD9496DF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BDA0-6DEC-4EB4-B281-E640C0335B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BDA65-71C1-4C6F-918E-86F83EBE9C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CCDA-14A9-4711-A787-3E93F0044C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3B17-C506-4D51-BB37-16B365906619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8D5BB-B127-481F-BC0A-2F77C576BB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2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“How to deliver a Microsoft </a:t>
            </a:r>
            <a:r>
              <a:rPr lang="en-US"/>
              <a:t>Cloud Workshop.”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44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DFA60E-AD5C-4264-884B-ECD9CC856F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99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steps we’ll walk through during a whiteboard design session.</a:t>
            </a:r>
          </a:p>
          <a:p>
            <a:endParaRPr lang="en-US" dirty="0"/>
          </a:p>
          <a:p>
            <a:r>
              <a:rPr lang="en-US" dirty="0"/>
              <a:t>The first step is to review the customer case study. Here you’ll cover the customer’s situation, requirements, and current architecture, as well as potential issues or objections they may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steps we’ll walk through during a whiteboard design session.</a:t>
            </a:r>
          </a:p>
          <a:p>
            <a:endParaRPr lang="en-US" dirty="0"/>
          </a:p>
          <a:p>
            <a:r>
              <a:rPr lang="en-US" dirty="0"/>
              <a:t>The first step is to review the customer case study. Here you’ll cover the customer’s situation, requirements, and current architecture, as well as potential issues or objections they may have.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8D5BB-B127-481F-BC0A-2F77C576BB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Next, we will review details for hands-on labs.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FA60E-AD5C-4264-884B-ECD9CC856F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6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1/18/21 10:03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2866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‹nº›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5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8358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492586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 descr="Microsoft logo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 descr="Microsoft Cloud Workshop logo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5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 descr="Microsoft logo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11221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33911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857660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879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01959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19996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56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235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10251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17787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33665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384668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47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11762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41966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9568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icrosoft logo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221130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3908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8644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483100" y="6477000"/>
            <a:ext cx="3149600" cy="381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9844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4559300" y="6502400"/>
            <a:ext cx="33782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4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494683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241800" y="6502400"/>
            <a:ext cx="3340100" cy="355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61795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7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4411" spc="-74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3" y="3878586"/>
            <a:ext cx="8964187" cy="1792326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5833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258FFF-F925-446B-8502-81C933981705}" type="slidenum">
              <a:rPr>
                <a:gradFill>
                  <a:gsLst>
                    <a:gs pos="2239">
                      <a:srgbClr val="FFFFFF"/>
                    </a:gs>
                    <a:gs pos="11940">
                      <a:srgbClr val="FFFFFF"/>
                    </a:gs>
                  </a:gsLst>
                  <a:lin ang="5400000" scaled="0"/>
                </a:gradFill>
              </a:rPr>
              <a:pPr/>
              <a:t>‹nº›</a:t>
            </a:fld>
            <a:endParaRPr>
              <a:gradFill>
                <a:gsLst>
                  <a:gs pos="2239">
                    <a:srgbClr val="FFFFFF"/>
                  </a:gs>
                  <a:gs pos="1194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5226" y="470410"/>
            <a:ext cx="1606862" cy="3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5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42412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34" y="291112"/>
            <a:ext cx="11494682" cy="896518"/>
          </a:xfrm>
        </p:spPr>
        <p:txBody>
          <a:bodyPr/>
          <a:lstStyle>
            <a:lvl1pPr>
              <a:defRPr sz="4264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48"/>
            <a:ext cx="10757098" cy="1441702"/>
          </a:xfrm>
        </p:spPr>
        <p:txBody>
          <a:bodyPr/>
          <a:lstStyle>
            <a:lvl1pPr>
              <a:defRPr sz="1912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1765"/>
            </a:lvl2pPr>
            <a:lvl3pPr>
              <a:defRPr sz="1471"/>
            </a:lvl3pPr>
            <a:lvl4pPr>
              <a:defRPr sz="1324"/>
            </a:lvl4pPr>
            <a:lvl5pPr>
              <a:defRPr sz="1324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92872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902326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163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8675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546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92681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156919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31100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icrosoft logo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5968050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7060" y="335067"/>
            <a:ext cx="10819785" cy="766329"/>
          </a:xfrm>
        </p:spPr>
        <p:txBody>
          <a:bodyPr lIns="0" tIns="0" rIns="0" bIns="0" anchor="t" anchorCtr="0">
            <a:noAutofit/>
          </a:bodyPr>
          <a:lstStyle>
            <a:lvl1pPr marL="0" indent="0" algn="l" defTabSz="49860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3529" b="0" kern="1200" cap="none" spc="-98" baseline="0" dirty="0">
                <a:solidFill>
                  <a:srgbClr val="505050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85" y="2142443"/>
            <a:ext cx="7027273" cy="2604438"/>
          </a:xfrm>
        </p:spPr>
        <p:txBody>
          <a:bodyPr lIns="0" tIns="0" rIns="0" bIns="0">
            <a:noAutofit/>
          </a:bodyPr>
          <a:lstStyle>
            <a:lvl1pPr marL="0" marR="0" indent="0" algn="l" defTabSz="498603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961" b="0" kern="1200" cap="none" spc="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Body copy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27551" y="1645383"/>
            <a:ext cx="7029141" cy="379494"/>
          </a:xfrm>
        </p:spPr>
        <p:txBody>
          <a:bodyPr lIns="0" tIns="0" rIns="0" bIns="0" anchor="b" anchorCtr="0">
            <a:noAutofit/>
          </a:bodyPr>
          <a:lstStyle>
            <a:lvl1pPr marL="0" marR="0" indent="0" algn="l" defTabSz="4986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961" b="0" kern="1200" cap="none" spc="0" baseline="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498603" rtl="0" eaLnBrk="1" latinLnBrk="0" hangingPunct="1">
              <a:lnSpc>
                <a:spcPct val="90000"/>
              </a:lnSpc>
              <a:spcAft>
                <a:spcPts val="409"/>
              </a:spcAft>
              <a:buNone/>
              <a:defRPr lang="en-US" sz="1364" b="1" kern="1200" cap="all" spc="205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11622-120A-4D49-AD6C-7E4B984B1EE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917C22C-C5D7-4539-A137-217872CE63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6551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73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59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48886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5323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‹nº›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0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874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93" r:id="rId19"/>
    <p:sldLayoutId id="2147483695" r:id="rId20"/>
    <p:sldLayoutId id="2147483696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9" y="2911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82"/>
            <a:ext cx="11653521" cy="168387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9242" y="6558796"/>
            <a:ext cx="3859607" cy="134483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l" defTabSz="685692" rtl="0" eaLnBrk="1" latinLnBrk="0" hangingPunct="1">
              <a:defRPr lang="en-US" sz="662" kern="120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t>Microsoft Confidential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8" y="6558796"/>
            <a:ext cx="555596" cy="134483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>
              <a:defRPr lang="en-US" sz="662" b="0" kern="1200" smtClean="0">
                <a:gradFill>
                  <a:gsLst>
                    <a:gs pos="2239">
                      <a:schemeClr val="tx1"/>
                    </a:gs>
                    <a:gs pos="1194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defTabSz="914554"/>
            <a:fld id="{27258FFF-F925-446B-8502-81C933981705}" type="slidenum">
              <a:rPr lang="en-US" smtClean="0">
                <a:gradFill>
                  <a:gsLst>
                    <a:gs pos="2239">
                      <a:srgbClr val="505050"/>
                    </a:gs>
                    <a:gs pos="11940">
                      <a:srgbClr val="505050"/>
                    </a:gs>
                  </a:gsLst>
                  <a:lin ang="5400000" scaled="0"/>
                </a:gradFill>
              </a:rPr>
              <a:pPr defTabSz="914554"/>
              <a:t>‹nº›</a:t>
            </a:fld>
            <a:endParaRPr lang="en-US">
              <a:gradFill>
                <a:gsLst>
                  <a:gs pos="2239">
                    <a:srgbClr val="505050"/>
                  </a:gs>
                  <a:gs pos="11940">
                    <a:srgbClr val="50505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302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>
    <p:fade/>
  </p:transition>
  <p:hf sldNum="0" hdr="0" dt="0"/>
  <p:txStyles>
    <p:titleStyle>
      <a:lvl1pPr algn="l" defTabSz="685692" rtl="0" eaLnBrk="1" latinLnBrk="0" hangingPunct="1">
        <a:lnSpc>
          <a:spcPct val="90000"/>
        </a:lnSpc>
        <a:spcBef>
          <a:spcPct val="0"/>
        </a:spcBef>
        <a:buNone/>
        <a:defRPr lang="en-US" sz="397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80" marR="0" indent="-252080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468" marR="0" indent="-177389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182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35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288" marR="0" indent="-168053" algn="l" defTabSz="6856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5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1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7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3" indent="-171423" algn="l" defTabSz="685692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4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4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2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7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3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4">
          <p15:clr>
            <a:srgbClr val="A4A3A4"/>
          </p15:clr>
        </p15:guide>
        <p15:guide id="17" pos="4780">
          <p15:clr>
            <a:srgbClr val="A4A3A4"/>
          </p15:clr>
        </p15:guide>
        <p15:guide id="18" pos="5356">
          <p15:clr>
            <a:srgbClr val="A4A3A4"/>
          </p15:clr>
        </p15:guide>
        <p15:guide id="19" pos="5932">
          <p15:clr>
            <a:srgbClr val="A4A3A4"/>
          </p15:clr>
        </p15:guide>
        <p15:guide id="20" pos="6508">
          <p15:clr>
            <a:srgbClr val="A4A3A4"/>
          </p15:clr>
        </p15:guide>
        <p15:guide id="21" pos="7084">
          <p15:clr>
            <a:srgbClr val="A4A3A4"/>
          </p15:clr>
        </p15:guide>
        <p15:guide id="22" pos="766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A4E4D-A463-42FD-A971-F7E139CA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1" y="3028568"/>
            <a:ext cx="7390143" cy="1793090"/>
          </a:xfrm>
        </p:spPr>
        <p:txBody>
          <a:bodyPr/>
          <a:lstStyle/>
          <a:p>
            <a:r>
              <a:rPr lang="en-US" dirty="0"/>
              <a:t>Azure para </a:t>
            </a:r>
            <a:r>
              <a:rPr lang="en-US" dirty="0" err="1"/>
              <a:t>Desenvolvedores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App Service 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7CF7A34-E32F-4509-9987-138A17E21CE1}"/>
              </a:ext>
            </a:extLst>
          </p:cNvPr>
          <p:cNvSpPr txBox="1">
            <a:spLocks/>
          </p:cNvSpPr>
          <p:nvPr/>
        </p:nvSpPr>
        <p:spPr>
          <a:xfrm>
            <a:off x="4111517" y="2281663"/>
            <a:ext cx="7813252" cy="266520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kern="1200" cap="none" spc="0" baseline="0" dirty="0" smtClean="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baseline="0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ClrTx/>
              <a:buFont typeface="Wingdings" panose="05000000000000000000" pitchFamily="2" charset="2"/>
              <a:buNone/>
              <a:defRPr lang="en-US" sz="1391" b="1" kern="1200" cap="all" spc="209" dirty="0" smtClean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0" indent="0" algn="l" defTabSz="508623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417"/>
              </a:spcAft>
              <a:buFont typeface="Arial"/>
              <a:buNone/>
              <a:defRPr lang="en-US" sz="1391" b="1" kern="1200" cap="all" spc="209" dirty="0">
                <a:gradFill>
                  <a:gsLst>
                    <a:gs pos="14159">
                      <a:schemeClr val="tx1"/>
                    </a:gs>
                    <a:gs pos="32000">
                      <a:schemeClr val="tx1"/>
                    </a:gs>
                  </a:gsLst>
                  <a:lin ang="5400000" scaled="1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797425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6046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4667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3290" indent="-254311" algn="l" defTabSz="508623" rtl="0" eaLnBrk="1" latinLnBrk="0" hangingPunct="1">
              <a:spcBef>
                <a:spcPct val="20000"/>
              </a:spcBef>
              <a:buFont typeface="Arial"/>
              <a:buChar char="•"/>
              <a:defRPr sz="22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Serviço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de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hospedagem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de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aplicações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em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nuvem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totalmente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gerenciado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, Seguro,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redundante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e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altamente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disponível</a:t>
            </a: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marR="0" lvl="0" indent="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0" indent="-45720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PaaS – Plataforma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como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Serviço</a:t>
            </a:r>
            <a:endParaRPr kumimoji="0" lang="en-US" sz="2750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457200" marR="0" lvl="0" indent="-45720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Suporta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Windows e Linux</a:t>
            </a:r>
          </a:p>
          <a:p>
            <a:pPr marL="457200" marR="0" lvl="0" indent="-45720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Stacks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suportadas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: .NET Core,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Asp.net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, Java,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Node.JS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, Python, PHP, Ruby</a:t>
            </a:r>
          </a:p>
          <a:p>
            <a:pPr marL="457200" marR="0" lvl="0" indent="-457200" algn="l" defTabSz="5086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Permite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275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uso</a:t>
            </a:r>
            <a:r>
              <a:rPr kumimoji="0" lang="en-US" sz="275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de Imagens Docker</a:t>
            </a:r>
          </a:p>
        </p:txBody>
      </p:sp>
      <p:pic>
        <p:nvPicPr>
          <p:cNvPr id="1026" name="Picture 2" descr="Azure Start Point | Your first Web App and App Service Plan">
            <a:extLst>
              <a:ext uri="{FF2B5EF4-FFF2-40B4-BE49-F238E27FC236}">
                <a16:creationId xmlns:a16="http://schemas.microsoft.com/office/drawing/2014/main" id="{5A27B62B-DAC4-1E47-BDC3-1E7D1ADB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934"/>
            <a:ext cx="4573155" cy="240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9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774A367-9F67-4C2B-A29F-54605E3BFCCC}"/>
              </a:ext>
            </a:extLst>
          </p:cNvPr>
          <p:cNvSpPr txBox="1">
            <a:spLocks/>
          </p:cNvSpPr>
          <p:nvPr/>
        </p:nvSpPr>
        <p:spPr>
          <a:xfrm>
            <a:off x="421329" y="4435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6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App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62B3C-9CF3-440E-A0E7-240D52B7A1C1}"/>
              </a:ext>
            </a:extLst>
          </p:cNvPr>
          <p:cNvSpPr/>
          <p:nvPr/>
        </p:nvSpPr>
        <p:spPr>
          <a:xfrm>
            <a:off x="421329" y="1343179"/>
            <a:ext cx="9752685" cy="2738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Escalabilidade</a:t>
            </a:r>
            <a:r>
              <a:rPr kumimoji="0" lang="en-US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( Vertical e Horizontal )</a:t>
            </a: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Suporte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a HTTPS</a:t>
            </a: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Integração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/ Deployment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Contínuos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: Azure DevOps, GitHub, GitHub Actions e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outras</a:t>
            </a:r>
            <a:r>
              <a:rPr kumimoji="0" lang="en-GB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en-GB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opções</a:t>
            </a:r>
            <a:endParaRPr kumimoji="0" lang="en-GB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Slots, </a:t>
            </a:r>
            <a:r>
              <a:rPr lang="en-GB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Domínios</a:t>
            </a:r>
            <a:r>
              <a:rPr lang="en-GB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lang="en-GB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personalizados</a:t>
            </a:r>
            <a:endParaRPr kumimoji="0" lang="en-GB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1201F4-8457-4801-A936-0CCE8C93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Whiteboard design session walk-through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589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774A367-9F67-4C2B-A29F-54605E3BFCCC}"/>
              </a:ext>
            </a:extLst>
          </p:cNvPr>
          <p:cNvSpPr txBox="1">
            <a:spLocks/>
          </p:cNvSpPr>
          <p:nvPr/>
        </p:nvSpPr>
        <p:spPr>
          <a:xfrm>
            <a:off x="421329" y="443514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6856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70" b="0" kern="1200" cap="none" spc="-75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62B3C-9CF3-440E-A0E7-240D52B7A1C1}"/>
              </a:ext>
            </a:extLst>
          </p:cNvPr>
          <p:cNvSpPr/>
          <p:nvPr/>
        </p:nvSpPr>
        <p:spPr>
          <a:xfrm>
            <a:off x="421329" y="1343179"/>
            <a:ext cx="9752685" cy="3507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67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Serviço </a:t>
            </a:r>
            <a:r>
              <a:rPr lang="pt-BR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que integra o Microsoft </a:t>
            </a:r>
            <a:r>
              <a:rPr lang="pt-BR" sz="2750" kern="0" dirty="0" err="1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Azure</a:t>
            </a:r>
            <a:r>
              <a:rPr lang="pt-BR" sz="2750" kern="0" dirty="0">
                <a:solidFill>
                  <a:srgbClr val="505050"/>
                </a:solidFill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, estando voltado ao monitoramento de aplicações Web ( sites e serviços )</a:t>
            </a: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2750" kern="0" dirty="0">
              <a:solidFill>
                <a:srgbClr val="505050"/>
              </a:solidFill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Uso de telemetria para coleta de dados</a:t>
            </a: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  <a:p>
            <a:pPr marL="285750" marR="0" lvl="0" indent="-285750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Tecnologias com suporte: .NET, Java, </a:t>
            </a: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Node.JS</a:t>
            </a: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, PHP, Ruby, Python, </a:t>
            </a: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Azure</a:t>
            </a: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App</a:t>
            </a: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Service, </a:t>
            </a: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Azure</a:t>
            </a:r>
            <a:r>
              <a:rPr kumimoji="0" lang="pt-BR" sz="275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 </a:t>
            </a:r>
            <a:r>
              <a:rPr kumimoji="0" lang="pt-BR" sz="2750" b="0" i="0" u="none" strike="noStrike" kern="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 panose="020B0402040204020203" pitchFamily="34" charset="0"/>
                <a:ea typeface="Calibri" panose="020F0502020204030204" pitchFamily="34" charset="0"/>
                <a:cs typeface="Segoe UI Semilight" panose="020B0402040204020203" pitchFamily="34" charset="0"/>
              </a:rPr>
              <a:t>Functions</a:t>
            </a:r>
            <a:endParaRPr kumimoji="0" lang="en-GB" sz="275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 panose="020B0402040204020203" pitchFamily="34" charset="0"/>
              <a:ea typeface="Calibri" panose="020F050202020403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1201F4-8457-4801-A936-0CCE8C93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Whiteboard design session walk-through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727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3117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Hands-on lab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Azure App Services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Application </a:t>
            </a:r>
            <a:r>
              <a:rPr lang="en-US" dirty="0" err="1">
                <a:solidFill>
                  <a:schemeClr val="bg1"/>
                </a:solidFill>
              </a:rPr>
              <a:t>Insigths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2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3.xml><?xml version="1.0" encoding="utf-8"?>
<a:theme xmlns:a="http://schemas.openxmlformats.org/drawingml/2006/main" name="3_Server and Cloud 2013">
  <a:themeElements>
    <a:clrScheme name="STB Template">
      <a:dk1>
        <a:srgbClr val="505050"/>
      </a:dk1>
      <a:lt1>
        <a:srgbClr val="FFFFFF"/>
      </a:lt1>
      <a:dk2>
        <a:srgbClr val="008272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B_Template_16-9_Sept2013_v12.potx" id="{9C7765DE-A674-4011-A212-5D742AF30369}" vid="{5465D01F-9AE6-47ED-AC67-4D8944814AA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7513556CC2A42A50BC3B7951EFEF1" ma:contentTypeVersion="10" ma:contentTypeDescription="Create a new document." ma:contentTypeScope="" ma:versionID="b3fb19155c6109d1603b7fa506297521">
  <xsd:schema xmlns:xsd="http://www.w3.org/2001/XMLSchema" xmlns:xs="http://www.w3.org/2001/XMLSchema" xmlns:p="http://schemas.microsoft.com/office/2006/metadata/properties" xmlns:ns2="a340a517-1268-4e24-a1ef-9c22646793e3" xmlns:ns3="86931492-25b6-4ae7-ad5c-0d117819985f" targetNamespace="http://schemas.microsoft.com/office/2006/metadata/properties" ma:root="true" ma:fieldsID="b088abe98fc2890ad6e1013f228c6d21" ns2:_="" ns3:_="">
    <xsd:import namespace="a340a517-1268-4e24-a1ef-9c22646793e3"/>
    <xsd:import namespace="86931492-25b6-4ae7-ad5c-0d11781998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40a517-1268-4e24-a1ef-9c2264679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31492-25b6-4ae7-ad5c-0d11781998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A8607D-059B-4070-AE9C-F75A54FCD9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40a517-1268-4e24-a1ef-9c22646793e3"/>
    <ds:schemaRef ds:uri="86931492-25b6-4ae7-ad5c-0d11781998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F7D529-36AB-45DA-B239-2F912F2D161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8803e8d-9e10-408c-88fd-dc99e6e4d56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8501AF-04CF-4482-BAE1-607B49DDC3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310</Words>
  <Application>Microsoft Macintosh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2_Server and Cloud 2013</vt:lpstr>
      <vt:lpstr>C+E Readiness Template</vt:lpstr>
      <vt:lpstr>3_Server and Cloud 2013</vt:lpstr>
      <vt:lpstr>Azure para Desenvolvedores</vt:lpstr>
      <vt:lpstr>Azure App Service </vt:lpstr>
      <vt:lpstr>Whiteboard design session walk-through</vt:lpstr>
      <vt:lpstr>Whiteboard design session walk-through</vt:lpstr>
      <vt:lpstr>Hands-on lab Azure App Services Application Insigths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Microsoft Office User</cp:lastModifiedBy>
  <cp:revision>16</cp:revision>
  <dcterms:created xsi:type="dcterms:W3CDTF">2016-01-21T23:17:09Z</dcterms:created>
  <dcterms:modified xsi:type="dcterms:W3CDTF">2021-01-19T14:04:13Z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0x0101005557513556CC2A42A50BC3B7951EFEF1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hopero@microsoft.com</vt:lpwstr>
  </property>
  <property fmtid="{D5CDD505-2E9C-101B-9397-08002B2CF9AE}" pid="7" name="MSIP_Label_f42aa342-8706-4288-bd11-ebb85995028c_SetDate">
    <vt:lpwstr>2017-09-21T13:50:16.8427028-07:00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Order">
    <vt:r8>9040400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TemplateUrl">
    <vt:lpwstr/>
  </property>
  <property fmtid="{D5CDD505-2E9C-101B-9397-08002B2CF9AE}" pid="16" name="ComplianceAssetId">
    <vt:lpwstr/>
  </property>
  <property fmtid="{D5CDD505-2E9C-101B-9397-08002B2CF9AE}" pid="17" name="AuthorIds_UIVersion_4096">
    <vt:lpwstr>18404</vt:lpwstr>
  </property>
</Properties>
</file>