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 id="2147483697" r:id="rId6"/>
  </p:sldMasterIdLst>
  <p:notesMasterIdLst>
    <p:notesMasterId r:id="rId17"/>
  </p:notesMasterIdLst>
  <p:handoutMasterIdLst>
    <p:handoutMasterId r:id="rId18"/>
  </p:handoutMasterIdLst>
  <p:sldIdLst>
    <p:sldId id="376" r:id="rId7"/>
    <p:sldId id="378" r:id="rId8"/>
    <p:sldId id="361" r:id="rId9"/>
    <p:sldId id="379" r:id="rId10"/>
    <p:sldId id="363" r:id="rId11"/>
    <p:sldId id="380" r:id="rId12"/>
    <p:sldId id="382" r:id="rId13"/>
    <p:sldId id="381" r:id="rId14"/>
    <p:sldId id="371" r:id="rId15"/>
    <p:sldId id="34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4F99E0"/>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7211" autoAdjust="0"/>
  </p:normalViewPr>
  <p:slideViewPr>
    <p:cSldViewPr snapToGrid="0">
      <p:cViewPr varScale="1">
        <p:scale>
          <a:sx n="97" d="100"/>
          <a:sy n="97" d="100"/>
        </p:scale>
        <p:origin x="1704" y="19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C9ED35-DE8B-415A-922F-475591756D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329E4D8-D3D8-48E1-B39B-7E340391D4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2058C1-90F1-497D-B6E2-F41DD9496DF9}" type="datetimeFigureOut">
              <a:rPr lang="en-US" smtClean="0"/>
              <a:t>1/18/21</a:t>
            </a:fld>
            <a:endParaRPr lang="en-US"/>
          </a:p>
        </p:txBody>
      </p:sp>
      <p:sp>
        <p:nvSpPr>
          <p:cNvPr id="4" name="Footer Placeholder 3">
            <a:extLst>
              <a:ext uri="{FF2B5EF4-FFF2-40B4-BE49-F238E27FC236}">
                <a16:creationId xmlns:a16="http://schemas.microsoft.com/office/drawing/2014/main" id="{ABDFBDA0-6DEC-4EB4-B281-E640C0335B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71BDA65-71C1-4C6F-918E-86F83EBE9C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C6CCDA-14A9-4711-A787-3E93F0044C74}" type="slidenum">
              <a:rPr lang="en-US" smtClean="0"/>
              <a:t>‹nº›</a:t>
            </a:fld>
            <a:endParaRPr lang="en-US"/>
          </a:p>
        </p:txBody>
      </p:sp>
    </p:spTree>
    <p:extLst>
      <p:ext uri="{BB962C8B-B14F-4D97-AF65-F5344CB8AC3E}">
        <p14:creationId xmlns:p14="http://schemas.microsoft.com/office/powerpoint/2010/main" val="4156334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‹nº›</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“How to deliver a Microsoft </a:t>
            </a:r>
            <a:r>
              <a:rPr lang="en-US"/>
              <a:t>Cloud Workshop.”</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1447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DFA60E-AD5C-4264-884B-ECD9CC856F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4991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steps we’ll walk through during a whiteboard design session.</a:t>
            </a:r>
          </a:p>
          <a:p>
            <a:endParaRPr lang="en-US" dirty="0"/>
          </a:p>
          <a:p>
            <a:r>
              <a:rPr lang="en-US" dirty="0"/>
              <a:t>The first step is to review the customer case study. Here you’ll cover the customer’s situation, requirements, and current architecture, as well as potential issues or objections they may have. </a:t>
            </a:r>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928371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steps we’ll walk through during a whiteboard design session.</a:t>
            </a:r>
          </a:p>
          <a:p>
            <a:endParaRPr lang="en-US" dirty="0"/>
          </a:p>
          <a:p>
            <a:r>
              <a:rPr lang="en-US" dirty="0"/>
              <a:t>The first step is to review the customer case study. Here you’ll cover the customer’s situation, requirements, and current architecture, as well as potential issues or objections they may have. </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2103870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3 is to present the solution. Attendee teams pair up with another table to present their solutions to each other. During the presentations, be prepared to ask questions and encourage other attendees to raise questions and objections. This will help teams practice responding to customer objections. Also, make sure that teams have time to provide each other with feedback.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78408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3 is to present the solution. Attendee teams pair up with another table to present their solutions to each other. During the presentations, be prepared to ask questions and encourage other attendees to raise questions and objections. This will help teams practice responding to customer objections. Also, make sure that teams have time to provide each other with feedback.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940376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3 is to present the solution. Attendee teams pair up with another table to present their solutions to each other. During the presentations, be prepared to ask questions and encourage other attendees to raise questions and objections. This will help teams practice responding to customer objections. Also, make sure that teams have time to provide each other with feedback.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4128153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Next, we will review details for hands-on labs. </a:t>
            </a:r>
          </a:p>
        </p:txBody>
      </p:sp>
      <p:sp>
        <p:nvSpPr>
          <p:cNvPr id="4" name="Slide Number Placeholder 3"/>
          <p:cNvSpPr>
            <a:spLocks noGrp="1"/>
          </p:cNvSpPr>
          <p:nvPr>
            <p:ph type="sldNum" sz="quarter" idx="10"/>
          </p:nvPr>
        </p:nvSpPr>
        <p:spPr/>
        <p:txBody>
          <a:bodyPr/>
          <a:lstStyle/>
          <a:p>
            <a:fld id="{57DFA60E-AD5C-4264-884B-ECD9CC856FA7}" type="slidenum">
              <a:rPr lang="en-US" smtClean="0"/>
              <a:t>9</a:t>
            </a:fld>
            <a:endParaRPr lang="en-US"/>
          </a:p>
        </p:txBody>
      </p:sp>
    </p:spTree>
    <p:extLst>
      <p:ext uri="{BB962C8B-B14F-4D97-AF65-F5344CB8AC3E}">
        <p14:creationId xmlns:p14="http://schemas.microsoft.com/office/powerpoint/2010/main" val="2273663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1/18/21 10:18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28666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‹nº›</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descr="Microsoft logo"/>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descr="Microsoft Cloud Workshop logo">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descr="Microsoft logo"/>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grpSp>
        <p:nvGrpSpPr>
          <p:cNvPr id="5" name="Group 4" descr="Microsoft logo"/>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5189844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445496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826179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‹nº›</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9604963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42412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92872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902326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64116351"/>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286757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5461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4156919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031100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descr="Microsoft logo"/>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45968050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5_BASIC">
    <p:spTree>
      <p:nvGrpSpPr>
        <p:cNvPr id="1" name=""/>
        <p:cNvGrpSpPr/>
        <p:nvPr/>
      </p:nvGrpSpPr>
      <p:grpSpPr>
        <a:xfrm>
          <a:off x="0" y="0"/>
          <a:ext cx="0" cy="0"/>
          <a:chOff x="0" y="0"/>
          <a:chExt cx="0" cy="0"/>
        </a:xfrm>
      </p:grpSpPr>
      <p:sp>
        <p:nvSpPr>
          <p:cNvPr id="17" name="Text Placeholder 2"/>
          <p:cNvSpPr>
            <a:spLocks noGrp="1"/>
          </p:cNvSpPr>
          <p:nvPr>
            <p:ph type="body" sz="quarter" idx="14" hasCustomPrompt="1"/>
          </p:nvPr>
        </p:nvSpPr>
        <p:spPr>
          <a:xfrm>
            <a:off x="387060" y="335067"/>
            <a:ext cx="10819785" cy="766329"/>
          </a:xfrm>
        </p:spPr>
        <p:txBody>
          <a:bodyPr lIns="0" tIns="0" rIns="0" bIns="0" anchor="t" anchorCtr="0">
            <a:noAutofit/>
          </a:bodyPr>
          <a:lstStyle>
            <a:lvl1pPr marL="0" indent="0" algn="l" defTabSz="498603" rtl="0" eaLnBrk="1" latinLnBrk="0" hangingPunct="1">
              <a:lnSpc>
                <a:spcPct val="90000"/>
              </a:lnSpc>
              <a:spcBef>
                <a:spcPts val="0"/>
              </a:spcBef>
              <a:spcAft>
                <a:spcPts val="0"/>
              </a:spcAft>
              <a:buFont typeface="Arial"/>
              <a:buNone/>
              <a:defRPr lang="en-US" sz="3529" b="0" kern="1200" cap="none" spc="-98" baseline="0" dirty="0">
                <a:solidFill>
                  <a:srgbClr val="505050"/>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a:t>
            </a:r>
          </a:p>
        </p:txBody>
      </p:sp>
      <p:sp>
        <p:nvSpPr>
          <p:cNvPr id="22" name="Text Placeholder 2"/>
          <p:cNvSpPr>
            <a:spLocks noGrp="1"/>
          </p:cNvSpPr>
          <p:nvPr>
            <p:ph type="body" sz="quarter" idx="16" hasCustomPrompt="1"/>
          </p:nvPr>
        </p:nvSpPr>
        <p:spPr>
          <a:xfrm>
            <a:off x="427085" y="2142443"/>
            <a:ext cx="7027273" cy="2604438"/>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23" name="Text Placeholder 2"/>
          <p:cNvSpPr>
            <a:spLocks noGrp="1"/>
          </p:cNvSpPr>
          <p:nvPr>
            <p:ph type="body" sz="quarter" idx="17" hasCustomPrompt="1"/>
          </p:nvPr>
        </p:nvSpPr>
        <p:spPr>
          <a:xfrm>
            <a:off x="427551" y="1645383"/>
            <a:ext cx="7029141"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2" name="Slide Number Placeholder 1">
            <a:extLst>
              <a:ext uri="{FF2B5EF4-FFF2-40B4-BE49-F238E27FC236}">
                <a16:creationId xmlns:a16="http://schemas.microsoft.com/office/drawing/2014/main" id="{7E911622-120A-4D49-AD6C-7E4B984B1EEA}"/>
              </a:ext>
            </a:extLst>
          </p:cNvPr>
          <p:cNvSpPr>
            <a:spLocks noGrp="1"/>
          </p:cNvSpPr>
          <p:nvPr>
            <p:ph type="sldNum" sz="quarter" idx="18"/>
          </p:nvPr>
        </p:nvSpPr>
        <p:spPr/>
        <p:txBody>
          <a:bodyPr/>
          <a:lstStyle/>
          <a:p>
            <a:fld id="{6917C22C-C5D7-4539-A137-217872CE6377}" type="slidenum">
              <a:rPr lang="en-US" smtClean="0"/>
              <a:pPr/>
              <a:t>‹nº›</a:t>
            </a:fld>
            <a:endParaRPr lang="en-US"/>
          </a:p>
        </p:txBody>
      </p:sp>
    </p:spTree>
    <p:extLst>
      <p:ext uri="{BB962C8B-B14F-4D97-AF65-F5344CB8AC3E}">
        <p14:creationId xmlns:p14="http://schemas.microsoft.com/office/powerpoint/2010/main" val="41249836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‹nº›</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5" r:id="rId20"/>
    <p:sldLayoutId id="2147483696"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‹nº›</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35302473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3" r:id="rId5"/>
    <p:sldLayoutId id="2147483704" r:id="rId6"/>
    <p:sldLayoutId id="2147483705" r:id="rId7"/>
    <p:sldLayoutId id="2147483706" r:id="rId8"/>
    <p:sldLayoutId id="2147483707" r:id="rId9"/>
    <p:sldLayoutId id="2147483708" r:id="rId10"/>
    <p:sldLayoutId id="2147483709"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CA4E4D-A463-42FD-A971-F7E139CACF69}"/>
              </a:ext>
            </a:extLst>
          </p:cNvPr>
          <p:cNvSpPr>
            <a:spLocks noGrp="1"/>
          </p:cNvSpPr>
          <p:nvPr>
            <p:ph type="title"/>
          </p:nvPr>
        </p:nvSpPr>
        <p:spPr>
          <a:xfrm>
            <a:off x="269301" y="3028568"/>
            <a:ext cx="7390143" cy="1793090"/>
          </a:xfrm>
        </p:spPr>
        <p:txBody>
          <a:bodyPr/>
          <a:lstStyle/>
          <a:p>
            <a:r>
              <a:rPr lang="en-US" dirty="0"/>
              <a:t>Azure para </a:t>
            </a:r>
            <a:r>
              <a:rPr lang="en-US" dirty="0" err="1"/>
              <a:t>Desenvolvedores</a:t>
            </a:r>
            <a:endParaRPr lang="en-US" dirty="0"/>
          </a:p>
        </p:txBody>
      </p:sp>
    </p:spTree>
    <p:extLst>
      <p:ext uri="{BB962C8B-B14F-4D97-AF65-F5344CB8AC3E}">
        <p14:creationId xmlns:p14="http://schemas.microsoft.com/office/powerpoint/2010/main" val="1129550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Azure Storage </a:t>
            </a:r>
          </a:p>
        </p:txBody>
      </p:sp>
      <p:sp>
        <p:nvSpPr>
          <p:cNvPr id="14" name="Text Placeholder 6">
            <a:extLst>
              <a:ext uri="{FF2B5EF4-FFF2-40B4-BE49-F238E27FC236}">
                <a16:creationId xmlns:a16="http://schemas.microsoft.com/office/drawing/2014/main" id="{C7CF7A34-E32F-4509-9987-138A17E21CE1}"/>
              </a:ext>
            </a:extLst>
          </p:cNvPr>
          <p:cNvSpPr txBox="1">
            <a:spLocks/>
          </p:cNvSpPr>
          <p:nvPr/>
        </p:nvSpPr>
        <p:spPr>
          <a:xfrm>
            <a:off x="4111517" y="2825002"/>
            <a:ext cx="7813252" cy="2665207"/>
          </a:xfrm>
          <a:prstGeom prst="rect">
            <a:avLst/>
          </a:prstGeom>
        </p:spPr>
        <p:txBody>
          <a:bodyPr vert="horz" lIns="0" tIns="0" rIns="0" bIns="0" rtlCol="0" anchor="b" anchorCtr="0">
            <a:noAutofit/>
          </a:bodyPr>
          <a:lstStyle>
            <a:lvl1pPr marL="0" marR="0" indent="0" algn="l" defTabSz="508623" rtl="0" eaLnBrk="1" fontAlgn="auto" latinLnBrk="0" hangingPunct="1">
              <a:lnSpc>
                <a:spcPct val="100000"/>
              </a:lnSpc>
              <a:spcBef>
                <a:spcPts val="0"/>
              </a:spcBef>
              <a:spcAft>
                <a:spcPts val="0"/>
              </a:spcAft>
              <a:buClrTx/>
              <a:buSzTx/>
              <a:buFont typeface="Arial"/>
              <a:buNone/>
              <a:tabLst/>
              <a:defRPr lang="en-US" sz="2000"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Bef>
                <a:spcPct val="20000"/>
              </a:spcBef>
              <a:spcAft>
                <a:spcPts val="417"/>
              </a:spcAft>
              <a:buClrTx/>
              <a:buFont typeface="Wingdings" panose="05000000000000000000" pitchFamily="2" charset="2"/>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Bef>
                <a:spcPct val="20000"/>
              </a:spcBef>
              <a:spcAft>
                <a:spcPts val="417"/>
              </a:spcAft>
              <a:buClrTx/>
              <a:buFont typeface="Wingdings" panose="05000000000000000000" pitchFamily="2" charset="2"/>
              <a:buNone/>
              <a:defRPr lang="en-US" sz="1391" b="1" kern="1200" cap="all" spc="209" baseline="0"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Bef>
                <a:spcPct val="20000"/>
              </a:spcBef>
              <a:spcAft>
                <a:spcPts val="417"/>
              </a:spcAft>
              <a:buClrTx/>
              <a:buFont typeface="Wingdings" panose="05000000000000000000" pitchFamily="2" charset="2"/>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Bef>
                <a:spcPct val="20000"/>
              </a:spcBef>
              <a:spcAft>
                <a:spcPts val="417"/>
              </a:spcAft>
              <a:buFont typeface="Arial"/>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vl6pPr marL="2797425" indent="-254311" algn="l" defTabSz="508623" rtl="0" eaLnBrk="1" latinLnBrk="0" hangingPunct="1">
              <a:spcBef>
                <a:spcPct val="20000"/>
              </a:spcBef>
              <a:buFont typeface="Arial"/>
              <a:buChar char="•"/>
              <a:defRPr sz="2225" kern="1200">
                <a:solidFill>
                  <a:schemeClr val="tx1"/>
                </a:solidFill>
                <a:latin typeface="+mn-lt"/>
                <a:ea typeface="+mn-ea"/>
                <a:cs typeface="+mn-cs"/>
              </a:defRPr>
            </a:lvl6pPr>
            <a:lvl7pPr marL="3306046" indent="-254311" algn="l" defTabSz="508623" rtl="0" eaLnBrk="1" latinLnBrk="0" hangingPunct="1">
              <a:spcBef>
                <a:spcPct val="20000"/>
              </a:spcBef>
              <a:buFont typeface="Arial"/>
              <a:buChar char="•"/>
              <a:defRPr sz="2225" kern="1200">
                <a:solidFill>
                  <a:schemeClr val="tx1"/>
                </a:solidFill>
                <a:latin typeface="+mn-lt"/>
                <a:ea typeface="+mn-ea"/>
                <a:cs typeface="+mn-cs"/>
              </a:defRPr>
            </a:lvl7pPr>
            <a:lvl8pPr marL="3814667" indent="-254311" algn="l" defTabSz="508623" rtl="0" eaLnBrk="1" latinLnBrk="0" hangingPunct="1">
              <a:spcBef>
                <a:spcPct val="20000"/>
              </a:spcBef>
              <a:buFont typeface="Arial"/>
              <a:buChar char="•"/>
              <a:defRPr sz="2225" kern="1200">
                <a:solidFill>
                  <a:schemeClr val="tx1"/>
                </a:solidFill>
                <a:latin typeface="+mn-lt"/>
                <a:ea typeface="+mn-ea"/>
                <a:cs typeface="+mn-cs"/>
              </a:defRPr>
            </a:lvl8pPr>
            <a:lvl9pPr marL="4323290" indent="-254311" algn="l" defTabSz="508623" rtl="0" eaLnBrk="1" latinLnBrk="0" hangingPunct="1">
              <a:spcBef>
                <a:spcPct val="20000"/>
              </a:spcBef>
              <a:buFont typeface="Arial"/>
              <a:buChar char="•"/>
              <a:defRPr sz="2225" kern="1200">
                <a:solidFill>
                  <a:schemeClr val="tx1"/>
                </a:solidFill>
                <a:latin typeface="+mn-lt"/>
                <a:ea typeface="+mn-ea"/>
                <a:cs typeface="+mn-cs"/>
              </a:defRPr>
            </a:lvl9pPr>
          </a:lstStyle>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Serviço</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de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armazenamento</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em</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nuvem</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totalmente</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gerenciado</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Seguro,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redundante</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e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altamente</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disponível</a:t>
            </a: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r>
              <a:rPr lang="en-US" sz="2750" dirty="0" err="1">
                <a:solidFill>
                  <a:srgbClr val="505050"/>
                </a:solidFill>
              </a:rPr>
              <a:t>Dividido</a:t>
            </a:r>
            <a:r>
              <a:rPr lang="en-US" sz="2750" dirty="0">
                <a:solidFill>
                  <a:srgbClr val="505050"/>
                </a:solidFill>
              </a:rPr>
              <a:t> </a:t>
            </a:r>
            <a:r>
              <a:rPr lang="en-US" sz="2750" dirty="0" err="1">
                <a:solidFill>
                  <a:srgbClr val="505050"/>
                </a:solidFill>
              </a:rPr>
              <a:t>em</a:t>
            </a:r>
            <a:r>
              <a:rPr lang="en-US" sz="2750" dirty="0">
                <a:solidFill>
                  <a:srgbClr val="505050"/>
                </a:solidFill>
              </a:rPr>
              <a:t> 4 </a:t>
            </a:r>
            <a:r>
              <a:rPr lang="en-US" sz="2750" dirty="0" err="1">
                <a:solidFill>
                  <a:srgbClr val="505050"/>
                </a:solidFill>
              </a:rPr>
              <a:t>tipos</a:t>
            </a:r>
            <a:r>
              <a:rPr lang="en-US" sz="2750" dirty="0">
                <a:solidFill>
                  <a:srgbClr val="505050"/>
                </a:solidFill>
              </a:rPr>
              <a:t> de </a:t>
            </a:r>
            <a:r>
              <a:rPr lang="en-US" sz="2750" dirty="0" err="1">
                <a:solidFill>
                  <a:srgbClr val="505050"/>
                </a:solidFill>
              </a:rPr>
              <a:t>Serviços</a:t>
            </a:r>
            <a:r>
              <a:rPr lang="en-US" sz="2750" dirty="0">
                <a:solidFill>
                  <a:srgbClr val="505050"/>
                </a:solidFill>
              </a:rPr>
              <a:t>:</a:t>
            </a: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457200" marR="0" lvl="0" indent="-457200" algn="l" defTabSz="508623" rtl="0" eaLnBrk="1" fontAlgn="auto" latinLnBrk="0" hangingPunct="1">
              <a:lnSpc>
                <a:spcPct val="100000"/>
              </a:lnSpc>
              <a:spcBef>
                <a:spcPts val="0"/>
              </a:spcBef>
              <a:spcAft>
                <a:spcPts val="0"/>
              </a:spcAft>
              <a:buClrTx/>
              <a:buSzTx/>
              <a:buFontTx/>
              <a:buChar char="-"/>
              <a:tabLst/>
              <a:defRPr/>
            </a:pPr>
            <a:r>
              <a:rPr kumimoji="0" lang="en-US" sz="280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a:t>
            </a:r>
          </a:p>
          <a:p>
            <a:pPr marL="457200" marR="0" lvl="0" indent="-457200" algn="l" defTabSz="508623" rtl="0" eaLnBrk="1" fontAlgn="auto" latinLnBrk="0" hangingPunct="1">
              <a:lnSpc>
                <a:spcPct val="100000"/>
              </a:lnSpc>
              <a:spcBef>
                <a:spcPts val="0"/>
              </a:spcBef>
              <a:spcAft>
                <a:spcPts val="0"/>
              </a:spcAft>
              <a:buClrTx/>
              <a:buSzTx/>
              <a:buFontTx/>
              <a:buChar char="-"/>
              <a:tabLst/>
              <a:defRPr/>
            </a:pPr>
            <a:r>
              <a:rPr lang="en-US" sz="2800" dirty="0">
                <a:solidFill>
                  <a:srgbClr val="505050"/>
                </a:solidFill>
              </a:rPr>
              <a:t>Table</a:t>
            </a:r>
          </a:p>
          <a:p>
            <a:pPr marL="457200" marR="0" lvl="0" indent="-457200" algn="l" defTabSz="508623" rtl="0" eaLnBrk="1" fontAlgn="auto" latinLnBrk="0" hangingPunct="1">
              <a:lnSpc>
                <a:spcPct val="100000"/>
              </a:lnSpc>
              <a:spcBef>
                <a:spcPts val="0"/>
              </a:spcBef>
              <a:spcAft>
                <a:spcPts val="0"/>
              </a:spcAft>
              <a:buClrTx/>
              <a:buSzTx/>
              <a:buFontTx/>
              <a:buChar char="-"/>
              <a:tabLst/>
              <a:defRPr/>
            </a:pPr>
            <a:r>
              <a:rPr kumimoji="0" lang="en-US" sz="280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Queue</a:t>
            </a:r>
          </a:p>
          <a:p>
            <a:pPr marL="457200" marR="0" lvl="0" indent="-457200" algn="l" defTabSz="508623" rtl="0" eaLnBrk="1" fontAlgn="auto" latinLnBrk="0" hangingPunct="1">
              <a:lnSpc>
                <a:spcPct val="100000"/>
              </a:lnSpc>
              <a:spcBef>
                <a:spcPts val="0"/>
              </a:spcBef>
              <a:spcAft>
                <a:spcPts val="0"/>
              </a:spcAft>
              <a:buClrTx/>
              <a:buSzTx/>
              <a:buFontTx/>
              <a:buChar char="-"/>
              <a:tabLst/>
              <a:defRPr/>
            </a:pPr>
            <a:r>
              <a:rPr lang="en-US" sz="2800" dirty="0">
                <a:solidFill>
                  <a:srgbClr val="505050"/>
                </a:solidFill>
              </a:rPr>
              <a:t>File</a:t>
            </a:r>
            <a:endParaRPr kumimoji="0" lang="en-US" sz="280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pic>
        <p:nvPicPr>
          <p:cNvPr id="1028" name="Picture 4" descr="Setting up Alerts using Application Insights (the new ones) | by Nick  Chapsas | The ASOS Tech Blog | Medium">
            <a:extLst>
              <a:ext uri="{FF2B5EF4-FFF2-40B4-BE49-F238E27FC236}">
                <a16:creationId xmlns:a16="http://schemas.microsoft.com/office/drawing/2014/main" id="{A0A6BBED-3F3D-CB4F-8C99-2C08818CF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52" y="2241027"/>
            <a:ext cx="4525612" cy="2375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59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Storage - BLOB</a:t>
            </a:r>
          </a:p>
        </p:txBody>
      </p:sp>
      <p:sp>
        <p:nvSpPr>
          <p:cNvPr id="4" name="Rectangle 3">
            <a:extLst>
              <a:ext uri="{FF2B5EF4-FFF2-40B4-BE49-F238E27FC236}">
                <a16:creationId xmlns:a16="http://schemas.microsoft.com/office/drawing/2014/main" id="{25362B3C-9CF3-440E-A0E7-240D52B7A1C1}"/>
              </a:ext>
            </a:extLst>
          </p:cNvPr>
          <p:cNvSpPr/>
          <p:nvPr/>
        </p:nvSpPr>
        <p:spPr>
          <a:xfrm>
            <a:off x="421329" y="1343179"/>
            <a:ext cx="9752685" cy="4238468"/>
          </a:xfrm>
          <a:prstGeom prst="rect">
            <a:avLst/>
          </a:prstGeom>
        </p:spPr>
        <p:txBody>
          <a:bodyPr wrap="square">
            <a:spAutoFit/>
          </a:bodyPr>
          <a:lstStyle/>
          <a:p>
            <a:pPr marL="0" marR="0" lvl="0" indent="0" defTabSz="914367" eaLnBrk="1" fontAlgn="auto" latinLnBrk="0" hangingPunct="1">
              <a:lnSpc>
                <a:spcPct val="107000"/>
              </a:lnSpc>
              <a:spcBef>
                <a:spcPts val="0"/>
              </a:spcBef>
              <a:spcAft>
                <a:spcPts val="0"/>
              </a:spcAft>
              <a:buClrTx/>
              <a:buSzTx/>
              <a:buFontTx/>
              <a:buNone/>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Projetado</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para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armazenar</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grandes</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quantidades</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dados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não</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estruturados</a:t>
            </a: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Os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dados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são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armazenados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em</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“containers”</a:t>
            </a: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Armazena</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sites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estáticos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sem</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custo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computação</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Tipos</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de Blob:</a:t>
            </a:r>
          </a:p>
          <a:p>
            <a:pPr marL="742950" lvl="1" indent="-285750" defTabSz="914367">
              <a:spcAft>
                <a:spcPts val="588"/>
              </a:spcAft>
              <a:buFont typeface="Arial" panose="020B0604020202020204" pitchFamily="34" charset="0"/>
              <a:buChar char="•"/>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Block Blob: 4.77tb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tamanho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m</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áximo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por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arquivo</a:t>
            </a: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marL="742950" lvl="1" indent="-285750" defTabSz="914367">
              <a:spcAft>
                <a:spcPts val="588"/>
              </a:spcAft>
              <a:buFont typeface="Arial" panose="020B0604020202020204" pitchFamily="34" charset="0"/>
              <a:buChar char="•"/>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Append Blob: 195gb de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tamanho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máximo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por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arquivo</a:t>
            </a: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marL="742950" lvl="1" indent="-285750" defTabSz="914367">
              <a:spcAft>
                <a:spcPts val="588"/>
              </a:spcAft>
              <a:buFont typeface="Arial" panose="020B0604020202020204" pitchFamily="34" charset="0"/>
              <a:buChar char="•"/>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Page Blob: 8</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tb de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tamanho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máximo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por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arquivo</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p:txBody>
      </p:sp>
      <p:sp>
        <p:nvSpPr>
          <p:cNvPr id="2" name="Title 1" hidden="1">
            <a:extLst>
              <a:ext uri="{FF2B5EF4-FFF2-40B4-BE49-F238E27FC236}">
                <a16:creationId xmlns:a16="http://schemas.microsoft.com/office/drawing/2014/main" id="{A11201F4-8457-4801-A936-0CCE8C93342B}"/>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Tree>
    <p:extLst>
      <p:ext uri="{BB962C8B-B14F-4D97-AF65-F5344CB8AC3E}">
        <p14:creationId xmlns:p14="http://schemas.microsoft.com/office/powerpoint/2010/main" val="38523589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Storage - Table</a:t>
            </a:r>
          </a:p>
        </p:txBody>
      </p:sp>
      <p:sp>
        <p:nvSpPr>
          <p:cNvPr id="4" name="Rectangle 3">
            <a:extLst>
              <a:ext uri="{FF2B5EF4-FFF2-40B4-BE49-F238E27FC236}">
                <a16:creationId xmlns:a16="http://schemas.microsoft.com/office/drawing/2014/main" id="{25362B3C-9CF3-440E-A0E7-240D52B7A1C1}"/>
              </a:ext>
            </a:extLst>
          </p:cNvPr>
          <p:cNvSpPr/>
          <p:nvPr/>
        </p:nvSpPr>
        <p:spPr>
          <a:xfrm>
            <a:off x="421329" y="1343179"/>
            <a:ext cx="9752685" cy="4661661"/>
          </a:xfrm>
          <a:prstGeom prst="rect">
            <a:avLst/>
          </a:prstGeom>
        </p:spPr>
        <p:txBody>
          <a:bodyPr wrap="square">
            <a:spAutoFit/>
          </a:bodyPr>
          <a:lstStyle/>
          <a:p>
            <a:pPr marL="0" marR="0" lvl="0" indent="0" defTabSz="914367" eaLnBrk="1" fontAlgn="auto" latinLnBrk="0" hangingPunct="1">
              <a:lnSpc>
                <a:spcPct val="107000"/>
              </a:lnSpc>
              <a:spcBef>
                <a:spcPts val="0"/>
              </a:spcBef>
              <a:spcAft>
                <a:spcPts val="0"/>
              </a:spcAft>
              <a:buClrTx/>
              <a:buSzTx/>
              <a:buFontTx/>
              <a:buNone/>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NoSQL ( Key/Value )</a:t>
            </a: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Schema-less design</a:t>
            </a: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Indexação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através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da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PartitionKey</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RowKey</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Conceito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t>
            </a:r>
          </a:p>
          <a:p>
            <a:pPr marL="742950" lvl="1" indent="-285750" defTabSz="914367">
              <a:spcAft>
                <a:spcPts val="588"/>
              </a:spcAft>
              <a:buFont typeface="Arial" panose="020B0604020202020204" pitchFamily="34" charset="0"/>
              <a:buChar char="•"/>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Tabela</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é</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uma</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coleção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entidades</a:t>
            </a: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marL="742950" lvl="1" indent="-285750" defTabSz="914367">
              <a:spcAft>
                <a:spcPts val="588"/>
              </a:spcAft>
              <a:buFont typeface="Arial" panose="020B0604020202020204" pitchFamily="34" charset="0"/>
              <a:buChar char="•"/>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Entidade</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é</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um conjunto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propriedades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similar a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uma</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linha</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banco de dados</a:t>
            </a: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marL="742950" lvl="1" indent="-285750" defTabSz="914367">
              <a:spcAft>
                <a:spcPts val="588"/>
              </a:spcAft>
              <a:buFont typeface="Arial" panose="020B0604020202020204" pitchFamily="34" charset="0"/>
              <a:buChar char="•"/>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Propriedade</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Cada</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entdade</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pode</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incluir</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até</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252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propriedades</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p:txBody>
      </p:sp>
      <p:sp>
        <p:nvSpPr>
          <p:cNvPr id="2" name="Title 1" hidden="1">
            <a:extLst>
              <a:ext uri="{FF2B5EF4-FFF2-40B4-BE49-F238E27FC236}">
                <a16:creationId xmlns:a16="http://schemas.microsoft.com/office/drawing/2014/main" id="{A11201F4-8457-4801-A936-0CCE8C93342B}"/>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Tree>
    <p:extLst>
      <p:ext uri="{BB962C8B-B14F-4D97-AF65-F5344CB8AC3E}">
        <p14:creationId xmlns:p14="http://schemas.microsoft.com/office/powerpoint/2010/main" val="17646727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Storage -QUEUE</a:t>
            </a:r>
          </a:p>
          <a:p>
            <a:endParaRPr lang="en-US" dirty="0">
              <a:latin typeface="Segoe UI Semibold" panose="020B0702040204020203" pitchFamily="34" charset="0"/>
              <a:cs typeface="Segoe UI Semibold" panose="020B0702040204020203" pitchFamily="34" charset="0"/>
            </a:endParaRPr>
          </a:p>
        </p:txBody>
      </p:sp>
      <p:sp>
        <p:nvSpPr>
          <p:cNvPr id="2" name="Title 1" hidden="1">
            <a:extLst>
              <a:ext uri="{FF2B5EF4-FFF2-40B4-BE49-F238E27FC236}">
                <a16:creationId xmlns:a16="http://schemas.microsoft.com/office/drawing/2014/main" id="{2CC14988-42DA-4966-8C15-24A11D4C19B0}"/>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
        <p:nvSpPr>
          <p:cNvPr id="7" name="Rectangle 3">
            <a:extLst>
              <a:ext uri="{FF2B5EF4-FFF2-40B4-BE49-F238E27FC236}">
                <a16:creationId xmlns:a16="http://schemas.microsoft.com/office/drawing/2014/main" id="{8095550C-0821-5346-A1F3-95897DBA0B8D}"/>
              </a:ext>
            </a:extLst>
          </p:cNvPr>
          <p:cNvSpPr/>
          <p:nvPr/>
        </p:nvSpPr>
        <p:spPr>
          <a:xfrm>
            <a:off x="421329" y="1343179"/>
            <a:ext cx="9752685" cy="2314864"/>
          </a:xfrm>
          <a:prstGeom prst="rect">
            <a:avLst/>
          </a:prstGeom>
        </p:spPr>
        <p:txBody>
          <a:bodyPr wrap="square">
            <a:spAutoFit/>
          </a:bodyPr>
          <a:lstStyle/>
          <a:p>
            <a:pPr marL="0" marR="0" lvl="0" indent="0" defTabSz="914367" eaLnBrk="1" fontAlgn="auto" latinLnBrk="0" hangingPunct="1">
              <a:lnSpc>
                <a:spcPct val="107000"/>
              </a:lnSpc>
              <a:spcBef>
                <a:spcPts val="0"/>
              </a:spcBef>
              <a:spcAft>
                <a:spcPts val="0"/>
              </a:spcAft>
              <a:buClrTx/>
              <a:buSzTx/>
              <a:buFontTx/>
              <a:buNone/>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Serviço</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mensageria</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disponível</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no Azure Storage</a:t>
            </a: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Utilizadas</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para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processamento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assíncrono</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Mensagens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até</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64 kb</a:t>
            </a: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7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dias</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de tempo de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armazenamento</a:t>
            </a: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8235236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Storage -FILE</a:t>
            </a:r>
          </a:p>
          <a:p>
            <a:endParaRPr lang="en-US" dirty="0">
              <a:latin typeface="Segoe UI Semibold" panose="020B0702040204020203" pitchFamily="34" charset="0"/>
              <a:cs typeface="Segoe UI Semibold" panose="020B0702040204020203" pitchFamily="34" charset="0"/>
            </a:endParaRPr>
          </a:p>
        </p:txBody>
      </p:sp>
      <p:sp>
        <p:nvSpPr>
          <p:cNvPr id="2" name="Title 1" hidden="1">
            <a:extLst>
              <a:ext uri="{FF2B5EF4-FFF2-40B4-BE49-F238E27FC236}">
                <a16:creationId xmlns:a16="http://schemas.microsoft.com/office/drawing/2014/main" id="{2CC14988-42DA-4966-8C15-24A11D4C19B0}"/>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
        <p:nvSpPr>
          <p:cNvPr id="7" name="Rectangle 3">
            <a:extLst>
              <a:ext uri="{FF2B5EF4-FFF2-40B4-BE49-F238E27FC236}">
                <a16:creationId xmlns:a16="http://schemas.microsoft.com/office/drawing/2014/main" id="{8095550C-0821-5346-A1F3-95897DBA0B8D}"/>
              </a:ext>
            </a:extLst>
          </p:cNvPr>
          <p:cNvSpPr/>
          <p:nvPr/>
        </p:nvSpPr>
        <p:spPr>
          <a:xfrm>
            <a:off x="421329" y="1343179"/>
            <a:ext cx="9752685" cy="2738057"/>
          </a:xfrm>
          <a:prstGeom prst="rect">
            <a:avLst/>
          </a:prstGeom>
        </p:spPr>
        <p:txBody>
          <a:bodyPr wrap="square">
            <a:spAutoFit/>
          </a:bodyPr>
          <a:lstStyle/>
          <a:p>
            <a:pPr marL="0" marR="0" lvl="0" indent="0" defTabSz="914367" eaLnBrk="1" fontAlgn="auto" latinLnBrk="0" hangingPunct="1">
              <a:lnSpc>
                <a:spcPct val="107000"/>
              </a:lnSpc>
              <a:spcBef>
                <a:spcPts val="0"/>
              </a:spcBef>
              <a:spcAft>
                <a:spcPts val="0"/>
              </a:spcAft>
              <a:buClrTx/>
              <a:buSzTx/>
              <a:buFontTx/>
              <a:buNone/>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Serviço</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compartilhamento</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arquivos</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através</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do protocol SMB</a:t>
            </a: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1TB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tamanho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máximo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por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arquivo</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Sincronização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Arquivos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através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do Azure File Sync</a:t>
            </a:r>
          </a:p>
          <a:p>
            <a:pPr marR="0" lvl="0" defTabSz="914367" eaLnBrk="1" fontAlgn="auto" latinLnBrk="0" hangingPunct="1">
              <a:lnSpc>
                <a:spcPct val="100000"/>
              </a:lnSpc>
              <a:spcBef>
                <a:spcPts val="0"/>
              </a:spcBef>
              <a:spcAft>
                <a:spcPts val="588"/>
              </a:spcAft>
              <a:buClrTx/>
              <a:buSzTx/>
              <a:tabLst/>
              <a:defRPr/>
            </a:pP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12835647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Storage Account</a:t>
            </a:r>
          </a:p>
          <a:p>
            <a:endParaRPr lang="en-US" dirty="0">
              <a:latin typeface="Segoe UI Semibold" panose="020B0702040204020203" pitchFamily="34" charset="0"/>
              <a:cs typeface="Segoe UI Semibold" panose="020B0702040204020203" pitchFamily="34" charset="0"/>
            </a:endParaRPr>
          </a:p>
        </p:txBody>
      </p:sp>
      <p:sp>
        <p:nvSpPr>
          <p:cNvPr id="2" name="Title 1" hidden="1">
            <a:extLst>
              <a:ext uri="{FF2B5EF4-FFF2-40B4-BE49-F238E27FC236}">
                <a16:creationId xmlns:a16="http://schemas.microsoft.com/office/drawing/2014/main" id="{2CC14988-42DA-4966-8C15-24A11D4C19B0}"/>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
        <p:nvSpPr>
          <p:cNvPr id="7" name="Rectangle 3">
            <a:extLst>
              <a:ext uri="{FF2B5EF4-FFF2-40B4-BE49-F238E27FC236}">
                <a16:creationId xmlns:a16="http://schemas.microsoft.com/office/drawing/2014/main" id="{8095550C-0821-5346-A1F3-95897DBA0B8D}"/>
              </a:ext>
            </a:extLst>
          </p:cNvPr>
          <p:cNvSpPr/>
          <p:nvPr/>
        </p:nvSpPr>
        <p:spPr>
          <a:xfrm>
            <a:off x="421329" y="1343179"/>
            <a:ext cx="9752685" cy="3661387"/>
          </a:xfrm>
          <a:prstGeom prst="rect">
            <a:avLst/>
          </a:prstGeom>
        </p:spPr>
        <p:txBody>
          <a:bodyPr wrap="square">
            <a:spAutoFit/>
          </a:bodyPr>
          <a:lstStyle/>
          <a:p>
            <a:pPr marL="0" marR="0" lvl="0" indent="0" defTabSz="914367" eaLnBrk="1" fontAlgn="auto" latinLnBrk="0" hangingPunct="1">
              <a:lnSpc>
                <a:spcPct val="107000"/>
              </a:lnSpc>
              <a:spcBef>
                <a:spcPts val="0"/>
              </a:spcBef>
              <a:spcAft>
                <a:spcPts val="0"/>
              </a:spcAft>
              <a:buClrTx/>
              <a:buSzTx/>
              <a:buFontTx/>
              <a:buNone/>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Emulador</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para Windows: Azurite ( Containers Docker )</a:t>
            </a: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Microsoft Azure Storage Explorer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como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ferramenta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gerenciamento</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Bibliotecas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para .NET, Java, C++ ,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Node.JS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 PHP, Ruby e Python</a:t>
            </a: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Azure Storage Services REST API</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R="0" lvl="0" defTabSz="914367" eaLnBrk="1" fontAlgn="auto" latinLnBrk="0" hangingPunct="1">
              <a:lnSpc>
                <a:spcPct val="100000"/>
              </a:lnSpc>
              <a:spcBef>
                <a:spcPts val="0"/>
              </a:spcBef>
              <a:spcAft>
                <a:spcPts val="588"/>
              </a:spcAft>
              <a:buClrTx/>
              <a:buSzTx/>
              <a:tabLst/>
              <a:defRPr/>
            </a:pP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13637871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DEF5F165-08C8-0B46-91E0-883DF14BAB70}"/>
              </a:ext>
            </a:extLst>
          </p:cNvPr>
          <p:cNvSpPr>
            <a:spLocks noGrp="1"/>
          </p:cNvSpPr>
          <p:nvPr>
            <p:ph type="body" sz="quarter" idx="10"/>
          </p:nvPr>
        </p:nvSpPr>
        <p:spPr>
          <a:xfrm>
            <a:off x="269238" y="2501142"/>
            <a:ext cx="11653523" cy="592150"/>
          </a:xfrm>
        </p:spPr>
        <p:txBody>
          <a:bodyPr/>
          <a:lstStyle/>
          <a:p>
            <a:pPr marL="457200" indent="-457200">
              <a:buFont typeface="Arial" panose="020B0604020202020204" pitchFamily="34" charset="0"/>
              <a:buChar char="•"/>
            </a:pPr>
            <a:r>
              <a:rPr lang="pt-BR" dirty="0" err="1"/>
              <a:t>https</a:t>
            </a:r>
            <a:r>
              <a:rPr lang="pt-BR" dirty="0"/>
              <a:t>://</a:t>
            </a:r>
            <a:r>
              <a:rPr lang="pt-BR" dirty="0" err="1"/>
              <a:t>azure.microsoft.com</a:t>
            </a:r>
            <a:r>
              <a:rPr lang="pt-BR" dirty="0"/>
              <a:t>/</a:t>
            </a:r>
            <a:r>
              <a:rPr lang="pt-BR" dirty="0" err="1"/>
              <a:t>pt-br</a:t>
            </a:r>
            <a:r>
              <a:rPr lang="pt-BR" dirty="0"/>
              <a:t>/</a:t>
            </a:r>
            <a:r>
              <a:rPr lang="pt-BR" dirty="0" err="1"/>
              <a:t>features</a:t>
            </a:r>
            <a:r>
              <a:rPr lang="pt-BR" dirty="0"/>
              <a:t>/</a:t>
            </a:r>
            <a:r>
              <a:rPr lang="pt-BR" dirty="0" err="1"/>
              <a:t>storage-explorer</a:t>
            </a:r>
            <a:r>
              <a:rPr lang="pt-BR" dirty="0"/>
              <a:t>/</a:t>
            </a:r>
          </a:p>
        </p:txBody>
      </p:sp>
      <p:sp>
        <p:nvSpPr>
          <p:cNvPr id="6" name="Title 2">
            <a:extLst>
              <a:ext uri="{FF2B5EF4-FFF2-40B4-BE49-F238E27FC236}">
                <a16:creationId xmlns:a16="http://schemas.microsoft.com/office/drawing/2014/main" id="{1D3890F8-11E4-514B-ACC7-4CF070909C73}"/>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Azure Storage Explorer</a:t>
            </a:r>
          </a:p>
          <a:p>
            <a:endParaRPr lang="en-US"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7502266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2139688"/>
          </a:xfrm>
        </p:spPr>
        <p:txBody>
          <a:bodyPr/>
          <a:lstStyle/>
          <a:p>
            <a:r>
              <a:rPr lang="en-US" dirty="0">
                <a:solidFill>
                  <a:schemeClr val="bg1"/>
                </a:solidFill>
              </a:rPr>
              <a:t>Hands-on lab</a:t>
            </a:r>
            <a:br>
              <a:rPr lang="en-US" dirty="0">
                <a:solidFill>
                  <a:schemeClr val="bg1"/>
                </a:solidFill>
              </a:rPr>
            </a:br>
            <a:r>
              <a:rPr lang="en-US" dirty="0">
                <a:solidFill>
                  <a:schemeClr val="bg1"/>
                </a:solidFill>
              </a:rPr>
              <a:t>Azure Storage</a:t>
            </a:r>
          </a:p>
        </p:txBody>
      </p:sp>
    </p:spTree>
    <p:extLst>
      <p:ext uri="{BB962C8B-B14F-4D97-AF65-F5344CB8AC3E}">
        <p14:creationId xmlns:p14="http://schemas.microsoft.com/office/powerpoint/2010/main" val="3605032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3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557513556CC2A42A50BC3B7951EFEF1" ma:contentTypeVersion="10" ma:contentTypeDescription="Create a new document." ma:contentTypeScope="" ma:versionID="b3fb19155c6109d1603b7fa506297521">
  <xsd:schema xmlns:xsd="http://www.w3.org/2001/XMLSchema" xmlns:xs="http://www.w3.org/2001/XMLSchema" xmlns:p="http://schemas.microsoft.com/office/2006/metadata/properties" xmlns:ns2="a340a517-1268-4e24-a1ef-9c22646793e3" xmlns:ns3="86931492-25b6-4ae7-ad5c-0d117819985f" targetNamespace="http://schemas.microsoft.com/office/2006/metadata/properties" ma:root="true" ma:fieldsID="b088abe98fc2890ad6e1013f228c6d21" ns2:_="" ns3:_="">
    <xsd:import namespace="a340a517-1268-4e24-a1ef-9c22646793e3"/>
    <xsd:import namespace="86931492-25b6-4ae7-ad5c-0d11781998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40a517-1268-4e24-a1ef-9c22646793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931492-25b6-4ae7-ad5c-0d11781998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F7D529-36AB-45DA-B239-2F912F2D161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78803e8d-9e10-408c-88fd-dc99e6e4d56e"/>
    <ds:schemaRef ds:uri="http://www.w3.org/XML/1998/namespace"/>
    <ds:schemaRef ds:uri="http://purl.org/dc/dcmitype/"/>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6DA8607D-059B-4070-AE9C-F75A54FCD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40a517-1268-4e24-a1ef-9c22646793e3"/>
    <ds:schemaRef ds:uri="86931492-25b6-4ae7-ad5c-0d11781998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1115</TotalTime>
  <Words>630</Words>
  <Application>Microsoft Macintosh PowerPoint</Application>
  <PresentationFormat>Widescreen</PresentationFormat>
  <Paragraphs>76</Paragraphs>
  <Slides>10</Slides>
  <Notes>9</Notes>
  <HiddenSlides>0</HiddenSlides>
  <MMClips>0</MMClips>
  <ScaleCrop>false</ScaleCrop>
  <HeadingPairs>
    <vt:vector size="6" baseType="variant">
      <vt:variant>
        <vt:lpstr>Fontes usadas</vt:lpstr>
      </vt:variant>
      <vt:variant>
        <vt:i4>8</vt:i4>
      </vt:variant>
      <vt:variant>
        <vt:lpstr>Tema</vt:lpstr>
      </vt:variant>
      <vt:variant>
        <vt:i4>3</vt:i4>
      </vt:variant>
      <vt:variant>
        <vt:lpstr>Títulos de slides</vt:lpstr>
      </vt:variant>
      <vt:variant>
        <vt:i4>10</vt:i4>
      </vt:variant>
    </vt:vector>
  </HeadingPairs>
  <TitlesOfParts>
    <vt:vector size="21"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3_Server and Cloud 2013</vt:lpstr>
      <vt:lpstr>Azure para Desenvolvedores</vt:lpstr>
      <vt:lpstr>Azure Storage </vt:lpstr>
      <vt:lpstr>Whiteboard design session walk-through</vt:lpstr>
      <vt:lpstr>Whiteboard design session walk-through</vt:lpstr>
      <vt:lpstr>Whiteboard design session walk-through</vt:lpstr>
      <vt:lpstr>Whiteboard design session walk-through</vt:lpstr>
      <vt:lpstr>Whiteboard design session walk-through</vt:lpstr>
      <vt:lpstr>Apresentação do PowerPoint</vt:lpstr>
      <vt:lpstr>Hands-on lab Azure Storage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Microsoft Office User</cp:lastModifiedBy>
  <cp:revision>13</cp:revision>
  <dcterms:created xsi:type="dcterms:W3CDTF">2016-01-21T23:17:09Z</dcterms:created>
  <dcterms:modified xsi:type="dcterms:W3CDTF">2021-01-19T13:14:11Z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0x0101005557513556CC2A42A50BC3B7951EFEF1</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Order">
    <vt:r8>9040400</vt:r8>
  </property>
  <property fmtid="{D5CDD505-2E9C-101B-9397-08002B2CF9AE}" pid="13" name="xd_Signature">
    <vt:bool>false</vt:bool>
  </property>
  <property fmtid="{D5CDD505-2E9C-101B-9397-08002B2CF9AE}" pid="14" name="xd_ProgID">
    <vt:lpwstr/>
  </property>
  <property fmtid="{D5CDD505-2E9C-101B-9397-08002B2CF9AE}" pid="15" name="TemplateUrl">
    <vt:lpwstr/>
  </property>
  <property fmtid="{D5CDD505-2E9C-101B-9397-08002B2CF9AE}" pid="16" name="ComplianceAssetId">
    <vt:lpwstr/>
  </property>
  <property fmtid="{D5CDD505-2E9C-101B-9397-08002B2CF9AE}" pid="17" name="AuthorIds_UIVersion_4096">
    <vt:lpwstr>18404</vt:lpwstr>
  </property>
</Properties>
</file>