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olors1.xml" ContentType="application/vnd.ms-office.chartcolorstyle+xml"/>
  <Override PartName="/ppt/charts/style1.xml" ContentType="application/vnd.ms-office.chart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olors2.xml" ContentType="application/vnd.ms-office.chartcolorstyle+xml"/>
  <Override PartName="/ppt/charts/style2.xml" ContentType="application/vnd.ms-office.chartstyle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officeDocument/2006/relationships/custom-properties" Target="docProps/custom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9" r:id="rId2"/>
  </p:sldIdLst>
  <p:sldSz cx="7559675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0CE"/>
    <a:srgbClr val="196CA2"/>
    <a:srgbClr val="FF252C"/>
    <a:srgbClr val="B33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48" autoAdjust="0"/>
    <p:restoredTop sz="94660"/>
  </p:normalViewPr>
  <p:slideViewPr>
    <p:cSldViewPr snapToGrid="0">
      <p:cViewPr>
        <p:scale>
          <a:sx n="112" d="100"/>
          <a:sy n="112" d="100"/>
        </p:scale>
        <p:origin x="19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pearsoneducationinc-my.sharepoint.com/personal/priscila_zanarolli_pearson_com/Documents/Desktop/FRANQUIAS/PLATINA%20-%20EXPANS&#195;O%20DIAMANTE/01.Platina/Material%20fechamento%20SE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https://pearsoneducationinc-my.sharepoint.com/personal/priscila_zanarolli_pearson_com/Documents/Desktop/FRANQUIAS/PLATINA%20-%20EXPANS&#195;O%20DIAMANTE/01.Platina/Material%20fechamento%20SEM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https://pearsoneducationinc-my.sharepoint.com/personal/priscila_zanarolli_pearson_com/Documents/Desktop/FRANQUIAS/PLATINA%20-%20EXPANS&#195;O%20DIAMANTE/01.Platina/Material%20fechamento%20SE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LITORAL!$C$2</c:f>
              <c:strCache>
                <c:ptCount val="1"/>
                <c:pt idx="0">
                  <c:v>2022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LITORAL!$B$3:$B$14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LITORAL!$C$3:$C$14</c:f>
              <c:numCache>
                <c:formatCode>General</c:formatCode>
                <c:ptCount val="12"/>
                <c:pt idx="0">
                  <c:v>222</c:v>
                </c:pt>
                <c:pt idx="1">
                  <c:v>239</c:v>
                </c:pt>
                <c:pt idx="2">
                  <c:v>150</c:v>
                </c:pt>
                <c:pt idx="3">
                  <c:v>99</c:v>
                </c:pt>
                <c:pt idx="4">
                  <c:v>121</c:v>
                </c:pt>
                <c:pt idx="5">
                  <c:v>84</c:v>
                </c:pt>
                <c:pt idx="6">
                  <c:v>152</c:v>
                </c:pt>
                <c:pt idx="7">
                  <c:v>147</c:v>
                </c:pt>
                <c:pt idx="8">
                  <c:v>97</c:v>
                </c:pt>
                <c:pt idx="9">
                  <c:v>68</c:v>
                </c:pt>
                <c:pt idx="10">
                  <c:v>87</c:v>
                </c:pt>
                <c:pt idx="11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0-46FE-9634-C0AB1E1AFF2E}"/>
            </c:ext>
          </c:extLst>
        </c:ser>
        <c:ser>
          <c:idx val="1"/>
          <c:order val="1"/>
          <c:tx>
            <c:strRef>
              <c:f>LITORAL!$D$2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LITORAL!$B$3:$B$14</c:f>
              <c:strCache>
                <c:ptCount val="12"/>
                <c:pt idx="0">
                  <c:v>Janeiro</c:v>
                </c:pt>
                <c:pt idx="1">
                  <c:v>Fevereiro</c:v>
                </c:pt>
                <c:pt idx="2">
                  <c:v>Março</c:v>
                </c:pt>
                <c:pt idx="3">
                  <c:v>Abril</c:v>
                </c:pt>
                <c:pt idx="4">
                  <c:v>Maio</c:v>
                </c:pt>
                <c:pt idx="5">
                  <c:v>Junho</c:v>
                </c:pt>
                <c:pt idx="6">
                  <c:v>Julho</c:v>
                </c:pt>
                <c:pt idx="7">
                  <c:v>Agosto</c:v>
                </c:pt>
                <c:pt idx="8">
                  <c:v>Setembro</c:v>
                </c:pt>
                <c:pt idx="9">
                  <c:v>Outubro</c:v>
                </c:pt>
                <c:pt idx="10">
                  <c:v>Novembro</c:v>
                </c:pt>
                <c:pt idx="11">
                  <c:v>Dezembro</c:v>
                </c:pt>
              </c:strCache>
            </c:strRef>
          </c:cat>
          <c:val>
            <c:numRef>
              <c:f>LITORAL!$D$3:$D$14</c:f>
              <c:numCache>
                <c:formatCode>General</c:formatCode>
                <c:ptCount val="12"/>
                <c:pt idx="0">
                  <c:v>304</c:v>
                </c:pt>
                <c:pt idx="1">
                  <c:v>231</c:v>
                </c:pt>
                <c:pt idx="2">
                  <c:v>154</c:v>
                </c:pt>
                <c:pt idx="3">
                  <c:v>115</c:v>
                </c:pt>
                <c:pt idx="4">
                  <c:v>96</c:v>
                </c:pt>
                <c:pt idx="5">
                  <c:v>157</c:v>
                </c:pt>
                <c:pt idx="6">
                  <c:v>134</c:v>
                </c:pt>
                <c:pt idx="7">
                  <c:v>159</c:v>
                </c:pt>
                <c:pt idx="8">
                  <c:v>83</c:v>
                </c:pt>
                <c:pt idx="9">
                  <c:v>55</c:v>
                </c:pt>
                <c:pt idx="10">
                  <c:v>89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0B0-46FE-9634-C0AB1E1AFF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890561887"/>
        <c:axId val="890563551"/>
      </c:barChart>
      <c:catAx>
        <c:axId val="8905618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0563551"/>
        <c:crosses val="autoZero"/>
        <c:auto val="1"/>
        <c:lblAlgn val="ctr"/>
        <c:lblOffset val="100"/>
        <c:noMultiLvlLbl val="0"/>
      </c:catAx>
      <c:valAx>
        <c:axId val="89056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890561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2022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LITORAL!$B$16:$B$18</c:f>
              <c:strCache>
                <c:ptCount val="3"/>
                <c:pt idx="0">
                  <c:v>1º semestre (116%)</c:v>
                </c:pt>
                <c:pt idx="1">
                  <c:v>2º semestre (84%)</c:v>
                </c:pt>
                <c:pt idx="2">
                  <c:v>FY (103%)</c:v>
                </c:pt>
              </c:strCache>
            </c:strRef>
          </c:cat>
          <c:val>
            <c:numRef>
              <c:f>LITORAL!$C$16:$C$18</c:f>
              <c:numCache>
                <c:formatCode>General</c:formatCode>
                <c:ptCount val="3"/>
                <c:pt idx="0">
                  <c:v>915</c:v>
                </c:pt>
                <c:pt idx="1">
                  <c:v>630</c:v>
                </c:pt>
                <c:pt idx="2">
                  <c:v>1545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78-47EE-A7FC-985EA0E95663}"/>
            </c:ext>
          </c:extLst>
        </c:ser>
        <c:ser>
          <c:idx val="1"/>
          <c:order val="1"/>
          <c:tx>
            <c:v>2023</c:v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LITORAL!$B$16:$B$18</c:f>
              <c:strCache>
                <c:ptCount val="3"/>
                <c:pt idx="0">
                  <c:v>1º semestre (116%)</c:v>
                </c:pt>
                <c:pt idx="1">
                  <c:v>2º semestre (84%)</c:v>
                </c:pt>
                <c:pt idx="2">
                  <c:v>FY (103%)</c:v>
                </c:pt>
              </c:strCache>
            </c:strRef>
          </c:cat>
          <c:val>
            <c:numRef>
              <c:f>LITORAL!$D$16:$D$18</c:f>
              <c:numCache>
                <c:formatCode>General</c:formatCode>
                <c:ptCount val="3"/>
                <c:pt idx="0">
                  <c:v>1057</c:v>
                </c:pt>
                <c:pt idx="1">
                  <c:v>529</c:v>
                </c:pt>
                <c:pt idx="2">
                  <c:v>1586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78-47EE-A7FC-985EA0E9566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2049625088"/>
        <c:axId val="1976295504"/>
      </c:barChart>
      <c:catAx>
        <c:axId val="20496250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6295504"/>
        <c:crosses val="autoZero"/>
        <c:auto val="1"/>
        <c:lblAlgn val="ctr"/>
        <c:lblOffset val="100"/>
        <c:noMultiLvlLbl val="0"/>
      </c:catAx>
      <c:valAx>
        <c:axId val="19762955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04962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LITORAL!$C$20</c:f>
              <c:strCache>
                <c:ptCount val="1"/>
                <c:pt idx="0">
                  <c:v>Alunos rematriculados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LITORAL!$B$21:$B$23</c:f>
              <c:strCache>
                <c:ptCount val="3"/>
                <c:pt idx="0">
                  <c:v>Ciclo Verão 2022/2023 (set a mar) | 78%</c:v>
                </c:pt>
                <c:pt idx="1">
                  <c:v>Ciclo Inverno 2023 (abr a ago) | 74%</c:v>
                </c:pt>
                <c:pt idx="2">
                  <c:v>Ciclo Verão 2023/2024 (set a mar) | 78%</c:v>
                </c:pt>
              </c:strCache>
            </c:strRef>
          </c:cat>
          <c:val>
            <c:numRef>
              <c:f>LITORAL!$C$21:$C$23</c:f>
              <c:numCache>
                <c:formatCode>General</c:formatCode>
                <c:ptCount val="3"/>
                <c:pt idx="0">
                  <c:v>1049</c:v>
                </c:pt>
                <c:pt idx="1">
                  <c:v>607</c:v>
                </c:pt>
                <c:pt idx="2">
                  <c:v>1050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40-4343-A355-BEC010846B40}"/>
            </c:ext>
          </c:extLst>
        </c:ser>
        <c:ser>
          <c:idx val="1"/>
          <c:order val="1"/>
          <c:tx>
            <c:strRef>
              <c:f>LITORAL!$D$20</c:f>
              <c:strCache>
                <c:ptCount val="1"/>
                <c:pt idx="0">
                  <c:v>Alunos a rematricular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LITORAL!$B$21:$B$23</c:f>
              <c:strCache>
                <c:ptCount val="3"/>
                <c:pt idx="0">
                  <c:v>Ciclo Verão 2022/2023 (set a mar) | 78%</c:v>
                </c:pt>
                <c:pt idx="1">
                  <c:v>Ciclo Inverno 2023 (abr a ago) | 74%</c:v>
                </c:pt>
                <c:pt idx="2">
                  <c:v>Ciclo Verão 2023/2024 (set a mar) | 78%</c:v>
                </c:pt>
              </c:strCache>
            </c:strRef>
          </c:cat>
          <c:val>
            <c:numRef>
              <c:f>LITORAL!$D$21:$D$23</c:f>
              <c:numCache>
                <c:formatCode>General</c:formatCode>
                <c:ptCount val="3"/>
                <c:pt idx="0">
                  <c:v>1344</c:v>
                </c:pt>
                <c:pt idx="1">
                  <c:v>820</c:v>
                </c:pt>
                <c:pt idx="2">
                  <c:v>1345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240-4343-A355-BEC010846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5"/>
        <c:axId val="1898144015"/>
        <c:axId val="1898150671"/>
      </c:barChart>
      <c:catAx>
        <c:axId val="18981440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8150671"/>
        <c:crosses val="autoZero"/>
        <c:auto val="1"/>
        <c:lblAlgn val="ctr"/>
        <c:lblOffset val="100"/>
        <c:noMultiLvlLbl val="0"/>
      </c:catAx>
      <c:valAx>
        <c:axId val="18981506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8981440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pt-B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2180034"/>
            <a:ext cx="6425724" cy="4637582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6996459"/>
            <a:ext cx="5669756" cy="3216088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5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953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709204"/>
            <a:ext cx="1630055" cy="1128868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709204"/>
            <a:ext cx="4795669" cy="112886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5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50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3320931"/>
            <a:ext cx="6520220" cy="554104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8914398"/>
            <a:ext cx="6520220" cy="2913905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3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3546023"/>
            <a:ext cx="3212862" cy="84518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3546023"/>
            <a:ext cx="3212862" cy="84518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54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09208"/>
            <a:ext cx="6520220" cy="25747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3265426"/>
            <a:ext cx="3198096" cy="160033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4865760"/>
            <a:ext cx="3198096" cy="7156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3265426"/>
            <a:ext cx="3213847" cy="1600335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4865760"/>
            <a:ext cx="3213847" cy="7156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042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3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67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88048"/>
            <a:ext cx="2438192" cy="310816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917939"/>
            <a:ext cx="3827085" cy="9466340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996214"/>
            <a:ext cx="2438192" cy="74034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53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888048"/>
            <a:ext cx="2438192" cy="310816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917939"/>
            <a:ext cx="3827085" cy="9466340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996214"/>
            <a:ext cx="2438192" cy="7403481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02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709208"/>
            <a:ext cx="6520220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3546023"/>
            <a:ext cx="6520220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12346330"/>
            <a:ext cx="1700927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D0480-E1F7-46A9-A287-F88EBF0832E4}" type="datetimeFigureOut">
              <a:rPr lang="pt-BR" smtClean="0"/>
              <a:t>10/05/2024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12346330"/>
            <a:ext cx="2551390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12346330"/>
            <a:ext cx="1700927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CE956-DEEB-4B28-9543-37930B0CB13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283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4">
            <a:extLst>
              <a:ext uri="{FF2B5EF4-FFF2-40B4-BE49-F238E27FC236}">
                <a16:creationId xmlns:a16="http://schemas.microsoft.com/office/drawing/2014/main" id="{0EF51074-EE5B-FB71-C236-74214D7792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98" t="615" r="68158"/>
          <a:stretch/>
        </p:blipFill>
        <p:spPr>
          <a:xfrm>
            <a:off x="-78283" y="-3794"/>
            <a:ext cx="7650923" cy="1332071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B5F1A6A-C0A0-4F93-35E1-2DA0CAE89C4A}"/>
              </a:ext>
            </a:extLst>
          </p:cNvPr>
          <p:cNvSpPr txBox="1">
            <a:spLocks/>
          </p:cNvSpPr>
          <p:nvPr/>
        </p:nvSpPr>
        <p:spPr>
          <a:xfrm>
            <a:off x="580019" y="610394"/>
            <a:ext cx="6450512" cy="11793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pt-BR" sz="4800" i="1" spc="-300" dirty="0">
                <a:solidFill>
                  <a:srgbClr val="FF252C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/////// </a:t>
            </a:r>
            <a:r>
              <a:rPr lang="pt-BR" sz="4400" b="1" i="1" spc="300" dirty="0">
                <a:solidFill>
                  <a:srgbClr val="FF252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FECHAMENTO</a:t>
            </a:r>
            <a:endParaRPr lang="pt-BR" sz="4400" b="1" i="1" spc="300" dirty="0">
              <a:solidFill>
                <a:schemeClr val="bg1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>
              <a:buClrTx/>
              <a:buFontTx/>
            </a:pPr>
            <a:r>
              <a:rPr lang="pt-BR" sz="2000" b="1" i="1" spc="300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		 </a:t>
            </a:r>
            <a:r>
              <a:rPr lang="pt-BR" sz="3600" b="1" i="1" spc="300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202x</a:t>
            </a:r>
            <a:r>
              <a:rPr lang="pt-BR" sz="2000" b="1" i="1" spc="300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 </a:t>
            </a:r>
            <a:r>
              <a:rPr lang="pt-BR" sz="2400" b="1" i="1" spc="300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GRUPO XXXXXX</a:t>
            </a:r>
            <a:r>
              <a:rPr lang="pt-BR" sz="3200" i="1" spc="-3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//////</a:t>
            </a:r>
          </a:p>
        </p:txBody>
      </p:sp>
      <p:sp>
        <p:nvSpPr>
          <p:cNvPr id="1035" name="Retângulo 1034">
            <a:extLst>
              <a:ext uri="{FF2B5EF4-FFF2-40B4-BE49-F238E27FC236}">
                <a16:creationId xmlns:a16="http://schemas.microsoft.com/office/drawing/2014/main" id="{C9D13898-42C9-8028-0C9A-C16013B0B883}"/>
              </a:ext>
            </a:extLst>
          </p:cNvPr>
          <p:cNvSpPr/>
          <p:nvPr/>
        </p:nvSpPr>
        <p:spPr>
          <a:xfrm>
            <a:off x="593371" y="1916626"/>
            <a:ext cx="644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3" name="Título 1">
            <a:extLst>
              <a:ext uri="{FF2B5EF4-FFF2-40B4-BE49-F238E27FC236}">
                <a16:creationId xmlns:a16="http://schemas.microsoft.com/office/drawing/2014/main" id="{78EF1215-8DD7-1EEE-1441-18C9E5136374}"/>
              </a:ext>
            </a:extLst>
          </p:cNvPr>
          <p:cNvSpPr txBox="1">
            <a:spLocks/>
          </p:cNvSpPr>
          <p:nvPr/>
        </p:nvSpPr>
        <p:spPr>
          <a:xfrm>
            <a:off x="617493" y="1914236"/>
            <a:ext cx="6413039" cy="3929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pt-BR" sz="2200" b="1" i="1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MATRÍCULA</a:t>
            </a:r>
          </a:p>
        </p:txBody>
      </p:sp>
      <p:sp>
        <p:nvSpPr>
          <p:cNvPr id="1036" name="Retângulo 1035">
            <a:extLst>
              <a:ext uri="{FF2B5EF4-FFF2-40B4-BE49-F238E27FC236}">
                <a16:creationId xmlns:a16="http://schemas.microsoft.com/office/drawing/2014/main" id="{FA8577FC-AED9-C7CC-536F-65C0F6BAC1F2}"/>
              </a:ext>
            </a:extLst>
          </p:cNvPr>
          <p:cNvSpPr/>
          <p:nvPr/>
        </p:nvSpPr>
        <p:spPr>
          <a:xfrm>
            <a:off x="593371" y="5299232"/>
            <a:ext cx="644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5" name="Título 1">
            <a:extLst>
              <a:ext uri="{FF2B5EF4-FFF2-40B4-BE49-F238E27FC236}">
                <a16:creationId xmlns:a16="http://schemas.microsoft.com/office/drawing/2014/main" id="{BBD58640-501C-8B57-B1B7-B09C6B9C8BB8}"/>
              </a:ext>
            </a:extLst>
          </p:cNvPr>
          <p:cNvSpPr txBox="1">
            <a:spLocks/>
          </p:cNvSpPr>
          <p:nvPr/>
        </p:nvSpPr>
        <p:spPr>
          <a:xfrm>
            <a:off x="580019" y="5296842"/>
            <a:ext cx="6421818" cy="3929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pt-BR" sz="2200" b="1" i="1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REMATRÍCULA</a:t>
            </a:r>
          </a:p>
        </p:txBody>
      </p:sp>
      <p:sp>
        <p:nvSpPr>
          <p:cNvPr id="1037" name="Retângulo 1036">
            <a:extLst>
              <a:ext uri="{FF2B5EF4-FFF2-40B4-BE49-F238E27FC236}">
                <a16:creationId xmlns:a16="http://schemas.microsoft.com/office/drawing/2014/main" id="{F02AA976-FE8F-2095-432C-D5B856FFDE30}"/>
              </a:ext>
            </a:extLst>
          </p:cNvPr>
          <p:cNvSpPr/>
          <p:nvPr/>
        </p:nvSpPr>
        <p:spPr>
          <a:xfrm>
            <a:off x="593371" y="7522215"/>
            <a:ext cx="644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3D48F405-3244-E348-79B2-FF831529C4B6}"/>
              </a:ext>
            </a:extLst>
          </p:cNvPr>
          <p:cNvSpPr txBox="1">
            <a:spLocks/>
          </p:cNvSpPr>
          <p:nvPr/>
        </p:nvSpPr>
        <p:spPr>
          <a:xfrm>
            <a:off x="557837" y="7503783"/>
            <a:ext cx="6444000" cy="3929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pt-BR" sz="2200" b="1" i="1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ALUNOS ATIVOS</a:t>
            </a:r>
          </a:p>
        </p:txBody>
      </p:sp>
      <p:sp>
        <p:nvSpPr>
          <p:cNvPr id="1038" name="Retângulo 1037">
            <a:extLst>
              <a:ext uri="{FF2B5EF4-FFF2-40B4-BE49-F238E27FC236}">
                <a16:creationId xmlns:a16="http://schemas.microsoft.com/office/drawing/2014/main" id="{5D0C5073-0D18-208D-9D89-7A3185EE0E9D}"/>
              </a:ext>
            </a:extLst>
          </p:cNvPr>
          <p:cNvSpPr/>
          <p:nvPr/>
        </p:nvSpPr>
        <p:spPr>
          <a:xfrm>
            <a:off x="593371" y="9385471"/>
            <a:ext cx="6444000" cy="32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25" name="Título 1">
            <a:extLst>
              <a:ext uri="{FF2B5EF4-FFF2-40B4-BE49-F238E27FC236}">
                <a16:creationId xmlns:a16="http://schemas.microsoft.com/office/drawing/2014/main" id="{F765D2F4-8572-35C1-8573-DF27BAAE00BC}"/>
              </a:ext>
            </a:extLst>
          </p:cNvPr>
          <p:cNvSpPr txBox="1">
            <a:spLocks/>
          </p:cNvSpPr>
          <p:nvPr/>
        </p:nvSpPr>
        <p:spPr>
          <a:xfrm>
            <a:off x="565237" y="9363751"/>
            <a:ext cx="6443998" cy="392948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FontTx/>
            </a:pPr>
            <a:r>
              <a:rPr lang="pt-BR" sz="2200" b="1" i="1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ESTRATÉGIA 2024</a:t>
            </a:r>
          </a:p>
        </p:txBody>
      </p:sp>
      <p:pic>
        <p:nvPicPr>
          <p:cNvPr id="3080" name="Picture 8" descr="Wizard Osasco">
            <a:extLst>
              <a:ext uri="{FF2B5EF4-FFF2-40B4-BE49-F238E27FC236}">
                <a16:creationId xmlns:a16="http://schemas.microsoft.com/office/drawing/2014/main" id="{2CA5BFD4-5602-7F8F-05A2-7F780F802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556" y="12813160"/>
            <a:ext cx="1473382" cy="32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EDCF675-AD25-16BF-6E04-ECD170743A89}"/>
              </a:ext>
            </a:extLst>
          </p:cNvPr>
          <p:cNvSpPr txBox="1"/>
          <p:nvPr/>
        </p:nvSpPr>
        <p:spPr>
          <a:xfrm>
            <a:off x="4246671" y="4060699"/>
            <a:ext cx="277177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sz="1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DESTAQUE: </a:t>
            </a:r>
            <a:r>
              <a:rPr lang="pt-BR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XXXXXX e XXXXX, performando, respectivamente, XX% e XX% acima do LY.</a:t>
            </a:r>
          </a:p>
          <a:p>
            <a:pPr marL="171450" indent="-171450" algn="just">
              <a:buFont typeface="Wingdings" panose="05000000000000000000" pitchFamily="2" charset="2"/>
              <a:buChar char="Ø"/>
            </a:pPr>
            <a:r>
              <a:rPr lang="pt-BR" sz="1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 do grupo acima de 202X, mas muito por conta da inauguração de XXXXX em XX/XX. Até a presente data, atingimos XXX% do LY.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F39F15B-48D8-2408-2190-8081911C0754}"/>
              </a:ext>
            </a:extLst>
          </p:cNvPr>
          <p:cNvGrpSpPr/>
          <p:nvPr/>
        </p:nvGrpSpPr>
        <p:grpSpPr>
          <a:xfrm>
            <a:off x="1396407" y="7936101"/>
            <a:ext cx="4766859" cy="1346601"/>
            <a:chOff x="1490382" y="6907891"/>
            <a:chExt cx="4766859" cy="1346601"/>
          </a:xfrm>
        </p:grpSpPr>
        <p:pic>
          <p:nvPicPr>
            <p:cNvPr id="17" name="Graphic 29" descr="Classroom with solid fill">
              <a:extLst>
                <a:ext uri="{FF2B5EF4-FFF2-40B4-BE49-F238E27FC236}">
                  <a16:creationId xmlns:a16="http://schemas.microsoft.com/office/drawing/2014/main" id="{BCC2C626-C373-FC38-A1AF-683207929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90382" y="7227018"/>
              <a:ext cx="914400" cy="914400"/>
            </a:xfrm>
            <a:prstGeom prst="rect">
              <a:avLst/>
            </a:prstGeom>
          </p:spPr>
        </p:pic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406D2E3-DC22-04E2-A753-63F33000CD5B}"/>
                </a:ext>
              </a:extLst>
            </p:cNvPr>
            <p:cNvSpPr/>
            <p:nvPr/>
          </p:nvSpPr>
          <p:spPr>
            <a:xfrm>
              <a:off x="2479810" y="7942462"/>
              <a:ext cx="162000" cy="16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19" name="Título 1">
              <a:extLst>
                <a:ext uri="{FF2B5EF4-FFF2-40B4-BE49-F238E27FC236}">
                  <a16:creationId xmlns:a16="http://schemas.microsoft.com/office/drawing/2014/main" id="{3456B18C-BF31-3B7B-A8CA-2BB833EDB0E3}"/>
                </a:ext>
              </a:extLst>
            </p:cNvPr>
            <p:cNvSpPr txBox="1">
              <a:spLocks/>
            </p:cNvSpPr>
            <p:nvPr/>
          </p:nvSpPr>
          <p:spPr>
            <a:xfrm>
              <a:off x="2595712" y="7978042"/>
              <a:ext cx="914400" cy="2764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Tx/>
                <a:buFontTx/>
              </a:pPr>
              <a:r>
                <a:rPr lang="pt-BR" sz="1600" b="1" i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2. 984</a:t>
              </a: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10D17E1-1CEC-AED7-109C-87BF885D96EF}"/>
                </a:ext>
              </a:extLst>
            </p:cNvPr>
            <p:cNvSpPr/>
            <p:nvPr/>
          </p:nvSpPr>
          <p:spPr>
            <a:xfrm>
              <a:off x="3962297" y="7527167"/>
              <a:ext cx="162000" cy="16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9C19115-A851-CBD3-416F-85A5C16E1ECC}"/>
                </a:ext>
              </a:extLst>
            </p:cNvPr>
            <p:cNvSpPr/>
            <p:nvPr/>
          </p:nvSpPr>
          <p:spPr>
            <a:xfrm>
              <a:off x="5542298" y="7009792"/>
              <a:ext cx="162000" cy="162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/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522A801-E3AC-A863-FD2D-509D26C9C382}"/>
                </a:ext>
              </a:extLst>
            </p:cNvPr>
            <p:cNvCxnSpPr>
              <a:cxnSpLocks/>
              <a:stCxn id="18" idx="3"/>
              <a:endCxn id="20" idx="7"/>
            </p:cNvCxnSpPr>
            <p:nvPr/>
          </p:nvCxnSpPr>
          <p:spPr>
            <a:xfrm flipV="1">
              <a:off x="2503537" y="7550895"/>
              <a:ext cx="1597039" cy="52984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ítulo 1">
              <a:extLst>
                <a:ext uri="{FF2B5EF4-FFF2-40B4-BE49-F238E27FC236}">
                  <a16:creationId xmlns:a16="http://schemas.microsoft.com/office/drawing/2014/main" id="{ABC864E2-F806-F8FF-C1CA-610F96D64844}"/>
                </a:ext>
              </a:extLst>
            </p:cNvPr>
            <p:cNvSpPr txBox="1">
              <a:spLocks/>
            </p:cNvSpPr>
            <p:nvPr/>
          </p:nvSpPr>
          <p:spPr>
            <a:xfrm>
              <a:off x="4043301" y="7616820"/>
              <a:ext cx="714939" cy="2764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Tx/>
                <a:buFontTx/>
              </a:pPr>
              <a:r>
                <a:rPr lang="pt-BR" sz="1600" b="1" i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3.266</a:t>
              </a:r>
            </a:p>
          </p:txBody>
        </p:sp>
        <p:sp>
          <p:nvSpPr>
            <p:cNvPr id="24" name="Título 1">
              <a:extLst>
                <a:ext uri="{FF2B5EF4-FFF2-40B4-BE49-F238E27FC236}">
                  <a16:creationId xmlns:a16="http://schemas.microsoft.com/office/drawing/2014/main" id="{F95289D2-4738-B30C-BC73-D1333DE2907F}"/>
                </a:ext>
              </a:extLst>
            </p:cNvPr>
            <p:cNvSpPr txBox="1">
              <a:spLocks/>
            </p:cNvSpPr>
            <p:nvPr/>
          </p:nvSpPr>
          <p:spPr>
            <a:xfrm>
              <a:off x="5542302" y="7142976"/>
              <a:ext cx="714939" cy="2764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Tx/>
                <a:buFontTx/>
              </a:pPr>
              <a:r>
                <a:rPr lang="pt-BR" sz="1600" b="1" i="1" dirty="0">
                  <a:solidFill>
                    <a:schemeClr val="bg1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3.160</a:t>
              </a: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89B67D84-C435-7419-4337-4C4488A49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8174" y="7060850"/>
              <a:ext cx="1597039" cy="529847"/>
            </a:xfrm>
            <a:prstGeom prst="line">
              <a:avLst/>
            </a:prstGeom>
            <a:ln>
              <a:solidFill>
                <a:srgbClr val="C00000"/>
              </a:solidFill>
              <a:prstDash val="soli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ítulo 1">
              <a:extLst>
                <a:ext uri="{FF2B5EF4-FFF2-40B4-BE49-F238E27FC236}">
                  <a16:creationId xmlns:a16="http://schemas.microsoft.com/office/drawing/2014/main" id="{6EFB5445-8050-54B1-E30D-9B36758BAF65}"/>
                </a:ext>
              </a:extLst>
            </p:cNvPr>
            <p:cNvSpPr txBox="1">
              <a:spLocks/>
            </p:cNvSpPr>
            <p:nvPr/>
          </p:nvSpPr>
          <p:spPr>
            <a:xfrm>
              <a:off x="2391019" y="7678820"/>
              <a:ext cx="714939" cy="2764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Tx/>
                <a:buFontTx/>
              </a:pPr>
              <a:r>
                <a:rPr lang="pt-BR" sz="1200" b="1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jan</a:t>
              </a:r>
              <a:endParaRPr lang="pt-BR" sz="12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7" name="Título 1">
              <a:extLst>
                <a:ext uri="{FF2B5EF4-FFF2-40B4-BE49-F238E27FC236}">
                  <a16:creationId xmlns:a16="http://schemas.microsoft.com/office/drawing/2014/main" id="{CA636529-F828-EF53-3C46-F3FA2C962424}"/>
                </a:ext>
              </a:extLst>
            </p:cNvPr>
            <p:cNvSpPr txBox="1">
              <a:spLocks/>
            </p:cNvSpPr>
            <p:nvPr/>
          </p:nvSpPr>
          <p:spPr>
            <a:xfrm>
              <a:off x="3625707" y="7310442"/>
              <a:ext cx="714939" cy="2764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Tx/>
                <a:buFontTx/>
              </a:pPr>
              <a:r>
                <a:rPr lang="pt-BR" sz="1200" b="1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jun</a:t>
              </a:r>
              <a:endParaRPr lang="pt-BR" sz="12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Título 1">
              <a:extLst>
                <a:ext uri="{FF2B5EF4-FFF2-40B4-BE49-F238E27FC236}">
                  <a16:creationId xmlns:a16="http://schemas.microsoft.com/office/drawing/2014/main" id="{966384CE-B217-CB6B-0EA2-B01667EECED0}"/>
                </a:ext>
              </a:extLst>
            </p:cNvPr>
            <p:cNvSpPr txBox="1">
              <a:spLocks/>
            </p:cNvSpPr>
            <p:nvPr/>
          </p:nvSpPr>
          <p:spPr>
            <a:xfrm>
              <a:off x="5114683" y="6907891"/>
              <a:ext cx="714939" cy="27645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buClrTx/>
                <a:buFontTx/>
              </a:pPr>
              <a:r>
                <a:rPr lang="pt-BR" sz="1200" b="1" i="1" dirty="0" err="1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nov</a:t>
              </a:r>
              <a:endParaRPr lang="pt-BR" sz="1200" b="1" i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9" name="Título 1">
              <a:extLst>
                <a:ext uri="{FF2B5EF4-FFF2-40B4-BE49-F238E27FC236}">
                  <a16:creationId xmlns:a16="http://schemas.microsoft.com/office/drawing/2014/main" id="{4D8D1D25-B2D7-AB86-9EBA-57DFC27F0338}"/>
                </a:ext>
              </a:extLst>
            </p:cNvPr>
            <p:cNvSpPr txBox="1">
              <a:spLocks/>
            </p:cNvSpPr>
            <p:nvPr/>
          </p:nvSpPr>
          <p:spPr>
            <a:xfrm>
              <a:off x="2892834" y="7573378"/>
              <a:ext cx="601991" cy="21088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Tx/>
                <a:buFontTx/>
              </a:pPr>
              <a:r>
                <a:rPr lang="pt-BR" sz="1050" b="1" i="1" dirty="0">
                  <a:solidFill>
                    <a:srgbClr val="0F90CE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9,0%</a:t>
              </a:r>
            </a:p>
          </p:txBody>
        </p:sp>
        <p:sp>
          <p:nvSpPr>
            <p:cNvPr id="30" name="Título 1">
              <a:extLst>
                <a:ext uri="{FF2B5EF4-FFF2-40B4-BE49-F238E27FC236}">
                  <a16:creationId xmlns:a16="http://schemas.microsoft.com/office/drawing/2014/main" id="{51C5B87E-B448-7295-E1F3-6D3AFC423B06}"/>
                </a:ext>
              </a:extLst>
            </p:cNvPr>
            <p:cNvSpPr txBox="1">
              <a:spLocks/>
            </p:cNvSpPr>
            <p:nvPr/>
          </p:nvSpPr>
          <p:spPr>
            <a:xfrm>
              <a:off x="4314049" y="7142888"/>
              <a:ext cx="606221" cy="21088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>
                <a:buClrTx/>
                <a:buFontTx/>
              </a:pPr>
              <a:r>
                <a:rPr lang="pt-BR" sz="1050" b="1" i="1" dirty="0">
                  <a:solidFill>
                    <a:srgbClr val="0F90CE"/>
                  </a:solidFill>
                  <a:latin typeface="Open Sans ExtraBold" panose="020B0906030804020204" pitchFamily="34" charset="0"/>
                  <a:ea typeface="Open Sans ExtraBold" panose="020B0906030804020204" pitchFamily="34" charset="0"/>
                  <a:cs typeface="Open Sans ExtraBold" panose="020B0906030804020204" pitchFamily="34" charset="0"/>
                </a:rPr>
                <a:t>-3,0%</a:t>
              </a:r>
            </a:p>
          </p:txBody>
        </p:sp>
      </p:grp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F4E6309-3A02-A83D-50F4-0B354B1145F7}"/>
              </a:ext>
            </a:extLst>
          </p:cNvPr>
          <p:cNvSpPr txBox="1"/>
          <p:nvPr/>
        </p:nvSpPr>
        <p:spPr>
          <a:xfrm>
            <a:off x="559837" y="9851670"/>
            <a:ext cx="6442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ClrTx/>
              <a:buFontTx/>
            </a:pP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Nam eu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rutrum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augue.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ullamcorper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ligula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ut,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velit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Vestibulum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ante ipsum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primis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orci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luctus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ultrices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posuere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cubilia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curae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blandit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fringilla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sapien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imperdiet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nulla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Maecenas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nisi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Donec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sagittis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odio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sed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neque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convallis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Nunc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nunc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eget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pharetra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Praesent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aliquet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laoreet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commodo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Praesent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mollis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est.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Mauris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venenatis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enim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nisl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venenatis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malesuada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Proin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facilisis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libero, vitae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vehicula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sem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mattis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non.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aptent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taciti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sociosqu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ad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litora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torquent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per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conubia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nostra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per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inceptos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himenaeos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Pellentesque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lobortis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tempor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risus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1100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faucibus</a:t>
            </a:r>
            <a:r>
              <a:rPr lang="pt-BR" sz="11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pt-BR" sz="14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2" name="Título 1">
            <a:extLst>
              <a:ext uri="{FF2B5EF4-FFF2-40B4-BE49-F238E27FC236}">
                <a16:creationId xmlns:a16="http://schemas.microsoft.com/office/drawing/2014/main" id="{ED4D075B-B746-9481-76ED-EA715AA8AE0A}"/>
              </a:ext>
            </a:extLst>
          </p:cNvPr>
          <p:cNvSpPr txBox="1">
            <a:spLocks/>
          </p:cNvSpPr>
          <p:nvPr/>
        </p:nvSpPr>
        <p:spPr>
          <a:xfrm>
            <a:off x="617494" y="11586421"/>
            <a:ext cx="6673444" cy="10070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buClrTx/>
              <a:buFontTx/>
            </a:pPr>
            <a:r>
              <a:rPr lang="pt-BR" sz="2000" b="1" i="1" dirty="0">
                <a:solidFill>
                  <a:srgbClr val="FF252C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MUITO OBRIGADA!</a:t>
            </a:r>
          </a:p>
          <a:p>
            <a:pPr algn="ctr">
              <a:lnSpc>
                <a:spcPct val="100000"/>
              </a:lnSpc>
              <a:buClrTx/>
              <a:buFontTx/>
            </a:pPr>
            <a:r>
              <a:rPr lang="pt-BR" sz="1200" b="1" i="1" dirty="0">
                <a:solidFill>
                  <a:srgbClr val="0F90CE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VAMOS JUNTOS FAZER UM 2024 ESPETACULAR!</a:t>
            </a:r>
          </a:p>
          <a:p>
            <a:pPr algn="ctr">
              <a:lnSpc>
                <a:spcPct val="100000"/>
              </a:lnSpc>
              <a:buClrTx/>
              <a:buFontTx/>
            </a:pPr>
            <a:endParaRPr lang="pt-BR" sz="1200" b="1" i="1" dirty="0">
              <a:solidFill>
                <a:srgbClr val="0F90CE"/>
              </a:solidFill>
              <a:latin typeface="Open Sans ExtraBold" panose="020B0906030804020204" pitchFamily="34" charset="0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  <a:p>
            <a:pPr algn="ctr">
              <a:lnSpc>
                <a:spcPct val="100000"/>
              </a:lnSpc>
              <a:buClrTx/>
              <a:buFontTx/>
            </a:pPr>
            <a:r>
              <a:rPr lang="pt-BR" sz="1400" b="1" i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NOME DO CONSULTOR</a:t>
            </a:r>
          </a:p>
          <a:p>
            <a:pPr algn="ctr">
              <a:lnSpc>
                <a:spcPct val="100000"/>
              </a:lnSpc>
              <a:spcAft>
                <a:spcPts val="600"/>
              </a:spcAft>
              <a:buClrTx/>
              <a:buFontTx/>
            </a:pPr>
            <a:r>
              <a:rPr lang="en-US" sz="600" b="1" i="1" dirty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CARGO DO CONSULTOR</a:t>
            </a:r>
            <a:endParaRPr lang="pt-BR" sz="1400" i="1" dirty="0">
              <a:solidFill>
                <a:srgbClr val="0F90C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7" name="Gráfico 36">
            <a:extLst>
              <a:ext uri="{FF2B5EF4-FFF2-40B4-BE49-F238E27FC236}">
                <a16:creationId xmlns:a16="http://schemas.microsoft.com/office/drawing/2014/main" id="{64730A0D-97AD-46C1-9A49-61AB812103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899448"/>
              </p:ext>
            </p:extLst>
          </p:nvPr>
        </p:nvGraphicFramePr>
        <p:xfrm>
          <a:off x="593371" y="2306355"/>
          <a:ext cx="3200400" cy="29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9" name="Gráfico 38">
            <a:extLst>
              <a:ext uri="{FF2B5EF4-FFF2-40B4-BE49-F238E27FC236}">
                <a16:creationId xmlns:a16="http://schemas.microsoft.com/office/drawing/2014/main" id="{F16458E7-CE8A-4033-9DAB-CF822F4E2A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50066862"/>
              </p:ext>
            </p:extLst>
          </p:nvPr>
        </p:nvGraphicFramePr>
        <p:xfrm>
          <a:off x="4246671" y="2291093"/>
          <a:ext cx="2771776" cy="1728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0" name="Gráfico 39">
            <a:extLst>
              <a:ext uri="{FF2B5EF4-FFF2-40B4-BE49-F238E27FC236}">
                <a16:creationId xmlns:a16="http://schemas.microsoft.com/office/drawing/2014/main" id="{EE4168FB-1B21-41E6-99C5-171A400B5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22272"/>
              </p:ext>
            </p:extLst>
          </p:nvPr>
        </p:nvGraphicFramePr>
        <p:xfrm>
          <a:off x="1565859" y="5641664"/>
          <a:ext cx="4427956" cy="1837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616220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D08C78D0AB8647AE347321EC2856A4" ma:contentTypeVersion="14" ma:contentTypeDescription="Crie um novo documento." ma:contentTypeScope="" ma:versionID="55dc6ce027cbc306c2d12402a4a4d5ba">
  <xsd:schema xmlns:xsd="http://www.w3.org/2001/XMLSchema" xmlns:xs="http://www.w3.org/2001/XMLSchema" xmlns:p="http://schemas.microsoft.com/office/2006/metadata/properties" xmlns:ns2="f214dfcf-408a-43ea-bf1a-be58896db078" xmlns:ns3="88298c25-13e0-4314-8431-0de4f0ab9848" targetNamespace="http://schemas.microsoft.com/office/2006/metadata/properties" ma:root="true" ma:fieldsID="fc3493b56ab2c1b972f8ebc67bc463d8" ns2:_="" ns3:_="">
    <xsd:import namespace="f214dfcf-408a-43ea-bf1a-be58896db078"/>
    <xsd:import namespace="88298c25-13e0-4314-8431-0de4f0ab98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dfcf-408a-43ea-bf1a-be58896db0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46342d94-4a90-4c9b-8c88-cb4c8647e98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298c25-13e0-4314-8431-0de4f0ab984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d47bbadf-7a03-49b9-b16b-93d8000cb198}" ma:internalName="TaxCatchAll" ma:showField="CatchAllData" ma:web="88298c25-13e0-4314-8431-0de4f0ab984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214dfcf-408a-43ea-bf1a-be58896db078">
      <Terms xmlns="http://schemas.microsoft.com/office/infopath/2007/PartnerControls"/>
    </lcf76f155ced4ddcb4097134ff3c332f>
    <TaxCatchAll xmlns="88298c25-13e0-4314-8431-0de4f0ab9848" xsi:nil="true"/>
  </documentManagement>
</p:properties>
</file>

<file path=customXml/itemProps1.xml><?xml version="1.0" encoding="utf-8"?>
<ds:datastoreItem xmlns:ds="http://schemas.openxmlformats.org/officeDocument/2006/customXml" ds:itemID="{13BE18F7-8C4B-43D5-8E68-4A36151FA9EF}"/>
</file>

<file path=customXml/itemProps2.xml><?xml version="1.0" encoding="utf-8"?>
<ds:datastoreItem xmlns:ds="http://schemas.openxmlformats.org/officeDocument/2006/customXml" ds:itemID="{E5DB865D-465D-4FC2-8634-3B4FD566056A}"/>
</file>

<file path=customXml/itemProps3.xml><?xml version="1.0" encoding="utf-8"?>
<ds:datastoreItem xmlns:ds="http://schemas.openxmlformats.org/officeDocument/2006/customXml" ds:itemID="{7D68B912-74DC-4DE2-9C5E-4E9897F4A073}"/>
</file>

<file path=docMetadata/LabelInfo.xml><?xml version="1.0" encoding="utf-8"?>
<clbl:labelList xmlns:clbl="http://schemas.microsoft.com/office/2020/mipLabelMetadata">
  <clbl:label id="{8cc434d7-97d0-47d3-b5c5-14fe0e33e34b}" enabled="0" method="" siteId="{8cc434d7-97d0-47d3-b5c5-14fe0e33e34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693</TotalTime>
  <Words>225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Open Sans ExtraBold</vt:lpstr>
      <vt:lpstr>Wingdings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Priscila Zanarolli</dc:creator>
  <cp:lastModifiedBy>Priscila Zanarolli</cp:lastModifiedBy>
  <cp:revision>9</cp:revision>
  <dcterms:created xsi:type="dcterms:W3CDTF">2023-06-12T19:46:41Z</dcterms:created>
  <dcterms:modified xsi:type="dcterms:W3CDTF">2024-05-10T19:38:16Z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0x010100FFD08C78D0AB8647AE347321EC2856A4</vt:lpwstr>
  </property>
</Properties>
</file>