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E5EBE3-A532-4CD5-9397-743F74731B55}">
  <a:tblStyle styleId="{56E5EBE3-A532-4CD5-9397-743F74731B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8e5f34c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8e5f34c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8e5f34c4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8e5f34c4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8e5f34c4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8e5f34c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28e5f34c4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28e5f34c4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28e5f34c4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28e5f34c4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28e5f34c4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28e5f34c4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8e5f34c4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28e5f34c4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8e5f34c4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28e5f34c4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8e5f34c4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8e5f34c4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8e5f34c4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8e5f34c4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6fde895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6fde89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8e5f34c4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8e5f34c4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28e5f34c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28e5f34c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8e5f34c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28e5f34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28e5f34c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28e5f34c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8e5f34c4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28e5f34c4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28e5f34c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28e5f34c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28e5f34c4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28e5f34c4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28e5f34c4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28e5f34c4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26fde895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26fde895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26fde895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26fde895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26fde895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26fde895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6fde895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6fde895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8e5f34c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28e5f34c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28e5f34c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28e5f34c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8e5f3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8e5f3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CC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arthurogerio800@gmail.com" TargetMode="External"/><Relationship Id="rId4" Type="http://schemas.openxmlformats.org/officeDocument/2006/relationships/hyperlink" Target="https://www.linkedin.com/in/arthur-rogerio-ds/" TargetMode="External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Analyst Case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Arthur Rogério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25" y="0"/>
            <a:ext cx="6786999" cy="419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927300" y="4165450"/>
            <a:ext cx="7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maioria dos clientes são casados. E os mesmos foram os que mais aceitaram a última oferta!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0" y="0"/>
            <a:ext cx="6362400" cy="3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927150" y="4081025"/>
            <a:ext cx="7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clientes que aceitaram a última oferta, têm uma média da Renda Anual maior, aproximadamente 20% a mais.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50" y="0"/>
            <a:ext cx="6630549" cy="40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927150" y="4081025"/>
            <a:ext cx="7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clientes que aceitaram a última oferta a grande maioria tem no máximo apenas 1 dependente.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150" y="0"/>
            <a:ext cx="6141201" cy="37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927150" y="4081025"/>
            <a:ext cx="7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clientes que aceitaram a última oferta fizeram a última compra nos últimos 49 dias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50" y="0"/>
            <a:ext cx="6130101" cy="37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927150" y="4081025"/>
            <a:ext cx="7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clientes que aceitaram a última oferta a maioria fez no mínimo 13 compras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50" y="0"/>
            <a:ext cx="6074826" cy="37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2130350" y="3912150"/>
            <a:ext cx="7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clientes que aceitaram a última oferta, gastam mais!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</a:t>
            </a:r>
            <a:endParaRPr/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RFM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RFM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É uma técnica de segmentação baseado na: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R: Recência, ou seja, quantos dias desde a última compra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F: Frequência, ou seja, quantas compras o clientes fez em um determinado tempo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M: Monetário, ou seja, o valor que o cliente gastou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Segmentos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Os clientes foram segmentados em 4 grupos: </a:t>
            </a:r>
            <a:r>
              <a:rPr b="1" lang="pt-BR" u="sng">
                <a:solidFill>
                  <a:schemeClr val="lt1"/>
                </a:solidFill>
              </a:rPr>
              <a:t>Black, Platinum, Gold e Silver!</a:t>
            </a:r>
            <a:endParaRPr b="1" u="sng"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b="1" lang="pt-BR">
                <a:solidFill>
                  <a:schemeClr val="lt1"/>
                </a:solidFill>
              </a:rPr>
              <a:t>Black</a:t>
            </a:r>
            <a:r>
              <a:rPr lang="pt-BR">
                <a:solidFill>
                  <a:schemeClr val="lt1"/>
                </a:solidFill>
              </a:rPr>
              <a:t>: Cliente dos sonhos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compra frequentemente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gasta bem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no máximo 2 dependentes, sendo que a maioria tem no máximo 1 dependente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cliente que mais aceita as campanhas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renda maior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b="1" lang="pt-BR">
                <a:solidFill>
                  <a:schemeClr val="lt1"/>
                </a:solidFill>
              </a:rPr>
              <a:t>Silver</a:t>
            </a:r>
            <a:r>
              <a:rPr lang="pt-BR">
                <a:solidFill>
                  <a:schemeClr val="lt1"/>
                </a:solidFill>
              </a:rPr>
              <a:t>: Cliente menos engajado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renda inferior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a maioria tem no mínimo 1 dependente</a:t>
            </a:r>
            <a:endParaRPr>
              <a:solidFill>
                <a:schemeClr val="lt1"/>
              </a:solidFill>
            </a:endParaRPr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>
                <a:solidFill>
                  <a:schemeClr val="lt1"/>
                </a:solidFill>
              </a:rPr>
              <a:t>poucas compras e gasta bem pouco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26" y="49250"/>
            <a:ext cx="7467774" cy="46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Problema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Objetivo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Contexto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Base de dados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Entendimento sobre os clientes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Segmentação</a:t>
            </a:r>
            <a:endParaRPr sz="2500">
              <a:solidFill>
                <a:schemeClr val="lt1"/>
              </a:solidFill>
            </a:endParaRPr>
          </a:p>
          <a:p>
            <a:pPr indent="-3754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pt-BR" sz="2500">
                <a:solidFill>
                  <a:schemeClr val="lt1"/>
                </a:solidFill>
              </a:rPr>
              <a:t>Modelo de Classificação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Conteúdo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Campanhas</a:t>
            </a:r>
            <a:endParaRPr/>
          </a:p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O problema a ser resolvido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311863" y="205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{56E5EBE3-A532-4CD5-9397-743F74731B55}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822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6º Campanha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 de Clientes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Total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CAC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Receita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Quantos aceitaram?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Conversão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Prejuízo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2240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U$ 6.720M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U$ 3.674M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U$ 3.046M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Números - Modelo 1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3" name="Google Shape;233;p34"/>
          <p:cNvGraphicFramePr/>
          <p:nvPr/>
        </p:nvGraphicFramePr>
        <p:xfrm>
          <a:off x="311650" y="13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{56E5EBE3-A532-4CD5-9397-743F74731B55}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822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Teste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 de Clientes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Total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por 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Receita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Quantos aceitaram?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Conversão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Prejuízo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658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U$ 1.974M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U$ 1.01M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-973k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34" name="Google Shape;234;p34"/>
          <p:cNvSpPr txBox="1"/>
          <p:nvPr/>
        </p:nvSpPr>
        <p:spPr>
          <a:xfrm>
            <a:off x="311700" y="1231350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5" name="Google Shape;235;p34"/>
          <p:cNvGraphicFramePr/>
          <p:nvPr/>
        </p:nvGraphicFramePr>
        <p:xfrm>
          <a:off x="311850" y="3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{56E5EBE3-A532-4CD5-9397-743F74731B55}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822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Previsto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 de Clientes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Total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por 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Receita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Quantos aceitaram?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Conversão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Lucro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U$ 141k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U$ 374k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72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U$ 233k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Números - Modelo 2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311650" y="13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{56E5EBE3-A532-4CD5-9397-743F74731B55}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822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Teste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 de Clientes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Total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por 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Receita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Quantos aceitaram?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Conversão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Lucro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951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U$ 2.853M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U$ 4.092M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r>
                        <a:rPr lang="pt-BR"/>
                        <a:t>9%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U$ 1.239M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45" name="Google Shape;245;p35"/>
          <p:cNvSpPr txBox="1"/>
          <p:nvPr/>
        </p:nvSpPr>
        <p:spPr>
          <a:xfrm>
            <a:off x="311700" y="1231350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311850" y="3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{56E5EBE3-A532-4CD5-9397-743F74731B55}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822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Previsto</a:t>
                      </a:r>
                      <a:endParaRPr sz="16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Nº de Clientes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Total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Custo por 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Receita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Quantos aceitaram?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 de Conversão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Lucro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U$ 1.155k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U$ 3k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U$ 3.762M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89</a:t>
                      </a:r>
                      <a:r>
                        <a:rPr lang="pt-BR"/>
                        <a:t>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U$ 2.607M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Modelo 1 x Modelo 2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311700" y="1231350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408100" y="1421325"/>
            <a:ext cx="836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Modelo 2, foi feito </a:t>
            </a:r>
            <a:r>
              <a:rPr b="1" i="1" lang="pt-BR"/>
              <a:t>Oversampling. </a:t>
            </a:r>
            <a:r>
              <a:rPr lang="pt-BR"/>
              <a:t>Pois na base de dados tinha poucos casos de clientes que aceitaram a última oferta.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essa técnica, foi criados dados sintéticos de clientes que aceitaram a última oferta, para deixar os dados balanceados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Precision: é uma métrica no qual o Orçamento interessa bastante.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Para os clientes na base de dados que o modelo diz que irá aceitar a oferta, quantos desses clientes de fato aceitaram a oferta?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Métrica Utilizada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Maximizar</a:t>
            </a:r>
            <a:r>
              <a:rPr b="1" lang="pt-BR" sz="4000">
                <a:solidFill>
                  <a:schemeClr val="dk1"/>
                </a:solidFill>
              </a:rPr>
              <a:t> o lucro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311700" y="1231350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463025" y="1549688"/>
            <a:ext cx="657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que conhecemos os nosso cliente ideal, podemos fazer um campanha assertiva para o cliente que queremos trazer, diminuindo o custo com “clientes” que não irão aceitar a oferta.</a:t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25" y="2650588"/>
            <a:ext cx="4122353" cy="245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Dúvidas?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311700" y="1231350"/>
            <a:ext cx="84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463025" y="1549688"/>
            <a:ext cx="657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 pela oportunidade!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arthurogerio800@gmail.com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https://www.linkedin.com/in/arthur-rogerio-ds/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7225" y="3186725"/>
            <a:ext cx="1956774" cy="19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A Campanha piloto de marketing: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b="1" lang="pt-BR" sz="2500">
                <a:solidFill>
                  <a:schemeClr val="lt1"/>
                </a:solidFill>
              </a:rPr>
              <a:t>Prejuízo</a:t>
            </a:r>
            <a:r>
              <a:rPr lang="pt-BR" sz="2500">
                <a:solidFill>
                  <a:schemeClr val="lt1"/>
                </a:solidFill>
              </a:rPr>
              <a:t>: U$ 3.046M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pt-BR" sz="2500">
                <a:solidFill>
                  <a:schemeClr val="lt1"/>
                </a:solidFill>
              </a:rPr>
              <a:t>15% de taxa de sucesso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Problema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525" y="1849213"/>
            <a:ext cx="2022927" cy="202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65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lt1"/>
                </a:solidFill>
              </a:rPr>
              <a:t>Objetivos do case</a:t>
            </a:r>
            <a:r>
              <a:rPr lang="pt-BR" sz="2500">
                <a:solidFill>
                  <a:schemeClr val="lt1"/>
                </a:solidFill>
              </a:rPr>
              <a:t>:</a:t>
            </a:r>
            <a:endParaRPr sz="25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Obter um melhor</a:t>
            </a:r>
            <a:r>
              <a:rPr lang="pt-BR" sz="2000">
                <a:solidFill>
                  <a:schemeClr val="lt1"/>
                </a:solidFill>
              </a:rPr>
              <a:t> entendimento sobre os clientes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Criar uma segmentação de clientes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pt-BR" sz="2000">
                <a:solidFill>
                  <a:schemeClr val="lt1"/>
                </a:solidFill>
              </a:rPr>
              <a:t>Criar um modelo preditivo, no intuito de maximizar o lucro da próxima campanha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Objetivo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Empresa grande no setor de varejo de alimentos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5 principais categorias de produtos (Gold ou Padrão):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Vinhos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Carnes raras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Frutas exóticas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Peixes especialmente preparados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Doces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Contexto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Canais de vendas: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Lojas físicas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Catálogos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pt-BR">
                <a:solidFill>
                  <a:schemeClr val="lt1"/>
                </a:solidFill>
              </a:rPr>
              <a:t>Site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6 campanhas de marketing lançadas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Contexto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605" y="1549699"/>
            <a:ext cx="3407724" cy="289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Número de Clientes: 2.240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Algumas informações dos clientes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Renda Anual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Nº de crianças/adolescentes em casa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Nível de educação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Há quantos dias fez a última compra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Valor gasto nos produtos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Quais campanhas anteriores aceitou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Estado civil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Ano de Nascimento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-50" y="0"/>
            <a:ext cx="9144000" cy="1152600"/>
          </a:xfrm>
          <a:prstGeom prst="snip1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11850" y="13370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</a:rPr>
              <a:t>Base de Dados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77" y="1549700"/>
            <a:ext cx="3411307" cy="23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Entendimento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os clientes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311850" y="13370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157725" y="2571750"/>
            <a:ext cx="41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00" y="0"/>
            <a:ext cx="6372501" cy="394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927150" y="4081025"/>
            <a:ext cx="728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maioria dos clientes estão no nível de Graduação. E os mesmos foram os que mais aceitaram a última oferta!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