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4F555-858E-4429-9C40-1C7DFB56666F}" v="83" dt="2022-07-21T23:24:30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A2781-A345-45C5-A6C7-4793E70D37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54C834-EBE1-4D95-AE1C-8F494CFC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Internet of things, more sensors and data</a:t>
          </a:r>
          <a:endParaRPr lang="en-US" dirty="0"/>
        </a:p>
      </dgm:t>
    </dgm:pt>
    <dgm:pt modelId="{3019BBDE-2378-4DB7-91E3-F3E86DEEDED8}" type="parTrans" cxnId="{42031312-4948-4B7F-84FB-87E687DAFCB3}">
      <dgm:prSet/>
      <dgm:spPr/>
      <dgm:t>
        <a:bodyPr/>
        <a:lstStyle/>
        <a:p>
          <a:endParaRPr lang="en-US"/>
        </a:p>
      </dgm:t>
    </dgm:pt>
    <dgm:pt modelId="{9EF0BE3A-0A4D-4459-96E5-A225FFDDD1D4}" type="sibTrans" cxnId="{42031312-4948-4B7F-84FB-87E687DAFCB3}">
      <dgm:prSet/>
      <dgm:spPr/>
      <dgm:t>
        <a:bodyPr/>
        <a:lstStyle/>
        <a:p>
          <a:endParaRPr lang="en-US"/>
        </a:p>
      </dgm:t>
    </dgm:pt>
    <dgm:pt modelId="{CAFE9306-3082-4883-BB7B-55FD95D32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Potential for efficiency, cost-savings, improved reliability, resilience, performance</a:t>
          </a:r>
          <a:endParaRPr lang="en-US" dirty="0"/>
        </a:p>
      </dgm:t>
    </dgm:pt>
    <dgm:pt modelId="{F371C6F6-DD82-418D-B4A5-223E6A9D0616}" type="parTrans" cxnId="{4F2FA7D4-1675-405C-A0DA-C9EDDD1CA33C}">
      <dgm:prSet/>
      <dgm:spPr/>
      <dgm:t>
        <a:bodyPr/>
        <a:lstStyle/>
        <a:p>
          <a:endParaRPr lang="en-US"/>
        </a:p>
      </dgm:t>
    </dgm:pt>
    <dgm:pt modelId="{64E23695-6F07-4E89-AB03-AD7196FD10A4}" type="sibTrans" cxnId="{4F2FA7D4-1675-405C-A0DA-C9EDDD1CA33C}">
      <dgm:prSet/>
      <dgm:spPr/>
      <dgm:t>
        <a:bodyPr/>
        <a:lstStyle/>
        <a:p>
          <a:endParaRPr lang="en-US"/>
        </a:p>
      </dgm:t>
    </dgm:pt>
    <dgm:pt modelId="{9B8EEBE5-83B3-44E2-91B1-B971C68B2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How to take advantage of interconnectivity?</a:t>
          </a:r>
          <a:endParaRPr lang="en-US" dirty="0"/>
        </a:p>
      </dgm:t>
    </dgm:pt>
    <dgm:pt modelId="{B2E0A553-8B5F-4880-BFF6-48D8F493659A}" type="parTrans" cxnId="{8C44E852-1A2D-4392-8112-543564E758DE}">
      <dgm:prSet/>
      <dgm:spPr/>
      <dgm:t>
        <a:bodyPr/>
        <a:lstStyle/>
        <a:p>
          <a:endParaRPr lang="en-US"/>
        </a:p>
      </dgm:t>
    </dgm:pt>
    <dgm:pt modelId="{7BB642D0-0BBA-4899-AE97-573E2674D643}" type="sibTrans" cxnId="{8C44E852-1A2D-4392-8112-543564E758DE}">
      <dgm:prSet/>
      <dgm:spPr/>
      <dgm:t>
        <a:bodyPr/>
        <a:lstStyle/>
        <a:p>
          <a:endParaRPr lang="en-US"/>
        </a:p>
      </dgm:t>
    </dgm:pt>
    <dgm:pt modelId="{8BFDB52E-2403-44E6-9E34-DC40935BC6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Tasking AI with micro-second to second decisions to monitor distribution and generation and conduct automated switching is likely the only option. </a:t>
          </a:r>
          <a:endParaRPr lang="en-US" dirty="0"/>
        </a:p>
      </dgm:t>
    </dgm:pt>
    <dgm:pt modelId="{FEEC1EEA-0E83-4969-AEFE-479C926DA697}" type="parTrans" cxnId="{90B285B5-1572-445C-8AFA-6E3DA5054C9C}">
      <dgm:prSet/>
      <dgm:spPr/>
      <dgm:t>
        <a:bodyPr/>
        <a:lstStyle/>
        <a:p>
          <a:endParaRPr lang="en-US"/>
        </a:p>
      </dgm:t>
    </dgm:pt>
    <dgm:pt modelId="{492DBF33-B754-49E8-831D-ED48A0C8EDC8}" type="sibTrans" cxnId="{90B285B5-1572-445C-8AFA-6E3DA5054C9C}">
      <dgm:prSet/>
      <dgm:spPr/>
      <dgm:t>
        <a:bodyPr/>
        <a:lstStyle/>
        <a:p>
          <a:endParaRPr lang="en-US"/>
        </a:p>
      </dgm:t>
    </dgm:pt>
    <dgm:pt modelId="{9D7AF932-F636-46ED-8706-DDB63C9EB9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Human and machine teaming is well suited for tasks like: forecasting, predictive maintenance, demand side management, cybersecurity</a:t>
          </a:r>
          <a:endParaRPr lang="en-US" dirty="0"/>
        </a:p>
      </dgm:t>
    </dgm:pt>
    <dgm:pt modelId="{98FE5253-810A-4FB7-B38D-9B52C253A1DB}" type="parTrans" cxnId="{A0FA8112-52D6-4F85-9492-D2FBF220FD2C}">
      <dgm:prSet/>
      <dgm:spPr/>
      <dgm:t>
        <a:bodyPr/>
        <a:lstStyle/>
        <a:p>
          <a:endParaRPr lang="en-US"/>
        </a:p>
      </dgm:t>
    </dgm:pt>
    <dgm:pt modelId="{191FFEC6-1D0D-4D8B-ADC8-B07D79838F7B}" type="sibTrans" cxnId="{A0FA8112-52D6-4F85-9492-D2FBF220FD2C}">
      <dgm:prSet/>
      <dgm:spPr/>
      <dgm:t>
        <a:bodyPr/>
        <a:lstStyle/>
        <a:p>
          <a:endParaRPr lang="en-US"/>
        </a:p>
      </dgm:t>
    </dgm:pt>
    <dgm:pt modelId="{92C19931-E8B7-4505-8A27-8DBC4C05C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AI can remain vigilant and alert humans to potential issues for further examination.</a:t>
          </a:r>
          <a:endParaRPr lang="en-US"/>
        </a:p>
      </dgm:t>
    </dgm:pt>
    <dgm:pt modelId="{5EF6F744-10AE-452A-A065-2EB0C9EF16CB}" type="parTrans" cxnId="{BBA48661-9A02-40D2-B4B5-529FE74A25D7}">
      <dgm:prSet/>
      <dgm:spPr/>
      <dgm:t>
        <a:bodyPr/>
        <a:lstStyle/>
        <a:p>
          <a:endParaRPr lang="en-US"/>
        </a:p>
      </dgm:t>
    </dgm:pt>
    <dgm:pt modelId="{0F33C3F7-A657-4B03-B4B5-FB3CDB57EC7B}" type="sibTrans" cxnId="{BBA48661-9A02-40D2-B4B5-529FE74A25D7}">
      <dgm:prSet/>
      <dgm:spPr/>
      <dgm:t>
        <a:bodyPr/>
        <a:lstStyle/>
        <a:p>
          <a:endParaRPr lang="en-US"/>
        </a:p>
      </dgm:t>
    </dgm:pt>
    <dgm:pt modelId="{97B2FDD0-1A50-4C91-B831-BAB9F32E033B}" type="pres">
      <dgm:prSet presAssocID="{BBAA2781-A345-45C5-A6C7-4793E70D371F}" presName="root" presStyleCnt="0">
        <dgm:presLayoutVars>
          <dgm:dir/>
          <dgm:resizeHandles val="exact"/>
        </dgm:presLayoutVars>
      </dgm:prSet>
      <dgm:spPr/>
    </dgm:pt>
    <dgm:pt modelId="{90C2C3D7-EAFB-4457-B6A4-A3A0EE0ED839}" type="pres">
      <dgm:prSet presAssocID="{5354C834-EBE1-4D95-AE1C-8F494CFC9C4B}" presName="compNode" presStyleCnt="0"/>
      <dgm:spPr/>
    </dgm:pt>
    <dgm:pt modelId="{46B4C918-EBDC-4E4E-A986-2A9B7A1AD4CD}" type="pres">
      <dgm:prSet presAssocID="{5354C834-EBE1-4D95-AE1C-8F494CFC9C4B}" presName="bgRect" presStyleLbl="bgShp" presStyleIdx="0" presStyleCnt="6"/>
      <dgm:spPr/>
    </dgm:pt>
    <dgm:pt modelId="{11543259-7D0E-4E2D-AC93-FE136D83ED1D}" type="pres">
      <dgm:prSet presAssocID="{5354C834-EBE1-4D95-AE1C-8F494CFC9C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2CC13C-5215-43E0-A7EC-EC26AB81BF78}" type="pres">
      <dgm:prSet presAssocID="{5354C834-EBE1-4D95-AE1C-8F494CFC9C4B}" presName="spaceRect" presStyleCnt="0"/>
      <dgm:spPr/>
    </dgm:pt>
    <dgm:pt modelId="{501F7341-F8B4-42A8-84BA-F748040DA061}" type="pres">
      <dgm:prSet presAssocID="{5354C834-EBE1-4D95-AE1C-8F494CFC9C4B}" presName="parTx" presStyleLbl="revTx" presStyleIdx="0" presStyleCnt="6">
        <dgm:presLayoutVars>
          <dgm:chMax val="0"/>
          <dgm:chPref val="0"/>
        </dgm:presLayoutVars>
      </dgm:prSet>
      <dgm:spPr/>
    </dgm:pt>
    <dgm:pt modelId="{7EE8F2D6-43B4-417C-AE26-46ED975EEBBB}" type="pres">
      <dgm:prSet presAssocID="{9EF0BE3A-0A4D-4459-96E5-A225FFDDD1D4}" presName="sibTrans" presStyleCnt="0"/>
      <dgm:spPr/>
    </dgm:pt>
    <dgm:pt modelId="{A04C77BF-1CF1-4133-B5E1-BF1F187313F6}" type="pres">
      <dgm:prSet presAssocID="{CAFE9306-3082-4883-BB7B-55FD95D32374}" presName="compNode" presStyleCnt="0"/>
      <dgm:spPr/>
    </dgm:pt>
    <dgm:pt modelId="{7A5F5772-5682-4530-96EF-107B6D2EC7C9}" type="pres">
      <dgm:prSet presAssocID="{CAFE9306-3082-4883-BB7B-55FD95D32374}" presName="bgRect" presStyleLbl="bgShp" presStyleIdx="1" presStyleCnt="6"/>
      <dgm:spPr/>
    </dgm:pt>
    <dgm:pt modelId="{1110F8A8-988F-4442-8CD9-F11EB2EED89E}" type="pres">
      <dgm:prSet presAssocID="{CAFE9306-3082-4883-BB7B-55FD95D3237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6CBBC1FE-798A-447C-95D9-C1773C24D7C7}" type="pres">
      <dgm:prSet presAssocID="{CAFE9306-3082-4883-BB7B-55FD95D32374}" presName="spaceRect" presStyleCnt="0"/>
      <dgm:spPr/>
    </dgm:pt>
    <dgm:pt modelId="{6797E6B6-8EE0-4159-9BAA-6798136F0A67}" type="pres">
      <dgm:prSet presAssocID="{CAFE9306-3082-4883-BB7B-55FD95D32374}" presName="parTx" presStyleLbl="revTx" presStyleIdx="1" presStyleCnt="6">
        <dgm:presLayoutVars>
          <dgm:chMax val="0"/>
          <dgm:chPref val="0"/>
        </dgm:presLayoutVars>
      </dgm:prSet>
      <dgm:spPr/>
    </dgm:pt>
    <dgm:pt modelId="{E8B69CDC-36A3-4CDB-8BAD-2D0409FA8960}" type="pres">
      <dgm:prSet presAssocID="{64E23695-6F07-4E89-AB03-AD7196FD10A4}" presName="sibTrans" presStyleCnt="0"/>
      <dgm:spPr/>
    </dgm:pt>
    <dgm:pt modelId="{097942ED-12AD-4F3E-AFE4-1EF476BA4B2F}" type="pres">
      <dgm:prSet presAssocID="{9B8EEBE5-83B3-44E2-91B1-B971C68B2266}" presName="compNode" presStyleCnt="0"/>
      <dgm:spPr/>
    </dgm:pt>
    <dgm:pt modelId="{231BD8F0-1FB9-4F0C-B40C-087FBAE0D6A2}" type="pres">
      <dgm:prSet presAssocID="{9B8EEBE5-83B3-44E2-91B1-B971C68B2266}" presName="bgRect" presStyleLbl="bgShp" presStyleIdx="2" presStyleCnt="6"/>
      <dgm:spPr/>
    </dgm:pt>
    <dgm:pt modelId="{3CD3989A-A438-4BB8-968E-371EAA784E1A}" type="pres">
      <dgm:prSet presAssocID="{9B8EEBE5-83B3-44E2-91B1-B971C68B22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9578A70-C8E3-4980-84F8-35DCB7BF5A80}" type="pres">
      <dgm:prSet presAssocID="{9B8EEBE5-83B3-44E2-91B1-B971C68B2266}" presName="spaceRect" presStyleCnt="0"/>
      <dgm:spPr/>
    </dgm:pt>
    <dgm:pt modelId="{2D53FBCC-E011-4E32-A088-85CF8840B73A}" type="pres">
      <dgm:prSet presAssocID="{9B8EEBE5-83B3-44E2-91B1-B971C68B2266}" presName="parTx" presStyleLbl="revTx" presStyleIdx="2" presStyleCnt="6">
        <dgm:presLayoutVars>
          <dgm:chMax val="0"/>
          <dgm:chPref val="0"/>
        </dgm:presLayoutVars>
      </dgm:prSet>
      <dgm:spPr/>
    </dgm:pt>
    <dgm:pt modelId="{B7CB1456-A0A6-4860-8CCE-819E8568F7D4}" type="pres">
      <dgm:prSet presAssocID="{7BB642D0-0BBA-4899-AE97-573E2674D643}" presName="sibTrans" presStyleCnt="0"/>
      <dgm:spPr/>
    </dgm:pt>
    <dgm:pt modelId="{255B8E06-8A24-4276-99B4-4E99FFA21055}" type="pres">
      <dgm:prSet presAssocID="{8BFDB52E-2403-44E6-9E34-DC40935BC6A5}" presName="compNode" presStyleCnt="0"/>
      <dgm:spPr/>
    </dgm:pt>
    <dgm:pt modelId="{2781614A-71FD-4844-ACDC-D9E83463DB4F}" type="pres">
      <dgm:prSet presAssocID="{8BFDB52E-2403-44E6-9E34-DC40935BC6A5}" presName="bgRect" presStyleLbl="bgShp" presStyleIdx="3" presStyleCnt="6"/>
      <dgm:spPr/>
    </dgm:pt>
    <dgm:pt modelId="{63C08974-82F8-41C4-A366-B17730ADFEE9}" type="pres">
      <dgm:prSet presAssocID="{8BFDB52E-2403-44E6-9E34-DC40935BC6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1F0F194-E05F-4F70-9489-D6B521039E80}" type="pres">
      <dgm:prSet presAssocID="{8BFDB52E-2403-44E6-9E34-DC40935BC6A5}" presName="spaceRect" presStyleCnt="0"/>
      <dgm:spPr/>
    </dgm:pt>
    <dgm:pt modelId="{591855A5-324B-46B6-ABA2-EEB3934C8344}" type="pres">
      <dgm:prSet presAssocID="{8BFDB52E-2403-44E6-9E34-DC40935BC6A5}" presName="parTx" presStyleLbl="revTx" presStyleIdx="3" presStyleCnt="6">
        <dgm:presLayoutVars>
          <dgm:chMax val="0"/>
          <dgm:chPref val="0"/>
        </dgm:presLayoutVars>
      </dgm:prSet>
      <dgm:spPr/>
    </dgm:pt>
    <dgm:pt modelId="{E6DCDAAA-8657-41EA-9D81-182CA2EE22EB}" type="pres">
      <dgm:prSet presAssocID="{492DBF33-B754-49E8-831D-ED48A0C8EDC8}" presName="sibTrans" presStyleCnt="0"/>
      <dgm:spPr/>
    </dgm:pt>
    <dgm:pt modelId="{C9F01737-E5EE-41F4-8BD3-0E5442D79B9D}" type="pres">
      <dgm:prSet presAssocID="{9D7AF932-F636-46ED-8706-DDB63C9EB9DF}" presName="compNode" presStyleCnt="0"/>
      <dgm:spPr/>
    </dgm:pt>
    <dgm:pt modelId="{38F7D88B-A4FC-4330-8986-F43C30A56DEE}" type="pres">
      <dgm:prSet presAssocID="{9D7AF932-F636-46ED-8706-DDB63C9EB9DF}" presName="bgRect" presStyleLbl="bgShp" presStyleIdx="4" presStyleCnt="6"/>
      <dgm:spPr/>
    </dgm:pt>
    <dgm:pt modelId="{579147F9-E05E-4F7E-AA60-69DB98BA30EC}" type="pres">
      <dgm:prSet presAssocID="{9D7AF932-F636-46ED-8706-DDB63C9EB9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3CB6CD-6F1C-4328-80F3-61EFE41B5DE0}" type="pres">
      <dgm:prSet presAssocID="{9D7AF932-F636-46ED-8706-DDB63C9EB9DF}" presName="spaceRect" presStyleCnt="0"/>
      <dgm:spPr/>
    </dgm:pt>
    <dgm:pt modelId="{6C7B6708-2606-48F6-AAB1-ABDCD24E3556}" type="pres">
      <dgm:prSet presAssocID="{9D7AF932-F636-46ED-8706-DDB63C9EB9DF}" presName="parTx" presStyleLbl="revTx" presStyleIdx="4" presStyleCnt="6">
        <dgm:presLayoutVars>
          <dgm:chMax val="0"/>
          <dgm:chPref val="0"/>
        </dgm:presLayoutVars>
      </dgm:prSet>
      <dgm:spPr/>
    </dgm:pt>
    <dgm:pt modelId="{FEAF0A40-10C3-4884-808C-4E2BB74A3F87}" type="pres">
      <dgm:prSet presAssocID="{191FFEC6-1D0D-4D8B-ADC8-B07D79838F7B}" presName="sibTrans" presStyleCnt="0"/>
      <dgm:spPr/>
    </dgm:pt>
    <dgm:pt modelId="{621B760F-4C61-42C8-876E-AA964379B515}" type="pres">
      <dgm:prSet presAssocID="{92C19931-E8B7-4505-8A27-8DBC4C05C52E}" presName="compNode" presStyleCnt="0"/>
      <dgm:spPr/>
    </dgm:pt>
    <dgm:pt modelId="{4F45A2A4-81EF-44A0-B319-6C33568D6E57}" type="pres">
      <dgm:prSet presAssocID="{92C19931-E8B7-4505-8A27-8DBC4C05C52E}" presName="bgRect" presStyleLbl="bgShp" presStyleIdx="5" presStyleCnt="6"/>
      <dgm:spPr/>
    </dgm:pt>
    <dgm:pt modelId="{8458440F-FB6F-45C5-9BD1-404CDFE6DEF7}" type="pres">
      <dgm:prSet presAssocID="{92C19931-E8B7-4505-8A27-8DBC4C05C5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0020AAF-5767-4606-9348-97B5AECBD0D6}" type="pres">
      <dgm:prSet presAssocID="{92C19931-E8B7-4505-8A27-8DBC4C05C52E}" presName="spaceRect" presStyleCnt="0"/>
      <dgm:spPr/>
    </dgm:pt>
    <dgm:pt modelId="{92516ADA-73CA-4E7D-A35C-8EEB4865D23D}" type="pres">
      <dgm:prSet presAssocID="{92C19931-E8B7-4505-8A27-8DBC4C05C52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0473B02-5F9A-4D4B-AB69-07EFB25F2706}" type="presOf" srcId="{92C19931-E8B7-4505-8A27-8DBC4C05C52E}" destId="{92516ADA-73CA-4E7D-A35C-8EEB4865D23D}" srcOrd="0" destOrd="0" presId="urn:microsoft.com/office/officeart/2018/2/layout/IconVerticalSolidList"/>
    <dgm:cxn modelId="{69243210-E5AE-442F-B36E-E65EB5219222}" type="presOf" srcId="{9B8EEBE5-83B3-44E2-91B1-B971C68B2266}" destId="{2D53FBCC-E011-4E32-A088-85CF8840B73A}" srcOrd="0" destOrd="0" presId="urn:microsoft.com/office/officeart/2018/2/layout/IconVerticalSolidList"/>
    <dgm:cxn modelId="{42031312-4948-4B7F-84FB-87E687DAFCB3}" srcId="{BBAA2781-A345-45C5-A6C7-4793E70D371F}" destId="{5354C834-EBE1-4D95-AE1C-8F494CFC9C4B}" srcOrd="0" destOrd="0" parTransId="{3019BBDE-2378-4DB7-91E3-F3E86DEEDED8}" sibTransId="{9EF0BE3A-0A4D-4459-96E5-A225FFDDD1D4}"/>
    <dgm:cxn modelId="{A0FA8112-52D6-4F85-9492-D2FBF220FD2C}" srcId="{BBAA2781-A345-45C5-A6C7-4793E70D371F}" destId="{9D7AF932-F636-46ED-8706-DDB63C9EB9DF}" srcOrd="4" destOrd="0" parTransId="{98FE5253-810A-4FB7-B38D-9B52C253A1DB}" sibTransId="{191FFEC6-1D0D-4D8B-ADC8-B07D79838F7B}"/>
    <dgm:cxn modelId="{AD235B43-332A-40F4-B4EA-36D868A339A6}" type="presOf" srcId="{8BFDB52E-2403-44E6-9E34-DC40935BC6A5}" destId="{591855A5-324B-46B6-ABA2-EEB3934C8344}" srcOrd="0" destOrd="0" presId="urn:microsoft.com/office/officeart/2018/2/layout/IconVerticalSolidList"/>
    <dgm:cxn modelId="{8C44E852-1A2D-4392-8112-543564E758DE}" srcId="{BBAA2781-A345-45C5-A6C7-4793E70D371F}" destId="{9B8EEBE5-83B3-44E2-91B1-B971C68B2266}" srcOrd="2" destOrd="0" parTransId="{B2E0A553-8B5F-4880-BFF6-48D8F493659A}" sibTransId="{7BB642D0-0BBA-4899-AE97-573E2674D643}"/>
    <dgm:cxn modelId="{BBA48661-9A02-40D2-B4B5-529FE74A25D7}" srcId="{BBAA2781-A345-45C5-A6C7-4793E70D371F}" destId="{92C19931-E8B7-4505-8A27-8DBC4C05C52E}" srcOrd="5" destOrd="0" parTransId="{5EF6F744-10AE-452A-A065-2EB0C9EF16CB}" sibTransId="{0F33C3F7-A657-4B03-B4B5-FB3CDB57EC7B}"/>
    <dgm:cxn modelId="{BB2E8FA6-27A8-4546-9CCC-6EC1E32A9A19}" type="presOf" srcId="{CAFE9306-3082-4883-BB7B-55FD95D32374}" destId="{6797E6B6-8EE0-4159-9BAA-6798136F0A67}" srcOrd="0" destOrd="0" presId="urn:microsoft.com/office/officeart/2018/2/layout/IconVerticalSolidList"/>
    <dgm:cxn modelId="{A4B3CAAF-D036-4041-9943-051944A8DFF1}" type="presOf" srcId="{9D7AF932-F636-46ED-8706-DDB63C9EB9DF}" destId="{6C7B6708-2606-48F6-AAB1-ABDCD24E3556}" srcOrd="0" destOrd="0" presId="urn:microsoft.com/office/officeart/2018/2/layout/IconVerticalSolidList"/>
    <dgm:cxn modelId="{90B285B5-1572-445C-8AFA-6E3DA5054C9C}" srcId="{BBAA2781-A345-45C5-A6C7-4793E70D371F}" destId="{8BFDB52E-2403-44E6-9E34-DC40935BC6A5}" srcOrd="3" destOrd="0" parTransId="{FEEC1EEA-0E83-4969-AEFE-479C926DA697}" sibTransId="{492DBF33-B754-49E8-831D-ED48A0C8EDC8}"/>
    <dgm:cxn modelId="{F7D8F6B9-7907-430F-B18A-A039097A0752}" type="presOf" srcId="{5354C834-EBE1-4D95-AE1C-8F494CFC9C4B}" destId="{501F7341-F8B4-42A8-84BA-F748040DA061}" srcOrd="0" destOrd="0" presId="urn:microsoft.com/office/officeart/2018/2/layout/IconVerticalSolidList"/>
    <dgm:cxn modelId="{C51D97C2-6BAD-40E8-AB4F-7F55B3535EF8}" type="presOf" srcId="{BBAA2781-A345-45C5-A6C7-4793E70D371F}" destId="{97B2FDD0-1A50-4C91-B831-BAB9F32E033B}" srcOrd="0" destOrd="0" presId="urn:microsoft.com/office/officeart/2018/2/layout/IconVerticalSolidList"/>
    <dgm:cxn modelId="{4F2FA7D4-1675-405C-A0DA-C9EDDD1CA33C}" srcId="{BBAA2781-A345-45C5-A6C7-4793E70D371F}" destId="{CAFE9306-3082-4883-BB7B-55FD95D32374}" srcOrd="1" destOrd="0" parTransId="{F371C6F6-DD82-418D-B4A5-223E6A9D0616}" sibTransId="{64E23695-6F07-4E89-AB03-AD7196FD10A4}"/>
    <dgm:cxn modelId="{971557A3-325B-4E9E-BD81-9E11F077540B}" type="presParOf" srcId="{97B2FDD0-1A50-4C91-B831-BAB9F32E033B}" destId="{90C2C3D7-EAFB-4457-B6A4-A3A0EE0ED839}" srcOrd="0" destOrd="0" presId="urn:microsoft.com/office/officeart/2018/2/layout/IconVerticalSolidList"/>
    <dgm:cxn modelId="{6B3590F1-D873-4BD3-B898-FF399839225E}" type="presParOf" srcId="{90C2C3D7-EAFB-4457-B6A4-A3A0EE0ED839}" destId="{46B4C918-EBDC-4E4E-A986-2A9B7A1AD4CD}" srcOrd="0" destOrd="0" presId="urn:microsoft.com/office/officeart/2018/2/layout/IconVerticalSolidList"/>
    <dgm:cxn modelId="{2054D613-240E-48C4-A4A4-E0A1570EC17D}" type="presParOf" srcId="{90C2C3D7-EAFB-4457-B6A4-A3A0EE0ED839}" destId="{11543259-7D0E-4E2D-AC93-FE136D83ED1D}" srcOrd="1" destOrd="0" presId="urn:microsoft.com/office/officeart/2018/2/layout/IconVerticalSolidList"/>
    <dgm:cxn modelId="{239A73DF-4E70-44F9-8D6F-5E75F51ED987}" type="presParOf" srcId="{90C2C3D7-EAFB-4457-B6A4-A3A0EE0ED839}" destId="{A72CC13C-5215-43E0-A7EC-EC26AB81BF78}" srcOrd="2" destOrd="0" presId="urn:microsoft.com/office/officeart/2018/2/layout/IconVerticalSolidList"/>
    <dgm:cxn modelId="{F18BED44-C54C-470E-AFF6-052C055DF496}" type="presParOf" srcId="{90C2C3D7-EAFB-4457-B6A4-A3A0EE0ED839}" destId="{501F7341-F8B4-42A8-84BA-F748040DA061}" srcOrd="3" destOrd="0" presId="urn:microsoft.com/office/officeart/2018/2/layout/IconVerticalSolidList"/>
    <dgm:cxn modelId="{82E6F856-8FF9-41C6-909E-E3D7E7E2DA4C}" type="presParOf" srcId="{97B2FDD0-1A50-4C91-B831-BAB9F32E033B}" destId="{7EE8F2D6-43B4-417C-AE26-46ED975EEBBB}" srcOrd="1" destOrd="0" presId="urn:microsoft.com/office/officeart/2018/2/layout/IconVerticalSolidList"/>
    <dgm:cxn modelId="{203C0D28-9EC7-4779-BEA3-13719577267F}" type="presParOf" srcId="{97B2FDD0-1A50-4C91-B831-BAB9F32E033B}" destId="{A04C77BF-1CF1-4133-B5E1-BF1F187313F6}" srcOrd="2" destOrd="0" presId="urn:microsoft.com/office/officeart/2018/2/layout/IconVerticalSolidList"/>
    <dgm:cxn modelId="{F15C3B4C-733A-42E2-AB9C-D0A01CE47042}" type="presParOf" srcId="{A04C77BF-1CF1-4133-B5E1-BF1F187313F6}" destId="{7A5F5772-5682-4530-96EF-107B6D2EC7C9}" srcOrd="0" destOrd="0" presId="urn:microsoft.com/office/officeart/2018/2/layout/IconVerticalSolidList"/>
    <dgm:cxn modelId="{C745B799-147D-4009-B76E-F7A40280F29F}" type="presParOf" srcId="{A04C77BF-1CF1-4133-B5E1-BF1F187313F6}" destId="{1110F8A8-988F-4442-8CD9-F11EB2EED89E}" srcOrd="1" destOrd="0" presId="urn:microsoft.com/office/officeart/2018/2/layout/IconVerticalSolidList"/>
    <dgm:cxn modelId="{1F8A093A-7DB7-46AE-BFF2-82514707296C}" type="presParOf" srcId="{A04C77BF-1CF1-4133-B5E1-BF1F187313F6}" destId="{6CBBC1FE-798A-447C-95D9-C1773C24D7C7}" srcOrd="2" destOrd="0" presId="urn:microsoft.com/office/officeart/2018/2/layout/IconVerticalSolidList"/>
    <dgm:cxn modelId="{4C7EF2FD-EAFD-44B6-9EEA-35A2F8D0034C}" type="presParOf" srcId="{A04C77BF-1CF1-4133-B5E1-BF1F187313F6}" destId="{6797E6B6-8EE0-4159-9BAA-6798136F0A67}" srcOrd="3" destOrd="0" presId="urn:microsoft.com/office/officeart/2018/2/layout/IconVerticalSolidList"/>
    <dgm:cxn modelId="{94693D7E-0C98-4656-8382-788907509E96}" type="presParOf" srcId="{97B2FDD0-1A50-4C91-B831-BAB9F32E033B}" destId="{E8B69CDC-36A3-4CDB-8BAD-2D0409FA8960}" srcOrd="3" destOrd="0" presId="urn:microsoft.com/office/officeart/2018/2/layout/IconVerticalSolidList"/>
    <dgm:cxn modelId="{63BF1AE8-F643-40D5-89CF-8F02DB75BD6D}" type="presParOf" srcId="{97B2FDD0-1A50-4C91-B831-BAB9F32E033B}" destId="{097942ED-12AD-4F3E-AFE4-1EF476BA4B2F}" srcOrd="4" destOrd="0" presId="urn:microsoft.com/office/officeart/2018/2/layout/IconVerticalSolidList"/>
    <dgm:cxn modelId="{15F7218D-C4C2-41CC-8F5A-F76EA17BD63B}" type="presParOf" srcId="{097942ED-12AD-4F3E-AFE4-1EF476BA4B2F}" destId="{231BD8F0-1FB9-4F0C-B40C-087FBAE0D6A2}" srcOrd="0" destOrd="0" presId="urn:microsoft.com/office/officeart/2018/2/layout/IconVerticalSolidList"/>
    <dgm:cxn modelId="{8D7D2207-979B-4B1B-B2DE-9E9E6B0B4D87}" type="presParOf" srcId="{097942ED-12AD-4F3E-AFE4-1EF476BA4B2F}" destId="{3CD3989A-A438-4BB8-968E-371EAA784E1A}" srcOrd="1" destOrd="0" presId="urn:microsoft.com/office/officeart/2018/2/layout/IconVerticalSolidList"/>
    <dgm:cxn modelId="{0E442610-4819-41D3-A3A6-6CC946A1043F}" type="presParOf" srcId="{097942ED-12AD-4F3E-AFE4-1EF476BA4B2F}" destId="{A9578A70-C8E3-4980-84F8-35DCB7BF5A80}" srcOrd="2" destOrd="0" presId="urn:microsoft.com/office/officeart/2018/2/layout/IconVerticalSolidList"/>
    <dgm:cxn modelId="{148EB3B4-3A7F-4248-B1B8-AEC290E9FABB}" type="presParOf" srcId="{097942ED-12AD-4F3E-AFE4-1EF476BA4B2F}" destId="{2D53FBCC-E011-4E32-A088-85CF8840B73A}" srcOrd="3" destOrd="0" presId="urn:microsoft.com/office/officeart/2018/2/layout/IconVerticalSolidList"/>
    <dgm:cxn modelId="{C28D3F4D-5B45-45E5-845E-F69D24ED7D6E}" type="presParOf" srcId="{97B2FDD0-1A50-4C91-B831-BAB9F32E033B}" destId="{B7CB1456-A0A6-4860-8CCE-819E8568F7D4}" srcOrd="5" destOrd="0" presId="urn:microsoft.com/office/officeart/2018/2/layout/IconVerticalSolidList"/>
    <dgm:cxn modelId="{4EEA8CE6-3D65-43BE-B841-2CF7A4452CFB}" type="presParOf" srcId="{97B2FDD0-1A50-4C91-B831-BAB9F32E033B}" destId="{255B8E06-8A24-4276-99B4-4E99FFA21055}" srcOrd="6" destOrd="0" presId="urn:microsoft.com/office/officeart/2018/2/layout/IconVerticalSolidList"/>
    <dgm:cxn modelId="{3744A197-3BFA-4CF1-A284-0E0905448585}" type="presParOf" srcId="{255B8E06-8A24-4276-99B4-4E99FFA21055}" destId="{2781614A-71FD-4844-ACDC-D9E83463DB4F}" srcOrd="0" destOrd="0" presId="urn:microsoft.com/office/officeart/2018/2/layout/IconVerticalSolidList"/>
    <dgm:cxn modelId="{3F69881B-99F3-4807-9C41-0C6B704978D1}" type="presParOf" srcId="{255B8E06-8A24-4276-99B4-4E99FFA21055}" destId="{63C08974-82F8-41C4-A366-B17730ADFEE9}" srcOrd="1" destOrd="0" presId="urn:microsoft.com/office/officeart/2018/2/layout/IconVerticalSolidList"/>
    <dgm:cxn modelId="{BBAF474E-5B02-40D5-BC50-919726501337}" type="presParOf" srcId="{255B8E06-8A24-4276-99B4-4E99FFA21055}" destId="{71F0F194-E05F-4F70-9489-D6B521039E80}" srcOrd="2" destOrd="0" presId="urn:microsoft.com/office/officeart/2018/2/layout/IconVerticalSolidList"/>
    <dgm:cxn modelId="{A9A963B1-EB8C-4ED5-87A0-C811358F0942}" type="presParOf" srcId="{255B8E06-8A24-4276-99B4-4E99FFA21055}" destId="{591855A5-324B-46B6-ABA2-EEB3934C8344}" srcOrd="3" destOrd="0" presId="urn:microsoft.com/office/officeart/2018/2/layout/IconVerticalSolidList"/>
    <dgm:cxn modelId="{13A11AE5-D08A-44CB-97F8-291274EE86FA}" type="presParOf" srcId="{97B2FDD0-1A50-4C91-B831-BAB9F32E033B}" destId="{E6DCDAAA-8657-41EA-9D81-182CA2EE22EB}" srcOrd="7" destOrd="0" presId="urn:microsoft.com/office/officeart/2018/2/layout/IconVerticalSolidList"/>
    <dgm:cxn modelId="{6748A744-C65C-4D59-9FC7-20181DF6FF91}" type="presParOf" srcId="{97B2FDD0-1A50-4C91-B831-BAB9F32E033B}" destId="{C9F01737-E5EE-41F4-8BD3-0E5442D79B9D}" srcOrd="8" destOrd="0" presId="urn:microsoft.com/office/officeart/2018/2/layout/IconVerticalSolidList"/>
    <dgm:cxn modelId="{713D1B70-8172-447B-9BB4-322B870EADC9}" type="presParOf" srcId="{C9F01737-E5EE-41F4-8BD3-0E5442D79B9D}" destId="{38F7D88B-A4FC-4330-8986-F43C30A56DEE}" srcOrd="0" destOrd="0" presId="urn:microsoft.com/office/officeart/2018/2/layout/IconVerticalSolidList"/>
    <dgm:cxn modelId="{A11B361E-C95F-4A6C-8762-2808A20495EC}" type="presParOf" srcId="{C9F01737-E5EE-41F4-8BD3-0E5442D79B9D}" destId="{579147F9-E05E-4F7E-AA60-69DB98BA30EC}" srcOrd="1" destOrd="0" presId="urn:microsoft.com/office/officeart/2018/2/layout/IconVerticalSolidList"/>
    <dgm:cxn modelId="{812362AB-7D9B-49B8-A36E-BAB6CEE37B98}" type="presParOf" srcId="{C9F01737-E5EE-41F4-8BD3-0E5442D79B9D}" destId="{693CB6CD-6F1C-4328-80F3-61EFE41B5DE0}" srcOrd="2" destOrd="0" presId="urn:microsoft.com/office/officeart/2018/2/layout/IconVerticalSolidList"/>
    <dgm:cxn modelId="{A905AEDE-F90C-45B6-86A6-7D44AA9E2065}" type="presParOf" srcId="{C9F01737-E5EE-41F4-8BD3-0E5442D79B9D}" destId="{6C7B6708-2606-48F6-AAB1-ABDCD24E3556}" srcOrd="3" destOrd="0" presId="urn:microsoft.com/office/officeart/2018/2/layout/IconVerticalSolidList"/>
    <dgm:cxn modelId="{DC17BE8E-D21F-4B42-8AE9-D5DCD8AAF54B}" type="presParOf" srcId="{97B2FDD0-1A50-4C91-B831-BAB9F32E033B}" destId="{FEAF0A40-10C3-4884-808C-4E2BB74A3F87}" srcOrd="9" destOrd="0" presId="urn:microsoft.com/office/officeart/2018/2/layout/IconVerticalSolidList"/>
    <dgm:cxn modelId="{00A1FAAD-753F-493F-AC1B-543996B84B11}" type="presParOf" srcId="{97B2FDD0-1A50-4C91-B831-BAB9F32E033B}" destId="{621B760F-4C61-42C8-876E-AA964379B515}" srcOrd="10" destOrd="0" presId="urn:microsoft.com/office/officeart/2018/2/layout/IconVerticalSolidList"/>
    <dgm:cxn modelId="{4F25D8DB-60E5-45AD-BB26-C3A87A99C6DA}" type="presParOf" srcId="{621B760F-4C61-42C8-876E-AA964379B515}" destId="{4F45A2A4-81EF-44A0-B319-6C33568D6E57}" srcOrd="0" destOrd="0" presId="urn:microsoft.com/office/officeart/2018/2/layout/IconVerticalSolidList"/>
    <dgm:cxn modelId="{5DC7A659-A870-49A7-9F7C-0C0294BD399B}" type="presParOf" srcId="{621B760F-4C61-42C8-876E-AA964379B515}" destId="{8458440F-FB6F-45C5-9BD1-404CDFE6DEF7}" srcOrd="1" destOrd="0" presId="urn:microsoft.com/office/officeart/2018/2/layout/IconVerticalSolidList"/>
    <dgm:cxn modelId="{9EF1FE38-4D47-4B3F-A390-399E8495BBB2}" type="presParOf" srcId="{621B760F-4C61-42C8-876E-AA964379B515}" destId="{80020AAF-5767-4606-9348-97B5AECBD0D6}" srcOrd="2" destOrd="0" presId="urn:microsoft.com/office/officeart/2018/2/layout/IconVerticalSolidList"/>
    <dgm:cxn modelId="{C3B364FE-325C-4746-BD61-0654F8DF3C5D}" type="presParOf" srcId="{621B760F-4C61-42C8-876E-AA964379B515}" destId="{92516ADA-73CA-4E7D-A35C-8EEB4865D2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42E5F-EC4B-43E1-832C-093D8C34F9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A4485F-2C15-489E-AC6E-5E72FD93B896}">
      <dgm:prSet/>
      <dgm:spPr/>
      <dgm:t>
        <a:bodyPr/>
        <a:lstStyle/>
        <a:p>
          <a:r>
            <a:rPr lang="en-US" b="0" i="0" baseline="0"/>
            <a:t>Situational awareness should be a key performance indicator </a:t>
          </a:r>
          <a:endParaRPr lang="en-US"/>
        </a:p>
      </dgm:t>
    </dgm:pt>
    <dgm:pt modelId="{BF999104-0E17-4299-BCFE-E71612FA4127}" type="parTrans" cxnId="{A9E06EA3-8321-4777-A867-DAF6CC98AD8C}">
      <dgm:prSet/>
      <dgm:spPr/>
      <dgm:t>
        <a:bodyPr/>
        <a:lstStyle/>
        <a:p>
          <a:endParaRPr lang="en-US"/>
        </a:p>
      </dgm:t>
    </dgm:pt>
    <dgm:pt modelId="{6C2A87A9-B473-4A0F-A457-E7FC1D715FCB}" type="sibTrans" cxnId="{A9E06EA3-8321-4777-A867-DAF6CC98AD8C}">
      <dgm:prSet/>
      <dgm:spPr/>
      <dgm:t>
        <a:bodyPr/>
        <a:lstStyle/>
        <a:p>
          <a:endParaRPr lang="en-US"/>
        </a:p>
      </dgm:t>
    </dgm:pt>
    <dgm:pt modelId="{B1281AE2-3F61-4581-8E28-6DA82E3984C5}">
      <dgm:prSet/>
      <dgm:spPr/>
      <dgm:t>
        <a:bodyPr/>
        <a:lstStyle/>
        <a:p>
          <a:r>
            <a:rPr lang="en-US" b="0" i="0" baseline="0"/>
            <a:t>System performance is more important than situational awareness</a:t>
          </a:r>
          <a:endParaRPr lang="en-US"/>
        </a:p>
      </dgm:t>
    </dgm:pt>
    <dgm:pt modelId="{34A12DC9-715A-42C9-9377-5F0F91BC76BE}" type="parTrans" cxnId="{5D5C79D2-5376-471A-9753-48E3D6EF8947}">
      <dgm:prSet/>
      <dgm:spPr/>
      <dgm:t>
        <a:bodyPr/>
        <a:lstStyle/>
        <a:p>
          <a:endParaRPr lang="en-US"/>
        </a:p>
      </dgm:t>
    </dgm:pt>
    <dgm:pt modelId="{C820DABE-AAE2-41E4-84E8-FE1643D401CA}" type="sibTrans" cxnId="{5D5C79D2-5376-471A-9753-48E3D6EF8947}">
      <dgm:prSet/>
      <dgm:spPr/>
      <dgm:t>
        <a:bodyPr/>
        <a:lstStyle/>
        <a:p>
          <a:endParaRPr lang="en-US"/>
        </a:p>
      </dgm:t>
    </dgm:pt>
    <dgm:pt modelId="{ABB3D556-115D-4B65-B5F5-DB754D5735AF}">
      <dgm:prSet/>
      <dgm:spPr/>
      <dgm:t>
        <a:bodyPr/>
        <a:lstStyle/>
        <a:p>
          <a:r>
            <a:rPr lang="en-US" b="0" i="0" baseline="0"/>
            <a:t>Operators should not be unnecessarily installed in control rooms</a:t>
          </a:r>
          <a:endParaRPr lang="en-US"/>
        </a:p>
      </dgm:t>
    </dgm:pt>
    <dgm:pt modelId="{E6F444B7-FEB8-4052-A621-4FF362B788A1}" type="parTrans" cxnId="{ADFF8821-0215-4663-968B-C1557D2F3B68}">
      <dgm:prSet/>
      <dgm:spPr/>
      <dgm:t>
        <a:bodyPr/>
        <a:lstStyle/>
        <a:p>
          <a:endParaRPr lang="en-US"/>
        </a:p>
      </dgm:t>
    </dgm:pt>
    <dgm:pt modelId="{9BB84EA9-F4C2-4560-8A2B-B88D7400B17E}" type="sibTrans" cxnId="{ADFF8821-0215-4663-968B-C1557D2F3B68}">
      <dgm:prSet/>
      <dgm:spPr/>
      <dgm:t>
        <a:bodyPr/>
        <a:lstStyle/>
        <a:p>
          <a:endParaRPr lang="en-US"/>
        </a:p>
      </dgm:t>
    </dgm:pt>
    <dgm:pt modelId="{EDF94AB1-BB22-42DA-A916-671043EAEE95}">
      <dgm:prSet/>
      <dgm:spPr/>
      <dgm:t>
        <a:bodyPr/>
        <a:lstStyle/>
        <a:p>
          <a:r>
            <a:rPr lang="en-US" b="0" i="0" baseline="0"/>
            <a:t>Goal should be to optimize total system performance and safety</a:t>
          </a:r>
          <a:endParaRPr lang="en-US"/>
        </a:p>
      </dgm:t>
    </dgm:pt>
    <dgm:pt modelId="{DD4EF0AF-2017-40BC-9CC5-BA61340A33D5}" type="parTrans" cxnId="{F664C195-57EC-4061-BBF4-D3A9D32E75E7}">
      <dgm:prSet/>
      <dgm:spPr/>
      <dgm:t>
        <a:bodyPr/>
        <a:lstStyle/>
        <a:p>
          <a:endParaRPr lang="en-US"/>
        </a:p>
      </dgm:t>
    </dgm:pt>
    <dgm:pt modelId="{203281D1-CB73-4E91-A185-0992E8FFC121}" type="sibTrans" cxnId="{F664C195-57EC-4061-BBF4-D3A9D32E75E7}">
      <dgm:prSet/>
      <dgm:spPr/>
      <dgm:t>
        <a:bodyPr/>
        <a:lstStyle/>
        <a:p>
          <a:endParaRPr lang="en-US"/>
        </a:p>
      </dgm:t>
    </dgm:pt>
    <dgm:pt modelId="{3B794B81-0BB9-4025-A54D-806540C38A55}" type="pres">
      <dgm:prSet presAssocID="{FB242E5F-EC4B-43E1-832C-093D8C34F974}" presName="root" presStyleCnt="0">
        <dgm:presLayoutVars>
          <dgm:dir/>
          <dgm:resizeHandles val="exact"/>
        </dgm:presLayoutVars>
      </dgm:prSet>
      <dgm:spPr/>
    </dgm:pt>
    <dgm:pt modelId="{88BBF7F8-0E66-4183-BF9F-AB63252304D2}" type="pres">
      <dgm:prSet presAssocID="{1BA4485F-2C15-489E-AC6E-5E72FD93B896}" presName="compNode" presStyleCnt="0"/>
      <dgm:spPr/>
    </dgm:pt>
    <dgm:pt modelId="{1F783520-6925-4D51-B095-CFF7A7F9AC41}" type="pres">
      <dgm:prSet presAssocID="{1BA4485F-2C15-489E-AC6E-5E72FD93B8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2019AF-4079-42CD-ACF0-5C7512DB158B}" type="pres">
      <dgm:prSet presAssocID="{1BA4485F-2C15-489E-AC6E-5E72FD93B896}" presName="spaceRect" presStyleCnt="0"/>
      <dgm:spPr/>
    </dgm:pt>
    <dgm:pt modelId="{AC4232B2-6699-42F4-9EAB-103F8031F6F2}" type="pres">
      <dgm:prSet presAssocID="{1BA4485F-2C15-489E-AC6E-5E72FD93B896}" presName="textRect" presStyleLbl="revTx" presStyleIdx="0" presStyleCnt="4">
        <dgm:presLayoutVars>
          <dgm:chMax val="1"/>
          <dgm:chPref val="1"/>
        </dgm:presLayoutVars>
      </dgm:prSet>
      <dgm:spPr/>
    </dgm:pt>
    <dgm:pt modelId="{9ACCC7A4-EE3D-4FCE-9B0C-0AF5BAAD4DFF}" type="pres">
      <dgm:prSet presAssocID="{6C2A87A9-B473-4A0F-A457-E7FC1D715FCB}" presName="sibTrans" presStyleCnt="0"/>
      <dgm:spPr/>
    </dgm:pt>
    <dgm:pt modelId="{1C217DF7-F6DE-42DF-8CD1-BA7A17F6A3A1}" type="pres">
      <dgm:prSet presAssocID="{B1281AE2-3F61-4581-8E28-6DA82E3984C5}" presName="compNode" presStyleCnt="0"/>
      <dgm:spPr/>
    </dgm:pt>
    <dgm:pt modelId="{AF6CEE82-9A33-41B2-9B7B-0C787BB56C6D}" type="pres">
      <dgm:prSet presAssocID="{B1281AE2-3F61-4581-8E28-6DA82E3984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2C921C-234B-4878-9A72-000F58C88537}" type="pres">
      <dgm:prSet presAssocID="{B1281AE2-3F61-4581-8E28-6DA82E3984C5}" presName="spaceRect" presStyleCnt="0"/>
      <dgm:spPr/>
    </dgm:pt>
    <dgm:pt modelId="{7F60C9EE-8BA0-41F3-B5B0-B9392497C20E}" type="pres">
      <dgm:prSet presAssocID="{B1281AE2-3F61-4581-8E28-6DA82E3984C5}" presName="textRect" presStyleLbl="revTx" presStyleIdx="1" presStyleCnt="4">
        <dgm:presLayoutVars>
          <dgm:chMax val="1"/>
          <dgm:chPref val="1"/>
        </dgm:presLayoutVars>
      </dgm:prSet>
      <dgm:spPr/>
    </dgm:pt>
    <dgm:pt modelId="{E9DD1B4A-5E95-4FCB-9DFE-7FC1C6BC0D47}" type="pres">
      <dgm:prSet presAssocID="{C820DABE-AAE2-41E4-84E8-FE1643D401CA}" presName="sibTrans" presStyleCnt="0"/>
      <dgm:spPr/>
    </dgm:pt>
    <dgm:pt modelId="{BA583823-662D-4F43-B4CE-D55A4C53E9C1}" type="pres">
      <dgm:prSet presAssocID="{ABB3D556-115D-4B65-B5F5-DB754D5735AF}" presName="compNode" presStyleCnt="0"/>
      <dgm:spPr/>
    </dgm:pt>
    <dgm:pt modelId="{8F4CA818-0005-426F-B85C-F594D11C92CB}" type="pres">
      <dgm:prSet presAssocID="{ABB3D556-115D-4B65-B5F5-DB754D5735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2AF3D7F-C29D-4019-A820-E885AAB5E8D1}" type="pres">
      <dgm:prSet presAssocID="{ABB3D556-115D-4B65-B5F5-DB754D5735AF}" presName="spaceRect" presStyleCnt="0"/>
      <dgm:spPr/>
    </dgm:pt>
    <dgm:pt modelId="{7B6B747C-CC94-42F5-8AB8-4CE3A35825EA}" type="pres">
      <dgm:prSet presAssocID="{ABB3D556-115D-4B65-B5F5-DB754D5735AF}" presName="textRect" presStyleLbl="revTx" presStyleIdx="2" presStyleCnt="4">
        <dgm:presLayoutVars>
          <dgm:chMax val="1"/>
          <dgm:chPref val="1"/>
        </dgm:presLayoutVars>
      </dgm:prSet>
      <dgm:spPr/>
    </dgm:pt>
    <dgm:pt modelId="{8CD64AF7-2BA3-4064-B70F-BC5A44D92AAD}" type="pres">
      <dgm:prSet presAssocID="{9BB84EA9-F4C2-4560-8A2B-B88D7400B17E}" presName="sibTrans" presStyleCnt="0"/>
      <dgm:spPr/>
    </dgm:pt>
    <dgm:pt modelId="{29FE1B94-CF54-4B91-9B23-11CA4BC830ED}" type="pres">
      <dgm:prSet presAssocID="{EDF94AB1-BB22-42DA-A916-671043EAEE95}" presName="compNode" presStyleCnt="0"/>
      <dgm:spPr/>
    </dgm:pt>
    <dgm:pt modelId="{BE9933EB-D7D6-4106-BA70-62E728D4523E}" type="pres">
      <dgm:prSet presAssocID="{EDF94AB1-BB22-42DA-A916-671043EAEE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5F6B4CF-61FD-486F-BD3D-FDF6B4F65452}" type="pres">
      <dgm:prSet presAssocID="{EDF94AB1-BB22-42DA-A916-671043EAEE95}" presName="spaceRect" presStyleCnt="0"/>
      <dgm:spPr/>
    </dgm:pt>
    <dgm:pt modelId="{346AE129-8856-45EE-B954-E0426B0633E2}" type="pres">
      <dgm:prSet presAssocID="{EDF94AB1-BB22-42DA-A916-671043EAEE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FF8821-0215-4663-968B-C1557D2F3B68}" srcId="{FB242E5F-EC4B-43E1-832C-093D8C34F974}" destId="{ABB3D556-115D-4B65-B5F5-DB754D5735AF}" srcOrd="2" destOrd="0" parTransId="{E6F444B7-FEB8-4052-A621-4FF362B788A1}" sibTransId="{9BB84EA9-F4C2-4560-8A2B-B88D7400B17E}"/>
    <dgm:cxn modelId="{63CAF851-4618-4A1E-8A82-6870E607D7B2}" type="presOf" srcId="{FB242E5F-EC4B-43E1-832C-093D8C34F974}" destId="{3B794B81-0BB9-4025-A54D-806540C38A55}" srcOrd="0" destOrd="0" presId="urn:microsoft.com/office/officeart/2018/2/layout/IconLabelList"/>
    <dgm:cxn modelId="{F664C195-57EC-4061-BBF4-D3A9D32E75E7}" srcId="{FB242E5F-EC4B-43E1-832C-093D8C34F974}" destId="{EDF94AB1-BB22-42DA-A916-671043EAEE95}" srcOrd="3" destOrd="0" parTransId="{DD4EF0AF-2017-40BC-9CC5-BA61340A33D5}" sibTransId="{203281D1-CB73-4E91-A185-0992E8FFC121}"/>
    <dgm:cxn modelId="{F1A11FA1-6A47-41F8-A5DF-E7656452DF3D}" type="presOf" srcId="{1BA4485F-2C15-489E-AC6E-5E72FD93B896}" destId="{AC4232B2-6699-42F4-9EAB-103F8031F6F2}" srcOrd="0" destOrd="0" presId="urn:microsoft.com/office/officeart/2018/2/layout/IconLabelList"/>
    <dgm:cxn modelId="{A9E06EA3-8321-4777-A867-DAF6CC98AD8C}" srcId="{FB242E5F-EC4B-43E1-832C-093D8C34F974}" destId="{1BA4485F-2C15-489E-AC6E-5E72FD93B896}" srcOrd="0" destOrd="0" parTransId="{BF999104-0E17-4299-BCFE-E71612FA4127}" sibTransId="{6C2A87A9-B473-4A0F-A457-E7FC1D715FCB}"/>
    <dgm:cxn modelId="{B694D1C8-8AA9-43D6-BBF6-E2CD010E1E58}" type="presOf" srcId="{ABB3D556-115D-4B65-B5F5-DB754D5735AF}" destId="{7B6B747C-CC94-42F5-8AB8-4CE3A35825EA}" srcOrd="0" destOrd="0" presId="urn:microsoft.com/office/officeart/2018/2/layout/IconLabelList"/>
    <dgm:cxn modelId="{73804CCC-B611-4880-A1B5-941FA399B618}" type="presOf" srcId="{EDF94AB1-BB22-42DA-A916-671043EAEE95}" destId="{346AE129-8856-45EE-B954-E0426B0633E2}" srcOrd="0" destOrd="0" presId="urn:microsoft.com/office/officeart/2018/2/layout/IconLabelList"/>
    <dgm:cxn modelId="{423F95D0-C305-470E-B450-0654C1407243}" type="presOf" srcId="{B1281AE2-3F61-4581-8E28-6DA82E3984C5}" destId="{7F60C9EE-8BA0-41F3-B5B0-B9392497C20E}" srcOrd="0" destOrd="0" presId="urn:microsoft.com/office/officeart/2018/2/layout/IconLabelList"/>
    <dgm:cxn modelId="{5D5C79D2-5376-471A-9753-48E3D6EF8947}" srcId="{FB242E5F-EC4B-43E1-832C-093D8C34F974}" destId="{B1281AE2-3F61-4581-8E28-6DA82E3984C5}" srcOrd="1" destOrd="0" parTransId="{34A12DC9-715A-42C9-9377-5F0F91BC76BE}" sibTransId="{C820DABE-AAE2-41E4-84E8-FE1643D401CA}"/>
    <dgm:cxn modelId="{FD342536-FDA6-4DB1-B55E-14FC74406B0F}" type="presParOf" srcId="{3B794B81-0BB9-4025-A54D-806540C38A55}" destId="{88BBF7F8-0E66-4183-BF9F-AB63252304D2}" srcOrd="0" destOrd="0" presId="urn:microsoft.com/office/officeart/2018/2/layout/IconLabelList"/>
    <dgm:cxn modelId="{6EA50C27-0E04-4EB9-89D2-309B9A30F749}" type="presParOf" srcId="{88BBF7F8-0E66-4183-BF9F-AB63252304D2}" destId="{1F783520-6925-4D51-B095-CFF7A7F9AC41}" srcOrd="0" destOrd="0" presId="urn:microsoft.com/office/officeart/2018/2/layout/IconLabelList"/>
    <dgm:cxn modelId="{71796774-7B3B-4CA4-86E5-BF87CB6F83B0}" type="presParOf" srcId="{88BBF7F8-0E66-4183-BF9F-AB63252304D2}" destId="{502019AF-4079-42CD-ACF0-5C7512DB158B}" srcOrd="1" destOrd="0" presId="urn:microsoft.com/office/officeart/2018/2/layout/IconLabelList"/>
    <dgm:cxn modelId="{7F0FD877-CBB2-4AE0-B8BB-8F79F7CE596B}" type="presParOf" srcId="{88BBF7F8-0E66-4183-BF9F-AB63252304D2}" destId="{AC4232B2-6699-42F4-9EAB-103F8031F6F2}" srcOrd="2" destOrd="0" presId="urn:microsoft.com/office/officeart/2018/2/layout/IconLabelList"/>
    <dgm:cxn modelId="{9B0E3541-DB91-4220-9EA7-EC5A9DA140B1}" type="presParOf" srcId="{3B794B81-0BB9-4025-A54D-806540C38A55}" destId="{9ACCC7A4-EE3D-4FCE-9B0C-0AF5BAAD4DFF}" srcOrd="1" destOrd="0" presId="urn:microsoft.com/office/officeart/2018/2/layout/IconLabelList"/>
    <dgm:cxn modelId="{773CB4C5-672C-4F3E-9808-20331D17F605}" type="presParOf" srcId="{3B794B81-0BB9-4025-A54D-806540C38A55}" destId="{1C217DF7-F6DE-42DF-8CD1-BA7A17F6A3A1}" srcOrd="2" destOrd="0" presId="urn:microsoft.com/office/officeart/2018/2/layout/IconLabelList"/>
    <dgm:cxn modelId="{8EE39D1B-789B-48D9-9963-2F791C9A3357}" type="presParOf" srcId="{1C217DF7-F6DE-42DF-8CD1-BA7A17F6A3A1}" destId="{AF6CEE82-9A33-41B2-9B7B-0C787BB56C6D}" srcOrd="0" destOrd="0" presId="urn:microsoft.com/office/officeart/2018/2/layout/IconLabelList"/>
    <dgm:cxn modelId="{21FAAE27-CCB1-4B54-8909-2422913773FE}" type="presParOf" srcId="{1C217DF7-F6DE-42DF-8CD1-BA7A17F6A3A1}" destId="{F12C921C-234B-4878-9A72-000F58C88537}" srcOrd="1" destOrd="0" presId="urn:microsoft.com/office/officeart/2018/2/layout/IconLabelList"/>
    <dgm:cxn modelId="{BDA6638C-61D1-49AF-9D5D-65ABEA935E65}" type="presParOf" srcId="{1C217DF7-F6DE-42DF-8CD1-BA7A17F6A3A1}" destId="{7F60C9EE-8BA0-41F3-B5B0-B9392497C20E}" srcOrd="2" destOrd="0" presId="urn:microsoft.com/office/officeart/2018/2/layout/IconLabelList"/>
    <dgm:cxn modelId="{992018D8-986B-4670-9BE8-984CABAE8EB7}" type="presParOf" srcId="{3B794B81-0BB9-4025-A54D-806540C38A55}" destId="{E9DD1B4A-5E95-4FCB-9DFE-7FC1C6BC0D47}" srcOrd="3" destOrd="0" presId="urn:microsoft.com/office/officeart/2018/2/layout/IconLabelList"/>
    <dgm:cxn modelId="{3F895047-2C4A-40B2-A0D9-3B5435775D09}" type="presParOf" srcId="{3B794B81-0BB9-4025-A54D-806540C38A55}" destId="{BA583823-662D-4F43-B4CE-D55A4C53E9C1}" srcOrd="4" destOrd="0" presId="urn:microsoft.com/office/officeart/2018/2/layout/IconLabelList"/>
    <dgm:cxn modelId="{A5CB29CB-24C4-43BC-B2E7-9570B36E3E60}" type="presParOf" srcId="{BA583823-662D-4F43-B4CE-D55A4C53E9C1}" destId="{8F4CA818-0005-426F-B85C-F594D11C92CB}" srcOrd="0" destOrd="0" presId="urn:microsoft.com/office/officeart/2018/2/layout/IconLabelList"/>
    <dgm:cxn modelId="{B3BD52F8-7187-4ED0-B074-F50343AEBEDA}" type="presParOf" srcId="{BA583823-662D-4F43-B4CE-D55A4C53E9C1}" destId="{22AF3D7F-C29D-4019-A820-E885AAB5E8D1}" srcOrd="1" destOrd="0" presId="urn:microsoft.com/office/officeart/2018/2/layout/IconLabelList"/>
    <dgm:cxn modelId="{54EDDB32-527B-4C9F-AA92-BBC563EC7109}" type="presParOf" srcId="{BA583823-662D-4F43-B4CE-D55A4C53E9C1}" destId="{7B6B747C-CC94-42F5-8AB8-4CE3A35825EA}" srcOrd="2" destOrd="0" presId="urn:microsoft.com/office/officeart/2018/2/layout/IconLabelList"/>
    <dgm:cxn modelId="{EC0153A4-962E-49B1-97CC-AE5958EA52C9}" type="presParOf" srcId="{3B794B81-0BB9-4025-A54D-806540C38A55}" destId="{8CD64AF7-2BA3-4064-B70F-BC5A44D92AAD}" srcOrd="5" destOrd="0" presId="urn:microsoft.com/office/officeart/2018/2/layout/IconLabelList"/>
    <dgm:cxn modelId="{91FC2CBC-4520-4996-9EB9-55226F664ABC}" type="presParOf" srcId="{3B794B81-0BB9-4025-A54D-806540C38A55}" destId="{29FE1B94-CF54-4B91-9B23-11CA4BC830ED}" srcOrd="6" destOrd="0" presId="urn:microsoft.com/office/officeart/2018/2/layout/IconLabelList"/>
    <dgm:cxn modelId="{FF3F61D3-E535-4C34-ADB3-0BBECC0824B0}" type="presParOf" srcId="{29FE1B94-CF54-4B91-9B23-11CA4BC830ED}" destId="{BE9933EB-D7D6-4106-BA70-62E728D4523E}" srcOrd="0" destOrd="0" presId="urn:microsoft.com/office/officeart/2018/2/layout/IconLabelList"/>
    <dgm:cxn modelId="{70D87538-1575-455E-90BD-E6BFE38EF241}" type="presParOf" srcId="{29FE1B94-CF54-4B91-9B23-11CA4BC830ED}" destId="{D5F6B4CF-61FD-486F-BD3D-FDF6B4F65452}" srcOrd="1" destOrd="0" presId="urn:microsoft.com/office/officeart/2018/2/layout/IconLabelList"/>
    <dgm:cxn modelId="{CE707A09-A89B-4CAF-8914-33D064B19C4C}" type="presParOf" srcId="{29FE1B94-CF54-4B91-9B23-11CA4BC830ED}" destId="{346AE129-8856-45EE-B954-E0426B0633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4C918-EBDC-4E4E-A986-2A9B7A1AD4CD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43259-7D0E-4E2D-AC93-FE136D83ED1D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F7341-F8B4-42A8-84BA-F748040DA061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Internet of things, more sensors and data</a:t>
          </a:r>
          <a:endParaRPr lang="en-US" sz="1500" kern="1200" dirty="0"/>
        </a:p>
      </dsp:txBody>
      <dsp:txXfrm>
        <a:off x="692764" y="1407"/>
        <a:ext cx="9822835" cy="599796"/>
      </dsp:txXfrm>
    </dsp:sp>
    <dsp:sp modelId="{7A5F5772-5682-4530-96EF-107B6D2EC7C9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F8A8-988F-4442-8CD9-F11EB2EED89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E6B6-8EE0-4159-9BAA-6798136F0A6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Potential for efficiency, cost-savings, improved reliability, resilience, performance</a:t>
          </a:r>
          <a:endParaRPr lang="en-US" sz="1500" kern="1200" dirty="0"/>
        </a:p>
      </dsp:txBody>
      <dsp:txXfrm>
        <a:off x="692764" y="751152"/>
        <a:ext cx="9822835" cy="599796"/>
      </dsp:txXfrm>
    </dsp:sp>
    <dsp:sp modelId="{231BD8F0-1FB9-4F0C-B40C-087FBAE0D6A2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3989A-A438-4BB8-968E-371EAA784E1A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3FBCC-E011-4E32-A088-85CF8840B73A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How to take advantage of interconnectivity?</a:t>
          </a:r>
          <a:endParaRPr lang="en-US" sz="1500" kern="1200" dirty="0"/>
        </a:p>
      </dsp:txBody>
      <dsp:txXfrm>
        <a:off x="692764" y="1500898"/>
        <a:ext cx="9822835" cy="599796"/>
      </dsp:txXfrm>
    </dsp:sp>
    <dsp:sp modelId="{2781614A-71FD-4844-ACDC-D9E83463DB4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08974-82F8-41C4-A366-B17730ADFEE9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855A5-324B-46B6-ABA2-EEB3934C8344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Tasking AI with micro-second to second decisions to monitor distribution and generation and conduct automated switching is likely the only option. </a:t>
          </a:r>
          <a:endParaRPr lang="en-US" sz="1500" kern="1200" dirty="0"/>
        </a:p>
      </dsp:txBody>
      <dsp:txXfrm>
        <a:off x="692764" y="2250643"/>
        <a:ext cx="9822835" cy="599796"/>
      </dsp:txXfrm>
    </dsp:sp>
    <dsp:sp modelId="{38F7D88B-A4FC-4330-8986-F43C30A56DEE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147F9-E05E-4F7E-AA60-69DB98BA30EC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B6708-2606-48F6-AAB1-ABDCD24E3556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Human and machine teaming is well suited for tasks like: forecasting, predictive maintenance, demand side management, cybersecurity</a:t>
          </a:r>
          <a:endParaRPr lang="en-US" sz="1500" kern="1200" dirty="0"/>
        </a:p>
      </dsp:txBody>
      <dsp:txXfrm>
        <a:off x="692764" y="3000388"/>
        <a:ext cx="9822835" cy="599796"/>
      </dsp:txXfrm>
    </dsp:sp>
    <dsp:sp modelId="{4F45A2A4-81EF-44A0-B319-6C33568D6E57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8440F-FB6F-45C5-9BD1-404CDFE6DEF7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16ADA-73CA-4E7D-A35C-8EEB4865D23D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AI can remain vigilant and alert humans to potential issues for further examination.</a:t>
          </a:r>
          <a:endParaRPr lang="en-US" sz="1500" kern="1200"/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83520-6925-4D51-B095-CFF7A7F9AC41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232B2-6699-42F4-9EAB-103F8031F6F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Situational awareness should be a key performance indicator </a:t>
          </a:r>
          <a:endParaRPr lang="en-US" sz="1600" kern="1200"/>
        </a:p>
      </dsp:txBody>
      <dsp:txXfrm>
        <a:off x="569079" y="2427788"/>
        <a:ext cx="2072362" cy="720000"/>
      </dsp:txXfrm>
    </dsp:sp>
    <dsp:sp modelId="{AF6CEE82-9A33-41B2-9B7B-0C787BB56C6D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0C9EE-8BA0-41F3-B5B0-B9392497C20E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System performance is more important than situational awareness</a:t>
          </a:r>
          <a:endParaRPr lang="en-US" sz="1600" kern="1200"/>
        </a:p>
      </dsp:txBody>
      <dsp:txXfrm>
        <a:off x="3004105" y="2427788"/>
        <a:ext cx="2072362" cy="720000"/>
      </dsp:txXfrm>
    </dsp:sp>
    <dsp:sp modelId="{8F4CA818-0005-426F-B85C-F594D11C92CB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B747C-CC94-42F5-8AB8-4CE3A35825EA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Operators should not be unnecessarily installed in control rooms</a:t>
          </a:r>
          <a:endParaRPr lang="en-US" sz="1600" kern="1200"/>
        </a:p>
      </dsp:txBody>
      <dsp:txXfrm>
        <a:off x="5439131" y="2427788"/>
        <a:ext cx="2072362" cy="720000"/>
      </dsp:txXfrm>
    </dsp:sp>
    <dsp:sp modelId="{BE9933EB-D7D6-4106-BA70-62E728D4523E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AE129-8856-45EE-B954-E0426B0633E2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Goal should be to optimize total system performance and safety</a:t>
          </a:r>
          <a:endParaRPr lang="en-US" sz="16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5C48-F92E-99E7-73DD-18CAD8D9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106D9-A7D6-3A1F-312A-94EC40EB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11BF-356C-B374-0721-6E553160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8652-19AD-24E6-9450-48A7C3FF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F63F-3310-8E68-C104-E1530C6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C02C-7C3B-EA81-4D83-6A37A01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F210-8B1F-C825-D06E-3249BA93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E7DF-3A5A-D506-20E0-80EDB82D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E686-6261-A32F-015F-703E5BC5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194E-CB3A-A95C-14D2-7FE846F1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8615B-D496-A75D-60C3-EE3BD16B9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CA71-DA9A-131B-D811-07053B2D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4AFC-F38B-42E3-47E7-F5C4EA10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E22A-6C00-2E17-07F3-73F1D1DF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951E-F784-FF67-8EEF-0E7225FA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9DDD-0319-DCE0-7770-0D9F5F6D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D16C-F73D-04EA-0B4C-004FC34BD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6C1D-85C0-1807-A16C-A25F4FD8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9397-67B7-4CF7-BFD5-93E80E6DA8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DADC-7D35-1674-FB40-F36CD1BE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D560-0002-74A4-36E4-0807713F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EC89-D3AD-4C01-B497-E4172EEFB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A9AD-B70D-C7CE-5E06-9EC6F395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7C8C-939E-F969-B853-D58BA0AF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7DC3-F632-AEE2-E7C8-43CB8EE3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337BC-3B5A-607F-1632-7572E71A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0B91-7ADD-641B-9912-5819E0C9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EA1A-C551-2040-7D60-E014D5FC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E1D7-E318-F1C5-0274-A6CA6A3E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9B87-E31E-E447-7EC1-9D15CD41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C1EF-8DA0-95C0-6305-D655D132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03A9-9D83-F23D-8939-8AE5413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2702-52BB-1BDE-639A-275A15B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BE99-C148-A033-5AC0-648648CFC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2C4FB-EEAC-FF7E-3B06-F51687BC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998A-8819-9449-F0DD-8CCF3D9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16FD2-1B83-C841-827F-D46A10BA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DA53-5E52-3E7D-384C-4E2E0A2D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F976-4FC9-4155-2B0E-534C6ACD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C06B-45F7-8CAE-918C-840DE6C0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9389-1DF8-643C-DC1B-B4A1B0E8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B499C-ED3D-D419-6FA3-9B3D60BB5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937DC-BB12-52CC-7411-C54629975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A2824-81CC-819B-1300-E644E087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5CCFB-694B-FB6B-10F1-CA8B62E6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8FD50-CD55-AA10-C286-3339E3D0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F8B1-B7BF-DF0D-95A0-CA156628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9EB7C-2C76-0BB9-25DE-CD449214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945A7-882B-A287-CD37-323391D1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21BF-6567-1A1E-8392-92684BB9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95F1B-E582-84AC-90CA-15B7085B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76D16-097D-FCFB-298F-D171CF8B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530B-A739-4B6E-5F81-8AB81C2F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71B7-319D-27F2-0EEC-76D4F644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B690-F023-E866-853A-2A88AA2B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51712-B900-8619-9CEC-5165D62C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3901-00F7-6499-C3DC-3FBD424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334D-5151-06F8-A9C7-56B3903A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1322A-255B-C23E-83EB-F2CEC6B0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90CC-66F4-2107-269D-490FF80C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52731-A84F-FF4F-4162-9C7A0D7E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C8F1C-EF32-A50E-E11E-8EDAFD58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4B89-C3E0-2B2F-99C1-15AB6CE4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8D7CF-493B-9C4D-9DA3-DAD0C864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27C20-3E4C-994A-BD31-D95E9EF6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7E4B0-BEA0-4BC7-5049-CC093E61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FFC4B-C7C0-9BD9-D7CB-511E7DC1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FD05-D471-50D2-090D-BC4E67CB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335C-168E-A0B3-BBF3-EC875AB21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6D0B-F177-16F6-0AA0-A5F44D0C1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B36CB75-FC1E-FC28-9AE0-781C33AD9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26CF0-3C82-6435-A2B0-06B521008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Envisioning 21st Century Mixed-Initiative Operations for Energy Systems</a:t>
            </a:r>
            <a:br>
              <a:rPr lang="en-US" sz="44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15656-7378-B79D-3C89-19BA8757C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Roger Lew </a:t>
            </a:r>
            <a:r>
              <a:rPr lang="de-DE" sz="17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Ronald L. Boring </a:t>
            </a:r>
            <a:r>
              <a:rPr lang="de-DE" sz="17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Thomas A. Ulrich </a:t>
            </a:r>
            <a:r>
              <a:rPr lang="de-DE" sz="17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sz="170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Idaho</a:t>
            </a: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Moscow, ID, USA</a:t>
            </a: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Idaho National Laboratory</a:t>
            </a: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Idaho Falls, ID, USA</a:t>
            </a:r>
          </a:p>
          <a:p>
            <a:pPr algn="r">
              <a:lnSpc>
                <a:spcPct val="90000"/>
              </a:lnSpc>
            </a:pP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5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C5020-C059-1D19-FFBF-9FCFCF3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Electric Grid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92454-8CB5-8F4E-BAB4-A4A47639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900" b="0" i="0" u="none" strike="noStrike" baseline="0"/>
              <a:t>The electric grid is a complex engineered system that is partially designed and partially evolved.</a:t>
            </a:r>
          </a:p>
          <a:p>
            <a:pPr marR="0" lvl="0"/>
            <a:r>
              <a:rPr lang="en-US" sz="1900" b="0" i="0" u="none" strike="noStrike" baseline="0"/>
              <a:t>Nuclear power is undergoing a global renaissance with small modular reactors and microreactors in various design and commissioning phases.</a:t>
            </a:r>
          </a:p>
          <a:p>
            <a:pPr marR="0" lvl="0"/>
            <a:r>
              <a:rPr lang="en-US" sz="1900" b="0" i="0" u="none" strike="noStrike" baseline="0"/>
              <a:t>The energy grid is evolving as numerous point source generators come online and smarter grids enable better resource management and dynamic pricing.</a:t>
            </a:r>
          </a:p>
          <a:p>
            <a:pPr marR="0" lvl="0"/>
            <a:r>
              <a:rPr lang="en-US" sz="1900" b="0" i="0" u="none" strike="noStrike" baseline="0"/>
              <a:t>The result will be a distributed energy market where individuals and utilities both buy and sell resources in a fast-paced, brokered market.</a:t>
            </a:r>
          </a:p>
          <a:p>
            <a:pPr marR="0" lvl="0"/>
            <a:r>
              <a:rPr lang="en-US" sz="1900" b="0" i="0" u="none" strike="noStrike" baseline="0"/>
              <a:t>Or perhaps more accurately, autonomous agents will buy and sell resources on behalf of utilities, individuals, and intermediaries.</a:t>
            </a:r>
          </a:p>
        </p:txBody>
      </p:sp>
    </p:spTree>
    <p:extLst>
      <p:ext uri="{BB962C8B-B14F-4D97-AF65-F5344CB8AC3E}">
        <p14:creationId xmlns:p14="http://schemas.microsoft.com/office/powerpoint/2010/main" val="39127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0D1A-819E-1271-0A81-C7C1EDF2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risk?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188F07-A2AD-85C5-8FA4-48AB72A6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3137"/>
              </p:ext>
            </p:extLst>
          </p:nvPr>
        </p:nvGraphicFramePr>
        <p:xfrm>
          <a:off x="437322" y="1461052"/>
          <a:ext cx="109164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296">
                  <a:extLst>
                    <a:ext uri="{9D8B030D-6E8A-4147-A177-3AD203B41FA5}">
                      <a16:colId xmlns:a16="http://schemas.microsoft.com/office/drawing/2014/main" val="2224312051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4021546912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97039162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1395031003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2696104304"/>
                    </a:ext>
                  </a:extLst>
                </a:gridCol>
              </a:tblGrid>
              <a:tr h="843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/>
                        <a:t>Technological Risk Classifications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Reliance on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/>
                        <a:t>Commodity consumer-oriented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Solar PV,</a:t>
                      </a:r>
                    </a:p>
                    <a:p>
                      <a:r>
                        <a:rPr lang="en-US" dirty="0"/>
                        <a:t>Battery Storage,</a:t>
                      </a:r>
                    </a:p>
                    <a:p>
                      <a:r>
                        <a:rPr lang="en-US" dirty="0"/>
                        <a:t>BEV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(impacting few individuals)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Failsafe, very 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/>
                        <a:t>Micro/small scale technologies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Industrial Solar Farm, Transmission Line, Nuclear Micro-Reactors,</a:t>
                      </a:r>
                    </a:p>
                    <a:p>
                      <a:r>
                        <a:rPr lang="en-US" dirty="0"/>
                        <a:t>SMR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(impacting 10-100k)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/>
                        <a:t>Medium/large scale technologies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SMR?, Large Gen III Reactors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(&gt; 100k), Potential long term consequences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in near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3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AA02C-D515-6BD9-D843-773D1DB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Path Forward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904DB50-8EC4-2BA1-A4CB-40417F525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038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8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B1FC96-0749-41C9-BAED-E089E771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E33F0-127B-12D2-F572-33F3E280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/>
              <a:t>1992 London Ambulance Service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99EBABA-BB7B-14C5-FE21-47B78ED39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7" b="10026"/>
          <a:stretch/>
        </p:blipFill>
        <p:spPr>
          <a:xfrm>
            <a:off x="5" y="10"/>
            <a:ext cx="6095995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2" y="0"/>
                </a:lnTo>
                <a:lnTo>
                  <a:pt x="5998730" y="19709"/>
                </a:lnTo>
                <a:cubicBezTo>
                  <a:pt x="6001245" y="280059"/>
                  <a:pt x="5986415" y="540409"/>
                  <a:pt x="5999656" y="800631"/>
                </a:cubicBezTo>
                <a:cubicBezTo>
                  <a:pt x="6009855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3" y="3561638"/>
                  <a:pt x="5989197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1" y="4176620"/>
                </a:lnTo>
                <a:cubicBezTo>
                  <a:pt x="5886702" y="4176651"/>
                  <a:pt x="5821788" y="4174749"/>
                  <a:pt x="5756905" y="4173480"/>
                </a:cubicBezTo>
                <a:cubicBezTo>
                  <a:pt x="5518559" y="4169040"/>
                  <a:pt x="5280086" y="4173480"/>
                  <a:pt x="5042247" y="4150774"/>
                </a:cubicBezTo>
                <a:cubicBezTo>
                  <a:pt x="4977618" y="4144622"/>
                  <a:pt x="4912546" y="4140690"/>
                  <a:pt x="4847600" y="4141467"/>
                </a:cubicBezTo>
                <a:cubicBezTo>
                  <a:pt x="4782655" y="4142244"/>
                  <a:pt x="4717835" y="4147730"/>
                  <a:pt x="4653713" y="4160414"/>
                </a:cubicBezTo>
                <a:cubicBezTo>
                  <a:pt x="4446571" y="4200625"/>
                  <a:pt x="4238796" y="4203162"/>
                  <a:pt x="4029497" y="4186925"/>
                </a:cubicBezTo>
                <a:cubicBezTo>
                  <a:pt x="3943621" y="4180203"/>
                  <a:pt x="3857746" y="4169040"/>
                  <a:pt x="3771489" y="4171196"/>
                </a:cubicBezTo>
                <a:cubicBezTo>
                  <a:pt x="3623585" y="4175129"/>
                  <a:pt x="3475554" y="4167137"/>
                  <a:pt x="3327523" y="4169167"/>
                </a:cubicBezTo>
                <a:cubicBezTo>
                  <a:pt x="3323528" y="4169738"/>
                  <a:pt x="3319443" y="4169205"/>
                  <a:pt x="3315727" y="4167645"/>
                </a:cubicBezTo>
                <a:cubicBezTo>
                  <a:pt x="3278941" y="4142402"/>
                  <a:pt x="3238603" y="4152169"/>
                  <a:pt x="3200549" y="4158765"/>
                </a:cubicBezTo>
                <a:cubicBezTo>
                  <a:pt x="3074082" y="4180710"/>
                  <a:pt x="2947742" y="4191492"/>
                  <a:pt x="2819246" y="4174494"/>
                </a:cubicBezTo>
                <a:cubicBezTo>
                  <a:pt x="2696546" y="4156698"/>
                  <a:pt x="2572096" y="4154478"/>
                  <a:pt x="2448851" y="4167898"/>
                </a:cubicBezTo>
                <a:cubicBezTo>
                  <a:pt x="2279383" y="4187687"/>
                  <a:pt x="2110549" y="4183501"/>
                  <a:pt x="1941462" y="4167898"/>
                </a:cubicBezTo>
                <a:cubicBezTo>
                  <a:pt x="1872837" y="4161556"/>
                  <a:pt x="1803198" y="4150774"/>
                  <a:pt x="1735208" y="4166630"/>
                </a:cubicBezTo>
                <a:cubicBezTo>
                  <a:pt x="1651489" y="4186038"/>
                  <a:pt x="1568023" y="4179695"/>
                  <a:pt x="1484050" y="4175382"/>
                </a:cubicBezTo>
                <a:cubicBezTo>
                  <a:pt x="1377752" y="4169801"/>
                  <a:pt x="1271708" y="4153692"/>
                  <a:pt x="1165029" y="4166376"/>
                </a:cubicBezTo>
                <a:cubicBezTo>
                  <a:pt x="1115685" y="4172211"/>
                  <a:pt x="1066722" y="4181471"/>
                  <a:pt x="1016744" y="4179061"/>
                </a:cubicBezTo>
                <a:cubicBezTo>
                  <a:pt x="878481" y="4172719"/>
                  <a:pt x="740344" y="4165235"/>
                  <a:pt x="601826" y="4166376"/>
                </a:cubicBezTo>
                <a:cubicBezTo>
                  <a:pt x="543857" y="4166757"/>
                  <a:pt x="486268" y="4168659"/>
                  <a:pt x="428553" y="4172845"/>
                </a:cubicBezTo>
                <a:cubicBezTo>
                  <a:pt x="320859" y="4180710"/>
                  <a:pt x="213546" y="4170055"/>
                  <a:pt x="106234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7" name="Content Placeholder 6" descr="A white and green ambulance&#10;&#10;Description automatically generated with medium confidence">
            <a:extLst>
              <a:ext uri="{FF2B5EF4-FFF2-40B4-BE49-F238E27FC236}">
                <a16:creationId xmlns:a16="http://schemas.microsoft.com/office/drawing/2014/main" id="{3B03C26E-1D20-A687-6516-FBF6A67906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" b="-1"/>
          <a:stretch/>
        </p:blipFill>
        <p:spPr>
          <a:xfrm>
            <a:off x="6019800" y="10"/>
            <a:ext cx="6172195" cy="418766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63C1A86C-B1A8-4AEC-B001-595C9171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89020" y="540453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FE7FD-86AD-4CA4-7CF9-6BA80A6E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562856"/>
            <a:ext cx="6903721" cy="1600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6.8 Million residents</a:t>
            </a:r>
          </a:p>
          <a:p>
            <a:pPr marL="0" indent="0">
              <a:buNone/>
            </a:pPr>
            <a:r>
              <a:rPr lang="en-US" sz="2200" dirty="0"/>
              <a:t>2,500 calls per day</a:t>
            </a:r>
          </a:p>
          <a:p>
            <a:pPr marL="0" indent="0">
              <a:buNone/>
            </a:pPr>
            <a:r>
              <a:rPr lang="en-US" sz="2200" dirty="0"/>
              <a:t>445 Ambulances from 70 stations</a:t>
            </a:r>
          </a:p>
        </p:txBody>
      </p:sp>
    </p:spTree>
    <p:extLst>
      <p:ext uri="{BB962C8B-B14F-4D97-AF65-F5344CB8AC3E}">
        <p14:creationId xmlns:p14="http://schemas.microsoft.com/office/powerpoint/2010/main" val="38655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2765-4AB8-838D-0E30-37632DBD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1992 London Ambulance Service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21947-55CF-89ED-3A91-90F27141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 dirty="0"/>
              <a:t>In 1992, the London Ambulance Service deployed a computerized dispatch system in an effort to reduce response time to within three minutes.</a:t>
            </a:r>
          </a:p>
          <a:p>
            <a:pPr marR="0" lvl="0"/>
            <a:r>
              <a:rPr lang="en-US" sz="2000" b="0" i="0" u="none" strike="noStrike" baseline="0" dirty="0"/>
              <a:t>The system was a spectacular failure, resulting in multiple units being sent to some locations while neglecting others.</a:t>
            </a:r>
          </a:p>
          <a:p>
            <a:pPr marR="0" lvl="0"/>
            <a:r>
              <a:rPr lang="en-US" sz="2000" b="0" i="0" u="none" strike="noStrike" baseline="0" dirty="0"/>
              <a:t>Within 8-days the system completely stopped working</a:t>
            </a:r>
          </a:p>
          <a:p>
            <a:pPr marR="0" lvl="0"/>
            <a:r>
              <a:rPr lang="en-US" sz="2000" b="0" i="0" u="none" strike="noStrike" baseline="0" dirty="0"/>
              <a:t>The system was attributed as causing as many as 46 deaths.</a:t>
            </a:r>
          </a:p>
        </p:txBody>
      </p:sp>
    </p:spTree>
    <p:extLst>
      <p:ext uri="{BB962C8B-B14F-4D97-AF65-F5344CB8AC3E}">
        <p14:creationId xmlns:p14="http://schemas.microsoft.com/office/powerpoint/2010/main" val="376678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3A261-91CC-625D-264A-6D6B0F25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did LAS fail?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90A72-BF27-5223-2B21-9B0BC7CE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 dirty="0"/>
              <a:t>Causes identified as:</a:t>
            </a:r>
          </a:p>
          <a:p>
            <a:pPr marR="0" lvl="1"/>
            <a:r>
              <a:rPr lang="en-US" sz="2000" b="0" i="0" u="none" strike="noStrike" baseline="0" dirty="0"/>
              <a:t>hardware that was under specified for the application</a:t>
            </a:r>
          </a:p>
          <a:p>
            <a:pPr marR="0" lvl="1"/>
            <a:r>
              <a:rPr lang="en-US" sz="2000" b="0" i="0" u="none" strike="noStrike" baseline="0" dirty="0"/>
              <a:t>development that went to a low bidder who underestimated the work required</a:t>
            </a:r>
          </a:p>
          <a:p>
            <a:pPr marR="0" lvl="1"/>
            <a:r>
              <a:rPr lang="en-US" sz="2000" b="0" i="0" u="none" strike="noStrike" baseline="0" dirty="0"/>
              <a:t>lack of commissioning and stress testing</a:t>
            </a:r>
          </a:p>
          <a:p>
            <a:pPr marR="0" lvl="0"/>
            <a:r>
              <a:rPr lang="en-US" sz="2000" b="0" i="0" u="none" strike="noStrike" baseline="0" dirty="0"/>
              <a:t>The software contained a memory leak that ultimately crippled the system.</a:t>
            </a:r>
          </a:p>
          <a:p>
            <a:pPr marR="0" lvl="0"/>
            <a:r>
              <a:rPr lang="en-US" sz="2000" b="0" i="0" u="none" strike="noStrike" baseline="0" dirty="0"/>
              <a:t>LAS now serves as a warning to placing too much trust in machines</a:t>
            </a:r>
          </a:p>
        </p:txBody>
      </p:sp>
    </p:spTree>
    <p:extLst>
      <p:ext uri="{BB962C8B-B14F-4D97-AF65-F5344CB8AC3E}">
        <p14:creationId xmlns:p14="http://schemas.microsoft.com/office/powerpoint/2010/main" val="252618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A1DFE-0A25-4503-9614-EE5BEF79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2021 Uber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B9976-25E5-F7C4-850A-7B215D42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 dirty="0"/>
              <a:t>Algorithmically routes 93 million monthly users</a:t>
            </a:r>
          </a:p>
          <a:p>
            <a:pPr marR="0" lvl="0"/>
            <a:r>
              <a:rPr lang="en-US" sz="2000" b="0" i="0" u="none" strike="noStrike" baseline="0" dirty="0"/>
              <a:t>Manages 3.5 million drivers</a:t>
            </a:r>
          </a:p>
          <a:p>
            <a:pPr marR="0" lvl="0"/>
            <a:r>
              <a:rPr lang="en-US" sz="2000" b="0" i="0" u="none" strike="noStrike" baseline="0" dirty="0"/>
              <a:t>Uber Eats generated $4.8 billion in revenue for 2021 implying Uber delivered hundreds of millions of meals</a:t>
            </a:r>
          </a:p>
        </p:txBody>
      </p:sp>
    </p:spTree>
    <p:extLst>
      <p:ext uri="{BB962C8B-B14F-4D97-AF65-F5344CB8AC3E}">
        <p14:creationId xmlns:p14="http://schemas.microsoft.com/office/powerpoint/2010/main" val="111390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8C608-6545-CBCA-4C27-E9E5F20F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Uber and Automation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9BD17-2B25-7D1C-7021-E27176E9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 dirty="0"/>
              <a:t>Reliance on hands-off automation and artificial intelligence</a:t>
            </a:r>
          </a:p>
          <a:p>
            <a:pPr marR="0" lvl="0"/>
            <a:r>
              <a:rPr lang="en-US" sz="1700" b="0" i="0" u="none" strike="noStrike" baseline="0" dirty="0"/>
              <a:t>“machine learning as the heart of almost every aspect of Uber.”</a:t>
            </a:r>
          </a:p>
          <a:p>
            <a:pPr marR="0" lvl="0"/>
            <a:r>
              <a:rPr lang="en-US" sz="1700" b="0" i="0" u="none" strike="noStrike" baseline="0" dirty="0"/>
              <a:t>Artificial Intelligence is used to:</a:t>
            </a:r>
          </a:p>
          <a:p>
            <a:pPr marR="0" lvl="1"/>
            <a:r>
              <a:rPr lang="en-US" sz="1700" b="0" i="0" u="none" strike="noStrike" baseline="0" dirty="0"/>
              <a:t>optimize ride sharing (where more than one set of passengers share a vehicle)</a:t>
            </a:r>
          </a:p>
          <a:p>
            <a:pPr marR="0" lvl="1"/>
            <a:r>
              <a:rPr lang="en-US" sz="1700" b="0" i="0" u="none" strike="noStrike" baseline="0" dirty="0"/>
              <a:t>to identify fake accounts</a:t>
            </a:r>
          </a:p>
          <a:p>
            <a:pPr marR="0" lvl="1"/>
            <a:r>
              <a:rPr lang="en-US" sz="1700" b="0" i="0" u="none" strike="noStrike" baseline="0" dirty="0"/>
              <a:t>improve routing</a:t>
            </a:r>
          </a:p>
          <a:p>
            <a:pPr marR="0" lvl="1"/>
            <a:r>
              <a:rPr lang="en-US" sz="1700" b="0" i="0" u="none" strike="noStrike" baseline="0" dirty="0"/>
              <a:t>provide better prediction to volatility around historical events. </a:t>
            </a:r>
            <a:endParaRPr lang="en-US" sz="1700" dirty="0"/>
          </a:p>
          <a:p>
            <a:pPr marL="457200" marR="0" lvl="1" indent="0">
              <a:buNone/>
            </a:pPr>
            <a:endParaRPr lang="en-US" sz="1700" dirty="0"/>
          </a:p>
          <a:p>
            <a:pPr marL="457200" marR="0" lvl="1" indent="0">
              <a:buNone/>
            </a:pPr>
            <a:r>
              <a:rPr lang="en-US" b="0" i="1" u="none" strike="noStrike" baseline="0" dirty="0"/>
              <a:t>Why </a:t>
            </a:r>
            <a:r>
              <a:rPr lang="en-US" i="1" dirty="0"/>
              <a:t>did the LAS fail and Uber succeed?</a:t>
            </a:r>
            <a:endParaRPr lang="en-US" sz="1700" b="0" i="1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29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3838-8C06-2FAF-BC28-2A4A06F1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baseline="0"/>
              <a:t>Progression of Artificial Intelligence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96BDA8-B060-919C-7A6E-701F4FF63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7" r="12952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5C4-31C8-8858-7BA5-A01E7E56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800" b="0" i="0" u="none" strike="noStrike" baseline="0" dirty="0"/>
              <a:t>Decompose a problem and design a hand-coded solution (e.g. LAS)</a:t>
            </a:r>
          </a:p>
          <a:p>
            <a:pPr marR="0" lvl="0"/>
            <a:r>
              <a:rPr lang="en-US" sz="1800" b="0" i="0" u="none" strike="noStrike" baseline="0" dirty="0"/>
              <a:t>Hand-code systems and use machine learning to optimize them</a:t>
            </a:r>
          </a:p>
          <a:p>
            <a:pPr marR="0" lvl="0"/>
            <a:r>
              <a:rPr lang="en-US" sz="1800" b="0" i="0" u="none" strike="noStrike" baseline="0" dirty="0"/>
              <a:t>Use machine identify the features</a:t>
            </a:r>
          </a:p>
          <a:p>
            <a:pPr marR="0" lvl="0"/>
            <a:r>
              <a:rPr lang="en-US" sz="1800" dirty="0"/>
              <a:t>Use Machine learning to learn system and optimize</a:t>
            </a:r>
            <a:endParaRPr lang="en-US" sz="1800" b="0" i="0" u="none" strike="noStrike" baseline="0" dirty="0"/>
          </a:p>
          <a:p>
            <a:pPr marR="0" lvl="1"/>
            <a:r>
              <a:rPr lang="en-US" sz="1800" b="0" i="0" u="none" strike="noStrike" baseline="0" dirty="0"/>
              <a:t>Meta-learning AI has found that goal shifting is key to success</a:t>
            </a:r>
          </a:p>
          <a:p>
            <a:pPr marR="0" lvl="1"/>
            <a:r>
              <a:rPr lang="en-US" sz="1800" b="0" i="0" u="none" strike="noStrike" baseline="0" dirty="0"/>
              <a:t>By changing goals algorithms continue to adapt</a:t>
            </a:r>
          </a:p>
          <a:p>
            <a:pPr marR="0" lvl="1"/>
            <a:r>
              <a:rPr lang="en-US" sz="1800" b="0" i="0" u="none" strike="noStrike" baseline="0" dirty="0"/>
              <a:t>Likewise, changing the environment is also important to meta-learning</a:t>
            </a:r>
          </a:p>
        </p:txBody>
      </p:sp>
    </p:spTree>
    <p:extLst>
      <p:ext uri="{BB962C8B-B14F-4D97-AF65-F5344CB8AC3E}">
        <p14:creationId xmlns:p14="http://schemas.microsoft.com/office/powerpoint/2010/main" val="38358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46DFF-91CB-38F5-E283-D1F97DA9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Concurrent trends in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D138-6A35-DA1F-3497-D0EAB4FC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 dirty="0"/>
              <a:t>The cost of training AI is improving at 50x the pace of Moore's Law. </a:t>
            </a:r>
          </a:p>
          <a:p>
            <a:pPr marR="0" lvl="0"/>
            <a:r>
              <a:rPr lang="en-US" sz="2000" b="0" i="0" u="none" strike="noStrike" baseline="0" dirty="0"/>
              <a:t>AI applications are becoming both ubiquitous and invisible. </a:t>
            </a:r>
          </a:p>
          <a:p>
            <a:pPr marR="0" lvl="1"/>
            <a:r>
              <a:rPr lang="en-US" sz="2000" b="0" i="0" u="none" strike="noStrike" baseline="0" dirty="0"/>
              <a:t>E.g. Adobe Photoshop</a:t>
            </a:r>
          </a:p>
          <a:p>
            <a:endParaRPr lang="en-US" sz="2400" b="0" i="0" u="none" strike="noStrike" baseline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5A4186-9F16-DC0D-CCA7-65D249428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6461" y="1980554"/>
            <a:ext cx="5803619" cy="39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4BA6A-000B-448E-6D6B-B048DDC8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6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Mixed Initiatives Operations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9FF627D3-25E2-5A55-1445-3C9632696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948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9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707</Words>
  <Application>Microsoft Macintosh PowerPoint</Application>
  <PresentationFormat>Widescreen</PresentationFormat>
  <Paragraphs>91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Envisioning 21st Century Mixed-Initiative Operations for Energy Systems </vt:lpstr>
      <vt:lpstr>1992 London Ambulance Service</vt:lpstr>
      <vt:lpstr>1992 London Ambulance Service</vt:lpstr>
      <vt:lpstr>Why did LAS fail?</vt:lpstr>
      <vt:lpstr>2021 Uber</vt:lpstr>
      <vt:lpstr>Uber and Automation</vt:lpstr>
      <vt:lpstr>Progression of Artificial Intelligence</vt:lpstr>
      <vt:lpstr>Concurrent trends in computation</vt:lpstr>
      <vt:lpstr>Mixed Initiatives Operations</vt:lpstr>
      <vt:lpstr>The Electric Grid</vt:lpstr>
      <vt:lpstr>How to manage risk?</vt:lpstr>
      <vt:lpstr>The Path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Envisioning 21st Century Mixed-Initiative Operations for Energy Systems</dc:title>
  <dc:creator>Roger Lew</dc:creator>
  <cp:lastModifiedBy>Lew, Roger (rogerlew@uidaho.edu)</cp:lastModifiedBy>
  <cp:revision>6</cp:revision>
  <dcterms:created xsi:type="dcterms:W3CDTF">2022-07-21T23:11:14Z</dcterms:created>
  <dcterms:modified xsi:type="dcterms:W3CDTF">2022-07-26T11:25:22Z</dcterms:modified>
</cp:coreProperties>
</file>