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51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50" y="702"/>
      </p:cViewPr>
      <p:guideLst/>
    </p:cSldViewPr>
  </p:slideViewPr>
  <p:notesTextViewPr>
    <p:cViewPr>
      <p:scale>
        <a:sx n="1" d="1"/>
        <a:sy n="1" d="1"/>
      </p:scale>
      <p:origin x="0" y="-1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FSWEPP Model Usage</a:t>
            </a:r>
            <a:r>
              <a:rPr lang="en-US" sz="2000" baseline="0" dirty="0">
                <a:latin typeface="Arial" panose="020B0604020202020204" pitchFamily="34" charset="0"/>
                <a:cs typeface="Arial" panose="020B0604020202020204" pitchFamily="34" charset="0"/>
              </a:rPr>
              <a:t> 2007-2022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3223740183839259"/>
          <c:y val="1.81718022278343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15048118985127"/>
          <c:y val="0.22263888888888889"/>
          <c:w val="0.83129396325459315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WEPP Road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Sheet1!$A$2:$A$19</c:f>
              <c:numCache>
                <c:formatCode>General</c:formatCode>
                <c:ptCount val="1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  <c:pt idx="16">
                  <c:v>2023</c:v>
                </c:pt>
                <c:pt idx="17">
                  <c:v>2024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9033</c:v>
                </c:pt>
                <c:pt idx="1">
                  <c:v>8563</c:v>
                </c:pt>
                <c:pt idx="2">
                  <c:v>8101</c:v>
                </c:pt>
                <c:pt idx="3">
                  <c:v>8938</c:v>
                </c:pt>
                <c:pt idx="4">
                  <c:v>10047</c:v>
                </c:pt>
                <c:pt idx="5">
                  <c:v>11466</c:v>
                </c:pt>
                <c:pt idx="6">
                  <c:v>7797</c:v>
                </c:pt>
                <c:pt idx="7">
                  <c:v>7012</c:v>
                </c:pt>
                <c:pt idx="8">
                  <c:v>6683</c:v>
                </c:pt>
                <c:pt idx="9">
                  <c:v>6866</c:v>
                </c:pt>
                <c:pt idx="10">
                  <c:v>6683</c:v>
                </c:pt>
                <c:pt idx="11">
                  <c:v>5026</c:v>
                </c:pt>
                <c:pt idx="12">
                  <c:v>6267</c:v>
                </c:pt>
                <c:pt idx="13">
                  <c:v>10522</c:v>
                </c:pt>
                <c:pt idx="14">
                  <c:v>4995</c:v>
                </c:pt>
                <c:pt idx="15">
                  <c:v>8048</c:v>
                </c:pt>
                <c:pt idx="16">
                  <c:v>3772</c:v>
                </c:pt>
                <c:pt idx="17">
                  <c:v>29077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3-432A-B1BB-9399639D6B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Disturbed WEPP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Sheet1!$A$2:$A$19</c:f>
              <c:numCache>
                <c:formatCode>General</c:formatCode>
                <c:ptCount val="1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  <c:pt idx="16">
                  <c:v>2023</c:v>
                </c:pt>
                <c:pt idx="17">
                  <c:v>2024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9538</c:v>
                </c:pt>
                <c:pt idx="1">
                  <c:v>18970</c:v>
                </c:pt>
                <c:pt idx="2">
                  <c:v>9875</c:v>
                </c:pt>
                <c:pt idx="3">
                  <c:v>11082</c:v>
                </c:pt>
                <c:pt idx="4">
                  <c:v>14647</c:v>
                </c:pt>
                <c:pt idx="5">
                  <c:v>27462</c:v>
                </c:pt>
                <c:pt idx="6">
                  <c:v>38324</c:v>
                </c:pt>
                <c:pt idx="7">
                  <c:v>18289</c:v>
                </c:pt>
                <c:pt idx="8">
                  <c:v>23242</c:v>
                </c:pt>
                <c:pt idx="9">
                  <c:v>11478</c:v>
                </c:pt>
                <c:pt idx="10">
                  <c:v>17046</c:v>
                </c:pt>
                <c:pt idx="11">
                  <c:v>41781</c:v>
                </c:pt>
                <c:pt idx="12">
                  <c:v>27985</c:v>
                </c:pt>
                <c:pt idx="13">
                  <c:v>14171</c:v>
                </c:pt>
                <c:pt idx="14">
                  <c:v>43161</c:v>
                </c:pt>
                <c:pt idx="15">
                  <c:v>17025</c:v>
                </c:pt>
                <c:pt idx="16">
                  <c:v>13550</c:v>
                </c:pt>
                <c:pt idx="17">
                  <c:v>132261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63-432A-B1BB-9399639D6B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ERMiT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Sheet1!$A$2:$A$19</c:f>
              <c:numCache>
                <c:formatCode>General</c:formatCode>
                <c:ptCount val="1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  <c:pt idx="16">
                  <c:v>2023</c:v>
                </c:pt>
                <c:pt idx="17">
                  <c:v>2024</c:v>
                </c:pt>
              </c:numCache>
            </c:num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2874</c:v>
                </c:pt>
                <c:pt idx="1">
                  <c:v>2687</c:v>
                </c:pt>
                <c:pt idx="2">
                  <c:v>2110</c:v>
                </c:pt>
                <c:pt idx="3">
                  <c:v>1830</c:v>
                </c:pt>
                <c:pt idx="4">
                  <c:v>5573</c:v>
                </c:pt>
                <c:pt idx="5">
                  <c:v>10089</c:v>
                </c:pt>
                <c:pt idx="6">
                  <c:v>17507</c:v>
                </c:pt>
                <c:pt idx="7">
                  <c:v>24153</c:v>
                </c:pt>
                <c:pt idx="8">
                  <c:v>27110</c:v>
                </c:pt>
                <c:pt idx="9">
                  <c:v>42993</c:v>
                </c:pt>
                <c:pt idx="10">
                  <c:v>137336</c:v>
                </c:pt>
                <c:pt idx="11">
                  <c:v>103889</c:v>
                </c:pt>
                <c:pt idx="12">
                  <c:v>7793</c:v>
                </c:pt>
                <c:pt idx="13">
                  <c:v>118028</c:v>
                </c:pt>
                <c:pt idx="14">
                  <c:v>32473</c:v>
                </c:pt>
                <c:pt idx="15">
                  <c:v>17971</c:v>
                </c:pt>
                <c:pt idx="16">
                  <c:v>17776</c:v>
                </c:pt>
                <c:pt idx="17">
                  <c:v>27528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63-432A-B1BB-9399639D6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8823695"/>
        <c:axId val="728818287"/>
      </c:barChart>
      <c:catAx>
        <c:axId val="728823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818287"/>
        <c:crosses val="autoZero"/>
        <c:auto val="1"/>
        <c:lblAlgn val="ctr"/>
        <c:lblOffset val="100"/>
        <c:noMultiLvlLbl val="0"/>
      </c:catAx>
      <c:valAx>
        <c:axId val="728818287"/>
        <c:scaling>
          <c:orientation val="minMax"/>
          <c:max val="14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823695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2.7777777777777776E-2"/>
                <c:y val="0.3291203703703704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1800" dirty="0"/>
                    <a:t>Runs in</a:t>
                  </a:r>
                  <a:r>
                    <a:rPr lang="en-US" sz="1800" baseline="0" dirty="0"/>
                    <a:t> </a:t>
                  </a:r>
                  <a:r>
                    <a:rPr lang="en-US" sz="1800" dirty="0"/>
                    <a:t>Thousands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190004469106469"/>
          <c:y val="0.11587967672939357"/>
          <c:w val="0.66312843876002414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F1C33-79DE-4E05-8B67-D1D7C3C3186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0A94D-9626-44B5-B233-8A5B8E6CA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https://forest.moscowfsl.wsu.edu/cgi-bin/fswepp/weppruns.pl?year=2023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On 1/6/2025 total FSWEPP runs is 1,248,503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A94D-9626-44B5-B233-8A5B8E6CA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92067" y="1924700"/>
            <a:ext cx="6348800" cy="23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333" b="1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892124" y="4512433"/>
            <a:ext cx="6348800" cy="11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388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1063-608B-4C61-B1FB-97F6EE1EF1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10A0-8654-40AE-B04D-F1CEFCBD4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0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50967" y="1650080"/>
            <a:ext cx="10290000" cy="4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rabicPeriod"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lphaLcPeriod"/>
              <a:defRPr>
                <a:solidFill>
                  <a:schemeClr val="lt2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romanLcPeriod"/>
              <a:defRPr>
                <a:solidFill>
                  <a:schemeClr val="lt2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rabicPeriod"/>
              <a:defRPr>
                <a:solidFill>
                  <a:schemeClr val="lt2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lphaLcPeriod"/>
              <a:defRPr>
                <a:solidFill>
                  <a:schemeClr val="lt2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romanLcPeriod"/>
              <a:defRPr>
                <a:solidFill>
                  <a:schemeClr val="lt2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rabicPeriod"/>
              <a:defRPr>
                <a:solidFill>
                  <a:schemeClr val="lt2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lphaLcPeriod"/>
              <a:defRPr>
                <a:solidFill>
                  <a:schemeClr val="lt2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461A34"/>
              </a:buClr>
              <a:buSzPts val="1400"/>
              <a:buFont typeface="Nunito Sans"/>
              <a:buAutoNum type="romanLcPeriod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196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480767" y="3926967"/>
            <a:ext cx="4333200" cy="12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600">
                <a:solidFill>
                  <a:schemeClr val="lt2"/>
                </a:solidFill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600">
                <a:solidFill>
                  <a:schemeClr val="lt2"/>
                </a:solidFill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600">
                <a:solidFill>
                  <a:schemeClr val="lt2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600">
                <a:solidFill>
                  <a:schemeClr val="lt2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600">
                <a:solidFill>
                  <a:schemeClr val="lt2"/>
                </a:solidFill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600">
                <a:solidFill>
                  <a:schemeClr val="lt2"/>
                </a:solidFill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600">
                <a:solidFill>
                  <a:schemeClr val="lt2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200"/>
              <a:buChar char="■"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6378037" y="3926967"/>
            <a:ext cx="4333200" cy="12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600">
                <a:solidFill>
                  <a:schemeClr val="lt2"/>
                </a:solidFill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600">
                <a:solidFill>
                  <a:schemeClr val="lt2"/>
                </a:solidFill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600">
                <a:solidFill>
                  <a:schemeClr val="lt2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600">
                <a:solidFill>
                  <a:schemeClr val="lt2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600">
                <a:solidFill>
                  <a:schemeClr val="lt2"/>
                </a:solidFill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600">
                <a:solidFill>
                  <a:schemeClr val="lt2"/>
                </a:solidFill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600">
                <a:solidFill>
                  <a:schemeClr val="lt2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200"/>
              <a:buChar char="■"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308917" y="3050417"/>
            <a:ext cx="4333200" cy="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6378033" y="3050433"/>
            <a:ext cx="4333200" cy="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15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096000" y="2368400"/>
            <a:ext cx="5145200" cy="10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6096000" y="3346365"/>
            <a:ext cx="5145200" cy="12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●"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1219170" lvl="1" indent="-41485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○"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828754" lvl="2" indent="-414856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■"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2438339" lvl="3" indent="-414856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●"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3047924" lvl="4" indent="-414856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○"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3657509" lvl="5" indent="-414856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■"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●"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○"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5486263" lvl="8" indent="-414856"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300"/>
              <a:buFont typeface="Nunito"/>
              <a:buChar char="■"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269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50967" y="2283833"/>
            <a:ext cx="51452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950967" y="3222267"/>
            <a:ext cx="5145200" cy="14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21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2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2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2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2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2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2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2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2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184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wo columns 2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1527383" y="3714500"/>
            <a:ext cx="4220000" cy="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6444613" y="3714500"/>
            <a:ext cx="4220000" cy="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2"/>
          </p:nvPr>
        </p:nvSpPr>
        <p:spPr>
          <a:xfrm>
            <a:off x="1527383" y="4385567"/>
            <a:ext cx="4220000" cy="1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3"/>
          </p:nvPr>
        </p:nvSpPr>
        <p:spPr>
          <a:xfrm>
            <a:off x="6444613" y="4385567"/>
            <a:ext cx="4220000" cy="1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300"/>
              <a:buFont typeface="Nunito"/>
              <a:buNone/>
              <a:defRPr sz="1733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391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6"/>
          <p:cNvGrpSpPr/>
          <p:nvPr/>
        </p:nvGrpSpPr>
        <p:grpSpPr>
          <a:xfrm>
            <a:off x="10711234" y="5703133"/>
            <a:ext cx="806207" cy="643897"/>
            <a:chOff x="5879425" y="4466724"/>
            <a:chExt cx="604655" cy="482923"/>
          </a:xfrm>
        </p:grpSpPr>
        <p:sp>
          <p:nvSpPr>
            <p:cNvPr id="167" name="Google Shape;167;p26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1" name="Google Shape;171;p26"/>
          <p:cNvSpPr/>
          <p:nvPr/>
        </p:nvSpPr>
        <p:spPr>
          <a:xfrm rot="379797">
            <a:off x="-763542" y="5626880"/>
            <a:ext cx="2510321" cy="1432189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26"/>
          <p:cNvSpPr/>
          <p:nvPr/>
        </p:nvSpPr>
        <p:spPr>
          <a:xfrm>
            <a:off x="8060200" y="-1939545"/>
            <a:ext cx="4624613" cy="312764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0548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dk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80000" y="5184563"/>
            <a:ext cx="2469168" cy="2325156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27"/>
          <p:cNvSpPr/>
          <p:nvPr/>
        </p:nvSpPr>
        <p:spPr>
          <a:xfrm>
            <a:off x="6250467" y="-206199"/>
            <a:ext cx="1965723" cy="1851073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7"/>
          <p:cNvSpPr/>
          <p:nvPr/>
        </p:nvSpPr>
        <p:spPr>
          <a:xfrm>
            <a:off x="10954334" y="5766633"/>
            <a:ext cx="734469" cy="691632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4601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4154-1012-794B-9C0D-6885253291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1/6/2025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415588"/>
                </a:solidFill>
              </a:rPr>
              <a:pPr/>
              <a:t>‹#›</a:t>
            </a:fld>
            <a:endParaRPr lang="en-US" dirty="0">
              <a:solidFill>
                <a:srgbClr val="4155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2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10036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73CFAF-7E6D-EAEF-F0C7-48D8807AE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159158"/>
              </p:ext>
            </p:extLst>
          </p:nvPr>
        </p:nvGraphicFramePr>
        <p:xfrm>
          <a:off x="0" y="797020"/>
          <a:ext cx="7556499" cy="5454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0DBB19-123A-491D-7D25-215273C37093}"/>
              </a:ext>
            </a:extLst>
          </p:cNvPr>
          <p:cNvSpPr/>
          <p:nvPr/>
        </p:nvSpPr>
        <p:spPr>
          <a:xfrm>
            <a:off x="7556499" y="1043242"/>
            <a:ext cx="4510319" cy="2565165"/>
          </a:xfrm>
          <a:prstGeom prst="roundRect">
            <a:avLst/>
          </a:prstGeom>
          <a:solidFill>
            <a:srgbClr val="A5300F"/>
          </a:solidFill>
          <a:ln w="19050" cap="flat" cmpd="sng" algn="ctr">
            <a:solidFill>
              <a:srgbClr val="A5300F"/>
            </a:solidFill>
            <a:prstDash val="solid"/>
          </a:ln>
          <a:effectLst/>
        </p:spPr>
        <p:txBody>
          <a:bodyPr rtlCol="0" anchor="ctr"/>
          <a:lstStyle/>
          <a:p>
            <a:pPr marL="380990" indent="-380990" algn="ctr" defTabSz="609585">
              <a:buFont typeface="Courier New" panose="02070309020205020404" pitchFamily="49" charset="0"/>
              <a:buChar char="o"/>
              <a:defRPr/>
            </a:pPr>
            <a:endParaRPr lang="en-US" sz="1600" b="1" dirty="0">
              <a:solidFill>
                <a:prstClr val="white"/>
              </a:solidFill>
              <a:latin typeface="Arial"/>
              <a:cs typeface="Arial"/>
              <a:sym typeface="Arial"/>
            </a:endParaRPr>
          </a:p>
          <a:p>
            <a:pPr marL="380990" indent="-380990" algn="ctr" defTabSz="609585">
              <a:buFont typeface="Courier New" panose="02070309020205020404" pitchFamily="49" charset="0"/>
              <a:buChar char="o"/>
              <a:defRPr/>
            </a:pPr>
            <a:r>
              <a:rPr lang="en-US" sz="1600" b="1" dirty="0">
                <a:solidFill>
                  <a:prstClr val="white"/>
                </a:solidFill>
                <a:latin typeface="Arial"/>
                <a:cs typeface="Arial"/>
                <a:sym typeface="Arial"/>
              </a:rPr>
              <a:t>Hillslope runs since January 1, 2021: </a:t>
            </a:r>
          </a:p>
          <a:p>
            <a:pPr marL="380990" indent="-380990" algn="ctr" defTabSz="609585">
              <a:buFont typeface="Courier New" panose="02070309020205020404" pitchFamily="49" charset="0"/>
              <a:buChar char="o"/>
              <a:defRPr/>
            </a:pPr>
            <a:r>
              <a:rPr lang="en-US" sz="1600" b="1" dirty="0">
                <a:solidFill>
                  <a:prstClr val="white"/>
                </a:solidFill>
                <a:latin typeface="Arial"/>
                <a:cs typeface="Arial"/>
                <a:sym typeface="Arial"/>
              </a:rPr>
              <a:t>WEPPcloud: 2.3 million</a:t>
            </a:r>
          </a:p>
          <a:p>
            <a:pPr marL="380990" indent="-380990" algn="ctr" defTabSz="609585">
              <a:buFont typeface="Courier New" panose="02070309020205020404" pitchFamily="49" charset="0"/>
              <a:buChar char="o"/>
              <a:defRPr/>
            </a:pPr>
            <a:r>
              <a:rPr lang="en-US" sz="1600" b="1" dirty="0" err="1">
                <a:solidFill>
                  <a:prstClr val="white"/>
                </a:solidFill>
                <a:latin typeface="Arial"/>
                <a:cs typeface="Arial"/>
                <a:sym typeface="Arial"/>
              </a:rPr>
              <a:t>WEPPcloud</a:t>
            </a:r>
            <a:r>
              <a:rPr lang="en-US" sz="1600" b="1" dirty="0">
                <a:solidFill>
                  <a:prstClr val="white"/>
                </a:solidFill>
                <a:latin typeface="Arial"/>
                <a:cs typeface="Arial"/>
                <a:sym typeface="Arial"/>
              </a:rPr>
              <a:t> w/ WATAR: 1.4m</a:t>
            </a:r>
          </a:p>
          <a:p>
            <a:pPr marL="380990" indent="-380990" algn="ctr" defTabSz="609585">
              <a:buFont typeface="Courier New" panose="02070309020205020404" pitchFamily="49" charset="0"/>
              <a:buChar char="o"/>
              <a:defRPr/>
            </a:pPr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WEPPcloud-EU: 224k</a:t>
            </a:r>
          </a:p>
          <a:p>
            <a:pPr marL="380990" indent="-380990" algn="ctr" defTabSz="609585">
              <a:buFont typeface="Courier New" panose="02070309020205020404" pitchFamily="49" charset="0"/>
              <a:buChar char="o"/>
              <a:defRPr/>
            </a:pPr>
            <a:r>
              <a:rPr lang="en-US" sz="1600" b="1" dirty="0">
                <a:solidFill>
                  <a:prstClr val="white"/>
                </a:solidFill>
                <a:latin typeface="Arial"/>
                <a:cs typeface="Arial"/>
                <a:sym typeface="Arial"/>
              </a:rPr>
              <a:t>WEPPcloud-AU: 245k</a:t>
            </a:r>
          </a:p>
          <a:p>
            <a:pPr marL="380990" indent="-380990" algn="ctr" defTabSz="609585">
              <a:buFont typeface="Courier New" panose="02070309020205020404" pitchFamily="49" charset="0"/>
              <a:buChar char="o"/>
              <a:defRPr/>
            </a:pPr>
            <a:r>
              <a:rPr lang="en-US" sz="1600" b="1" dirty="0">
                <a:solidFill>
                  <a:prstClr val="white"/>
                </a:solidFill>
                <a:latin typeface="Arial"/>
                <a:cs typeface="Arial"/>
                <a:sym typeface="Arial"/>
              </a:rPr>
              <a:t>WEPPcloud-RHEM: 104k</a:t>
            </a:r>
          </a:p>
          <a:p>
            <a:pPr marL="380990" indent="-380990" algn="ctr" defTabSz="609585">
              <a:buFont typeface="Courier New" panose="02070309020205020404" pitchFamily="49" charset="0"/>
              <a:buChar char="o"/>
              <a:defRPr/>
            </a:pPr>
            <a:r>
              <a:rPr lang="en-US" sz="1600" b="1" dirty="0" err="1">
                <a:solidFill>
                  <a:prstClr val="white"/>
                </a:solidFill>
                <a:latin typeface="Arial"/>
                <a:cs typeface="Arial"/>
                <a:sym typeface="Arial"/>
              </a:rPr>
              <a:t>WEPPcloud</a:t>
            </a:r>
            <a:r>
              <a:rPr lang="en-US" sz="1600" b="1" dirty="0">
                <a:solidFill>
                  <a:prstClr val="white"/>
                </a:solidFill>
                <a:latin typeface="Arial"/>
                <a:cs typeface="Arial"/>
                <a:sym typeface="Arial"/>
              </a:rPr>
              <a:t>-Revegetation: 147k</a:t>
            </a:r>
          </a:p>
          <a:p>
            <a:pPr algn="ctr" defTabSz="609585">
              <a:defRPr/>
            </a:pPr>
            <a:endParaRPr lang="en-US" sz="2400" dirty="0">
              <a:solidFill>
                <a:prstClr val="white"/>
              </a:solidFill>
              <a:latin typeface="Corbel" panose="020B0503020204020204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B92D0-5B3D-C7CB-AD9E-94B606A07EDB}"/>
              </a:ext>
            </a:extLst>
          </p:cNvPr>
          <p:cNvSpPr txBox="1"/>
          <p:nvPr/>
        </p:nvSpPr>
        <p:spPr>
          <a:xfrm>
            <a:off x="8782317" y="550800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WEPPcloud Runs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986BA-2628-820A-7528-2331D96A3585}"/>
              </a:ext>
            </a:extLst>
          </p:cNvPr>
          <p:cNvSpPr txBox="1"/>
          <p:nvPr/>
        </p:nvSpPr>
        <p:spPr>
          <a:xfrm>
            <a:off x="1" y="6447631"/>
            <a:ext cx="5078996" cy="3796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“Over 1.25 million FSWEPP runs since 2010”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7350B-B837-5E2B-A6BD-72CD77AEA9D8}"/>
              </a:ext>
            </a:extLst>
          </p:cNvPr>
          <p:cNvSpPr txBox="1"/>
          <p:nvPr/>
        </p:nvSpPr>
        <p:spPr>
          <a:xfrm>
            <a:off x="8657337" y="3616088"/>
            <a:ext cx="3342582" cy="3211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b="1" u="sng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Users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BAER Teams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Fed Agencies: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FS, BLM, NPS, BOR, FWS, NRCS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State Agencies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County Managers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Consultants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Tribes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Water Utilities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Timber Industries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Foreign Land Mgt Officials</a:t>
            </a:r>
          </a:p>
        </p:txBody>
      </p:sp>
    </p:spTree>
    <p:extLst>
      <p:ext uri="{BB962C8B-B14F-4D97-AF65-F5344CB8AC3E}">
        <p14:creationId xmlns:p14="http://schemas.microsoft.com/office/powerpoint/2010/main" val="468899433"/>
      </p:ext>
    </p:extLst>
  </p:cSld>
  <p:clrMapOvr>
    <a:masterClrMapping/>
  </p:clrMapOvr>
</p:sld>
</file>

<file path=ppt/theme/theme1.xml><?xml version="1.0" encoding="utf-8"?>
<a:theme xmlns:a="http://schemas.openxmlformats.org/drawingml/2006/main" name="Agronomy Business Plan by Slidesgo">
  <a:themeElements>
    <a:clrScheme name="Simple Light">
      <a:dk1>
        <a:srgbClr val="000000"/>
      </a:dk1>
      <a:lt1>
        <a:srgbClr val="FFFFFF"/>
      </a:lt1>
      <a:dk2>
        <a:srgbClr val="F7F2E4"/>
      </a:dk2>
      <a:lt2>
        <a:srgbClr val="321609"/>
      </a:lt2>
      <a:accent1>
        <a:srgbClr val="85200C"/>
      </a:accent1>
      <a:accent2>
        <a:srgbClr val="321609"/>
      </a:accent2>
      <a:accent3>
        <a:srgbClr val="F7F2E4"/>
      </a:accent3>
      <a:accent4>
        <a:srgbClr val="955530"/>
      </a:accent4>
      <a:accent5>
        <a:srgbClr val="797129"/>
      </a:accent5>
      <a:accent6>
        <a:srgbClr val="F7F2E4"/>
      </a:accent6>
      <a:hlink>
        <a:srgbClr val="32160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  <a:fontScheme name="Basis">
    <a:majorFont>
      <a:latin typeface="Corbel" panose="020B050302020402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orbel" panose="020B050302020402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Basis">
    <a:fillStyleLst>
      <a:solidFill>
        <a:schemeClr val="phClr"/>
      </a:solidFill>
      <a:solidFill>
        <a:schemeClr val="phClr">
          <a:tint val="55000"/>
          <a:satMod val="130000"/>
        </a:schemeClr>
      </a:solidFill>
      <a:gradFill rotWithShape="1">
        <a:gsLst>
          <a:gs pos="0">
            <a:schemeClr val="phClr"/>
          </a:gs>
          <a:gs pos="90000">
            <a:schemeClr val="phClr">
              <a:shade val="100000"/>
              <a:satMod val="105000"/>
            </a:schemeClr>
          </a:gs>
          <a:gs pos="100000">
            <a:schemeClr val="phClr">
              <a:shade val="80000"/>
              <a:satMod val="120000"/>
            </a:schemeClr>
          </a:gs>
        </a:gsLst>
        <a:path path="circle">
          <a:fillToRect l="100000" t="100000" r="100000" b="100000"/>
        </a:path>
      </a:gra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53975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phClr">
              <a:shade val="27000"/>
              <a:satMod val="120000"/>
            </a:schemeClr>
          </a:contourClr>
        </a:sp3d>
      </a:effectStyle>
    </a:effectStyleLst>
    <a:bgFillStyleLst>
      <a:solidFill>
        <a:schemeClr val="phClr"/>
      </a:solidFill>
      <a:solidFill>
        <a:schemeClr val="phClr">
          <a:tint val="95000"/>
          <a:shade val="95000"/>
          <a:satMod val="140000"/>
        </a:schemeClr>
      </a:solidFill>
      <a:solidFill>
        <a:schemeClr val="phClr">
          <a:tint val="90000"/>
          <a:shade val="85000"/>
          <a:satMod val="160000"/>
          <a:lumMod val="110000"/>
        </a:schemeClr>
      </a:soli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107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Arial</vt:lpstr>
      <vt:lpstr>Corbel</vt:lpstr>
      <vt:lpstr>Courier New</vt:lpstr>
      <vt:lpstr>EB Garamond</vt:lpstr>
      <vt:lpstr>Nunito</vt:lpstr>
      <vt:lpstr>Nunito Sans</vt:lpstr>
      <vt:lpstr>Agronomy Business Plan by Slidesgo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Robichaud, Pete - FS, ID</dc:creator>
  <cp:lastModifiedBy>Roger Lew</cp:lastModifiedBy>
  <cp:revision>2</cp:revision>
  <dcterms:created xsi:type="dcterms:W3CDTF">2025-01-06T19:46:29Z</dcterms:created>
  <dcterms:modified xsi:type="dcterms:W3CDTF">2025-01-06T22:38:27Z</dcterms:modified>
</cp:coreProperties>
</file>