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EF03CA-8E57-4DF6-B602-575A2995CF2F}" v="22" dt="2021-05-11T18:47:17.4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2" autoAdjust="0"/>
    <p:restoredTop sz="94660"/>
  </p:normalViewPr>
  <p:slideViewPr>
    <p:cSldViewPr snapToGrid="0">
      <p:cViewPr varScale="1">
        <p:scale>
          <a:sx n="58" d="100"/>
          <a:sy n="58" d="100"/>
        </p:scale>
        <p:origin x="84" y="13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5/11/2021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5/11/2021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5/11/2021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5/11/2021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5/11/2021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5/11/2021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5/11/2021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3C60B-A46D-4C58-B67D-12D47BE8D5AC}"/>
              </a:ext>
            </a:extLst>
          </p:cNvPr>
          <p:cNvSpPr>
            <a:spLocks noGrp="1"/>
          </p:cNvSpPr>
          <p:nvPr>
            <p:ph type="ctrTitle"/>
          </p:nvPr>
        </p:nvSpPr>
        <p:spPr/>
        <p:txBody>
          <a:bodyPr/>
          <a:lstStyle/>
          <a:p>
            <a:pPr algn="ctr"/>
            <a:r>
              <a:rPr lang="en-US" dirty="0"/>
              <a:t>Steam - lite</a:t>
            </a:r>
          </a:p>
        </p:txBody>
      </p:sp>
      <p:sp>
        <p:nvSpPr>
          <p:cNvPr id="3" name="Subtitle 2">
            <a:extLst>
              <a:ext uri="{FF2B5EF4-FFF2-40B4-BE49-F238E27FC236}">
                <a16:creationId xmlns:a16="http://schemas.microsoft.com/office/drawing/2014/main" id="{943159CD-B44B-45E6-98E6-9F3D3B93EC4F}"/>
              </a:ext>
            </a:extLst>
          </p:cNvPr>
          <p:cNvSpPr>
            <a:spLocks noGrp="1"/>
          </p:cNvSpPr>
          <p:nvPr>
            <p:ph type="subTitle" idx="1"/>
          </p:nvPr>
        </p:nvSpPr>
        <p:spPr>
          <a:xfrm>
            <a:off x="1371600" y="3632200"/>
            <a:ext cx="9448800" cy="2374317"/>
          </a:xfrm>
        </p:spPr>
        <p:txBody>
          <a:bodyPr>
            <a:normAutofit/>
          </a:bodyPr>
          <a:lstStyle/>
          <a:p>
            <a:pPr algn="ctr"/>
            <a:endParaRPr lang="en-US" dirty="0"/>
          </a:p>
          <a:p>
            <a:pPr algn="ctr"/>
            <a:r>
              <a:rPr lang="en-US" dirty="0"/>
              <a:t>Maxwell Light</a:t>
            </a:r>
          </a:p>
          <a:p>
            <a:pPr algn="ctr"/>
            <a:r>
              <a:rPr lang="en-US" dirty="0"/>
              <a:t>&amp; </a:t>
            </a:r>
          </a:p>
          <a:p>
            <a:pPr algn="ctr"/>
            <a:r>
              <a:rPr lang="en-US" dirty="0"/>
              <a:t>Roger Lorelli</a:t>
            </a:r>
          </a:p>
          <a:p>
            <a:endParaRPr lang="en-US" dirty="0"/>
          </a:p>
        </p:txBody>
      </p:sp>
    </p:spTree>
    <p:extLst>
      <p:ext uri="{BB962C8B-B14F-4D97-AF65-F5344CB8AC3E}">
        <p14:creationId xmlns:p14="http://schemas.microsoft.com/office/powerpoint/2010/main" val="1857013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32CA2-3AFF-4383-B7C6-47C83887FDF0}"/>
              </a:ext>
            </a:extLst>
          </p:cNvPr>
          <p:cNvSpPr>
            <a:spLocks noGrp="1"/>
          </p:cNvSpPr>
          <p:nvPr>
            <p:ph type="title"/>
          </p:nvPr>
        </p:nvSpPr>
        <p:spPr/>
        <p:txBody>
          <a:bodyPr>
            <a:normAutofit/>
          </a:bodyPr>
          <a:lstStyle/>
          <a:p>
            <a:r>
              <a:rPr lang="en-US" dirty="0"/>
              <a:t> Problem domain?		</a:t>
            </a:r>
          </a:p>
        </p:txBody>
      </p:sp>
      <p:sp>
        <p:nvSpPr>
          <p:cNvPr id="3" name="Content Placeholder 2">
            <a:extLst>
              <a:ext uri="{FF2B5EF4-FFF2-40B4-BE49-F238E27FC236}">
                <a16:creationId xmlns:a16="http://schemas.microsoft.com/office/drawing/2014/main" id="{8DB3B32E-0B66-4CB2-86F1-96CDC5A68D11}"/>
              </a:ext>
            </a:extLst>
          </p:cNvPr>
          <p:cNvSpPr>
            <a:spLocks noGrp="1"/>
          </p:cNvSpPr>
          <p:nvPr>
            <p:ph idx="1"/>
          </p:nvPr>
        </p:nvSpPr>
        <p:spPr>
          <a:xfrm>
            <a:off x="685800" y="2194560"/>
            <a:ext cx="5410200" cy="4024125"/>
          </a:xfrm>
        </p:spPr>
        <p:txBody>
          <a:bodyPr>
            <a:noAutofit/>
          </a:bodyPr>
          <a:lstStyle/>
          <a:p>
            <a:r>
              <a:rPr lang="en-US" sz="2600" dirty="0"/>
              <a:t>What is the problem?</a:t>
            </a:r>
          </a:p>
          <a:p>
            <a:pPr lvl="1"/>
            <a:r>
              <a:rPr lang="en-US" sz="2600" dirty="0"/>
              <a:t>Today there exist numerous platforms to purchase digital rights to games</a:t>
            </a:r>
          </a:p>
          <a:p>
            <a:pPr marL="0" indent="0">
              <a:buNone/>
            </a:pPr>
            <a:r>
              <a:rPr lang="en-US" sz="2600" dirty="0"/>
              <a:t>Why is this a problem?</a:t>
            </a:r>
          </a:p>
          <a:p>
            <a:pPr lvl="1"/>
            <a:r>
              <a:rPr lang="en-US" sz="2600" dirty="0"/>
              <a:t>This leads to disconnected libraries where a person might not remember what is in each library </a:t>
            </a:r>
          </a:p>
        </p:txBody>
      </p:sp>
      <p:pic>
        <p:nvPicPr>
          <p:cNvPr id="9" name="Picture 8" descr="Icon&#10;&#10;Description automatically generated">
            <a:extLst>
              <a:ext uri="{FF2B5EF4-FFF2-40B4-BE49-F238E27FC236}">
                <a16:creationId xmlns:a16="http://schemas.microsoft.com/office/drawing/2014/main" id="{B1014929-8011-4299-9BA2-AA9483F211A1}"/>
              </a:ext>
            </a:extLst>
          </p:cNvPr>
          <p:cNvPicPr>
            <a:picLocks noChangeAspect="1"/>
          </p:cNvPicPr>
          <p:nvPr/>
        </p:nvPicPr>
        <p:blipFill>
          <a:blip r:embed="rId2"/>
          <a:stretch>
            <a:fillRect/>
          </a:stretch>
        </p:blipFill>
        <p:spPr>
          <a:xfrm>
            <a:off x="8136375" y="2057401"/>
            <a:ext cx="1797547" cy="1797547"/>
          </a:xfrm>
          <a:prstGeom prst="rect">
            <a:avLst/>
          </a:prstGeom>
        </p:spPr>
      </p:pic>
      <p:pic>
        <p:nvPicPr>
          <p:cNvPr id="13" name="Picture 12" descr="Graphical user interface, application, icon&#10;&#10;Description automatically generated">
            <a:extLst>
              <a:ext uri="{FF2B5EF4-FFF2-40B4-BE49-F238E27FC236}">
                <a16:creationId xmlns:a16="http://schemas.microsoft.com/office/drawing/2014/main" id="{C1C14305-502D-4232-84A4-3E9CCB286747}"/>
              </a:ext>
            </a:extLst>
          </p:cNvPr>
          <p:cNvPicPr>
            <a:picLocks noChangeAspect="1"/>
          </p:cNvPicPr>
          <p:nvPr/>
        </p:nvPicPr>
        <p:blipFill>
          <a:blip r:embed="rId3"/>
          <a:stretch>
            <a:fillRect/>
          </a:stretch>
        </p:blipFill>
        <p:spPr>
          <a:xfrm>
            <a:off x="10260273" y="2057401"/>
            <a:ext cx="1797548" cy="1797548"/>
          </a:xfrm>
          <a:prstGeom prst="rect">
            <a:avLst/>
          </a:prstGeom>
        </p:spPr>
      </p:pic>
      <p:pic>
        <p:nvPicPr>
          <p:cNvPr id="24" name="Picture 23" descr="Icon&#10;&#10;Description automatically generated">
            <a:extLst>
              <a:ext uri="{FF2B5EF4-FFF2-40B4-BE49-F238E27FC236}">
                <a16:creationId xmlns:a16="http://schemas.microsoft.com/office/drawing/2014/main" id="{1D845671-4538-49F0-B314-577F7A9CB739}"/>
              </a:ext>
            </a:extLst>
          </p:cNvPr>
          <p:cNvPicPr>
            <a:picLocks noChangeAspect="1"/>
          </p:cNvPicPr>
          <p:nvPr/>
        </p:nvPicPr>
        <p:blipFill>
          <a:blip r:embed="rId4"/>
          <a:stretch>
            <a:fillRect/>
          </a:stretch>
        </p:blipFill>
        <p:spPr>
          <a:xfrm>
            <a:off x="5922190" y="2057401"/>
            <a:ext cx="2255946" cy="1691959"/>
          </a:xfrm>
          <a:prstGeom prst="rect">
            <a:avLst/>
          </a:prstGeom>
        </p:spPr>
      </p:pic>
      <p:pic>
        <p:nvPicPr>
          <p:cNvPr id="25" name="Picture 24" descr="Logo, icon&#10;&#10;Description automatically generated">
            <a:extLst>
              <a:ext uri="{FF2B5EF4-FFF2-40B4-BE49-F238E27FC236}">
                <a16:creationId xmlns:a16="http://schemas.microsoft.com/office/drawing/2014/main" id="{8050602D-83D0-4518-8DA5-333AAA186D47}"/>
              </a:ext>
            </a:extLst>
          </p:cNvPr>
          <p:cNvPicPr>
            <a:picLocks noChangeAspect="1"/>
          </p:cNvPicPr>
          <p:nvPr/>
        </p:nvPicPr>
        <p:blipFill>
          <a:blip r:embed="rId5"/>
          <a:stretch>
            <a:fillRect/>
          </a:stretch>
        </p:blipFill>
        <p:spPr>
          <a:xfrm>
            <a:off x="9683683" y="3954620"/>
            <a:ext cx="1691959" cy="1691959"/>
          </a:xfrm>
          <a:prstGeom prst="rect">
            <a:avLst/>
          </a:prstGeom>
        </p:spPr>
      </p:pic>
      <p:pic>
        <p:nvPicPr>
          <p:cNvPr id="26" name="Picture 25" descr="Icon&#10;&#10;Description automatically generated">
            <a:extLst>
              <a:ext uri="{FF2B5EF4-FFF2-40B4-BE49-F238E27FC236}">
                <a16:creationId xmlns:a16="http://schemas.microsoft.com/office/drawing/2014/main" id="{B141FF87-1267-4C9D-B502-02FB99CB3B9D}"/>
              </a:ext>
            </a:extLst>
          </p:cNvPr>
          <p:cNvPicPr>
            <a:picLocks noChangeAspect="1"/>
          </p:cNvPicPr>
          <p:nvPr/>
        </p:nvPicPr>
        <p:blipFill>
          <a:blip r:embed="rId6"/>
          <a:stretch>
            <a:fillRect/>
          </a:stretch>
        </p:blipFill>
        <p:spPr>
          <a:xfrm>
            <a:off x="7332156" y="3854948"/>
            <a:ext cx="1691959" cy="1691959"/>
          </a:xfrm>
          <a:prstGeom prst="rect">
            <a:avLst/>
          </a:prstGeom>
        </p:spPr>
      </p:pic>
    </p:spTree>
    <p:extLst>
      <p:ext uri="{BB962C8B-B14F-4D97-AF65-F5344CB8AC3E}">
        <p14:creationId xmlns:p14="http://schemas.microsoft.com/office/powerpoint/2010/main" val="3342430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E8F63-C44A-445C-8FFA-BFC396CFFE53}"/>
              </a:ext>
            </a:extLst>
          </p:cNvPr>
          <p:cNvSpPr>
            <a:spLocks noGrp="1"/>
          </p:cNvSpPr>
          <p:nvPr>
            <p:ph type="title"/>
          </p:nvPr>
        </p:nvSpPr>
        <p:spPr/>
        <p:txBody>
          <a:bodyPr/>
          <a:lstStyle/>
          <a:p>
            <a:r>
              <a:rPr lang="en-US" dirty="0"/>
              <a:t>Problem Domain cont.</a:t>
            </a:r>
          </a:p>
        </p:txBody>
      </p:sp>
      <p:sp>
        <p:nvSpPr>
          <p:cNvPr id="3" name="Content Placeholder 2">
            <a:extLst>
              <a:ext uri="{FF2B5EF4-FFF2-40B4-BE49-F238E27FC236}">
                <a16:creationId xmlns:a16="http://schemas.microsoft.com/office/drawing/2014/main" id="{F516B437-A78B-4C15-A1DB-F643D2083596}"/>
              </a:ext>
            </a:extLst>
          </p:cNvPr>
          <p:cNvSpPr>
            <a:spLocks noGrp="1"/>
          </p:cNvSpPr>
          <p:nvPr>
            <p:ph idx="1"/>
          </p:nvPr>
        </p:nvSpPr>
        <p:spPr>
          <a:xfrm>
            <a:off x="685800" y="2194560"/>
            <a:ext cx="10420004" cy="4372495"/>
          </a:xfrm>
        </p:spPr>
        <p:txBody>
          <a:bodyPr>
            <a:noAutofit/>
          </a:bodyPr>
          <a:lstStyle/>
          <a:p>
            <a:r>
              <a:rPr lang="en-US" sz="2800" dirty="0"/>
              <a:t>What is your solution?</a:t>
            </a:r>
          </a:p>
          <a:p>
            <a:pPr lvl="1"/>
            <a:r>
              <a:rPr lang="en-US" sz="2800" dirty="0"/>
              <a:t>A centralized database that players can add games to which will consolidate their libraries.</a:t>
            </a:r>
          </a:p>
          <a:p>
            <a:pPr lvl="1"/>
            <a:endParaRPr lang="en-US" sz="2800" dirty="0"/>
          </a:p>
          <a:p>
            <a:r>
              <a:rPr lang="en-US" sz="2800" dirty="0"/>
              <a:t>Why is it a solution?</a:t>
            </a:r>
          </a:p>
          <a:p>
            <a:pPr lvl="1"/>
            <a:r>
              <a:rPr lang="en-US" sz="2800" dirty="0"/>
              <a:t>By doing this, players will be able to better see what games they currently own, have access to the installed executables, and be able to see what games their friends have, plus the marketplace from which they were purchased.</a:t>
            </a:r>
          </a:p>
        </p:txBody>
      </p:sp>
    </p:spTree>
    <p:extLst>
      <p:ext uri="{BB962C8B-B14F-4D97-AF65-F5344CB8AC3E}">
        <p14:creationId xmlns:p14="http://schemas.microsoft.com/office/powerpoint/2010/main" val="2094396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E05A3-2EAA-4269-BE97-76F214D4F51F}"/>
              </a:ext>
            </a:extLst>
          </p:cNvPr>
          <p:cNvSpPr>
            <a:spLocks noGrp="1"/>
          </p:cNvSpPr>
          <p:nvPr>
            <p:ph type="title"/>
          </p:nvPr>
        </p:nvSpPr>
        <p:spPr>
          <a:xfrm>
            <a:off x="1692274" y="731920"/>
            <a:ext cx="8610600" cy="1295400"/>
          </a:xfrm>
        </p:spPr>
        <p:txBody>
          <a:bodyPr/>
          <a:lstStyle/>
          <a:p>
            <a:pPr algn="ctr"/>
            <a:r>
              <a:rPr lang="en-US" dirty="0"/>
              <a:t>Application</a:t>
            </a:r>
          </a:p>
        </p:txBody>
      </p:sp>
      <p:sp>
        <p:nvSpPr>
          <p:cNvPr id="3" name="Text Placeholder 2">
            <a:extLst>
              <a:ext uri="{FF2B5EF4-FFF2-40B4-BE49-F238E27FC236}">
                <a16:creationId xmlns:a16="http://schemas.microsoft.com/office/drawing/2014/main" id="{EA1A13E5-40F2-452B-B3EB-9A083B403224}"/>
              </a:ext>
            </a:extLst>
          </p:cNvPr>
          <p:cNvSpPr>
            <a:spLocks noGrp="1"/>
          </p:cNvSpPr>
          <p:nvPr>
            <p:ph type="body" idx="1"/>
          </p:nvPr>
        </p:nvSpPr>
        <p:spPr>
          <a:xfrm>
            <a:off x="3457578" y="1379620"/>
            <a:ext cx="5079991" cy="823912"/>
          </a:xfrm>
        </p:spPr>
        <p:txBody>
          <a:bodyPr/>
          <a:lstStyle/>
          <a:p>
            <a:pPr algn="ctr"/>
            <a:r>
              <a:rPr lang="en-US" dirty="0"/>
              <a:t>Features</a:t>
            </a:r>
          </a:p>
        </p:txBody>
      </p:sp>
      <p:sp>
        <p:nvSpPr>
          <p:cNvPr id="4" name="Content Placeholder 3">
            <a:extLst>
              <a:ext uri="{FF2B5EF4-FFF2-40B4-BE49-F238E27FC236}">
                <a16:creationId xmlns:a16="http://schemas.microsoft.com/office/drawing/2014/main" id="{3789FF37-6FE4-4D91-89EF-C760C5090C1B}"/>
              </a:ext>
            </a:extLst>
          </p:cNvPr>
          <p:cNvSpPr>
            <a:spLocks noGrp="1"/>
          </p:cNvSpPr>
          <p:nvPr>
            <p:ph sz="half" idx="2"/>
          </p:nvPr>
        </p:nvSpPr>
        <p:spPr>
          <a:xfrm>
            <a:off x="685800" y="2595034"/>
            <a:ext cx="4817225" cy="3623652"/>
          </a:xfrm>
        </p:spPr>
        <p:txBody>
          <a:bodyPr>
            <a:normAutofit fontScale="92500" lnSpcReduction="20000"/>
          </a:bodyPr>
          <a:lstStyle/>
          <a:p>
            <a:r>
              <a:rPr lang="en-US" dirty="0"/>
              <a:t>Comprehensive collection of games that exist within multiple online marketplaces. </a:t>
            </a:r>
          </a:p>
          <a:p>
            <a:r>
              <a:rPr lang="en-US" dirty="0"/>
              <a:t>Personal libraries that track games owned across the same marketplaces.</a:t>
            </a:r>
          </a:p>
          <a:p>
            <a:r>
              <a:rPr lang="en-US" dirty="0"/>
              <a:t>Customized collections</a:t>
            </a:r>
          </a:p>
          <a:p>
            <a:r>
              <a:rPr lang="en-US" dirty="0"/>
              <a:t>Able to add other users as friends, being able to see their alias’ across the other marketplaces they use as well as the games they own</a:t>
            </a:r>
          </a:p>
          <a:p>
            <a:r>
              <a:rPr lang="en-US" dirty="0"/>
              <a:t>Able to send messages to other users.</a:t>
            </a:r>
          </a:p>
        </p:txBody>
      </p:sp>
      <p:pic>
        <p:nvPicPr>
          <p:cNvPr id="1030" name="Picture 6">
            <a:extLst>
              <a:ext uri="{FF2B5EF4-FFF2-40B4-BE49-F238E27FC236}">
                <a16:creationId xmlns:a16="http://schemas.microsoft.com/office/drawing/2014/main" id="{89AAF26D-6656-4BA8-9889-A93007538A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5071" y="2525675"/>
            <a:ext cx="6162971" cy="3600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285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12" name="Rectangle 11">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5417B6C7-C163-481A-9699-D31B99FECB17}"/>
              </a:ext>
            </a:extLst>
          </p:cNvPr>
          <p:cNvSpPr>
            <a:spLocks noGrp="1"/>
          </p:cNvSpPr>
          <p:nvPr>
            <p:ph type="title"/>
          </p:nvPr>
        </p:nvSpPr>
        <p:spPr>
          <a:xfrm>
            <a:off x="685799" y="764373"/>
            <a:ext cx="3977639" cy="1600200"/>
          </a:xfrm>
        </p:spPr>
        <p:txBody>
          <a:bodyPr vert="horz" lIns="91440" tIns="45720" rIns="91440" bIns="45720" rtlCol="0" anchor="b">
            <a:normAutofit/>
          </a:bodyPr>
          <a:lstStyle/>
          <a:p>
            <a:pPr algn="l"/>
            <a:r>
              <a:rPr lang="en-US" sz="3200" kern="1200" cap="all" baseline="0">
                <a:solidFill>
                  <a:schemeClr val="tx1"/>
                </a:solidFill>
                <a:latin typeface="+mj-lt"/>
                <a:ea typeface="+mj-ea"/>
                <a:cs typeface="+mj-cs"/>
              </a:rPr>
              <a:t>Application - Interaction</a:t>
            </a:r>
          </a:p>
        </p:txBody>
      </p:sp>
      <p:sp>
        <p:nvSpPr>
          <p:cNvPr id="3" name="Content Placeholder 2">
            <a:extLst>
              <a:ext uri="{FF2B5EF4-FFF2-40B4-BE49-F238E27FC236}">
                <a16:creationId xmlns:a16="http://schemas.microsoft.com/office/drawing/2014/main" id="{39154993-9336-4A5D-A7FC-A5C97019A07D}"/>
              </a:ext>
            </a:extLst>
          </p:cNvPr>
          <p:cNvSpPr>
            <a:spLocks noGrp="1"/>
          </p:cNvSpPr>
          <p:nvPr>
            <p:ph sz="half" idx="1"/>
          </p:nvPr>
        </p:nvSpPr>
        <p:spPr>
          <a:xfrm>
            <a:off x="685800" y="2364573"/>
            <a:ext cx="3977639" cy="3854112"/>
          </a:xfrm>
        </p:spPr>
        <p:txBody>
          <a:bodyPr vert="horz" lIns="91440" tIns="45720" rIns="91440" bIns="45720" rtlCol="0">
            <a:normAutofit/>
          </a:bodyPr>
          <a:lstStyle/>
          <a:p>
            <a:r>
              <a:rPr lang="en-US" sz="1600"/>
              <a:t>The main page will be split into 3 vertically divided sections with the left dedicated to the user’s game library, middle as a main display with a search bar at the top, and the right as a display for a friends list.</a:t>
            </a:r>
          </a:p>
          <a:p>
            <a:r>
              <a:rPr lang="en-US" sz="1600"/>
              <a:t>Each entry in the library, search results, and friends list will be a button that when clicked will display the information about the game/friend in the middle section.</a:t>
            </a:r>
          </a:p>
        </p:txBody>
      </p:sp>
      <p:pic>
        <p:nvPicPr>
          <p:cNvPr id="5" name="image1.png">
            <a:extLst>
              <a:ext uri="{FF2B5EF4-FFF2-40B4-BE49-F238E27FC236}">
                <a16:creationId xmlns:a16="http://schemas.microsoft.com/office/drawing/2014/main" id="{D70A6F4A-7837-426E-93AD-2A328BDA5DDE}"/>
              </a:ext>
            </a:extLst>
          </p:cNvPr>
          <p:cNvPicPr/>
          <p:nvPr/>
        </p:nvPicPr>
        <p:blipFill>
          <a:blip r:embed="rId3"/>
          <a:srcRect l="3" r="3"/>
          <a:stretch>
            <a:fillRect/>
          </a:stretch>
        </p:blipFill>
        <p:spPr>
          <a:xfrm>
            <a:off x="4972699" y="1644748"/>
            <a:ext cx="6533501" cy="3675314"/>
          </a:xfrm>
          <a:prstGeom prst="rect">
            <a:avLst/>
          </a:prstGeom>
        </p:spPr>
      </p:pic>
    </p:spTree>
    <p:extLst>
      <p:ext uri="{BB962C8B-B14F-4D97-AF65-F5344CB8AC3E}">
        <p14:creationId xmlns:p14="http://schemas.microsoft.com/office/powerpoint/2010/main" val="3801645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2341-758D-4510-816A-3A3B7EC84FCF}"/>
              </a:ext>
            </a:extLst>
          </p:cNvPr>
          <p:cNvSpPr>
            <a:spLocks noGrp="1"/>
          </p:cNvSpPr>
          <p:nvPr>
            <p:ph type="title"/>
          </p:nvPr>
        </p:nvSpPr>
        <p:spPr/>
        <p:txBody>
          <a:bodyPr/>
          <a:lstStyle/>
          <a:p>
            <a:r>
              <a:rPr lang="en-US" dirty="0"/>
              <a:t>Technology</a:t>
            </a:r>
          </a:p>
        </p:txBody>
      </p:sp>
      <p:pic>
        <p:nvPicPr>
          <p:cNvPr id="7" name="Content Placeholder 6">
            <a:extLst>
              <a:ext uri="{FF2B5EF4-FFF2-40B4-BE49-F238E27FC236}">
                <a16:creationId xmlns:a16="http://schemas.microsoft.com/office/drawing/2014/main" id="{058969B4-B8BC-4BC6-8E9B-E073459CF72A}"/>
              </a:ext>
            </a:extLst>
          </p:cNvPr>
          <p:cNvPicPr>
            <a:picLocks noGrp="1" noChangeAspect="1"/>
          </p:cNvPicPr>
          <p:nvPr>
            <p:ph sz="half" idx="2"/>
          </p:nvPr>
        </p:nvPicPr>
        <p:blipFill>
          <a:blip r:embed="rId2"/>
          <a:stretch>
            <a:fillRect/>
          </a:stretch>
        </p:blipFill>
        <p:spPr>
          <a:xfrm>
            <a:off x="685799" y="3877376"/>
            <a:ext cx="4985945" cy="2167802"/>
          </a:xfrm>
          <a:prstGeom prst="rect">
            <a:avLst/>
          </a:prstGeom>
        </p:spPr>
      </p:pic>
      <p:pic>
        <p:nvPicPr>
          <p:cNvPr id="8" name="Picture 7">
            <a:extLst>
              <a:ext uri="{FF2B5EF4-FFF2-40B4-BE49-F238E27FC236}">
                <a16:creationId xmlns:a16="http://schemas.microsoft.com/office/drawing/2014/main" id="{E7A866AC-3B1F-4EB7-A70A-F167EDE67E97}"/>
              </a:ext>
            </a:extLst>
          </p:cNvPr>
          <p:cNvPicPr>
            <a:picLocks noChangeAspect="1"/>
          </p:cNvPicPr>
          <p:nvPr/>
        </p:nvPicPr>
        <p:blipFill>
          <a:blip r:embed="rId3"/>
          <a:stretch>
            <a:fillRect/>
          </a:stretch>
        </p:blipFill>
        <p:spPr>
          <a:xfrm>
            <a:off x="685800" y="2057401"/>
            <a:ext cx="4985946" cy="1371599"/>
          </a:xfrm>
          <a:prstGeom prst="rect">
            <a:avLst/>
          </a:prstGeom>
        </p:spPr>
      </p:pic>
      <p:pic>
        <p:nvPicPr>
          <p:cNvPr id="1026" name="Picture 2" descr="See the source image">
            <a:extLst>
              <a:ext uri="{FF2B5EF4-FFF2-40B4-BE49-F238E27FC236}">
                <a16:creationId xmlns:a16="http://schemas.microsoft.com/office/drawing/2014/main" id="{7529207B-E4AA-40D6-8310-C1FF0AE9EF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0255" y="1410887"/>
            <a:ext cx="4985945" cy="4985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785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D8B3E-3BC6-4B59-99BB-1A5317E1153C}"/>
              </a:ext>
            </a:extLst>
          </p:cNvPr>
          <p:cNvSpPr>
            <a:spLocks noGrp="1"/>
          </p:cNvSpPr>
          <p:nvPr>
            <p:ph type="title"/>
          </p:nvPr>
        </p:nvSpPr>
        <p:spPr>
          <a:xfrm>
            <a:off x="3581400" y="182855"/>
            <a:ext cx="8610600" cy="1293028"/>
          </a:xfrm>
        </p:spPr>
        <p:txBody>
          <a:bodyPr/>
          <a:lstStyle/>
          <a:p>
            <a:pPr algn="ctr"/>
            <a:r>
              <a:rPr lang="en-US" dirty="0"/>
              <a:t>ERD/Schema</a:t>
            </a:r>
          </a:p>
        </p:txBody>
      </p:sp>
      <p:pic>
        <p:nvPicPr>
          <p:cNvPr id="8" name="Content Placeholder 7">
            <a:extLst>
              <a:ext uri="{FF2B5EF4-FFF2-40B4-BE49-F238E27FC236}">
                <a16:creationId xmlns:a16="http://schemas.microsoft.com/office/drawing/2014/main" id="{BBCEFDF2-AD0B-4AFC-8DDE-D3E0E29F962C}"/>
              </a:ext>
            </a:extLst>
          </p:cNvPr>
          <p:cNvPicPr>
            <a:picLocks noGrp="1" noChangeAspect="1"/>
          </p:cNvPicPr>
          <p:nvPr>
            <p:ph sz="half" idx="1"/>
          </p:nvPr>
        </p:nvPicPr>
        <p:blipFill>
          <a:blip r:embed="rId2"/>
          <a:stretch>
            <a:fillRect/>
          </a:stretch>
        </p:blipFill>
        <p:spPr>
          <a:xfrm>
            <a:off x="271849" y="1475883"/>
            <a:ext cx="3632886" cy="5097912"/>
          </a:xfrm>
          <a:prstGeom prst="rect">
            <a:avLst/>
          </a:prstGeom>
        </p:spPr>
      </p:pic>
      <p:pic>
        <p:nvPicPr>
          <p:cNvPr id="6" name="Content Placeholder 5" descr="Diagram, schematic&#10;&#10;Description automatically generated">
            <a:extLst>
              <a:ext uri="{FF2B5EF4-FFF2-40B4-BE49-F238E27FC236}">
                <a16:creationId xmlns:a16="http://schemas.microsoft.com/office/drawing/2014/main" id="{9A3A7D08-C535-423D-B274-36E80C35BC6D}"/>
              </a:ext>
            </a:extLst>
          </p:cNvPr>
          <p:cNvPicPr>
            <a:picLocks noGrp="1" noChangeAspect="1"/>
          </p:cNvPicPr>
          <p:nvPr>
            <p:ph sz="half" idx="2"/>
          </p:nvPr>
        </p:nvPicPr>
        <p:blipFill>
          <a:blip r:embed="rId3"/>
          <a:stretch>
            <a:fillRect/>
          </a:stretch>
        </p:blipFill>
        <p:spPr>
          <a:xfrm>
            <a:off x="3962399" y="1494737"/>
            <a:ext cx="8195045" cy="5079058"/>
          </a:xfrm>
        </p:spPr>
      </p:pic>
    </p:spTree>
    <p:extLst>
      <p:ext uri="{BB962C8B-B14F-4D97-AF65-F5344CB8AC3E}">
        <p14:creationId xmlns:p14="http://schemas.microsoft.com/office/powerpoint/2010/main" val="3613409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569A7-AB90-455D-9E4B-08394739DB58}"/>
              </a:ext>
            </a:extLst>
          </p:cNvPr>
          <p:cNvSpPr>
            <a:spLocks noGrp="1"/>
          </p:cNvSpPr>
          <p:nvPr>
            <p:ph type="title"/>
          </p:nvPr>
        </p:nvSpPr>
        <p:spPr/>
        <p:txBody>
          <a:bodyPr/>
          <a:lstStyle/>
          <a:p>
            <a:pPr algn="ctr"/>
            <a:r>
              <a:rPr lang="en-US" dirty="0"/>
              <a:t>Views</a:t>
            </a:r>
          </a:p>
        </p:txBody>
      </p:sp>
      <p:sp>
        <p:nvSpPr>
          <p:cNvPr id="3" name="Content Placeholder 2">
            <a:extLst>
              <a:ext uri="{FF2B5EF4-FFF2-40B4-BE49-F238E27FC236}">
                <a16:creationId xmlns:a16="http://schemas.microsoft.com/office/drawing/2014/main" id="{F5309786-0062-4198-9F3E-A019EA66629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43554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6DC5F-4591-48FE-8C9F-33D608DDED63}"/>
              </a:ext>
            </a:extLst>
          </p:cNvPr>
          <p:cNvSpPr>
            <a:spLocks noGrp="1"/>
          </p:cNvSpPr>
          <p:nvPr>
            <p:ph type="title"/>
          </p:nvPr>
        </p:nvSpPr>
        <p:spPr/>
        <p:txBody>
          <a:bodyPr/>
          <a:lstStyle/>
          <a:p>
            <a:pPr algn="ctr"/>
            <a:r>
              <a:rPr lang="en-US" dirty="0"/>
              <a:t>Triggers - Queries</a:t>
            </a:r>
          </a:p>
        </p:txBody>
      </p:sp>
      <p:sp>
        <p:nvSpPr>
          <p:cNvPr id="3" name="Content Placeholder 2">
            <a:extLst>
              <a:ext uri="{FF2B5EF4-FFF2-40B4-BE49-F238E27FC236}">
                <a16:creationId xmlns:a16="http://schemas.microsoft.com/office/drawing/2014/main" id="{D4192621-13D1-47BD-B43B-91B44659326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7484641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Default Theme</Template>
  <TotalTime>367</TotalTime>
  <Words>277</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Century Gothic</vt:lpstr>
      <vt:lpstr>Vapor Trail</vt:lpstr>
      <vt:lpstr>Steam - lite</vt:lpstr>
      <vt:lpstr> Problem domain?  </vt:lpstr>
      <vt:lpstr>Problem Domain cont.</vt:lpstr>
      <vt:lpstr>Application</vt:lpstr>
      <vt:lpstr>Application - Interaction</vt:lpstr>
      <vt:lpstr>Technology</vt:lpstr>
      <vt:lpstr>ERD/Schema</vt:lpstr>
      <vt:lpstr>Views</vt:lpstr>
      <vt:lpstr>Triggers - 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Steam - lite</dc:title>
  <dc:creator>Roger Lorelli</dc:creator>
  <cp:lastModifiedBy>Roger Lorelli</cp:lastModifiedBy>
  <cp:revision>11</cp:revision>
  <dcterms:created xsi:type="dcterms:W3CDTF">2021-05-10T20:05:58Z</dcterms:created>
  <dcterms:modified xsi:type="dcterms:W3CDTF">2021-05-11T20:04:36Z</dcterms:modified>
</cp:coreProperties>
</file>