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68" r:id="rId6"/>
    <p:sldId id="259" r:id="rId7"/>
    <p:sldId id="269" r:id="rId8"/>
    <p:sldId id="260" r:id="rId9"/>
    <p:sldId id="261" r:id="rId10"/>
    <p:sldId id="262" r:id="rId11"/>
    <p:sldId id="270" r:id="rId12"/>
    <p:sldId id="271" r:id="rId13"/>
    <p:sldId id="263" r:id="rId14"/>
    <p:sldId id="264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AB9905-61A7-4AA2-86E9-B59EFB14F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278" y="1"/>
            <a:ext cx="12019722" cy="2199860"/>
          </a:xfrm>
        </p:spPr>
        <p:txBody>
          <a:bodyPr>
            <a:noAutofit/>
          </a:bodyPr>
          <a:lstStyle/>
          <a:p>
            <a:pPr algn="ctr"/>
            <a:r>
              <a:rPr lang="pt-BR" sz="6000" b="1" dirty="0">
                <a:solidFill>
                  <a:schemeClr val="accent1"/>
                </a:solidFill>
              </a:rPr>
              <a:t>PROJETO AJUDAR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5AFCCB0-D2E9-4359-A068-34003A289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78" y="4777379"/>
            <a:ext cx="12019721" cy="1126283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Projeto de Sistemas para Web</a:t>
            </a:r>
          </a:p>
          <a:p>
            <a:pPr algn="ctr"/>
            <a:endParaRPr lang="pt-BR" sz="2800" b="1" dirty="0"/>
          </a:p>
          <a:p>
            <a:pPr algn="ctr"/>
            <a:r>
              <a:rPr lang="pt-BR" sz="2800" b="1" dirty="0"/>
              <a:t>Edivan Martins, Roger Medeiros</a:t>
            </a:r>
          </a:p>
        </p:txBody>
      </p:sp>
    </p:spTree>
    <p:extLst>
      <p:ext uri="{BB962C8B-B14F-4D97-AF65-F5344CB8AC3E}">
        <p14:creationId xmlns:p14="http://schemas.microsoft.com/office/powerpoint/2010/main" xmlns="" val="230513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9DCCBE-FB55-4571-8B90-8FC9C017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6" y="489098"/>
            <a:ext cx="12000613" cy="1415902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>
                <a:solidFill>
                  <a:schemeClr val="accent1"/>
                </a:solidFill>
              </a:rPr>
              <a:t>Estrutura e Conteúdo</a:t>
            </a:r>
            <a:endParaRPr lang="pt-BR" sz="5400" dirty="0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345C440-0F50-4617-B754-D41904487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85" y="1375316"/>
            <a:ext cx="12000613" cy="54826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b="1" dirty="0"/>
          </a:p>
          <a:p>
            <a:r>
              <a:rPr lang="pt-BR" sz="2400" b="1" dirty="0"/>
              <a:t>Governo:</a:t>
            </a:r>
          </a:p>
          <a:p>
            <a:pPr marL="0" indent="0">
              <a:buNone/>
            </a:pPr>
            <a:r>
              <a:rPr lang="pt-BR" sz="2400" b="1" dirty="0"/>
              <a:t>       </a:t>
            </a:r>
            <a:r>
              <a:rPr lang="pt-BR" sz="2400" b="1" dirty="0">
                <a:solidFill>
                  <a:srgbClr val="FF0000"/>
                </a:solidFill>
              </a:rPr>
              <a:t>1,Aprovar Ong: </a:t>
            </a:r>
            <a:r>
              <a:rPr lang="pt-BR" sz="2400" b="1" dirty="0"/>
              <a:t>Permite que a secretaria do município aprove ou reprove uma entidade assistencial que sinalize interesse em participar do projeto.</a:t>
            </a:r>
          </a:p>
          <a:p>
            <a:pPr marL="0" indent="0">
              <a:buNone/>
            </a:pPr>
            <a:endParaRPr lang="pt-BR" sz="2400" b="1" dirty="0"/>
          </a:p>
          <a:p>
            <a:r>
              <a:rPr lang="pt-BR" sz="2400" b="1" dirty="0"/>
              <a:t>Ong: 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FF0000"/>
                </a:solidFill>
              </a:rPr>
              <a:t>       1,Cadastrar: </a:t>
            </a:r>
            <a:r>
              <a:rPr lang="pt-BR" sz="2400" b="1" dirty="0"/>
              <a:t>Permite que uma entidade assistencial se cadastre na plataforma visando participar do projeto, porém após realizar o cadastro, ela precisa ser aprovada pela secretaria municipal.</a:t>
            </a:r>
          </a:p>
          <a:p>
            <a:pPr marL="0" indent="0">
              <a:buNone/>
            </a:pPr>
            <a:r>
              <a:rPr lang="pt-BR" sz="2400" b="1" dirty="0"/>
              <a:t>       </a:t>
            </a:r>
          </a:p>
          <a:p>
            <a:pPr marL="0" indent="0">
              <a:buNone/>
            </a:pPr>
            <a:r>
              <a:rPr lang="pt-BR" sz="2400" b="1" dirty="0"/>
              <a:t>       </a:t>
            </a:r>
            <a:r>
              <a:rPr lang="pt-BR" sz="2400" b="1" dirty="0">
                <a:solidFill>
                  <a:srgbClr val="FF0000"/>
                </a:solidFill>
              </a:rPr>
              <a:t>2,Cadastrar Campanha: </a:t>
            </a:r>
            <a:r>
              <a:rPr lang="pt-BR" sz="2400" b="1" dirty="0"/>
              <a:t>Permite que uma entidade assistencial lance e cadastre uma nova campanha.</a:t>
            </a:r>
          </a:p>
        </p:txBody>
      </p:sp>
    </p:spTree>
    <p:extLst>
      <p:ext uri="{BB962C8B-B14F-4D97-AF65-F5344CB8AC3E}">
        <p14:creationId xmlns:p14="http://schemas.microsoft.com/office/powerpoint/2010/main" xmlns="" val="2699158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9DCCBE-FB55-4571-8B90-8FC9C017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6" y="489098"/>
            <a:ext cx="12000613" cy="1415902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>
                <a:solidFill>
                  <a:schemeClr val="accent1"/>
                </a:solidFill>
              </a:rPr>
              <a:t>Estrutura e Conteúdo</a:t>
            </a:r>
            <a:endParaRPr lang="pt-BR" sz="5400" dirty="0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345C440-0F50-4617-B754-D41904487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85" y="1375316"/>
            <a:ext cx="12000613" cy="54826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b="1" dirty="0">
                <a:solidFill>
                  <a:srgbClr val="FF0000"/>
                </a:solidFill>
              </a:rPr>
              <a:t>      3,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sz="2400" b="1" dirty="0">
                <a:solidFill>
                  <a:srgbClr val="FF0000"/>
                </a:solidFill>
              </a:rPr>
              <a:t>Sinalizar Interesse: </a:t>
            </a:r>
            <a:r>
              <a:rPr lang="pt-BR" sz="2400" b="1" dirty="0"/>
              <a:t>Permite que uma entidade assistencial sinalize interesse em uma doação realizada por um voluntário, após ela sinalizar interesse na doação, outras entidades não poderão mais sinalizar interesse naquela doação.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b="1" dirty="0"/>
              <a:t>      </a:t>
            </a:r>
            <a:r>
              <a:rPr lang="pt-BR" sz="2400" b="1" dirty="0">
                <a:solidFill>
                  <a:srgbClr val="FF0000"/>
                </a:solidFill>
              </a:rPr>
              <a:t>4,Enviar Convite: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Permite que uma entidade assistencial envie convite via e-mail a voluntários os convidando para participar de determinada campanha, apenas é possível enviar convites a voluntários que tenham escolhido afinidades relacionadas aquela campanha.       </a:t>
            </a:r>
          </a:p>
          <a:p>
            <a:pPr marL="0" indent="0">
              <a:buNone/>
            </a:pPr>
            <a:endParaRPr lang="pt-BR" sz="2400" b="1" dirty="0"/>
          </a:p>
          <a:p>
            <a:r>
              <a:rPr lang="pt-BR" sz="2400" b="1" dirty="0"/>
              <a:t>Voluntário:</a:t>
            </a:r>
          </a:p>
          <a:p>
            <a:pPr marL="0" indent="0">
              <a:buNone/>
            </a:pPr>
            <a:r>
              <a:rPr lang="pt-BR" sz="2400" b="1" dirty="0"/>
              <a:t>       </a:t>
            </a:r>
            <a:r>
              <a:rPr lang="pt-BR" sz="2400" b="1" dirty="0">
                <a:solidFill>
                  <a:srgbClr val="FF0000"/>
                </a:solidFill>
              </a:rPr>
              <a:t>1,Cadastrar:</a:t>
            </a:r>
            <a:r>
              <a:rPr lang="pt-BR" sz="2400" b="1" dirty="0"/>
              <a:t> Permite que um voluntário se cadastre na plataforma visando participar do projeto.</a:t>
            </a:r>
          </a:p>
        </p:txBody>
      </p:sp>
    </p:spTree>
    <p:extLst>
      <p:ext uri="{BB962C8B-B14F-4D97-AF65-F5344CB8AC3E}">
        <p14:creationId xmlns:p14="http://schemas.microsoft.com/office/powerpoint/2010/main" xmlns="" val="38993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9DCCBE-FB55-4571-8B90-8FC9C017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6" y="489098"/>
            <a:ext cx="12000613" cy="1415902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>
                <a:solidFill>
                  <a:schemeClr val="accent1"/>
                </a:solidFill>
              </a:rPr>
              <a:t>Estrutura e Conteúdo</a:t>
            </a:r>
            <a:endParaRPr lang="pt-BR" sz="5400" dirty="0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345C440-0F50-4617-B754-D41904487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85" y="1375316"/>
            <a:ext cx="12000613" cy="54826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b="1" dirty="0"/>
              <a:t>      </a:t>
            </a:r>
            <a:r>
              <a:rPr lang="pt-BR" sz="2400" b="1" dirty="0">
                <a:solidFill>
                  <a:srgbClr val="FF0000"/>
                </a:solidFill>
              </a:rPr>
              <a:t>2,Escolher Afinidades: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Permite que um voluntário após cadastrado escolha suas afinidades através de uma lista disponibilizada pelo sistema, esta lista servira de base para o voluntário receber convites para participar de campanhas.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b="1" dirty="0"/>
              <a:t>      </a:t>
            </a:r>
            <a:r>
              <a:rPr lang="pt-BR" sz="2400" b="1" dirty="0">
                <a:solidFill>
                  <a:srgbClr val="FF0000"/>
                </a:solidFill>
              </a:rPr>
              <a:t>3,Participar de Campanha: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Permite que um voluntário participe de uma campanha, para participar basta aceitar um convite que é enviado para seu e-mail cadastrado, os convites serão baseados em sua lista de afinidades.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b="1" dirty="0"/>
              <a:t>	</a:t>
            </a:r>
            <a:r>
              <a:rPr lang="pt-BR" sz="2400" b="1" dirty="0">
                <a:solidFill>
                  <a:srgbClr val="FF0000"/>
                </a:solidFill>
              </a:rPr>
              <a:t>4,Realizar Doação: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Permite que um voluntário realize uma doação de algum recurso avulso, não sendo possível realizar doações monetárias.</a:t>
            </a:r>
          </a:p>
        </p:txBody>
      </p:sp>
    </p:spTree>
    <p:extLst>
      <p:ext uri="{BB962C8B-B14F-4D97-AF65-F5344CB8AC3E}">
        <p14:creationId xmlns:p14="http://schemas.microsoft.com/office/powerpoint/2010/main" xmlns="" val="312863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9DCCBE-FB55-4571-8B90-8FC9C017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6" y="489098"/>
            <a:ext cx="12000613" cy="1415902"/>
          </a:xfrm>
        </p:spPr>
        <p:txBody>
          <a:bodyPr>
            <a:normAutofit/>
          </a:bodyPr>
          <a:lstStyle/>
          <a:p>
            <a:pPr algn="ctr" fontAlgn="base"/>
            <a:r>
              <a:rPr lang="pt-BR" sz="6600" b="1" dirty="0">
                <a:solidFill>
                  <a:schemeClr val="accent1"/>
                </a:solidFill>
              </a:rPr>
              <a:t>Banco de Dados</a:t>
            </a:r>
            <a:endParaRPr lang="pt-BR" sz="6600" dirty="0">
              <a:solidFill>
                <a:schemeClr val="accent1"/>
              </a:solidFill>
            </a:endParaRPr>
          </a:p>
        </p:txBody>
      </p:sp>
      <p:pic>
        <p:nvPicPr>
          <p:cNvPr id="4" name="Espaço Reservado para Conteúdo 3" descr="Capturar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822" y="1515291"/>
            <a:ext cx="11625943" cy="5120640"/>
          </a:xfrm>
        </p:spPr>
      </p:pic>
    </p:spTree>
    <p:extLst>
      <p:ext uri="{BB962C8B-B14F-4D97-AF65-F5344CB8AC3E}">
        <p14:creationId xmlns:p14="http://schemas.microsoft.com/office/powerpoint/2010/main" xmlns="" val="251992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9DCCBE-FB55-4571-8B90-8FC9C017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6" y="489098"/>
            <a:ext cx="12000613" cy="1415902"/>
          </a:xfrm>
        </p:spPr>
        <p:txBody>
          <a:bodyPr>
            <a:normAutofit/>
          </a:bodyPr>
          <a:lstStyle/>
          <a:p>
            <a:pPr algn="ctr" fontAlgn="base"/>
            <a:r>
              <a:rPr lang="pt-BR" sz="6600" b="1" dirty="0">
                <a:solidFill>
                  <a:schemeClr val="accent1"/>
                </a:solidFill>
              </a:rPr>
              <a:t>Etapas e Cronogramas</a:t>
            </a:r>
            <a:endParaRPr lang="pt-BR" sz="6600" dirty="0">
              <a:solidFill>
                <a:schemeClr val="accent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xmlns="" id="{2345C440-0F50-4617-B754-D41904487A2C}"/>
              </a:ext>
            </a:extLst>
          </p:cNvPr>
          <p:cNvSpPr txBox="1">
            <a:spLocks/>
          </p:cNvSpPr>
          <p:nvPr/>
        </p:nvSpPr>
        <p:spPr>
          <a:xfrm>
            <a:off x="191385" y="1672046"/>
            <a:ext cx="12000613" cy="5185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pt-B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209005" y="1593669"/>
            <a:ext cx="11821885" cy="5068387"/>
          </a:xfrm>
        </p:spPr>
        <p:txBody>
          <a:bodyPr/>
          <a:lstStyle/>
          <a:p>
            <a:r>
              <a:rPr lang="pt-BR" sz="2400" b="1" dirty="0" smtClean="0"/>
              <a:t>O projeto está dividido em 04 fases, afim de obter maior agilidade e atender as expectativas do sistema do Projeto Ajudar.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sz="2400" b="1" dirty="0" smtClean="0"/>
              <a:t>Fase 1: Concepção,período de 3 dias</a:t>
            </a:r>
          </a:p>
          <a:p>
            <a:r>
              <a:rPr lang="pt-BR" sz="2400" b="1" dirty="0" smtClean="0"/>
              <a:t>Fase 2: Análise,período de 5 dias</a:t>
            </a:r>
          </a:p>
          <a:p>
            <a:r>
              <a:rPr lang="pt-BR" sz="2400" b="1" dirty="0" smtClean="0"/>
              <a:t>Fase 3: Desenvolvimento,período de 20 dias</a:t>
            </a:r>
          </a:p>
          <a:p>
            <a:r>
              <a:rPr lang="pt-BR" sz="2400" b="1" dirty="0" smtClean="0"/>
              <a:t>Fase 4: Implantação,período de 7 dias</a:t>
            </a:r>
          </a:p>
          <a:p>
            <a:endParaRPr lang="pt-BR" dirty="0"/>
          </a:p>
        </p:txBody>
      </p:sp>
      <p:pic>
        <p:nvPicPr>
          <p:cNvPr id="8" name="Imagem 7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869" y="2517929"/>
            <a:ext cx="7811588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7314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9DCCBE-FB55-4571-8B90-8FC9C017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6" y="489098"/>
            <a:ext cx="12000613" cy="1415902"/>
          </a:xfrm>
        </p:spPr>
        <p:txBody>
          <a:bodyPr>
            <a:normAutofit/>
          </a:bodyPr>
          <a:lstStyle/>
          <a:p>
            <a:pPr algn="ctr" fontAlgn="base"/>
            <a:r>
              <a:rPr lang="pt-BR" sz="6600" b="1" dirty="0">
                <a:solidFill>
                  <a:schemeClr val="accent1"/>
                </a:solidFill>
              </a:rPr>
              <a:t>Etapas e Cronogramas</a:t>
            </a:r>
            <a:endParaRPr lang="pt-BR" sz="6600" dirty="0">
              <a:solidFill>
                <a:schemeClr val="accent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xmlns="" id="{2345C440-0F50-4617-B754-D41904487A2C}"/>
              </a:ext>
            </a:extLst>
          </p:cNvPr>
          <p:cNvSpPr txBox="1">
            <a:spLocks/>
          </p:cNvSpPr>
          <p:nvPr/>
        </p:nvSpPr>
        <p:spPr>
          <a:xfrm>
            <a:off x="191385" y="1672046"/>
            <a:ext cx="12000613" cy="5185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pt-B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209005" y="1593669"/>
            <a:ext cx="11821885" cy="5068387"/>
          </a:xfrm>
        </p:spPr>
        <p:txBody>
          <a:bodyPr>
            <a:normAutofit lnSpcReduction="10000"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1. </a:t>
            </a:r>
            <a:r>
              <a:rPr lang="pt-BR" sz="2400" b="1" dirty="0" smtClean="0">
                <a:solidFill>
                  <a:srgbClr val="FF0000"/>
                </a:solidFill>
              </a:rPr>
              <a:t>Concepção: </a:t>
            </a:r>
            <a:r>
              <a:rPr lang="pt-BR" sz="2400" b="1" dirty="0" smtClean="0"/>
              <a:t>Fase de levantamento dos requisitos funcionas e não funcionais. </a:t>
            </a:r>
            <a:r>
              <a:rPr lang="pt-BR" sz="2400" b="1" dirty="0" smtClean="0"/>
              <a:t>Principais expectativas do cliente com o aplicativo, como o mesmo irá se comportar</a:t>
            </a:r>
            <a:r>
              <a:rPr lang="pt-BR" sz="2400" b="1" dirty="0" smtClean="0"/>
              <a:t>.</a:t>
            </a:r>
          </a:p>
          <a:p>
            <a:endParaRPr lang="pt-BR" sz="2400" b="1" dirty="0" smtClean="0"/>
          </a:p>
          <a:p>
            <a:r>
              <a:rPr lang="pt-BR" sz="2400" b="1" dirty="0" smtClean="0">
                <a:solidFill>
                  <a:srgbClr val="FF0000"/>
                </a:solidFill>
              </a:rPr>
              <a:t>2. Análise: </a:t>
            </a:r>
            <a:r>
              <a:rPr lang="pt-BR" sz="2400" b="1" dirty="0" smtClean="0"/>
              <a:t>Fase de análise dos requisitos levantados junto ao cliente e participantes do projeto, criação do protótipo para o projeto.</a:t>
            </a:r>
          </a:p>
          <a:p>
            <a:pPr>
              <a:buNone/>
            </a:pPr>
            <a:r>
              <a:rPr lang="pt-BR" sz="2400" b="1" dirty="0" smtClean="0"/>
              <a:t>  Definição da EAP juntamente com seu cronograma de desenvolvimento e testes</a:t>
            </a:r>
            <a:r>
              <a:rPr lang="pt-BR" sz="2400" b="1" dirty="0" smtClean="0"/>
              <a:t>.</a:t>
            </a:r>
          </a:p>
          <a:p>
            <a:pPr>
              <a:buNone/>
            </a:pPr>
            <a:endParaRPr lang="pt-BR" sz="2400" b="1" dirty="0" smtClean="0"/>
          </a:p>
          <a:p>
            <a:r>
              <a:rPr lang="pt-BR" sz="2400" b="1" dirty="0" smtClean="0">
                <a:solidFill>
                  <a:srgbClr val="FF0000"/>
                </a:solidFill>
              </a:rPr>
              <a:t>3. Desenvolvimento e </a:t>
            </a:r>
            <a:r>
              <a:rPr lang="pt-BR" sz="2400" b="1" dirty="0" smtClean="0">
                <a:solidFill>
                  <a:srgbClr val="FF0000"/>
                </a:solidFill>
              </a:rPr>
              <a:t>Testes:</a:t>
            </a:r>
            <a:r>
              <a:rPr lang="pt-BR" sz="2400" b="1" dirty="0" smtClean="0"/>
              <a:t> Fase de desenvolvimento das funcionalidades do aplicativo em metodologia ágil onde o desenvolvimento e os testes andam juntos na mesma etapa.</a:t>
            </a:r>
          </a:p>
          <a:p>
            <a:endParaRPr lang="pt-BR" sz="2400" b="1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47314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9DCCBE-FB55-4571-8B90-8FC9C017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6" y="489098"/>
            <a:ext cx="12000613" cy="1415902"/>
          </a:xfrm>
        </p:spPr>
        <p:txBody>
          <a:bodyPr>
            <a:normAutofit/>
          </a:bodyPr>
          <a:lstStyle/>
          <a:p>
            <a:pPr algn="ctr" fontAlgn="base"/>
            <a:r>
              <a:rPr lang="pt-BR" sz="6600" b="1" dirty="0">
                <a:solidFill>
                  <a:schemeClr val="accent1"/>
                </a:solidFill>
              </a:rPr>
              <a:t>Etapas e Cronogramas</a:t>
            </a:r>
            <a:endParaRPr lang="pt-BR" sz="6600" dirty="0">
              <a:solidFill>
                <a:schemeClr val="accent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xmlns="" id="{2345C440-0F50-4617-B754-D41904487A2C}"/>
              </a:ext>
            </a:extLst>
          </p:cNvPr>
          <p:cNvSpPr txBox="1">
            <a:spLocks/>
          </p:cNvSpPr>
          <p:nvPr/>
        </p:nvSpPr>
        <p:spPr>
          <a:xfrm>
            <a:off x="191385" y="1672046"/>
            <a:ext cx="12000613" cy="5185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pt-B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209005" y="1593669"/>
            <a:ext cx="11821885" cy="5068387"/>
          </a:xfrm>
        </p:spPr>
        <p:txBody>
          <a:bodyPr>
            <a:norm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4. </a:t>
            </a:r>
            <a:r>
              <a:rPr lang="pt-BR" sz="2400" b="1" dirty="0" smtClean="0">
                <a:solidFill>
                  <a:srgbClr val="FF0000"/>
                </a:solidFill>
              </a:rPr>
              <a:t>Implantação e Entrega</a:t>
            </a:r>
            <a:r>
              <a:rPr lang="pt-BR" sz="2400" b="1" dirty="0" smtClean="0">
                <a:solidFill>
                  <a:srgbClr val="FF0000"/>
                </a:solidFill>
              </a:rPr>
              <a:t>: </a:t>
            </a:r>
            <a:r>
              <a:rPr lang="pt-BR" sz="2400" b="1" dirty="0" smtClean="0"/>
              <a:t>Entrega formal do aplicativo ao cliente juntamente com o treinamento ao usuários chave</a:t>
            </a:r>
            <a:r>
              <a:rPr lang="pt-BR" sz="2400" b="1" dirty="0" smtClean="0"/>
              <a:t>.</a:t>
            </a:r>
          </a:p>
          <a:p>
            <a:endParaRPr lang="pt-BR" sz="2400" b="1" dirty="0" smtClean="0"/>
          </a:p>
          <a:p>
            <a:endParaRPr lang="pt-BR" sz="2400" b="1" dirty="0" smtClean="0"/>
          </a:p>
          <a:p>
            <a:endParaRPr lang="pt-BR" sz="2400" b="1" dirty="0" smtClean="0"/>
          </a:p>
          <a:p>
            <a:endParaRPr lang="pt-BR" sz="2400" b="1" dirty="0" smtClean="0"/>
          </a:p>
          <a:p>
            <a:pPr algn="ctr">
              <a:buNone/>
            </a:pPr>
            <a:r>
              <a:rPr lang="pt-BR" sz="7200" b="1" dirty="0" smtClean="0"/>
              <a:t>Fim</a:t>
            </a:r>
            <a:endParaRPr lang="pt-BR" sz="7200" b="1" dirty="0" smtClean="0"/>
          </a:p>
          <a:p>
            <a:endParaRPr lang="pt-BR" sz="2400" b="1" dirty="0" smtClean="0">
              <a:solidFill>
                <a:srgbClr val="FF0000"/>
              </a:solidFill>
            </a:endParaRP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4731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9DCCBE-FB55-4571-8B90-8FC9C017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6" y="489098"/>
            <a:ext cx="12000613" cy="1415902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chemeClr val="accent1"/>
                </a:solidFill>
              </a:rPr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345C440-0F50-4617-B754-D41904487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85" y="2133600"/>
            <a:ext cx="12000613" cy="4724400"/>
          </a:xfrm>
        </p:spPr>
        <p:txBody>
          <a:bodyPr>
            <a:normAutofit/>
          </a:bodyPr>
          <a:lstStyle/>
          <a:p>
            <a:r>
              <a:rPr lang="pt-BR" sz="2400" b="1" dirty="0"/>
              <a:t>Novo Hamburgo é uma cidade localizada dentro do estado do Rio Grande do Sul, possui uma área total de aproximadamente 223(Km²) e sua população é estimada torno de 249 mil habitantes, a cidade está localizada a 43km da capital Porto Alegre e obtém o título de capital do Calçado.</a:t>
            </a:r>
          </a:p>
          <a:p>
            <a:endParaRPr lang="pt-BR" sz="2400" b="1" dirty="0"/>
          </a:p>
          <a:p>
            <a:r>
              <a:rPr lang="pt-BR" sz="2400" b="1" dirty="0"/>
              <a:t>Dentro deste contexto, Novo Hamburgo apresenta uma grande quantidade de pessoas e animais com necessidades das mais variadas, desde a necessidade de alimentos, roupas e objetos de apoio a saúde para as pessoas até questões de abrigos, alimentos e produtos veterinários para os animais.</a:t>
            </a:r>
          </a:p>
          <a:p>
            <a:pPr marL="0" indent="0">
              <a:buNone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xmlns="" val="100408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9DCCBE-FB55-4571-8B90-8FC9C017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6" y="489098"/>
            <a:ext cx="12000613" cy="1415902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chemeClr val="accent1"/>
                </a:solidFill>
              </a:rPr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345C440-0F50-4617-B754-D41904487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85" y="2133600"/>
            <a:ext cx="12000613" cy="4724400"/>
          </a:xfrm>
        </p:spPr>
        <p:txBody>
          <a:bodyPr>
            <a:normAutofit/>
          </a:bodyPr>
          <a:lstStyle/>
          <a:p>
            <a:r>
              <a:rPr lang="pt-BR" sz="2400" b="1" dirty="0"/>
              <a:t>Do outro lado, temos inúmeras pessoas, empresas e entidades com a intenção de oferecer as mais variadas formas de ajuda, mas que as vezes não sabem ao certo a quem recorrer ou de como fazer para ajudar de forma eficaz as pessoas necessitadas.</a:t>
            </a:r>
          </a:p>
          <a:p>
            <a:endParaRPr lang="pt-BR" sz="2400" b="1" dirty="0"/>
          </a:p>
          <a:p>
            <a:r>
              <a:rPr lang="pt-BR" sz="2400" b="1" dirty="0"/>
              <a:t>Sendo assim o “Projeto Ajudar” planeja desenvolver uma plataforma com objetivo de realizar a integração entre as entidades, voluntários e as pessoas necessitadas para que desta forma fique facilitado o caminho para quem deseja ajudar e que aumente o número e que haja um maior balanceamento referente ao recebimento de ações entre os necessitados.</a:t>
            </a:r>
          </a:p>
          <a:p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xmlns="" val="319640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9DCCBE-FB55-4571-8B90-8FC9C017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6" y="489098"/>
            <a:ext cx="12000613" cy="1415902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chemeClr val="accent1"/>
                </a:solidFill>
              </a:rPr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345C440-0F50-4617-B754-D41904487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85" y="2133600"/>
            <a:ext cx="12000613" cy="4724400"/>
          </a:xfrm>
        </p:spPr>
        <p:txBody>
          <a:bodyPr>
            <a:normAutofit/>
          </a:bodyPr>
          <a:lstStyle/>
          <a:p>
            <a:endParaRPr lang="pt-BR" sz="2400" b="1" dirty="0"/>
          </a:p>
          <a:p>
            <a:r>
              <a:rPr lang="pt-BR" sz="2400" b="1" u="sng" dirty="0">
                <a:solidFill>
                  <a:srgbClr val="FF0000"/>
                </a:solidFill>
              </a:rPr>
              <a:t>Facilitar a localização de voluntários para novas ações.</a:t>
            </a:r>
          </a:p>
          <a:p>
            <a:r>
              <a:rPr lang="pt-BR" sz="2400" b="1" dirty="0"/>
              <a:t>Balancear o volume de doações entra as entidades.</a:t>
            </a:r>
          </a:p>
          <a:p>
            <a:r>
              <a:rPr lang="pt-BR" sz="2400" b="1" dirty="0"/>
              <a:t>Balancear o recebimento entre os necessitados.</a:t>
            </a:r>
          </a:p>
          <a:p>
            <a:r>
              <a:rPr lang="pt-BR" sz="2400" b="1" dirty="0"/>
              <a:t>Realizar o cadastro de entidades assistenciais e voluntários.</a:t>
            </a:r>
          </a:p>
          <a:p>
            <a:r>
              <a:rPr lang="pt-BR" sz="2400" b="1" dirty="0"/>
              <a:t>Permitir que as entidades assistenciais lance novas ações.</a:t>
            </a:r>
          </a:p>
          <a:p>
            <a:r>
              <a:rPr lang="pt-BR" sz="2400" b="1" dirty="0"/>
              <a:t>Envio de convites de ações para potenciais voluntários através de e-mail.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1894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9DCCBE-FB55-4571-8B90-8FC9C017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6" y="489098"/>
            <a:ext cx="12000613" cy="1415902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chemeClr val="accent1"/>
                </a:solidFill>
              </a:rPr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345C440-0F50-4617-B754-D41904487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85" y="2133600"/>
            <a:ext cx="12000613" cy="4724400"/>
          </a:xfrm>
        </p:spPr>
        <p:txBody>
          <a:bodyPr>
            <a:normAutofit/>
          </a:bodyPr>
          <a:lstStyle/>
          <a:p>
            <a:endParaRPr lang="pt-BR" sz="2400" b="1" dirty="0"/>
          </a:p>
          <a:p>
            <a:r>
              <a:rPr lang="pt-BR" sz="2400" b="1" dirty="0"/>
              <a:t>Permitir aos voluntários realizarem doações de recursos exceto dinheiro que independam de ações.</a:t>
            </a:r>
          </a:p>
          <a:p>
            <a:r>
              <a:rPr lang="pt-BR" sz="2400" b="1" dirty="0"/>
              <a:t>Notificações de novas doações para as potenciais entidades assistenciais.</a:t>
            </a:r>
          </a:p>
          <a:p>
            <a:r>
              <a:rPr lang="pt-BR" sz="2400" b="1" dirty="0"/>
              <a:t>Possibilitar as instituições sinalizar interesse em determinada doação.</a:t>
            </a:r>
          </a:p>
          <a:p>
            <a:r>
              <a:rPr lang="pt-BR" sz="2400" b="1" dirty="0"/>
              <a:t>Permitir a liberação das instituições por meio de um órgão regulador.</a:t>
            </a:r>
          </a:p>
        </p:txBody>
      </p:sp>
    </p:spTree>
    <p:extLst>
      <p:ext uri="{BB962C8B-B14F-4D97-AF65-F5344CB8AC3E}">
        <p14:creationId xmlns:p14="http://schemas.microsoft.com/office/powerpoint/2010/main" xmlns="" val="213501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9DCCBE-FB55-4571-8B90-8FC9C017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7" y="56059"/>
            <a:ext cx="12000613" cy="1415902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chemeClr val="accent1"/>
                </a:solidFill>
              </a:rPr>
              <a:t>Tecnologias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345C440-0F50-4617-B754-D41904487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85" y="1471961"/>
            <a:ext cx="12000613" cy="5386039"/>
          </a:xfrm>
        </p:spPr>
        <p:txBody>
          <a:bodyPr>
            <a:normAutofit/>
          </a:bodyPr>
          <a:lstStyle/>
          <a:p>
            <a:r>
              <a:rPr lang="pt-BR" sz="2400" b="1" dirty="0"/>
              <a:t>O website do Projeto Ajudar será desenvolvida por meio da linguagem C# sob a plataforma </a:t>
            </a:r>
            <a:r>
              <a:rPr lang="pt-BR" sz="2400" b="1" dirty="0" err="1"/>
              <a:t>ASP.Net</a:t>
            </a:r>
            <a:r>
              <a:rPr lang="pt-BR" sz="2400" b="1" dirty="0"/>
              <a:t> MVC versão 4.0, visando a criação de um site totalmente dinâmico.</a:t>
            </a:r>
          </a:p>
          <a:p>
            <a:endParaRPr lang="pt-BR" sz="2400" b="1" dirty="0"/>
          </a:p>
          <a:p>
            <a:r>
              <a:rPr lang="pt-BR" sz="2400" b="1" dirty="0"/>
              <a:t>Será utilizado o servidor de aplicação </a:t>
            </a:r>
            <a:r>
              <a:rPr lang="pt-BR" sz="2400" b="1" dirty="0" err="1"/>
              <a:t>llS</a:t>
            </a:r>
            <a:r>
              <a:rPr lang="pt-BR" sz="2400" b="1" dirty="0"/>
              <a:t>.</a:t>
            </a:r>
          </a:p>
          <a:p>
            <a:endParaRPr lang="pt-BR" sz="2400" b="1" dirty="0"/>
          </a:p>
          <a:p>
            <a:r>
              <a:rPr lang="pt-BR" sz="2400" b="1" dirty="0"/>
              <a:t>Será utilizado o banco de dados SQL Server 2016.</a:t>
            </a:r>
          </a:p>
          <a:p>
            <a:endParaRPr lang="pt-BR" sz="2400" b="1" dirty="0"/>
          </a:p>
          <a:p>
            <a:pPr marL="0" indent="0">
              <a:buNone/>
            </a:pPr>
            <a:r>
              <a:rPr lang="pt-BR" sz="2400" b="1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267458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9DCCBE-FB55-4571-8B90-8FC9C017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7" y="56059"/>
            <a:ext cx="12000613" cy="1415902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chemeClr val="accent1"/>
                </a:solidFill>
              </a:rPr>
              <a:t>Tecnologias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345C440-0F50-4617-B754-D41904487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85" y="1471961"/>
            <a:ext cx="12000613" cy="5386039"/>
          </a:xfrm>
        </p:spPr>
        <p:txBody>
          <a:bodyPr>
            <a:normAutofit/>
          </a:bodyPr>
          <a:lstStyle/>
          <a:p>
            <a:r>
              <a:rPr lang="pt-BR" sz="2400" b="1" dirty="0"/>
              <a:t>O site deverá ter visualização perfeita nos seguintes browsers: </a:t>
            </a:r>
          </a:p>
          <a:p>
            <a:pPr marL="0" indent="0">
              <a:buNone/>
            </a:pPr>
            <a:r>
              <a:rPr lang="pt-BR" sz="2400" b="1" dirty="0"/>
              <a:t>       . Microsoft Edge. </a:t>
            </a:r>
          </a:p>
          <a:p>
            <a:pPr marL="0" indent="0">
              <a:buNone/>
            </a:pPr>
            <a:r>
              <a:rPr lang="pt-BR" sz="2400" b="1" dirty="0"/>
              <a:t>       . Firefox versão 41 ou superior. </a:t>
            </a:r>
          </a:p>
          <a:p>
            <a:pPr marL="0" indent="0">
              <a:buNone/>
            </a:pPr>
            <a:r>
              <a:rPr lang="pt-BR" sz="2400" b="1" dirty="0"/>
              <a:t>       . Chrome;</a:t>
            </a:r>
          </a:p>
          <a:p>
            <a:pPr marL="0" indent="0">
              <a:buNone/>
            </a:pPr>
            <a:endParaRPr lang="pt-BR" sz="3000" b="1" dirty="0"/>
          </a:p>
          <a:p>
            <a:r>
              <a:rPr lang="pt-BR" sz="2400" b="1" dirty="0"/>
              <a:t>Para executar personalização do site, serão utilizadas sessões e também banco de dados</a:t>
            </a:r>
            <a:r>
              <a:rPr lang="pt-BR" sz="2400" dirty="0"/>
              <a:t>.</a:t>
            </a:r>
          </a:p>
          <a:p>
            <a:endParaRPr lang="pt-BR" sz="2400" b="1" dirty="0"/>
          </a:p>
          <a:p>
            <a:pPr marL="0" indent="0">
              <a:buNone/>
            </a:pPr>
            <a:r>
              <a:rPr lang="pt-BR" sz="2400" b="1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162517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9DCCBE-FB55-4571-8B90-8FC9C017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7" y="0"/>
            <a:ext cx="12000613" cy="141590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700" b="1" dirty="0">
                <a:solidFill>
                  <a:schemeClr val="accent1"/>
                </a:solidFill>
              </a:rPr>
              <a:t>Design</a:t>
            </a:r>
            <a:r>
              <a:rPr lang="pt-BR" dirty="0"/>
              <a:t/>
            </a:r>
            <a:br>
              <a:rPr lang="pt-BR" dirty="0"/>
            </a:br>
            <a:endParaRPr lang="pt-BR" sz="4400" dirty="0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345C440-0F50-4617-B754-D41904487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87" y="674194"/>
            <a:ext cx="12000613" cy="61838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b="1" dirty="0"/>
          </a:p>
          <a:p>
            <a:r>
              <a:rPr lang="pt-BR" sz="2400" b="1" dirty="0"/>
              <a:t>No que diz respeito ao design e identidade visual do site do Projeto Ajudar contará com resolução mínima de 1024 x 768, com um layout conforme o modelo abaixo:</a:t>
            </a:r>
          </a:p>
          <a:p>
            <a:endParaRPr lang="pt-BR" sz="2400" b="1" dirty="0"/>
          </a:p>
        </p:txBody>
      </p:sp>
      <p:pic>
        <p:nvPicPr>
          <p:cNvPr id="4" name="Imagem 3" descr="Captur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53" y="2364379"/>
            <a:ext cx="9235439" cy="41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731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9DCCBE-FB55-4571-8B90-8FC9C017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00613" cy="1415902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solidFill>
                  <a:schemeClr val="accent1"/>
                </a:solidFill>
              </a:rPr>
              <a:t>Estrutura e 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345C440-0F50-4617-B754-D41904487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87" y="732374"/>
            <a:ext cx="12000613" cy="61256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b="1" dirty="0"/>
          </a:p>
          <a:p>
            <a:r>
              <a:rPr lang="pt-BR" sz="2400" b="1" dirty="0"/>
              <a:t>Neste item apresentamos a árvore de navegação do site, bem como uma pequena descrição do conteúdo de cada seção.</a:t>
            </a:r>
          </a:p>
          <a:p>
            <a:endParaRPr lang="pt-BR" sz="2400" b="1" dirty="0"/>
          </a:p>
          <a:p>
            <a:pPr marL="0" indent="0">
              <a:buNone/>
            </a:pPr>
            <a:endParaRPr lang="pt-BR" sz="24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5EEFCBE-F05B-4DD6-A489-AC2F822C5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17" y="2148277"/>
            <a:ext cx="9740347" cy="439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0316746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4866</TotalTime>
  <Words>908</Words>
  <Application>Microsoft Office PowerPoint</Application>
  <PresentationFormat>Personalizar</PresentationFormat>
  <Paragraphs>110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Cacho</vt:lpstr>
      <vt:lpstr>PROJETO AJUDAR</vt:lpstr>
      <vt:lpstr>Contexto</vt:lpstr>
      <vt:lpstr>Contexto</vt:lpstr>
      <vt:lpstr>Objetivos</vt:lpstr>
      <vt:lpstr>Objetivos</vt:lpstr>
      <vt:lpstr>Tecnologias</vt:lpstr>
      <vt:lpstr>Tecnologias</vt:lpstr>
      <vt:lpstr>Design </vt:lpstr>
      <vt:lpstr>Estrutura e Conteúdo</vt:lpstr>
      <vt:lpstr>Estrutura e Conteúdo</vt:lpstr>
      <vt:lpstr>Estrutura e Conteúdo</vt:lpstr>
      <vt:lpstr>Estrutura e Conteúdo</vt:lpstr>
      <vt:lpstr>Banco de Dados</vt:lpstr>
      <vt:lpstr>Etapas e Cronogramas</vt:lpstr>
      <vt:lpstr>Etapas e Cronogramas</vt:lpstr>
      <vt:lpstr>Etapas e Cronogramas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</dc:title>
  <dc:creator>Edivan Martins Nunes</dc:creator>
  <cp:lastModifiedBy>017498</cp:lastModifiedBy>
  <cp:revision>27</cp:revision>
  <dcterms:created xsi:type="dcterms:W3CDTF">2017-08-25T13:25:53Z</dcterms:created>
  <dcterms:modified xsi:type="dcterms:W3CDTF">2017-11-07T21:21:37Z</dcterms:modified>
</cp:coreProperties>
</file>