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88"/>
    <p:restoredTop sz="96327"/>
  </p:normalViewPr>
  <p:slideViewPr>
    <p:cSldViewPr snapToGrid="0" snapToObjects="1">
      <p:cViewPr varScale="1">
        <p:scale>
          <a:sx n="100" d="100"/>
          <a:sy n="100" d="100"/>
        </p:scale>
        <p:origin x="176"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9100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113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9450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95944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7632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6/19/20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419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6/19/20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052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1759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088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0048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3427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0778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6/19/20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9063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6/19/20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401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6/19/20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5823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93946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6/19/20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3481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6/19/20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958424"/>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ondon" TargetMode="Externa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en.wikipedia.org/wiki/Barcelona" TargetMode="External"/><Relationship Id="rId4" Type="http://schemas.openxmlformats.org/officeDocument/2006/relationships/hyperlink" Target="https://en.wikipedia.org/wiki/Z%C3%BCrich"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data.stadt-zuerich.ch/dataset?res_format=json&amp;tags=polygondaten" TargetMode="External"/><Relationship Id="rId3" Type="http://schemas.openxmlformats.org/officeDocument/2006/relationships/hyperlink" Target="https://stats.oecd.org/Index.aspx?DataSetCode=ULC_EEQ" TargetMode="External"/><Relationship Id="rId7" Type="http://schemas.openxmlformats.org/officeDocument/2006/relationships/hyperlink" Target="https://opendata.swiss/en/dataset/amtliches-ortschaftenverzeichnis-mit-postleitzahl-und-perimeter" TargetMode="External"/><Relationship Id="rId2" Type="http://schemas.openxmlformats.org/officeDocument/2006/relationships/hyperlink" Target="https://www.oecd-ilibrary.org/economics/data/labour/labour-force-statistics_data-00046-en" TargetMode="External"/><Relationship Id="rId1" Type="http://schemas.openxmlformats.org/officeDocument/2006/relationships/slideLayout" Target="../slideLayouts/slideLayout2.xml"/><Relationship Id="rId6" Type="http://schemas.openxmlformats.org/officeDocument/2006/relationships/hyperlink" Target="https://images.transparencycdn.org/images/2019_CPI_FULLDATA.zip" TargetMode="External"/><Relationship Id="rId5" Type="http://schemas.openxmlformats.org/officeDocument/2006/relationships/hyperlink" Target="https://stats.oecd.org/Index.aspx?DataSetCode=EAR_MEI" TargetMode="External"/><Relationship Id="rId4" Type="http://schemas.openxmlformats.org/officeDocument/2006/relationships/hyperlink" Target="https://stats.oecd.org/Index.aspx?DataSetCode=TABLE_II1" TargetMode="External"/><Relationship Id="rId9" Type="http://schemas.openxmlformats.org/officeDocument/2006/relationships/hyperlink" Target="https://www.statista.com/statistics/722905/average-residential-square-meter-prices-in-eu-28-per-countr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558925-20FB-E94B-A6D6-DB430B90E4C3}"/>
              </a:ext>
            </a:extLst>
          </p:cNvPr>
          <p:cNvSpPr>
            <a:spLocks noGrp="1"/>
          </p:cNvSpPr>
          <p:nvPr>
            <p:ph type="ctrTitle"/>
          </p:nvPr>
        </p:nvSpPr>
        <p:spPr>
          <a:xfrm>
            <a:off x="861791" y="835383"/>
            <a:ext cx="3382832" cy="3499549"/>
          </a:xfrm>
        </p:spPr>
        <p:txBody>
          <a:bodyPr>
            <a:noAutofit/>
          </a:bodyPr>
          <a:lstStyle/>
          <a:p>
            <a:pPr algn="l"/>
            <a:r>
              <a:rPr lang="en-GB" sz="2800" dirty="0">
                <a:effectLst/>
              </a:rPr>
              <a:t>Capstone Project - The Battle of </a:t>
            </a:r>
            <a:r>
              <a:rPr lang="en-GB" sz="2800" dirty="0" err="1">
                <a:effectLst/>
              </a:rPr>
              <a:t>Neighborhoods</a:t>
            </a:r>
            <a:endParaRPr lang="en-GB" sz="1800" dirty="0"/>
          </a:p>
        </p:txBody>
      </p:sp>
      <p:sp>
        <p:nvSpPr>
          <p:cNvPr id="3" name="Subtitle 2">
            <a:extLst>
              <a:ext uri="{FF2B5EF4-FFF2-40B4-BE49-F238E27FC236}">
                <a16:creationId xmlns:a16="http://schemas.microsoft.com/office/drawing/2014/main" id="{3FD5733C-79FA-624E-872F-632BF0DF982D}"/>
              </a:ext>
            </a:extLst>
          </p:cNvPr>
          <p:cNvSpPr>
            <a:spLocks noGrp="1"/>
          </p:cNvSpPr>
          <p:nvPr>
            <p:ph type="subTitle" idx="1"/>
          </p:nvPr>
        </p:nvSpPr>
        <p:spPr>
          <a:xfrm>
            <a:off x="861789" y="4334933"/>
            <a:ext cx="3382831" cy="1185333"/>
          </a:xfrm>
        </p:spPr>
        <p:txBody>
          <a:bodyPr>
            <a:normAutofit fontScale="92500" lnSpcReduction="10000"/>
          </a:bodyPr>
          <a:lstStyle/>
          <a:p>
            <a:pPr algn="l"/>
            <a:r>
              <a:rPr lang="en-GB" dirty="0">
                <a:solidFill>
                  <a:srgbClr val="71B230"/>
                </a:solidFill>
              </a:rPr>
              <a:t>Location selection </a:t>
            </a:r>
          </a:p>
          <a:p>
            <a:pPr algn="l"/>
            <a:r>
              <a:rPr lang="en-GB" dirty="0">
                <a:solidFill>
                  <a:srgbClr val="71B230"/>
                </a:solidFill>
              </a:rPr>
              <a:t>Based on</a:t>
            </a:r>
          </a:p>
          <a:p>
            <a:pPr algn="l"/>
            <a:r>
              <a:rPr lang="en-GB" dirty="0">
                <a:solidFill>
                  <a:srgbClr val="71B230"/>
                </a:solidFill>
              </a:rPr>
              <a:t>Data Science</a:t>
            </a:r>
          </a:p>
        </p:txBody>
      </p:sp>
      <p:pic>
        <p:nvPicPr>
          <p:cNvPr id="4" name="Picture 3">
            <a:extLst>
              <a:ext uri="{FF2B5EF4-FFF2-40B4-BE49-F238E27FC236}">
                <a16:creationId xmlns:a16="http://schemas.microsoft.com/office/drawing/2014/main" id="{B144E46B-0317-4789-8D6B-FBB8CB3FAA29}"/>
              </a:ext>
            </a:extLst>
          </p:cNvPr>
          <p:cNvPicPr>
            <a:picLocks noChangeAspect="1"/>
          </p:cNvPicPr>
          <p:nvPr/>
        </p:nvPicPr>
        <p:blipFill rotWithShape="1">
          <a:blip r:embed="rId3"/>
          <a:srcRect r="26633" b="-1"/>
          <a:stretch/>
        </p:blipFill>
        <p:spPr>
          <a:xfrm>
            <a:off x="4654297" y="10"/>
            <a:ext cx="7537704" cy="6857990"/>
          </a:xfrm>
          <a:prstGeom prst="rect">
            <a:avLst/>
          </a:prstGeom>
        </p:spPr>
      </p:pic>
    </p:spTree>
    <p:extLst>
      <p:ext uri="{BB962C8B-B14F-4D97-AF65-F5344CB8AC3E}">
        <p14:creationId xmlns:p14="http://schemas.microsoft.com/office/powerpoint/2010/main" val="3899460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F1B68-9F0F-2441-ABEA-3262AE99F94F}"/>
              </a:ext>
            </a:extLst>
          </p:cNvPr>
          <p:cNvSpPr>
            <a:spLocks noGrp="1"/>
          </p:cNvSpPr>
          <p:nvPr>
            <p:ph type="title"/>
          </p:nvPr>
        </p:nvSpPr>
        <p:spPr/>
        <p:txBody>
          <a:bodyPr/>
          <a:lstStyle/>
          <a:p>
            <a:r>
              <a:rPr lang="en-GB" dirty="0"/>
              <a:t>Objective</a:t>
            </a:r>
          </a:p>
        </p:txBody>
      </p:sp>
      <p:sp>
        <p:nvSpPr>
          <p:cNvPr id="3" name="Content Placeholder 2">
            <a:extLst>
              <a:ext uri="{FF2B5EF4-FFF2-40B4-BE49-F238E27FC236}">
                <a16:creationId xmlns:a16="http://schemas.microsoft.com/office/drawing/2014/main" id="{0D6C9782-6A3B-954F-8A83-50EBB15D61E9}"/>
              </a:ext>
            </a:extLst>
          </p:cNvPr>
          <p:cNvSpPr>
            <a:spLocks noGrp="1"/>
          </p:cNvSpPr>
          <p:nvPr>
            <p:ph idx="1"/>
          </p:nvPr>
        </p:nvSpPr>
        <p:spPr>
          <a:xfrm>
            <a:off x="913795" y="1758950"/>
            <a:ext cx="10353762" cy="4679950"/>
          </a:xfrm>
        </p:spPr>
        <p:txBody>
          <a:bodyPr>
            <a:normAutofit fontScale="85000" lnSpcReduction="20000"/>
          </a:bodyPr>
          <a:lstStyle/>
          <a:p>
            <a:r>
              <a:rPr lang="en-GB" dirty="0">
                <a:effectLst/>
              </a:rPr>
              <a:t>Leverage the Foursquare location data to explore or compare neighbourhoods or cities of your choice or to come up with a problem that you can use the Foursquare location data to solve.</a:t>
            </a:r>
          </a:p>
          <a:p>
            <a:r>
              <a:rPr lang="en-GB" dirty="0">
                <a:effectLst/>
              </a:rPr>
              <a:t>The submission should include:</a:t>
            </a:r>
          </a:p>
          <a:p>
            <a:pPr lvl="1"/>
            <a:r>
              <a:rPr lang="en-GB" dirty="0">
                <a:effectLst/>
              </a:rPr>
              <a:t>Week 1:</a:t>
            </a:r>
          </a:p>
          <a:p>
            <a:pPr lvl="2"/>
            <a:r>
              <a:rPr lang="en-GB" dirty="0">
                <a:effectLst/>
              </a:rPr>
              <a:t>A description of the problem and a discussion of the background. (</a:t>
            </a:r>
            <a:r>
              <a:rPr lang="en-GB" b="1" dirty="0">
                <a:effectLst/>
              </a:rPr>
              <a:t>15 marks</a:t>
            </a:r>
            <a:r>
              <a:rPr lang="en-GB" dirty="0">
                <a:effectLst/>
              </a:rPr>
              <a:t>)</a:t>
            </a:r>
          </a:p>
          <a:p>
            <a:pPr lvl="2"/>
            <a:r>
              <a:rPr lang="en-GB" dirty="0">
                <a:effectLst/>
              </a:rPr>
              <a:t>A description of the data and how it will be used to solve the problem. (</a:t>
            </a:r>
            <a:r>
              <a:rPr lang="en-GB" b="1" dirty="0">
                <a:effectLst/>
              </a:rPr>
              <a:t>15 marks)</a:t>
            </a:r>
          </a:p>
          <a:p>
            <a:pPr lvl="1"/>
            <a:r>
              <a:rPr lang="en-GB" b="1" dirty="0">
                <a:effectLst/>
              </a:rPr>
              <a:t>Week 2:</a:t>
            </a:r>
          </a:p>
          <a:p>
            <a:pPr lvl="2"/>
            <a:r>
              <a:rPr lang="en-GB" dirty="0">
                <a:effectLst/>
              </a:rPr>
              <a:t>A link to your Notebook on your </a:t>
            </a:r>
            <a:r>
              <a:rPr lang="en-GB" dirty="0" err="1">
                <a:effectLst/>
              </a:rPr>
              <a:t>Github</a:t>
            </a:r>
            <a:r>
              <a:rPr lang="en-GB" dirty="0">
                <a:effectLst/>
              </a:rPr>
              <a:t> repository, showing your code. (</a:t>
            </a:r>
            <a:r>
              <a:rPr lang="en-GB" b="1" dirty="0">
                <a:effectLst/>
              </a:rPr>
              <a:t>15 marks</a:t>
            </a:r>
            <a:r>
              <a:rPr lang="en-GB" dirty="0">
                <a:effectLst/>
              </a:rPr>
              <a:t>)</a:t>
            </a:r>
          </a:p>
          <a:p>
            <a:pPr lvl="2"/>
            <a:r>
              <a:rPr lang="en-GB" dirty="0">
                <a:effectLst/>
              </a:rPr>
              <a:t>A full report consisting of all of the following components (</a:t>
            </a:r>
            <a:r>
              <a:rPr lang="en-GB" b="1" dirty="0">
                <a:effectLst/>
              </a:rPr>
              <a:t>15 marks</a:t>
            </a:r>
            <a:r>
              <a:rPr lang="en-GB" dirty="0">
                <a:effectLst/>
              </a:rPr>
              <a:t>):</a:t>
            </a:r>
          </a:p>
          <a:p>
            <a:pPr lvl="3"/>
            <a:r>
              <a:rPr lang="en-GB" dirty="0">
                <a:effectLst/>
              </a:rPr>
              <a:t>Introduction where you discuss the business problem and who would be interested in this project.</a:t>
            </a:r>
          </a:p>
          <a:p>
            <a:pPr lvl="3"/>
            <a:r>
              <a:rPr lang="en-GB" dirty="0">
                <a:effectLst/>
              </a:rPr>
              <a:t>Data where you describe the data that will be used to solve the problem and the source of the data.</a:t>
            </a:r>
          </a:p>
          <a:p>
            <a:pPr lvl="3"/>
            <a:r>
              <a:rPr lang="en-GB" dirty="0">
                <a:effectLst/>
              </a:rPr>
              <a:t>Methodology section which represents the main component of the report </a:t>
            </a:r>
          </a:p>
          <a:p>
            <a:pPr lvl="3"/>
            <a:r>
              <a:rPr lang="en-GB" dirty="0">
                <a:effectLst/>
              </a:rPr>
              <a:t>Results section where you discuss the results.</a:t>
            </a:r>
          </a:p>
          <a:p>
            <a:pPr lvl="3"/>
            <a:r>
              <a:rPr lang="en-GB" dirty="0">
                <a:effectLst/>
              </a:rPr>
              <a:t>Discussion section.</a:t>
            </a:r>
          </a:p>
          <a:p>
            <a:pPr lvl="3"/>
            <a:r>
              <a:rPr lang="en-GB" dirty="0">
                <a:effectLst/>
              </a:rPr>
              <a:t>Conclusion section where you conclude the report.</a:t>
            </a:r>
          </a:p>
          <a:p>
            <a:pPr lvl="2"/>
            <a:r>
              <a:rPr lang="en-GB" dirty="0">
                <a:effectLst/>
              </a:rPr>
              <a:t> Your choice of a presentation or blogpost. (</a:t>
            </a:r>
            <a:r>
              <a:rPr lang="en-GB" b="1" dirty="0">
                <a:effectLst/>
              </a:rPr>
              <a:t>10 marks</a:t>
            </a:r>
            <a:r>
              <a:rPr lang="en-GB" dirty="0">
                <a:effectLst/>
              </a:rPr>
              <a:t>)</a:t>
            </a:r>
          </a:p>
          <a:p>
            <a:pPr lvl="2"/>
            <a:endParaRPr lang="en-GB" dirty="0">
              <a:effectLst/>
            </a:endParaRPr>
          </a:p>
          <a:p>
            <a:pPr lvl="2"/>
            <a:endParaRPr lang="en-GB" dirty="0"/>
          </a:p>
        </p:txBody>
      </p:sp>
    </p:spTree>
    <p:extLst>
      <p:ext uri="{BB962C8B-B14F-4D97-AF65-F5344CB8AC3E}">
        <p14:creationId xmlns:p14="http://schemas.microsoft.com/office/powerpoint/2010/main" val="1964196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F3DD172-45C8-2441-BD26-BF44B0EF3712}"/>
              </a:ext>
            </a:extLst>
          </p:cNvPr>
          <p:cNvSpPr>
            <a:spLocks noGrp="1"/>
          </p:cNvSpPr>
          <p:nvPr>
            <p:ph type="title"/>
          </p:nvPr>
        </p:nvSpPr>
        <p:spPr>
          <a:xfrm>
            <a:off x="1039905" y="845387"/>
            <a:ext cx="3470310" cy="1066689"/>
          </a:xfrm>
        </p:spPr>
        <p:txBody>
          <a:bodyPr anchor="b">
            <a:normAutofit/>
          </a:bodyPr>
          <a:lstStyle/>
          <a:p>
            <a:pPr algn="l"/>
            <a:r>
              <a:rPr lang="en-GB" sz="2400"/>
              <a:t>Introduction </a:t>
            </a:r>
          </a:p>
        </p:txBody>
      </p:sp>
      <p:sp>
        <p:nvSpPr>
          <p:cNvPr id="3" name="Content Placeholder 2">
            <a:extLst>
              <a:ext uri="{FF2B5EF4-FFF2-40B4-BE49-F238E27FC236}">
                <a16:creationId xmlns:a16="http://schemas.microsoft.com/office/drawing/2014/main" id="{2F39EF01-EE25-BD45-A1D9-EA10F0283369}"/>
              </a:ext>
            </a:extLst>
          </p:cNvPr>
          <p:cNvSpPr>
            <a:spLocks noGrp="1"/>
          </p:cNvSpPr>
          <p:nvPr>
            <p:ph idx="1"/>
          </p:nvPr>
        </p:nvSpPr>
        <p:spPr>
          <a:xfrm>
            <a:off x="1039905" y="2147862"/>
            <a:ext cx="3405573" cy="3499563"/>
          </a:xfrm>
        </p:spPr>
        <p:txBody>
          <a:bodyPr anchor="t">
            <a:normAutofit/>
          </a:bodyPr>
          <a:lstStyle/>
          <a:p>
            <a:r>
              <a:rPr lang="en-CH" sz="1600">
                <a:effectLst/>
              </a:rPr>
              <a:t>For this assignment it is assumed that we advice a company in their decision process of choosing a location for their Europe headquarter. The company has pre-selected three cities in which a local office already exists:</a:t>
            </a:r>
          </a:p>
          <a:p>
            <a:pPr lvl="0"/>
            <a:r>
              <a:rPr lang="en-CH" sz="1600">
                <a:effectLst/>
                <a:hlinkClick r:id="rId3"/>
              </a:rPr>
              <a:t>London (GBP)</a:t>
            </a:r>
            <a:endParaRPr lang="en-CH" sz="1600">
              <a:effectLst/>
            </a:endParaRPr>
          </a:p>
          <a:p>
            <a:pPr lvl="0"/>
            <a:r>
              <a:rPr lang="en-CH" sz="1600">
                <a:effectLst/>
                <a:hlinkClick r:id="rId4"/>
              </a:rPr>
              <a:t>Zurich (CHE)</a:t>
            </a:r>
            <a:endParaRPr lang="en-CH" sz="1600">
              <a:effectLst/>
            </a:endParaRPr>
          </a:p>
          <a:p>
            <a:pPr lvl="0"/>
            <a:r>
              <a:rPr lang="en-CH" sz="1600">
                <a:effectLst/>
                <a:hlinkClick r:id="rId5"/>
              </a:rPr>
              <a:t>Barcelona (SPA)</a:t>
            </a:r>
            <a:endParaRPr lang="en-CH" sz="1600">
              <a:effectLst/>
            </a:endParaRPr>
          </a:p>
          <a:p>
            <a:endParaRPr lang="en-GB" sz="1600"/>
          </a:p>
        </p:txBody>
      </p:sp>
      <p:pic>
        <p:nvPicPr>
          <p:cNvPr id="4" name="Picture 3" descr="A screenshot of a cell phone&#10;&#10;Description automatically generated">
            <a:extLst>
              <a:ext uri="{FF2B5EF4-FFF2-40B4-BE49-F238E27FC236}">
                <a16:creationId xmlns:a16="http://schemas.microsoft.com/office/drawing/2014/main" id="{B265689B-DD70-9C40-BDF2-BDE93479BC0B}"/>
              </a:ext>
            </a:extLst>
          </p:cNvPr>
          <p:cNvPicPr/>
          <p:nvPr/>
        </p:nvPicPr>
        <p:blipFill>
          <a:blip r:embed="rId6">
            <a:extLst>
              <a:ext uri="{28A0092B-C50C-407E-A947-70E740481C1C}">
                <a14:useLocalDpi xmlns:a14="http://schemas.microsoft.com/office/drawing/2010/main" val="0"/>
              </a:ext>
            </a:extLst>
          </a:blip>
          <a:stretch>
            <a:fillRect/>
          </a:stretch>
        </p:blipFill>
        <p:spPr>
          <a:xfrm>
            <a:off x="5425074" y="2537646"/>
            <a:ext cx="6058278" cy="2233427"/>
          </a:xfrm>
          <a:prstGeom prst="rect">
            <a:avLst/>
          </a:prstGeom>
        </p:spPr>
      </p:pic>
      <p:sp>
        <p:nvSpPr>
          <p:cNvPr id="5" name="Rectangle 4">
            <a:extLst>
              <a:ext uri="{FF2B5EF4-FFF2-40B4-BE49-F238E27FC236}">
                <a16:creationId xmlns:a16="http://schemas.microsoft.com/office/drawing/2014/main" id="{D3766382-3C7B-0D4B-85EC-2657C362D43B}"/>
              </a:ext>
            </a:extLst>
          </p:cNvPr>
          <p:cNvSpPr/>
          <p:nvPr/>
        </p:nvSpPr>
        <p:spPr>
          <a:xfrm>
            <a:off x="5387351" y="609600"/>
            <a:ext cx="6096000" cy="1477328"/>
          </a:xfrm>
          <a:prstGeom prst="rect">
            <a:avLst/>
          </a:prstGeom>
        </p:spPr>
        <p:txBody>
          <a:bodyPr>
            <a:spAutoFit/>
          </a:bodyPr>
          <a:lstStyle/>
          <a:p>
            <a:pPr algn="just">
              <a:spcBef>
                <a:spcPts val="1200"/>
              </a:spcBef>
              <a:spcAft>
                <a:spcPts val="0"/>
              </a:spcAft>
            </a:pPr>
            <a:r>
              <a:rPr lang="en-CH" dirty="0">
                <a:solidFill>
                  <a:srgbClr val="000000"/>
                </a:solidFill>
                <a:latin typeface="Helvetica Neue" panose="02000503000000020004" pitchFamily="2" charset="0"/>
                <a:ea typeface="Times New Roman" panose="02020603050405020304" pitchFamily="18" charset="0"/>
                <a:cs typeface="Times New Roman" panose="02020603050405020304" pitchFamily="18" charset="0"/>
              </a:rPr>
              <a:t>Each of these cities are attractive places to live and work. All are very close to international airports and are appreciated by Expats. The organisation wants to settle his new headquarter based on the following decision matrix:</a:t>
            </a:r>
            <a:endParaRPr lang="en-CH"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7557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F4BF-94FD-0C4C-8170-1F979646639C}"/>
              </a:ext>
            </a:extLst>
          </p:cNvPr>
          <p:cNvSpPr>
            <a:spLocks noGrp="1"/>
          </p:cNvSpPr>
          <p:nvPr>
            <p:ph type="title"/>
          </p:nvPr>
        </p:nvSpPr>
        <p:spPr/>
        <p:txBody>
          <a:bodyPr/>
          <a:lstStyle/>
          <a:p>
            <a:r>
              <a:rPr lang="en-GB" dirty="0"/>
              <a:t>Data Sources</a:t>
            </a:r>
          </a:p>
        </p:txBody>
      </p:sp>
      <p:sp>
        <p:nvSpPr>
          <p:cNvPr id="3" name="Content Placeholder 2">
            <a:extLst>
              <a:ext uri="{FF2B5EF4-FFF2-40B4-BE49-F238E27FC236}">
                <a16:creationId xmlns:a16="http://schemas.microsoft.com/office/drawing/2014/main" id="{3A0777F6-95E2-ED48-B0F4-4ECAC5602531}"/>
              </a:ext>
            </a:extLst>
          </p:cNvPr>
          <p:cNvSpPr>
            <a:spLocks noGrp="1"/>
          </p:cNvSpPr>
          <p:nvPr>
            <p:ph idx="1"/>
          </p:nvPr>
        </p:nvSpPr>
        <p:spPr/>
        <p:txBody>
          <a:bodyPr/>
          <a:lstStyle/>
          <a:p>
            <a:pPr marL="36900" indent="0">
              <a:buNone/>
            </a:pPr>
            <a:r>
              <a:rPr lang="en-US" dirty="0">
                <a:effectLst/>
              </a:rPr>
              <a:t>The sources of data acquired for this assignment are</a:t>
            </a:r>
          </a:p>
          <a:p>
            <a:r>
              <a:rPr lang="en-US" dirty="0">
                <a:effectLst/>
              </a:rPr>
              <a:t> well known</a:t>
            </a:r>
          </a:p>
          <a:p>
            <a:r>
              <a:rPr lang="en-US" dirty="0">
                <a:effectLst/>
              </a:rPr>
              <a:t>regarded NGO institutions </a:t>
            </a:r>
          </a:p>
          <a:p>
            <a:r>
              <a:rPr lang="en-US" dirty="0">
                <a:effectLst/>
              </a:rPr>
              <a:t>Government sites</a:t>
            </a:r>
          </a:p>
          <a:p>
            <a:r>
              <a:rPr lang="en-US" dirty="0">
                <a:effectLst/>
              </a:rPr>
              <a:t>data collection platforms e.g. Foursquare</a:t>
            </a:r>
            <a:endParaRPr lang="en-CH" dirty="0">
              <a:effectLst/>
            </a:endParaRPr>
          </a:p>
          <a:p>
            <a:endParaRPr lang="en-GB" dirty="0"/>
          </a:p>
        </p:txBody>
      </p:sp>
      <p:graphicFrame>
        <p:nvGraphicFramePr>
          <p:cNvPr id="7" name="Table 6">
            <a:extLst>
              <a:ext uri="{FF2B5EF4-FFF2-40B4-BE49-F238E27FC236}">
                <a16:creationId xmlns:a16="http://schemas.microsoft.com/office/drawing/2014/main" id="{52A90E53-5BD5-4A48-BACD-69FA1AA8FD33}"/>
              </a:ext>
            </a:extLst>
          </p:cNvPr>
          <p:cNvGraphicFramePr>
            <a:graphicFrameLocks noGrp="1"/>
          </p:cNvGraphicFramePr>
          <p:nvPr>
            <p:extLst>
              <p:ext uri="{D42A27DB-BD31-4B8C-83A1-F6EECF244321}">
                <p14:modId xmlns:p14="http://schemas.microsoft.com/office/powerpoint/2010/main" val="2805476513"/>
              </p:ext>
            </p:extLst>
          </p:nvPr>
        </p:nvGraphicFramePr>
        <p:xfrm>
          <a:off x="6739968" y="2240030"/>
          <a:ext cx="5147232" cy="3729616"/>
        </p:xfrm>
        <a:graphic>
          <a:graphicData uri="http://schemas.openxmlformats.org/drawingml/2006/table">
            <a:tbl>
              <a:tblPr firstRow="1" firstCol="1" bandRow="1"/>
              <a:tblGrid>
                <a:gridCol w="887749">
                  <a:extLst>
                    <a:ext uri="{9D8B030D-6E8A-4147-A177-3AD203B41FA5}">
                      <a16:colId xmlns:a16="http://schemas.microsoft.com/office/drawing/2014/main" val="2986385105"/>
                    </a:ext>
                  </a:extLst>
                </a:gridCol>
                <a:gridCol w="1132665">
                  <a:extLst>
                    <a:ext uri="{9D8B030D-6E8A-4147-A177-3AD203B41FA5}">
                      <a16:colId xmlns:a16="http://schemas.microsoft.com/office/drawing/2014/main" val="3563914468"/>
                    </a:ext>
                  </a:extLst>
                </a:gridCol>
                <a:gridCol w="2346969">
                  <a:extLst>
                    <a:ext uri="{9D8B030D-6E8A-4147-A177-3AD203B41FA5}">
                      <a16:colId xmlns:a16="http://schemas.microsoft.com/office/drawing/2014/main" val="1423272727"/>
                    </a:ext>
                  </a:extLst>
                </a:gridCol>
                <a:gridCol w="779849">
                  <a:extLst>
                    <a:ext uri="{9D8B030D-6E8A-4147-A177-3AD203B41FA5}">
                      <a16:colId xmlns:a16="http://schemas.microsoft.com/office/drawing/2014/main" val="2922028970"/>
                    </a:ext>
                  </a:extLst>
                </a:gridCol>
              </a:tblGrid>
              <a:tr h="289932">
                <a:tc>
                  <a:txBody>
                    <a:bodyPr/>
                    <a:lstStyle/>
                    <a:p>
                      <a:pPr>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Name of organization</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Data access / </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Report</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Data attributes</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File format</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7962571"/>
                  </a:ext>
                </a:extLst>
              </a:tr>
              <a:tr h="380535">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Foursquare</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API</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Id, name, contact, location, categories, verified, stats, url, hours, popular, menu, price, rating, hereNow, storeId, description</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API (json)</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4122651"/>
                  </a:ext>
                </a:extLst>
              </a:tr>
              <a:tr h="253690">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OECD</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800" u="sng">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Unemployment</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Annual, harmonised unemployment rate in %, over 10 years</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API (csv)</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897600"/>
                  </a:ext>
                </a:extLst>
              </a:tr>
              <a:tr h="380535">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OECD</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U</a:t>
                      </a:r>
                      <a:r>
                        <a:rPr lang="en-US" sz="800" u="sng">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nit labour cost</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Annual, </a:t>
                      </a:r>
                      <a:r>
                        <a:rPr lang="en-CH" sz="800">
                          <a:effectLst/>
                          <a:latin typeface="Calibri" panose="020F0502020204030204" pitchFamily="34" charset="0"/>
                          <a:ea typeface="Calibri" panose="020F0502020204030204" pitchFamily="34" charset="0"/>
                          <a:cs typeface="Times New Roman" panose="02020603050405020304" pitchFamily="18" charset="0"/>
                        </a:rPr>
                        <a:t>Unit labour costs and labour productivity (employment based), Total economy </a:t>
                      </a:r>
                      <a:r>
                        <a:rPr lang="en-US" sz="800">
                          <a:effectLst/>
                          <a:latin typeface="Calibri" panose="020F0502020204030204" pitchFamily="34" charset="0"/>
                          <a:ea typeface="Calibri" panose="020F0502020204030204" pitchFamily="34" charset="0"/>
                          <a:cs typeface="Times New Roman" panose="02020603050405020304" pitchFamily="18" charset="0"/>
                        </a:rPr>
                        <a:t>in %, over 10years</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API (csv)</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644982"/>
                  </a:ext>
                </a:extLst>
              </a:tr>
              <a:tr h="253690">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OECD</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800" u="sng">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Corporate Tax</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Statutory corporate income tax rate, </a:t>
                      </a:r>
                      <a:r>
                        <a:rPr lang="en-CH" sz="800">
                          <a:effectLst/>
                          <a:latin typeface="Calibri" panose="020F0502020204030204" pitchFamily="34" charset="0"/>
                          <a:ea typeface="Calibri" panose="020F0502020204030204" pitchFamily="34" charset="0"/>
                          <a:cs typeface="Times New Roman" panose="02020603050405020304" pitchFamily="18" charset="0"/>
                        </a:rPr>
                        <a:t>Total economy </a:t>
                      </a:r>
                      <a:r>
                        <a:rPr lang="en-US" sz="800">
                          <a:effectLst/>
                          <a:latin typeface="Calibri" panose="020F0502020204030204" pitchFamily="34" charset="0"/>
                          <a:ea typeface="Calibri" panose="020F0502020204030204" pitchFamily="34" charset="0"/>
                          <a:cs typeface="Times New Roman" panose="02020603050405020304" pitchFamily="18" charset="0"/>
                        </a:rPr>
                        <a:t>in %, over 10years</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API (csv)</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2672787"/>
                  </a:ext>
                </a:extLst>
              </a:tr>
              <a:tr h="253690">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OECD</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800" u="sng">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Labour wage</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Average annual wages, </a:t>
                      </a:r>
                      <a:r>
                        <a:rPr lang="en-CH" sz="800">
                          <a:effectLst/>
                          <a:latin typeface="Calibri" panose="020F0502020204030204" pitchFamily="34" charset="0"/>
                          <a:ea typeface="Calibri" panose="020F0502020204030204" pitchFamily="34" charset="0"/>
                          <a:cs typeface="Times New Roman" panose="02020603050405020304" pitchFamily="18" charset="0"/>
                        </a:rPr>
                        <a:t>Total economy </a:t>
                      </a:r>
                      <a:r>
                        <a:rPr lang="en-US" sz="800">
                          <a:effectLst/>
                          <a:latin typeface="Calibri" panose="020F0502020204030204" pitchFamily="34" charset="0"/>
                          <a:ea typeface="Calibri" panose="020F0502020204030204" pitchFamily="34" charset="0"/>
                          <a:cs typeface="Times New Roman" panose="02020603050405020304" pitchFamily="18" charset="0"/>
                        </a:rPr>
                        <a:t>in EUR, over 10years</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API (csv)</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1536052"/>
                  </a:ext>
                </a:extLst>
              </a:tr>
              <a:tr h="253690">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Transparency International</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800" u="sng">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CPI Data Set</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CPI rank, CPI score, CPI std. error</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XLS</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8953056"/>
                  </a:ext>
                </a:extLst>
              </a:tr>
              <a:tr h="1014761">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Opendata.swiss</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800" u="sng">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7"/>
                        </a:rPr>
                        <a:t>Swiss city index</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Administration, Construction and housing, Crime, criminal justice, Culture, media, information society, sport, National economy, Education and science, Energy, Finances, Geography, Mobility and Transport, Public order and security, Politics, Population, Prices, Social security, Health, Territory and environment, Tourism, Work and income</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API (json)</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7957835"/>
                  </a:ext>
                </a:extLst>
              </a:tr>
              <a:tr h="253690">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Stadt Zurich</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800" u="sng">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8"/>
                        </a:rPr>
                        <a:t>District information</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Geospatial data as polygon lat, long coordinates</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Json</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0319347"/>
                  </a:ext>
                </a:extLst>
              </a:tr>
              <a:tr h="380535">
                <a:tc>
                  <a:txBody>
                    <a:bodyPr/>
                    <a:lstStyle/>
                    <a:p>
                      <a:pPr>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Statista</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800" u="sng">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9"/>
                        </a:rPr>
                        <a:t>Average price of residential property</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CH" sz="800">
                          <a:effectLst/>
                          <a:latin typeface="Calibri" panose="020F0502020204030204" pitchFamily="34" charset="0"/>
                          <a:ea typeface="Calibri" panose="020F0502020204030204" pitchFamily="34" charset="0"/>
                          <a:cs typeface="Times New Roman" panose="02020603050405020304" pitchFamily="18" charset="0"/>
                        </a:rPr>
                        <a:t>Average prices of 120 square meter apartments located in the most important cities of 38 European countries</a:t>
                      </a:r>
                      <a:endParaRPr lang="en-CH" sz="100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Web scraping</a:t>
                      </a:r>
                      <a:endParaRPr lang="en-CH"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4362" marR="543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9002593"/>
                  </a:ext>
                </a:extLst>
              </a:tr>
            </a:tbl>
          </a:graphicData>
        </a:graphic>
      </p:graphicFrame>
    </p:spTree>
    <p:extLst>
      <p:ext uri="{BB962C8B-B14F-4D97-AF65-F5344CB8AC3E}">
        <p14:creationId xmlns:p14="http://schemas.microsoft.com/office/powerpoint/2010/main" val="1543863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85FE3-72DA-E248-91C0-5070D6D0631A}"/>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5F31A55F-B972-064C-8B4C-4E3557CB6C9C}"/>
              </a:ext>
            </a:extLst>
          </p:cNvPr>
          <p:cNvSpPr>
            <a:spLocks noGrp="1"/>
          </p:cNvSpPr>
          <p:nvPr>
            <p:ph idx="1"/>
          </p:nvPr>
        </p:nvSpPr>
        <p:spPr/>
        <p:txBody>
          <a:bodyPr/>
          <a:lstStyle/>
          <a:p>
            <a:pPr marL="36900" indent="0">
              <a:buNone/>
            </a:pPr>
            <a:r>
              <a:rPr lang="en-GB" dirty="0"/>
              <a:t>Two step approach:</a:t>
            </a:r>
          </a:p>
          <a:p>
            <a:pPr lvl="0"/>
            <a:r>
              <a:rPr lang="en-US" sz="2000" dirty="0">
                <a:effectLst/>
              </a:rPr>
              <a:t>Select a country among the three candidates (SPA, CHE, GBR) based on macro economical data as shown above and run a decision tree analysis on the subject to define the key selection points i.e. the high entropy gains.</a:t>
            </a:r>
            <a:endParaRPr lang="en-CH" sz="2000" dirty="0">
              <a:effectLst/>
            </a:endParaRPr>
          </a:p>
          <a:p>
            <a:pPr lvl="0"/>
            <a:r>
              <a:rPr lang="en-US" sz="2000" dirty="0">
                <a:effectLst/>
              </a:rPr>
              <a:t>Based on the preselection, and with the data of mainly Foursquare, the different boroughs were </a:t>
            </a:r>
            <a:r>
              <a:rPr lang="en-US" sz="2000" dirty="0" err="1">
                <a:effectLst/>
              </a:rPr>
              <a:t>analysed</a:t>
            </a:r>
            <a:r>
              <a:rPr lang="en-US" sz="2000" dirty="0">
                <a:effectLst/>
              </a:rPr>
              <a:t> for the suit to the companies need and GenY compatibility. For this a clustering and prediction model was deployed on the data</a:t>
            </a:r>
            <a:endParaRPr lang="en-CH" sz="2000" dirty="0">
              <a:effectLst/>
            </a:endParaRPr>
          </a:p>
          <a:p>
            <a:pPr lvl="1"/>
            <a:endParaRPr lang="en-GB" dirty="0"/>
          </a:p>
        </p:txBody>
      </p:sp>
    </p:spTree>
    <p:extLst>
      <p:ext uri="{BB962C8B-B14F-4D97-AF65-F5344CB8AC3E}">
        <p14:creationId xmlns:p14="http://schemas.microsoft.com/office/powerpoint/2010/main" val="430750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C2789E-E917-D74B-AEBB-928F6D3B175F}"/>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3900"/>
              <a:t>Data and Observations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713A381-61B1-A147-B059-AF42183CCDD5}"/>
              </a:ext>
            </a:extLst>
          </p:cNvPr>
          <p:cNvPicPr>
            <a:picLocks noGrp="1" noChangeAspect="1"/>
          </p:cNvPicPr>
          <p:nvPr>
            <p:ph idx="1"/>
          </p:nvPr>
        </p:nvPicPr>
        <p:blipFill>
          <a:blip r:embed="rId4"/>
          <a:stretch>
            <a:fillRect/>
          </a:stretch>
        </p:blipFill>
        <p:spPr>
          <a:xfrm>
            <a:off x="5325001" y="465948"/>
            <a:ext cx="4005611" cy="2020958"/>
          </a:xfrm>
          <a:prstGeom prst="rect">
            <a:avLst/>
          </a:prstGeom>
        </p:spPr>
      </p:pic>
      <p:pic>
        <p:nvPicPr>
          <p:cNvPr id="13" name="Picture 12" descr="A screenshot of a social media post&#10;&#10;Description automatically generated">
            <a:extLst>
              <a:ext uri="{FF2B5EF4-FFF2-40B4-BE49-F238E27FC236}">
                <a16:creationId xmlns:a16="http://schemas.microsoft.com/office/drawing/2014/main" id="{C8DCF267-F084-964D-99D2-230774E4911F}"/>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5799606" y="2688474"/>
            <a:ext cx="5731510" cy="1752600"/>
          </a:xfrm>
          <a:prstGeom prst="rect">
            <a:avLst/>
          </a:prstGeom>
        </p:spPr>
      </p:pic>
      <p:pic>
        <p:nvPicPr>
          <p:cNvPr id="14" name="Picture 13" descr="A close up of a map&#10;&#10;Description automatically generated">
            <a:extLst>
              <a:ext uri="{FF2B5EF4-FFF2-40B4-BE49-F238E27FC236}">
                <a16:creationId xmlns:a16="http://schemas.microsoft.com/office/drawing/2014/main" id="{C93A713E-EBFD-674E-8864-9D37875DEC82}"/>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8665361" y="4611127"/>
            <a:ext cx="3259162" cy="2006840"/>
          </a:xfrm>
          <a:prstGeom prst="rect">
            <a:avLst/>
          </a:prstGeom>
        </p:spPr>
      </p:pic>
      <p:sp>
        <p:nvSpPr>
          <p:cNvPr id="6" name="TextBox 5">
            <a:extLst>
              <a:ext uri="{FF2B5EF4-FFF2-40B4-BE49-F238E27FC236}">
                <a16:creationId xmlns:a16="http://schemas.microsoft.com/office/drawing/2014/main" id="{D4166F0D-6E52-9740-8728-54081245A50E}"/>
              </a:ext>
            </a:extLst>
          </p:cNvPr>
          <p:cNvSpPr txBox="1"/>
          <p:nvPr/>
        </p:nvSpPr>
        <p:spPr>
          <a:xfrm rot="16200000">
            <a:off x="4052386" y="1231931"/>
            <a:ext cx="1901299" cy="369332"/>
          </a:xfrm>
          <a:prstGeom prst="rect">
            <a:avLst/>
          </a:prstGeom>
          <a:noFill/>
        </p:spPr>
        <p:txBody>
          <a:bodyPr wrap="square" rtlCol="0">
            <a:spAutoFit/>
          </a:bodyPr>
          <a:lstStyle/>
          <a:p>
            <a:pPr algn="ctr"/>
            <a:r>
              <a:rPr lang="en-GB" dirty="0">
                <a:solidFill>
                  <a:schemeClr val="bg1"/>
                </a:solidFill>
              </a:rPr>
              <a:t>Macro Economic</a:t>
            </a:r>
          </a:p>
        </p:txBody>
      </p:sp>
      <p:sp>
        <p:nvSpPr>
          <p:cNvPr id="15" name="TextBox 14">
            <a:extLst>
              <a:ext uri="{FF2B5EF4-FFF2-40B4-BE49-F238E27FC236}">
                <a16:creationId xmlns:a16="http://schemas.microsoft.com/office/drawing/2014/main" id="{127C5A07-08A4-B145-A87D-56B1ABFBA535}"/>
              </a:ext>
            </a:extLst>
          </p:cNvPr>
          <p:cNvSpPr txBox="1"/>
          <p:nvPr/>
        </p:nvSpPr>
        <p:spPr>
          <a:xfrm rot="16200000">
            <a:off x="4052385" y="3351140"/>
            <a:ext cx="1901299" cy="369332"/>
          </a:xfrm>
          <a:prstGeom prst="rect">
            <a:avLst/>
          </a:prstGeom>
          <a:noFill/>
        </p:spPr>
        <p:txBody>
          <a:bodyPr wrap="square" rtlCol="0">
            <a:spAutoFit/>
          </a:bodyPr>
          <a:lstStyle/>
          <a:p>
            <a:pPr algn="ctr"/>
            <a:r>
              <a:rPr lang="en-GB" dirty="0">
                <a:solidFill>
                  <a:schemeClr val="bg1"/>
                </a:solidFill>
              </a:rPr>
              <a:t>Regulatory view</a:t>
            </a:r>
          </a:p>
        </p:txBody>
      </p:sp>
      <p:sp>
        <p:nvSpPr>
          <p:cNvPr id="16" name="TextBox 15">
            <a:extLst>
              <a:ext uri="{FF2B5EF4-FFF2-40B4-BE49-F238E27FC236}">
                <a16:creationId xmlns:a16="http://schemas.microsoft.com/office/drawing/2014/main" id="{9CBBACF6-E5CA-CB40-9940-1DF68F2F750A}"/>
              </a:ext>
            </a:extLst>
          </p:cNvPr>
          <p:cNvSpPr txBox="1"/>
          <p:nvPr/>
        </p:nvSpPr>
        <p:spPr>
          <a:xfrm rot="16200000">
            <a:off x="4052385" y="5432142"/>
            <a:ext cx="1901299" cy="369332"/>
          </a:xfrm>
          <a:prstGeom prst="rect">
            <a:avLst/>
          </a:prstGeom>
          <a:noFill/>
        </p:spPr>
        <p:txBody>
          <a:bodyPr wrap="square" rtlCol="0">
            <a:spAutoFit/>
          </a:bodyPr>
          <a:lstStyle/>
          <a:p>
            <a:pPr algn="ctr"/>
            <a:r>
              <a:rPr lang="en-GB" dirty="0">
                <a:solidFill>
                  <a:schemeClr val="bg1"/>
                </a:solidFill>
              </a:rPr>
              <a:t>Cost view</a:t>
            </a:r>
          </a:p>
        </p:txBody>
      </p:sp>
    </p:spTree>
    <p:extLst>
      <p:ext uri="{BB962C8B-B14F-4D97-AF65-F5344CB8AC3E}">
        <p14:creationId xmlns:p14="http://schemas.microsoft.com/office/powerpoint/2010/main" val="1116944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60C7BA-D752-0F4F-853F-A7437641B0AC}"/>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Country Selection</a:t>
            </a:r>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14B323A1-52A8-5847-BE07-AAF4FD247611}"/>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6943798" y="720651"/>
            <a:ext cx="3912991" cy="2708349"/>
          </a:xfrm>
          <a:prstGeom prst="rect">
            <a:avLst/>
          </a:prstGeom>
        </p:spPr>
      </p:pic>
      <p:sp>
        <p:nvSpPr>
          <p:cNvPr id="5" name="Rectangle 4">
            <a:extLst>
              <a:ext uri="{FF2B5EF4-FFF2-40B4-BE49-F238E27FC236}">
                <a16:creationId xmlns:a16="http://schemas.microsoft.com/office/drawing/2014/main" id="{445C5144-44BA-0B49-82FD-77809C0366AC}"/>
              </a:ext>
            </a:extLst>
          </p:cNvPr>
          <p:cNvSpPr/>
          <p:nvPr/>
        </p:nvSpPr>
        <p:spPr>
          <a:xfrm>
            <a:off x="5234209" y="3899238"/>
            <a:ext cx="6096000" cy="2031325"/>
          </a:xfrm>
          <a:prstGeom prst="rect">
            <a:avLst/>
          </a:prstGeom>
        </p:spPr>
        <p:txBody>
          <a:bodyPr>
            <a:spAutoFit/>
          </a:bodyPr>
          <a:lstStyle/>
          <a:p>
            <a:pPr>
              <a:spcAft>
                <a:spcPts val="0"/>
              </a:spcAft>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Purpose of the above data review was to identify the data sets providing the highest information gains on the nodes with the least variables to look at.</a:t>
            </a:r>
          </a:p>
          <a:p>
            <a:pPr>
              <a:spcAft>
                <a:spcPts val="0"/>
              </a:spcAft>
            </a:pP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The model indicates that only two variables:</a:t>
            </a:r>
            <a:endParaRPr lang="en-CH"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mj-lt"/>
              <a:buAutoNum type="arabicPeriod"/>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Index for “Rule of law”</a:t>
            </a:r>
            <a:endParaRPr lang="en-CH"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mj-lt"/>
              <a:buAutoNum type="arabicPeriod"/>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Corruption reliance index</a:t>
            </a:r>
            <a:endParaRPr lang="en-CH"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0270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C922E8-6051-0046-B60B-E0F03071C036}"/>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Finetuning the selction</a:t>
            </a:r>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 up of a map&#10;&#10;Description automatically generated">
            <a:extLst>
              <a:ext uri="{FF2B5EF4-FFF2-40B4-BE49-F238E27FC236}">
                <a16:creationId xmlns:a16="http://schemas.microsoft.com/office/drawing/2014/main" id="{D89BEEAE-DB9D-D541-BED6-59CC18985968}"/>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8067515" y="599317"/>
            <a:ext cx="3575979" cy="2517107"/>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F8D0D610-8A17-AF45-AA56-7B30858E061E}"/>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106414" y="3397205"/>
            <a:ext cx="6542946" cy="1875453"/>
          </a:xfrm>
          <a:prstGeom prst="rect">
            <a:avLst/>
          </a:prstGeom>
        </p:spPr>
      </p:pic>
      <p:sp>
        <p:nvSpPr>
          <p:cNvPr id="5" name="Rectangle 4">
            <a:extLst>
              <a:ext uri="{FF2B5EF4-FFF2-40B4-BE49-F238E27FC236}">
                <a16:creationId xmlns:a16="http://schemas.microsoft.com/office/drawing/2014/main" id="{52245952-21A3-3C4E-807F-DEED24FC9CFC}"/>
              </a:ext>
            </a:extLst>
          </p:cNvPr>
          <p:cNvSpPr/>
          <p:nvPr/>
        </p:nvSpPr>
        <p:spPr>
          <a:xfrm>
            <a:off x="4953000" y="512217"/>
            <a:ext cx="2703467" cy="923330"/>
          </a:xfrm>
          <a:prstGeom prst="rect">
            <a:avLst/>
          </a:prstGeom>
        </p:spPr>
        <p:txBody>
          <a:bodyPr wrap="square">
            <a:spAutoFit/>
          </a:bodyPr>
          <a:lstStyle/>
          <a:p>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Zurich as an international City is subdivided into 11 boroughs </a:t>
            </a:r>
            <a:endParaRPr lang="en-GB" dirty="0">
              <a:solidFill>
                <a:schemeClr val="bg1"/>
              </a:solidFill>
            </a:endParaRPr>
          </a:p>
        </p:txBody>
      </p:sp>
      <p:sp>
        <p:nvSpPr>
          <p:cNvPr id="6" name="Rectangle 5">
            <a:extLst>
              <a:ext uri="{FF2B5EF4-FFF2-40B4-BE49-F238E27FC236}">
                <a16:creationId xmlns:a16="http://schemas.microsoft.com/office/drawing/2014/main" id="{B3312C76-7B77-6042-9CA4-4D32E62193AD}"/>
              </a:ext>
            </a:extLst>
          </p:cNvPr>
          <p:cNvSpPr/>
          <p:nvPr/>
        </p:nvSpPr>
        <p:spPr>
          <a:xfrm>
            <a:off x="5106414" y="5571063"/>
            <a:ext cx="6096000" cy="646331"/>
          </a:xfrm>
          <a:prstGeom prst="rect">
            <a:avLst/>
          </a:prstGeom>
        </p:spPr>
        <p:txBody>
          <a:bodyPr>
            <a:spAutoFit/>
          </a:bodyPr>
          <a:lstStyle/>
          <a:p>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We’d recommend to locate the new Europe headquarter in Zurich in the borough of </a:t>
            </a:r>
            <a:r>
              <a:rPr lang="en-U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Fluntern</a:t>
            </a:r>
            <a:r>
              <a:rPr lang="en-CH" dirty="0">
                <a:solidFill>
                  <a:schemeClr val="bg1"/>
                </a:solidFill>
                <a:latin typeface="Calibri" panose="020F0502020204030204" pitchFamily="34" charset="0"/>
                <a:ea typeface="Calibri" panose="020F0502020204030204" pitchFamily="34" charset="0"/>
                <a:cs typeface="Times New Roman" panose="02020603050405020304" pitchFamily="18" charset="0"/>
              </a:rPr>
              <a:t>/ZH</a:t>
            </a:r>
            <a:endParaRPr lang="en-GB" dirty="0">
              <a:solidFill>
                <a:schemeClr val="bg1"/>
              </a:solidFill>
            </a:endParaRPr>
          </a:p>
        </p:txBody>
      </p:sp>
    </p:spTree>
    <p:extLst>
      <p:ext uri="{BB962C8B-B14F-4D97-AF65-F5344CB8AC3E}">
        <p14:creationId xmlns:p14="http://schemas.microsoft.com/office/powerpoint/2010/main" val="624631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16267-D89F-A841-830D-B4FE0AF8F85C}"/>
              </a:ext>
            </a:extLst>
          </p:cNvPr>
          <p:cNvSpPr>
            <a:spLocks noGrp="1"/>
          </p:cNvSpPr>
          <p:nvPr>
            <p:ph type="title"/>
          </p:nvPr>
        </p:nvSpPr>
        <p:spPr/>
        <p:txBody>
          <a:bodyPr/>
          <a:lstStyle/>
          <a:p>
            <a:r>
              <a:rPr lang="en-GB" dirty="0"/>
              <a:t>Discussion of the results / method</a:t>
            </a:r>
          </a:p>
        </p:txBody>
      </p:sp>
      <p:sp>
        <p:nvSpPr>
          <p:cNvPr id="3" name="Content Placeholder 2">
            <a:extLst>
              <a:ext uri="{FF2B5EF4-FFF2-40B4-BE49-F238E27FC236}">
                <a16:creationId xmlns:a16="http://schemas.microsoft.com/office/drawing/2014/main" id="{1C1D100C-2A63-5D48-8F64-CD3833684A8F}"/>
              </a:ext>
            </a:extLst>
          </p:cNvPr>
          <p:cNvSpPr>
            <a:spLocks noGrp="1"/>
          </p:cNvSpPr>
          <p:nvPr>
            <p:ph idx="1"/>
          </p:nvPr>
        </p:nvSpPr>
        <p:spPr/>
        <p:txBody>
          <a:bodyPr>
            <a:normAutofit fontScale="92500" lnSpcReduction="20000"/>
          </a:bodyPr>
          <a:lstStyle/>
          <a:p>
            <a:r>
              <a:rPr lang="en-US" dirty="0">
                <a:effectLst/>
              </a:rPr>
              <a:t>This work was highly hypothetical and hence might not hold all data points , a company would consider. </a:t>
            </a:r>
          </a:p>
          <a:p>
            <a:r>
              <a:rPr lang="en-US" dirty="0">
                <a:effectLst/>
              </a:rPr>
              <a:t>It can however lead the process as a template.</a:t>
            </a:r>
            <a:endParaRPr lang="en-CH" dirty="0">
              <a:effectLst/>
            </a:endParaRPr>
          </a:p>
          <a:p>
            <a:r>
              <a:rPr lang="en-US" dirty="0">
                <a:effectLst/>
              </a:rPr>
              <a:t>The challenge in this work was less based on the statistical validity of the analysis but primarily on the demonstration of the following skills:</a:t>
            </a:r>
            <a:endParaRPr lang="en-CH" dirty="0">
              <a:effectLst/>
            </a:endParaRPr>
          </a:p>
          <a:p>
            <a:pPr lvl="1"/>
            <a:r>
              <a:rPr lang="en-US" dirty="0">
                <a:effectLst/>
              </a:rPr>
              <a:t>Finding, collecting harmonizing data from multiple sources</a:t>
            </a:r>
            <a:endParaRPr lang="en-CH" dirty="0">
              <a:effectLst/>
            </a:endParaRPr>
          </a:p>
          <a:p>
            <a:pPr lvl="1"/>
            <a:r>
              <a:rPr lang="en-US" dirty="0">
                <a:effectLst/>
              </a:rPr>
              <a:t>Building a data framework which allows the deployment of machine learning techniques, despite the small sample of data</a:t>
            </a:r>
            <a:endParaRPr lang="en-CH" dirty="0">
              <a:effectLst/>
            </a:endParaRPr>
          </a:p>
          <a:p>
            <a:pPr lvl="1"/>
            <a:r>
              <a:rPr lang="en-US" dirty="0">
                <a:effectLst/>
              </a:rPr>
              <a:t>Application of multiple data visualization techniques, i.e. boxplot, superimposed maps and decision trees</a:t>
            </a:r>
            <a:endParaRPr lang="en-CH" dirty="0">
              <a:effectLst/>
            </a:endParaRPr>
          </a:p>
          <a:p>
            <a:pPr lvl="1"/>
            <a:r>
              <a:rPr lang="en-US" dirty="0">
                <a:effectLst/>
              </a:rPr>
              <a:t>Handling of at least two machine learning techniques</a:t>
            </a:r>
            <a:endParaRPr lang="en-CH" dirty="0">
              <a:effectLst/>
            </a:endParaRPr>
          </a:p>
          <a:p>
            <a:pPr lvl="1"/>
            <a:r>
              <a:rPr lang="en-US" dirty="0">
                <a:effectLst/>
              </a:rPr>
              <a:t>Formulation of report demonstrating the skills</a:t>
            </a:r>
            <a:endParaRPr lang="en-CH" dirty="0">
              <a:effectLst/>
            </a:endParaRPr>
          </a:p>
          <a:p>
            <a:endParaRPr lang="en-GB" dirty="0"/>
          </a:p>
        </p:txBody>
      </p:sp>
    </p:spTree>
    <p:extLst>
      <p:ext uri="{BB962C8B-B14F-4D97-AF65-F5344CB8AC3E}">
        <p14:creationId xmlns:p14="http://schemas.microsoft.com/office/powerpoint/2010/main" val="213125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412624"/>
      </a:dk2>
      <a:lt2>
        <a:srgbClr val="E5E2E8"/>
      </a:lt2>
      <a:accent1>
        <a:srgbClr val="71B230"/>
      </a:accent1>
      <a:accent2>
        <a:srgbClr val="9CA722"/>
      </a:accent2>
      <a:accent3>
        <a:srgbClr val="C89837"/>
      </a:accent3>
      <a:accent4>
        <a:srgbClr val="C44F28"/>
      </a:accent4>
      <a:accent5>
        <a:srgbClr val="D63A54"/>
      </a:accent5>
      <a:accent6>
        <a:srgbClr val="C42883"/>
      </a:accent6>
      <a:hlink>
        <a:srgbClr val="C55252"/>
      </a:hlink>
      <a:folHlink>
        <a:srgbClr val="7F7F7F"/>
      </a:folHlink>
    </a:clrScheme>
    <a:fontScheme name="Slate">
      <a:majorFont>
        <a:latin typeface="Bookman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3</TotalTime>
  <Words>874</Words>
  <Application>Microsoft Macintosh PowerPoint</Application>
  <PresentationFormat>Widescreen</PresentationFormat>
  <Paragraphs>99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Bookman Old Style</vt:lpstr>
      <vt:lpstr>Calibri</vt:lpstr>
      <vt:lpstr>Franklin Gothic Book</vt:lpstr>
      <vt:lpstr>Helvetica Neue</vt:lpstr>
      <vt:lpstr>Wingdings 2</vt:lpstr>
      <vt:lpstr>SlateVTI</vt:lpstr>
      <vt:lpstr>Capstone Project - The Battle of Neighborhoods</vt:lpstr>
      <vt:lpstr>Objective</vt:lpstr>
      <vt:lpstr>Introduction </vt:lpstr>
      <vt:lpstr>Data Sources</vt:lpstr>
      <vt:lpstr>Methodology</vt:lpstr>
      <vt:lpstr>Data and Observations</vt:lpstr>
      <vt:lpstr>Country Selection</vt:lpstr>
      <vt:lpstr>Finetuning the selction</vt:lpstr>
      <vt:lpstr>Discussion of the results /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Roger Moll</dc:creator>
  <cp:lastModifiedBy>Roger Moll</cp:lastModifiedBy>
  <cp:revision>1</cp:revision>
  <dcterms:created xsi:type="dcterms:W3CDTF">2020-06-19T13:25:43Z</dcterms:created>
  <dcterms:modified xsi:type="dcterms:W3CDTF">2020-06-19T13:29:12Z</dcterms:modified>
</cp:coreProperties>
</file>