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  <p:sldId id="278" r:id="rId23"/>
    <p:sldId id="282" r:id="rId24"/>
    <p:sldId id="283" r:id="rId25"/>
    <p:sldId id="284" r:id="rId26"/>
    <p:sldId id="285" r:id="rId27"/>
    <p:sldId id="279" r:id="rId28"/>
    <p:sldId id="280" r:id="rId29"/>
    <p:sldId id="281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5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3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5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07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93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95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97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6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DB84-4D0F-4B5A-9596-E767D2479797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9D95FC-D3AA-423F-9CAB-E6F6DE8DD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7%A6%E6%97%8B%E5%92%AA%E5%94%91?fbclid=IwAR2KTZhbtbxsMx033aam143MYLwoKHWlUaXINfgj-rEEdYUbgMPEIVLZaTQ" TargetMode="External"/><Relationship Id="rId2" Type="http://schemas.openxmlformats.org/officeDocument/2006/relationships/hyperlink" Target="https://stat.ethz.ch/R-manual/R-devel/library/survival/html/colon.html?fbclid=IwAR2FPEADXaq0feNj43jfzOphYA2A1_H1WwvzGiTRmIEWhtsDL3BpjQB549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kaz_yos/resid_cox?fbclid=IwAR1lKh6b-BH93eu5nxKBT6Y60JGeBBP3Va1ItxrHJp9Z-TLaadYbN26IWx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ata.plot.ly/pharmaceutical-survival-interactive/?fbclid=IwAR18VCw_B7mws2swl4w8xUJvNrf_M2R1SOyhqaUMIECRwsuabdWj4smA8to" TargetMode="External"/><Relationship Id="rId2" Type="http://schemas.openxmlformats.org/officeDocument/2006/relationships/hyperlink" Target="https://www.ncbi.nlm.nih.gov/pmc/articles/PMC4142923/?fbclid=IwAR2tqA39y22-IpkK4y1VUoRQ3tUp45y5a_Dt-5inf4vYyTRrMQOhxFRNuf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0CAE59F-A98B-4967-BDA7-C8B49D12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08989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b="1" dirty="0">
                <a:latin typeface="+mj-ea"/>
              </a:rPr>
              <a:t>存活分析期末報告</a:t>
            </a:r>
            <a:br>
              <a:rPr lang="en-US" altLang="zh-TW" dirty="0"/>
            </a:br>
            <a:br>
              <a:rPr lang="zh-TW" altLang="zh-TW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3A067B-4BEC-4334-A100-B93E57BA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2330"/>
            <a:ext cx="8596668" cy="4383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2800" b="1" dirty="0">
                <a:latin typeface="+mj-ea"/>
                <a:ea typeface="+mj-ea"/>
                <a:cs typeface="Times New Roman" panose="02020603050405020304" pitchFamily="18" charset="0"/>
              </a:rPr>
              <a:t>Chemotherapy for Stage B/C Colon Cancer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400" b="1" dirty="0">
                <a:latin typeface="+mj-ea"/>
                <a:ea typeface="+mj-ea"/>
              </a:rPr>
              <a:t>M072040002 </a:t>
            </a:r>
            <a:r>
              <a:rPr lang="zh-TW" altLang="en-US" sz="2400" b="1" dirty="0">
                <a:latin typeface="+mj-ea"/>
                <a:ea typeface="+mj-ea"/>
              </a:rPr>
              <a:t>孫浩哲</a:t>
            </a:r>
            <a:endParaRPr lang="en-US" altLang="zh-TW" sz="24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400" b="1" dirty="0">
                <a:latin typeface="+mj-ea"/>
                <a:ea typeface="+mj-ea"/>
              </a:rPr>
              <a:t>M072040006 </a:t>
            </a:r>
            <a:r>
              <a:rPr lang="zh-TW" altLang="en-US" sz="2400" b="1" dirty="0">
                <a:latin typeface="+mj-ea"/>
                <a:ea typeface="+mj-ea"/>
              </a:rPr>
              <a:t>吳強銘</a:t>
            </a:r>
            <a:endParaRPr lang="en-US" altLang="zh-TW" sz="24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400" b="1" dirty="0">
                <a:latin typeface="+mj-ea"/>
                <a:ea typeface="+mj-ea"/>
              </a:rPr>
              <a:t>M072040036 </a:t>
            </a:r>
            <a:r>
              <a:rPr lang="zh-TW" altLang="en-US" sz="2400" b="1" dirty="0">
                <a:latin typeface="+mj-ea"/>
                <a:ea typeface="+mj-ea"/>
              </a:rPr>
              <a:t>吳政霖</a:t>
            </a:r>
          </a:p>
        </p:txBody>
      </p:sp>
    </p:spTree>
    <p:extLst>
      <p:ext uri="{BB962C8B-B14F-4D97-AF65-F5344CB8AC3E}">
        <p14:creationId xmlns:p14="http://schemas.microsoft.com/office/powerpoint/2010/main" val="168971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39E9A-9DDC-4F1F-BF96-11BE1553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509"/>
          </a:xfrm>
        </p:spPr>
        <p:txBody>
          <a:bodyPr/>
          <a:lstStyle/>
          <a:p>
            <a:pPr algn="ctr"/>
            <a:r>
              <a:rPr lang="zh-TW" altLang="en-US" b="1" dirty="0"/>
              <a:t>各係數信賴區間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D7E220A-F06C-4C3A-97EC-4D0AC7C9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24" y="1738067"/>
            <a:ext cx="4240131" cy="3579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AA1E35A-8FD4-412E-8138-30FECDAD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64" y="1738067"/>
            <a:ext cx="3875953" cy="3579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2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595F-4036-4163-A8C9-DD723D24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69" y="295564"/>
            <a:ext cx="8596668" cy="822036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Baseline cumulative hazard function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EF2B8B-9755-4DC8-9D8E-CD8438C0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240" y="1234141"/>
            <a:ext cx="7223325" cy="49515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5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AFAC-47E3-4C11-9CAC-03DD0298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52420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+mj-ea"/>
              </a:rPr>
              <a:t>Log-rank test</a:t>
            </a:r>
            <a:r>
              <a:rPr lang="zh-TW" altLang="en-US" sz="4000" b="1" dirty="0">
                <a:latin typeface="+mj-ea"/>
              </a:rPr>
              <a:t> </a:t>
            </a:r>
            <a:r>
              <a:rPr lang="en-US" altLang="zh-TW" sz="4000" b="1" dirty="0">
                <a:latin typeface="+mj-ea"/>
              </a:rPr>
              <a:t>(K-M curves)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A24F8-F1D9-421F-B041-816DB13A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70" y="1488613"/>
            <a:ext cx="8596668" cy="3880773"/>
          </a:xfrm>
        </p:spPr>
        <p:txBody>
          <a:bodyPr/>
          <a:lstStyle/>
          <a:p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以下為個別對六項變數之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 curves </a:t>
            </a:r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log-rank test </a:t>
            </a:r>
            <a:r>
              <a:rPr lang="zh-TW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p-value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B619C-FF4C-47E8-8DDC-8A548C8BD5E3}"/>
              </a:ext>
            </a:extLst>
          </p:cNvPr>
          <p:cNvSpPr/>
          <p:nvPr/>
        </p:nvSpPr>
        <p:spPr>
          <a:xfrm>
            <a:off x="1089891" y="1613431"/>
            <a:ext cx="7610764" cy="46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6D1116-464F-488C-89E5-D473C44736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9" y="2201390"/>
            <a:ext cx="4171759" cy="33552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B21F20-22AF-4F4E-85B5-4CFE0BA3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77" y="2201389"/>
            <a:ext cx="4334261" cy="33552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C62A7ED-5CD9-4A6F-B4D7-AF8B73C4E389}"/>
              </a:ext>
            </a:extLst>
          </p:cNvPr>
          <p:cNvSpPr txBox="1"/>
          <p:nvPr/>
        </p:nvSpPr>
        <p:spPr>
          <a:xfrm>
            <a:off x="788170" y="580043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rx</a:t>
            </a:r>
            <a:r>
              <a:rPr lang="en-US" altLang="zh-TW" dirty="0"/>
              <a:t> K-M curves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DB6D25-660E-4C84-BBBE-D317492F837F}"/>
              </a:ext>
            </a:extLst>
          </p:cNvPr>
          <p:cNvSpPr/>
          <p:nvPr/>
        </p:nvSpPr>
        <p:spPr>
          <a:xfrm>
            <a:off x="6194832" y="580043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extent K-M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62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F7BB9-6053-4F8F-A648-812721B6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189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Log-rank test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(K-M curves)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873E96-E86D-401C-AA99-A49897A7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01906"/>
            <a:ext cx="4361384" cy="36968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676BB405-22DE-4E66-9D60-0A78A17BCF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30" y="1801906"/>
            <a:ext cx="4071188" cy="36968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75496A-8E47-41EE-BFE1-A24A49315AEB}"/>
              </a:ext>
            </a:extLst>
          </p:cNvPr>
          <p:cNvSpPr txBox="1"/>
          <p:nvPr/>
        </p:nvSpPr>
        <p:spPr>
          <a:xfrm>
            <a:off x="788170" y="580043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adhere K-M curves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7C6CD4-9F89-42B2-AA72-66D924EF84FC}"/>
              </a:ext>
            </a:extLst>
          </p:cNvPr>
          <p:cNvSpPr txBox="1"/>
          <p:nvPr/>
        </p:nvSpPr>
        <p:spPr>
          <a:xfrm>
            <a:off x="5529503" y="580043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obstruct K-M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52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F5EBD-3217-4B0F-9E02-401F3C55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89" y="609600"/>
            <a:ext cx="8596668" cy="845127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Log-rank test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(K-M curves)</a:t>
            </a:r>
            <a:endParaRPr lang="zh-TW" altLang="en-US" dirty="0"/>
          </a:p>
        </p:txBody>
      </p:sp>
      <p:pic>
        <p:nvPicPr>
          <p:cNvPr id="4" name="內容版面配置區 3" descr="一張含有 地圖, 文字 的圖片&#10;&#10;自動產生的描述">
            <a:extLst>
              <a:ext uri="{FF2B5EF4-FFF2-40B4-BE49-F238E27FC236}">
                <a16:creationId xmlns:a16="http://schemas.microsoft.com/office/drawing/2014/main" id="{943CDAB7-E749-48A6-A4CA-50F8E4F349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6" y="1893863"/>
            <a:ext cx="4106488" cy="3754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A4F0C60E-DC30-4927-9CD1-33223A6359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9" y="1893863"/>
            <a:ext cx="4106488" cy="3754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1CA6C6-CDB6-4642-8D96-C41B7D4F1CA2}"/>
              </a:ext>
            </a:extLst>
          </p:cNvPr>
          <p:cNvSpPr txBox="1"/>
          <p:nvPr/>
        </p:nvSpPr>
        <p:spPr>
          <a:xfrm>
            <a:off x="805190" y="580043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node4 K-M curves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A9F114-53B7-42E3-9586-2EE61DA60F02}"/>
              </a:ext>
            </a:extLst>
          </p:cNvPr>
          <p:cNvSpPr txBox="1"/>
          <p:nvPr/>
        </p:nvSpPr>
        <p:spPr>
          <a:xfrm>
            <a:off x="5229703" y="5800436"/>
            <a:ext cx="39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surg K-M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1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81CE-4701-4777-A42E-73B0F759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Local test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25E04-4193-42AF-B29A-8E895697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074"/>
            <a:ext cx="9140921" cy="4424998"/>
          </a:xfrm>
        </p:spPr>
        <p:txBody>
          <a:bodyPr/>
          <a:lstStyle/>
          <a:p>
            <a:r>
              <a:rPr lang="zh-TW" altLang="en-US" b="1" dirty="0"/>
              <a:t>由於本資料主要針對使用藥物 </a:t>
            </a:r>
            <a:r>
              <a:rPr lang="en-US" altLang="zh-TW" b="1" dirty="0"/>
              <a:t>(</a:t>
            </a:r>
            <a:r>
              <a:rPr lang="en-US" altLang="zh-TW" b="1" dirty="0" err="1"/>
              <a:t>rx</a:t>
            </a:r>
            <a:r>
              <a:rPr lang="en-US" altLang="zh-TW" b="1" dirty="0"/>
              <a:t>) </a:t>
            </a:r>
            <a:r>
              <a:rPr lang="zh-TW" altLang="en-US" b="1" dirty="0"/>
              <a:t>去做分析，所以我們針對 </a:t>
            </a:r>
            <a:r>
              <a:rPr lang="en-US" altLang="zh-TW" b="1" dirty="0" err="1"/>
              <a:t>rx</a:t>
            </a:r>
            <a:r>
              <a:rPr lang="en-US" altLang="zh-TW" b="1" dirty="0"/>
              <a:t> </a:t>
            </a:r>
            <a:r>
              <a:rPr lang="zh-TW" altLang="en-US" b="1" dirty="0"/>
              <a:t>變數進行 </a:t>
            </a:r>
            <a:r>
              <a:rPr lang="en-US" altLang="zh-TW" b="1" dirty="0">
                <a:latin typeface="+mj-ea"/>
                <a:ea typeface="+mj-ea"/>
              </a:rPr>
              <a:t>local test.</a:t>
            </a:r>
            <a:endParaRPr lang="zh-TW" altLang="en-US" b="1" dirty="0"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249C51-2787-4901-B9A3-7B95BE26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20989"/>
              </p:ext>
            </p:extLst>
          </p:nvPr>
        </p:nvGraphicFramePr>
        <p:xfrm>
          <a:off x="911668" y="2329873"/>
          <a:ext cx="8127999" cy="23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5585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7061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7896236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Approaches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Local test statistics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49196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Wald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1.698336e-06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7274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Likelihood ratio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1.008707e-06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04268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1.417983e-06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3005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A5A8C5C-2696-497E-AD98-853A915B251D}"/>
              </a:ext>
            </a:extLst>
          </p:cNvPr>
          <p:cNvSpPr txBox="1"/>
          <p:nvPr/>
        </p:nvSpPr>
        <p:spPr>
          <a:xfrm>
            <a:off x="677334" y="5112326"/>
            <a:ext cx="914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由以上圖表可得知，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任一檢定方法的 </a:t>
            </a:r>
            <a:r>
              <a:rPr lang="en-US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p-value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都很小，所以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rx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是一項顯著的變數，</a:t>
            </a:r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無法被移除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67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FD26-AD03-401A-8AE5-EA1C300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9" y="484908"/>
            <a:ext cx="8596668" cy="748145"/>
          </a:xfrm>
        </p:spPr>
        <p:txBody>
          <a:bodyPr/>
          <a:lstStyle/>
          <a:p>
            <a:pPr algn="ctr"/>
            <a:r>
              <a:rPr lang="zh-TW" altLang="en-US" b="1" dirty="0">
                <a:latin typeface="+mj-ea"/>
              </a:rPr>
              <a:t>檢驗 </a:t>
            </a:r>
            <a:r>
              <a:rPr lang="en-US" altLang="zh-TW" b="1" dirty="0">
                <a:latin typeface="+mj-ea"/>
              </a:rPr>
              <a:t>Cox PH model(Cox </a:t>
            </a:r>
            <a:r>
              <a:rPr lang="en-US" altLang="zh-TW" b="1" dirty="0" err="1">
                <a:latin typeface="+mj-ea"/>
              </a:rPr>
              <a:t>snell</a:t>
            </a:r>
            <a:r>
              <a:rPr lang="en-US" altLang="zh-TW" b="1" dirty="0">
                <a:latin typeface="+mj-ea"/>
              </a:rPr>
              <a:t> residuals)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52203-D83D-4A7F-B5F8-FE9EA1E5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05" y="1667434"/>
            <a:ext cx="7131218" cy="4500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38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9907-6DF2-4628-A50F-58791181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檢驗 </a:t>
            </a:r>
            <a:r>
              <a:rPr lang="en-US" altLang="zh-TW" b="1" dirty="0">
                <a:latin typeface="+mj-ea"/>
              </a:rPr>
              <a:t>Cox martingale residuals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7183F6-1D55-43B5-82DE-593512AD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97" y="1470891"/>
            <a:ext cx="6184484" cy="5054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25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CB34-DAB8-4076-BB82-A1639164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zh-TW" altLang="en-US" dirty="0"/>
              <a:t>檢驗</a:t>
            </a:r>
            <a:r>
              <a:rPr lang="en-US" altLang="zh-TW" b="1" dirty="0">
                <a:latin typeface="+mn-ea"/>
                <a:ea typeface="+mn-ea"/>
              </a:rPr>
              <a:t>Cox Schoenfeld residuals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8A8CDD-BFD5-40B1-89F2-73A65F49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5" y="1525450"/>
            <a:ext cx="4676775" cy="4816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455964-4AF3-42B1-9F4D-B6407B5A4B25}"/>
              </a:ext>
            </a:extLst>
          </p:cNvPr>
          <p:cNvSpPr/>
          <p:nvPr/>
        </p:nvSpPr>
        <p:spPr>
          <a:xfrm>
            <a:off x="4234881" y="3229264"/>
            <a:ext cx="1099127" cy="345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189C68-D828-4AFD-9879-97C5FBFF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044" y="1525450"/>
            <a:ext cx="4743694" cy="4816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68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0DDE3-7903-433A-B421-A4ECAE10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zh-TW" altLang="en-US" b="1" dirty="0">
                <a:latin typeface="+mn-ea"/>
                <a:ea typeface="+mn-ea"/>
              </a:rPr>
              <a:t>修改模型</a:t>
            </a:r>
          </a:p>
        </p:txBody>
      </p:sp>
      <p:pic>
        <p:nvPicPr>
          <p:cNvPr id="7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806406E-5E1A-42F9-93A4-B102B6D7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" y="2478527"/>
            <a:ext cx="4387071" cy="33371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557BAE-5788-40AB-8948-102ECCEA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66" y="1421410"/>
            <a:ext cx="8114090" cy="724065"/>
          </a:xfrm>
          <a:ln w="19050"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n-ea"/>
              </a:rPr>
              <a:t>針對</a:t>
            </a:r>
            <a:r>
              <a:rPr lang="en-US" altLang="zh-TW" sz="2000" b="1" dirty="0">
                <a:latin typeface="+mn-ea"/>
              </a:rPr>
              <a:t>nodes</a:t>
            </a:r>
            <a:r>
              <a:rPr lang="zh-TW" altLang="en-US" sz="2000" b="1" dirty="0">
                <a:latin typeface="+mn-ea"/>
              </a:rPr>
              <a:t>用</a:t>
            </a:r>
            <a:r>
              <a:rPr lang="en-US" altLang="zh-TW" sz="2000" b="1" dirty="0">
                <a:latin typeface="+mn-ea"/>
              </a:rPr>
              <a:t>spline</a:t>
            </a:r>
            <a:r>
              <a:rPr lang="zh-TW" altLang="en-US" sz="2000" b="1" dirty="0">
                <a:latin typeface="+mn-ea"/>
              </a:rPr>
              <a:t>的手法，建立新的模型，再對其作檢定。</a:t>
            </a:r>
            <a:endParaRPr lang="en-US" sz="2000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A71D82-CAF7-4FB6-9C36-D5FBD4C4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7" y="2467708"/>
            <a:ext cx="4572498" cy="334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06941B-41C3-4C09-B44C-0B3EE15F9C2E}"/>
              </a:ext>
            </a:extLst>
          </p:cNvPr>
          <p:cNvSpPr/>
          <p:nvPr/>
        </p:nvSpPr>
        <p:spPr>
          <a:xfrm>
            <a:off x="2624484" y="3694616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7E8F43-04E7-405E-8761-E7B83A708D67}"/>
              </a:ext>
            </a:extLst>
          </p:cNvPr>
          <p:cNvSpPr/>
          <p:nvPr/>
        </p:nvSpPr>
        <p:spPr>
          <a:xfrm>
            <a:off x="2628837" y="3911943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F49B12-2452-432B-9C54-E6896076E8DF}"/>
              </a:ext>
            </a:extLst>
          </p:cNvPr>
          <p:cNvSpPr/>
          <p:nvPr/>
        </p:nvSpPr>
        <p:spPr>
          <a:xfrm>
            <a:off x="2633454" y="4120301"/>
            <a:ext cx="748166" cy="21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20B4E-B719-4AAC-816D-B9420BD2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29023-7D6A-4352-B6D0-5CF8754A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907"/>
            <a:ext cx="8596668" cy="4759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j-ea"/>
                <a:ea typeface="+mj-ea"/>
              </a:rPr>
              <a:t>研究動機與目的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j-ea"/>
                <a:ea typeface="+mj-ea"/>
              </a:rPr>
              <a:t>資料介紹與處理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j-ea"/>
                <a:ea typeface="+mj-ea"/>
              </a:rPr>
              <a:t>統計分析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j-ea"/>
                <a:ea typeface="+mj-ea"/>
              </a:rPr>
              <a:t>結論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j-ea"/>
                <a:ea typeface="+mj-ea"/>
              </a:rPr>
              <a:t>參考資料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623A0B-BF01-4BCF-BCDD-33769C4B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3" y="2133943"/>
            <a:ext cx="4083570" cy="32354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80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23C17-1D0C-48C3-827E-977340CC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8" y="391958"/>
            <a:ext cx="7385564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b="1" dirty="0">
                <a:latin typeface="+mj-ea"/>
              </a:rPr>
              <a:t>Time-dependent model</a:t>
            </a:r>
            <a:endParaRPr lang="zh-TW" altLang="en-US" sz="40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300A46-DC4F-4D48-B6E0-578A212B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8" y="2006477"/>
            <a:ext cx="9318358" cy="35607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j-ea"/>
                <a:ea typeface="+mj-ea"/>
              </a:rPr>
              <a:t>依據 </a:t>
            </a:r>
            <a:r>
              <a:rPr lang="en-US" altLang="zh-TW" sz="2000" b="1" dirty="0" err="1">
                <a:latin typeface="+mj-ea"/>
                <a:ea typeface="+mj-ea"/>
              </a:rPr>
              <a:t>etype</a:t>
            </a:r>
            <a:r>
              <a:rPr lang="en-US" altLang="zh-TW" sz="2000" b="1" dirty="0">
                <a:latin typeface="+mj-ea"/>
                <a:ea typeface="+mj-ea"/>
              </a:rPr>
              <a:t> </a:t>
            </a:r>
            <a:r>
              <a:rPr lang="zh-TW" altLang="en-US" sz="2000" b="1" dirty="0">
                <a:latin typeface="+mj-ea"/>
                <a:ea typeface="+mj-ea"/>
              </a:rPr>
              <a:t>為 </a:t>
            </a:r>
            <a:r>
              <a:rPr lang="en-US" altLang="zh-TW" sz="2000" b="1" dirty="0">
                <a:latin typeface="+mj-ea"/>
                <a:ea typeface="+mj-ea"/>
              </a:rPr>
              <a:t>time dependent covariate </a:t>
            </a:r>
            <a:r>
              <a:rPr lang="zh-TW" altLang="en-US" sz="2000" b="1" dirty="0">
                <a:latin typeface="+mj-ea"/>
                <a:ea typeface="+mj-ea"/>
              </a:rPr>
              <a:t>建立 </a:t>
            </a:r>
            <a:r>
              <a:rPr lang="en-US" altLang="zh-TW" sz="2000" b="1" dirty="0">
                <a:latin typeface="+mj-ea"/>
                <a:ea typeface="+mj-ea"/>
              </a:rPr>
              <a:t>time dependent data</a:t>
            </a:r>
            <a:r>
              <a:rPr lang="zh-TW" altLang="en-US" sz="2000" b="1" dirty="0">
                <a:latin typeface="+mj-ea"/>
                <a:ea typeface="+mj-ea"/>
              </a:rPr>
              <a:t>，新增 </a:t>
            </a:r>
            <a:r>
              <a:rPr lang="en-US" altLang="zh-TW" sz="2000" b="1" dirty="0">
                <a:latin typeface="+mj-ea"/>
                <a:ea typeface="+mj-ea"/>
              </a:rPr>
              <a:t>start </a:t>
            </a:r>
            <a:r>
              <a:rPr lang="zh-TW" altLang="en-US" sz="2000" b="1" dirty="0">
                <a:latin typeface="+mj-ea"/>
                <a:ea typeface="+mj-ea"/>
              </a:rPr>
              <a:t>跟 </a:t>
            </a:r>
            <a:r>
              <a:rPr lang="en-US" altLang="zh-TW" sz="2000" b="1" dirty="0">
                <a:latin typeface="+mj-ea"/>
                <a:ea typeface="+mj-ea"/>
              </a:rPr>
              <a:t>end</a:t>
            </a:r>
            <a:r>
              <a:rPr lang="zh-TW" altLang="en-US" sz="2000" b="1" dirty="0">
                <a:latin typeface="+mj-ea"/>
                <a:ea typeface="+mj-ea"/>
              </a:rPr>
              <a:t>。</a:t>
            </a:r>
            <a:endParaRPr lang="en-US" altLang="zh-TW" sz="20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sz="2000" b="1" dirty="0">
                <a:latin typeface="+mn-ea"/>
              </a:rPr>
              <a:t>建構</a:t>
            </a:r>
            <a:r>
              <a:rPr lang="zh-TW" altLang="en-US" sz="2000" b="1" dirty="0">
                <a:latin typeface="+mn-ea"/>
              </a:rPr>
              <a:t> </a:t>
            </a:r>
            <a:r>
              <a:rPr lang="en-US" altLang="zh-TW" sz="2000" b="1" dirty="0">
                <a:latin typeface="+mn-ea"/>
              </a:rPr>
              <a:t>time dependent model</a:t>
            </a:r>
            <a:r>
              <a:rPr lang="zh-TW" altLang="zh-TW" sz="2000" b="1" dirty="0">
                <a:latin typeface="+mn-ea"/>
              </a:rPr>
              <a:t>，並利用</a:t>
            </a:r>
            <a:r>
              <a:rPr lang="en-US" altLang="zh-TW" sz="2000" b="1" dirty="0">
                <a:latin typeface="+mn-ea"/>
              </a:rPr>
              <a:t>AIC</a:t>
            </a:r>
            <a:r>
              <a:rPr lang="zh-TW" altLang="zh-TW" sz="2000" b="1" dirty="0">
                <a:latin typeface="+mn-ea"/>
              </a:rPr>
              <a:t>選取變</a:t>
            </a:r>
            <a:r>
              <a:rPr lang="zh-TW" altLang="en-US" sz="2000" b="1" dirty="0">
                <a:latin typeface="+mn-ea"/>
              </a:rPr>
              <a:t>數，</a:t>
            </a:r>
            <a:r>
              <a:rPr lang="zh-TW" altLang="en-US" sz="2000" b="1" dirty="0"/>
              <a:t>依然選取 </a:t>
            </a: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      </a:t>
            </a:r>
            <a:r>
              <a:rPr lang="en-US" altLang="zh-TW" sz="2000" b="1" dirty="0" err="1">
                <a:solidFill>
                  <a:srgbClr val="FF0000"/>
                </a:solidFill>
              </a:rPr>
              <a:t>rx</a:t>
            </a:r>
            <a:r>
              <a:rPr lang="zh-TW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nodes</a:t>
            </a:r>
            <a:r>
              <a:rPr lang="zh-TW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obstruct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adhere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extent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surg</a:t>
            </a:r>
            <a:r>
              <a:rPr lang="zh-TW" altLang="zh-TW" sz="2000" b="1" dirty="0">
                <a:solidFill>
                  <a:srgbClr val="FF0000"/>
                </a:solidFill>
              </a:rPr>
              <a:t>、</a:t>
            </a:r>
            <a:r>
              <a:rPr lang="en-US" altLang="zh-TW" sz="2000" b="1" dirty="0">
                <a:solidFill>
                  <a:srgbClr val="FF0000"/>
                </a:solidFill>
              </a:rPr>
              <a:t> node4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zh-TW" altLang="en-US" sz="2000" b="1" dirty="0">
                <a:solidFill>
                  <a:schemeClr val="tx1"/>
                </a:solidFill>
              </a:rPr>
              <a:t>作為最後之變數。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b="1" dirty="0">
                <a:solidFill>
                  <a:schemeClr val="tx1"/>
                </a:solidFill>
                <a:latin typeface="+mn-ea"/>
              </a:rPr>
              <a:t>Hazard</a:t>
            </a:r>
            <a:r>
              <a:rPr lang="zh-TW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+mn-ea"/>
              </a:rPr>
              <a:t>function </a:t>
            </a:r>
            <a:r>
              <a:rPr lang="zh-TW" altLang="en-US" sz="2000" b="1" dirty="0">
                <a:solidFill>
                  <a:schemeClr val="tx1"/>
                </a:solidFill>
                <a:latin typeface="+mn-ea"/>
              </a:rPr>
              <a:t>跟原始模型之形式均相同，只有係數產生變化。</a:t>
            </a:r>
            <a:endParaRPr lang="en-US" altLang="zh-TW" sz="2000" b="1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4E653-AA05-446B-883C-6CEE9D0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473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參數估計以及信賴區間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615A2F8-0EA6-4C59-ACB2-0B71CC61A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61"/>
          <a:stretch/>
        </p:blipFill>
        <p:spPr>
          <a:xfrm>
            <a:off x="5089100" y="993573"/>
            <a:ext cx="3892422" cy="2608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55FCA9D-8D5A-499B-8838-670E5C0F3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7"/>
          <a:stretch/>
        </p:blipFill>
        <p:spPr>
          <a:xfrm>
            <a:off x="5089100" y="3757581"/>
            <a:ext cx="3892422" cy="26778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 descr="一張含有 文字, 瓶 的圖片&#10;&#10;自動產生的描述">
            <a:extLst>
              <a:ext uri="{FF2B5EF4-FFF2-40B4-BE49-F238E27FC236}">
                <a16:creationId xmlns:a16="http://schemas.microsoft.com/office/drawing/2014/main" id="{8E8B1E5E-0633-4A02-A2FC-50EC8D2A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95665"/>
            <a:ext cx="4119018" cy="3269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63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144B5-9BDC-462C-A70C-AE79BF8A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Baseline cumulative hazard function</a:t>
            </a: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BDD225-5841-4CC7-9401-09AC6691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18" y="1376218"/>
            <a:ext cx="6624032" cy="46749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10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81CE-4701-4777-A42E-73B0F759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Local test with time dependent data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25E04-4193-42AF-B29A-8E895697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074"/>
            <a:ext cx="9140921" cy="4424998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一樣針對 </a:t>
            </a:r>
            <a:r>
              <a:rPr lang="en-US" altLang="zh-TW" sz="2000" b="1" dirty="0" err="1"/>
              <a:t>rx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變數進行 </a:t>
            </a:r>
            <a:r>
              <a:rPr lang="en-US" altLang="zh-TW" sz="2000" b="1" dirty="0">
                <a:latin typeface="+mj-ea"/>
                <a:ea typeface="+mj-ea"/>
              </a:rPr>
              <a:t>local test.</a:t>
            </a:r>
            <a:endParaRPr lang="zh-TW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249C51-2787-4901-B9A3-7B95BE26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68581"/>
              </p:ext>
            </p:extLst>
          </p:nvPr>
        </p:nvGraphicFramePr>
        <p:xfrm>
          <a:off x="1183794" y="2329873"/>
          <a:ext cx="8127999" cy="23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5585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7061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7896236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Approaches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Local test statistics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49196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Wald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8.273923e-05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7274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Likelihood ratio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325.9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04268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 test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7.067156e-05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3005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A5A8C5C-2696-497E-AD98-853A915B251D}"/>
              </a:ext>
            </a:extLst>
          </p:cNvPr>
          <p:cNvSpPr txBox="1"/>
          <p:nvPr/>
        </p:nvSpPr>
        <p:spPr>
          <a:xfrm>
            <a:off x="677334" y="5112326"/>
            <a:ext cx="914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由以上圖表可得知，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任一檢定方法的 </a:t>
            </a:r>
            <a:r>
              <a:rPr lang="en-US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p-value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都很小，所以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rx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是一項顯著的變數，</a:t>
            </a:r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zh-TW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無法被移除</a:t>
            </a:r>
            <a:r>
              <a:rPr lang="zh-TW" altLang="en-US" sz="20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20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70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FD26-AD03-401A-8AE5-EA1C300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+mj-ea"/>
              </a:rPr>
              <a:t>比較 </a:t>
            </a:r>
            <a:r>
              <a:rPr lang="en-US" altLang="zh-TW" b="1" dirty="0">
                <a:latin typeface="+mj-ea"/>
              </a:rPr>
              <a:t>Cox </a:t>
            </a:r>
            <a:r>
              <a:rPr lang="en-US" altLang="zh-TW" b="1" dirty="0" err="1">
                <a:latin typeface="+mj-ea"/>
              </a:rPr>
              <a:t>snell</a:t>
            </a:r>
            <a:r>
              <a:rPr lang="en-US" altLang="zh-TW" b="1" dirty="0">
                <a:latin typeface="+mj-ea"/>
              </a:rPr>
              <a:t> residuals</a:t>
            </a:r>
            <a:r>
              <a:rPr lang="zh-TW" altLang="en-US" b="1" dirty="0">
                <a:latin typeface="+mj-ea"/>
              </a:rPr>
              <a:t> 的圖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0232BF-7D1B-4549-9033-65055B40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226" y="1461138"/>
            <a:ext cx="4185623" cy="576262"/>
          </a:xfrm>
        </p:spPr>
        <p:txBody>
          <a:bodyPr/>
          <a:lstStyle/>
          <a:p>
            <a:pPr algn="ctr"/>
            <a:r>
              <a:rPr lang="zh-TW" altLang="en-US" b="1" dirty="0"/>
              <a:t>原始模型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52203-D83D-4A7F-B5F8-FE9EA1E57D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870" y="2144400"/>
            <a:ext cx="4298334" cy="3804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62CF476-0D24-46A2-A4C8-AEFE758F8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13811" y="1416826"/>
            <a:ext cx="4185618" cy="576262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Time dependent model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98C0C3-80A5-4252-BC30-E4A2E30ACC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5" y="2144400"/>
            <a:ext cx="4503851" cy="3804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87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F9907-6DF2-4628-A50F-58791181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25" y="654241"/>
            <a:ext cx="8596668" cy="1320800"/>
          </a:xfrm>
        </p:spPr>
        <p:txBody>
          <a:bodyPr/>
          <a:lstStyle/>
          <a:p>
            <a:r>
              <a:rPr lang="zh-TW" altLang="en-US" b="1" dirty="0">
                <a:latin typeface="+mj-ea"/>
              </a:rPr>
              <a:t>比較</a:t>
            </a:r>
            <a:r>
              <a:rPr lang="en-US" altLang="zh-TW" b="1" dirty="0">
                <a:latin typeface="+mj-ea"/>
              </a:rPr>
              <a:t>Cox martingale residuals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049E73-93F5-436A-B195-79E9597D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777" y="2533638"/>
            <a:ext cx="4185623" cy="576262"/>
          </a:xfrm>
        </p:spPr>
        <p:txBody>
          <a:bodyPr/>
          <a:lstStyle/>
          <a:p>
            <a:r>
              <a:rPr lang="zh-TW" altLang="en-US" b="1" dirty="0"/>
              <a:t>原始模型</a:t>
            </a: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11A78-8612-4649-AF08-739E8AA8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756" y="2536512"/>
            <a:ext cx="4185618" cy="576262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Time dependent model</a:t>
            </a:r>
            <a:endParaRPr lang="zh-TW" altLang="en-US" b="1" dirty="0"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324176-BAC0-40E9-B079-47791C3F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6" y="2737245"/>
            <a:ext cx="4241197" cy="34665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8901B3-EBB5-42EA-BE9E-A2F5AD43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45" y="2737245"/>
            <a:ext cx="4241197" cy="34665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31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CB34-DAB8-4076-BB82-A1639164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34" y="453872"/>
            <a:ext cx="8596668" cy="1320800"/>
          </a:xfrm>
        </p:spPr>
        <p:txBody>
          <a:bodyPr/>
          <a:lstStyle/>
          <a:p>
            <a:pPr algn="ctr"/>
            <a:r>
              <a:rPr lang="zh-TW" altLang="en-US" b="1" dirty="0">
                <a:latin typeface="+mn-ea"/>
                <a:ea typeface="+mn-ea"/>
              </a:rPr>
              <a:t>比較</a:t>
            </a:r>
            <a:r>
              <a:rPr lang="en-US" altLang="zh-TW" b="1" dirty="0">
                <a:latin typeface="+mn-ea"/>
                <a:ea typeface="+mn-ea"/>
              </a:rPr>
              <a:t>Cox </a:t>
            </a:r>
            <a:r>
              <a:rPr lang="en-US" altLang="zh-TW" b="1" dirty="0" err="1">
                <a:latin typeface="+mn-ea"/>
                <a:ea typeface="+mn-ea"/>
              </a:rPr>
              <a:t>Shoenfeld</a:t>
            </a:r>
            <a:r>
              <a:rPr lang="en-US" altLang="zh-TW" b="1" dirty="0">
                <a:latin typeface="+mn-ea"/>
                <a:ea typeface="+mn-ea"/>
              </a:rPr>
              <a:t> residuals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12E39B52-659F-4207-B976-08819428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24" y="1774672"/>
            <a:ext cx="4185623" cy="576262"/>
          </a:xfrm>
        </p:spPr>
        <p:txBody>
          <a:bodyPr/>
          <a:lstStyle/>
          <a:p>
            <a:pPr algn="ctr"/>
            <a:r>
              <a:rPr lang="zh-TW" altLang="en-US" b="1" dirty="0"/>
              <a:t>原始模型</a:t>
            </a:r>
          </a:p>
          <a:p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69024F9B-6FF0-4BD3-A2CA-D592998B1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4129" y="1785199"/>
            <a:ext cx="4185618" cy="576262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Time dependent model</a:t>
            </a:r>
            <a:endParaRPr lang="zh-TW" altLang="en-US" b="1" dirty="0"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16F41D1-3E71-42FF-BD7C-D046CC94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22" y="2214127"/>
            <a:ext cx="3950233" cy="403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447D5AF-A82A-4321-AC51-EF36982293E5}"/>
              </a:ext>
            </a:extLst>
          </p:cNvPr>
          <p:cNvSpPr/>
          <p:nvPr/>
        </p:nvSpPr>
        <p:spPr>
          <a:xfrm>
            <a:off x="8783782" y="3399581"/>
            <a:ext cx="905278" cy="33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77CA85-66B7-44CD-8CC5-95E9AC05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26" y="2207096"/>
            <a:ext cx="4185619" cy="403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5DE395-A7AE-4372-8DDA-90D5DD8A7AD4}"/>
              </a:ext>
            </a:extLst>
          </p:cNvPr>
          <p:cNvSpPr/>
          <p:nvPr/>
        </p:nvSpPr>
        <p:spPr>
          <a:xfrm>
            <a:off x="4148264" y="3595146"/>
            <a:ext cx="100600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5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6CEC3-9229-4E1C-9433-ABE8D03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pPr algn="ctr"/>
            <a:r>
              <a:rPr lang="en-US" altLang="zh-TW" b="1" dirty="0">
                <a:latin typeface="+mj-ea"/>
              </a:rPr>
              <a:t>AIC</a:t>
            </a:r>
            <a:r>
              <a:rPr lang="zh-TW" altLang="en-US" b="1" dirty="0">
                <a:latin typeface="+mj-ea"/>
              </a:rPr>
              <a:t> 比較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2CD618-8B50-45DB-BBBB-EF4E68D8C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70" y="2590383"/>
            <a:ext cx="6544235" cy="2992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6830E9-D7D7-4722-AEC5-36A78868905C}"/>
              </a:ext>
            </a:extLst>
          </p:cNvPr>
          <p:cNvSpPr txBox="1"/>
          <p:nvPr/>
        </p:nvSpPr>
        <p:spPr>
          <a:xfrm>
            <a:off x="621665" y="1533236"/>
            <a:ext cx="870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+mj-ea"/>
                <a:ea typeface="+mj-ea"/>
              </a:rPr>
              <a:t>在所有參數均一致的情況下，使用 </a:t>
            </a:r>
            <a:r>
              <a:rPr lang="en-US" altLang="zh-TW" sz="2000" b="1" dirty="0">
                <a:latin typeface="+mj-ea"/>
                <a:ea typeface="+mj-ea"/>
              </a:rPr>
              <a:t>Time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dependent</a:t>
            </a:r>
            <a:r>
              <a:rPr lang="zh-TW" altLang="en-US" sz="2000" b="1" dirty="0">
                <a:latin typeface="+mj-ea"/>
                <a:ea typeface="+mj-ea"/>
              </a:rPr>
              <a:t> </a:t>
            </a:r>
            <a:r>
              <a:rPr lang="en-US" altLang="zh-TW" sz="2000" b="1" dirty="0">
                <a:latin typeface="+mj-ea"/>
                <a:ea typeface="+mj-ea"/>
              </a:rPr>
              <a:t>model</a:t>
            </a:r>
            <a:r>
              <a:rPr lang="zh-TW" altLang="en-US" sz="2000" b="1" dirty="0">
                <a:latin typeface="+mj-ea"/>
                <a:ea typeface="+mj-ea"/>
              </a:rPr>
              <a:t> 的 </a:t>
            </a:r>
            <a:r>
              <a:rPr lang="en-US" altLang="zh-TW" sz="2000" b="1" dirty="0">
                <a:latin typeface="+mj-ea"/>
                <a:ea typeface="+mj-ea"/>
              </a:rPr>
              <a:t>AIC</a:t>
            </a:r>
            <a:r>
              <a:rPr lang="zh-TW" altLang="en-US" sz="2000" b="1" dirty="0">
                <a:latin typeface="+mj-ea"/>
                <a:ea typeface="+mj-ea"/>
              </a:rPr>
              <a:t> 較低</a:t>
            </a:r>
          </a:p>
        </p:txBody>
      </p:sp>
    </p:spTree>
    <p:extLst>
      <p:ext uri="{BB962C8B-B14F-4D97-AF65-F5344CB8AC3E}">
        <p14:creationId xmlns:p14="http://schemas.microsoft.com/office/powerpoint/2010/main" val="390813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099E-986B-4574-965D-02E62EE6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57432-186A-4B84-9B76-B3E5FA35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2735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+mj-ea"/>
                <a:ea typeface="+mj-ea"/>
              </a:rPr>
              <a:t>在原始模型以及</a:t>
            </a:r>
            <a:r>
              <a:rPr lang="en-US" altLang="zh-TW" b="1" dirty="0">
                <a:latin typeface="+mj-ea"/>
                <a:ea typeface="+mj-ea"/>
              </a:rPr>
              <a:t>Time dependent model</a:t>
            </a:r>
            <a:r>
              <a:rPr lang="zh-TW" altLang="en-US" b="1" dirty="0">
                <a:latin typeface="+mj-ea"/>
                <a:ea typeface="+mj-ea"/>
              </a:rPr>
              <a:t>的</a:t>
            </a:r>
            <a:r>
              <a:rPr lang="en-US" altLang="zh-TW" b="1" dirty="0">
                <a:latin typeface="+mj-ea"/>
                <a:ea typeface="+mj-ea"/>
              </a:rPr>
              <a:t>local test</a:t>
            </a:r>
            <a:r>
              <a:rPr lang="zh-TW" altLang="en-US" b="1" dirty="0">
                <a:latin typeface="+mj-ea"/>
                <a:ea typeface="+mj-ea"/>
              </a:rPr>
              <a:t>中</a:t>
            </a:r>
            <a:r>
              <a:rPr lang="en-US" altLang="zh-TW" b="1" dirty="0" err="1">
                <a:latin typeface="+mj-ea"/>
                <a:ea typeface="+mj-ea"/>
              </a:rPr>
              <a:t>rx</a:t>
            </a:r>
            <a:r>
              <a:rPr lang="zh-TW" altLang="en-US" b="1" dirty="0">
                <a:latin typeface="+mj-ea"/>
                <a:ea typeface="+mj-ea"/>
              </a:rPr>
              <a:t>都為重要的變數，符合我們初始分析目的看法。</a:t>
            </a:r>
            <a:endParaRPr lang="en-US" altLang="zh-TW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+mj-ea"/>
                <a:ea typeface="+mj-ea"/>
              </a:rPr>
              <a:t>從原始模型中及</a:t>
            </a:r>
            <a:r>
              <a:rPr lang="en-US" altLang="zh-TW" b="1" dirty="0">
                <a:latin typeface="+mj-ea"/>
              </a:rPr>
              <a:t>Time dependent model</a:t>
            </a:r>
            <a:r>
              <a:rPr lang="zh-TW" altLang="en-US" b="1" dirty="0">
                <a:latin typeface="+mj-ea"/>
                <a:ea typeface="+mj-ea"/>
              </a:rPr>
              <a:t>的</a:t>
            </a:r>
            <a:r>
              <a:rPr lang="en-US" altLang="zh-TW" b="1" dirty="0">
                <a:latin typeface="+mj-ea"/>
              </a:rPr>
              <a:t>Cox </a:t>
            </a:r>
            <a:r>
              <a:rPr lang="en-US" altLang="zh-TW" b="1" dirty="0" err="1">
                <a:latin typeface="+mj-ea"/>
              </a:rPr>
              <a:t>snell</a:t>
            </a:r>
            <a:r>
              <a:rPr lang="en-US" altLang="zh-TW" b="1" dirty="0">
                <a:latin typeface="+mj-ea"/>
              </a:rPr>
              <a:t> residuals</a:t>
            </a:r>
            <a:r>
              <a:rPr lang="zh-TW" altLang="en-US" b="1" dirty="0">
                <a:latin typeface="+mj-ea"/>
              </a:rPr>
              <a:t>及</a:t>
            </a:r>
            <a:r>
              <a:rPr lang="en-US" altLang="zh-TW" b="1" dirty="0">
                <a:latin typeface="+mn-ea"/>
              </a:rPr>
              <a:t>Cox </a:t>
            </a:r>
            <a:r>
              <a:rPr lang="en-US" altLang="zh-TW" b="1" dirty="0" err="1">
                <a:latin typeface="+mn-ea"/>
              </a:rPr>
              <a:t>Shoenfeld</a:t>
            </a:r>
            <a:r>
              <a:rPr lang="en-US" altLang="zh-TW" b="1" dirty="0">
                <a:latin typeface="+mn-ea"/>
              </a:rPr>
              <a:t> residuals</a:t>
            </a:r>
            <a:r>
              <a:rPr lang="zh-TW" altLang="en-US" b="1" dirty="0">
                <a:latin typeface="+mj-ea"/>
              </a:rPr>
              <a:t>比較圖中，可以看出確實經過資料轉換後，有明顯的改善。</a:t>
            </a:r>
            <a:endParaRPr lang="en-US" altLang="zh-TW" b="1" dirty="0">
              <a:latin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+mj-ea"/>
                <a:ea typeface="+mj-ea"/>
              </a:rPr>
              <a:t>即使使用</a:t>
            </a:r>
            <a:r>
              <a:rPr lang="en-US" altLang="zh-TW" b="1" dirty="0">
                <a:latin typeface="+mj-ea"/>
              </a:rPr>
              <a:t>Time dependent model</a:t>
            </a:r>
            <a:r>
              <a:rPr lang="zh-TW" altLang="en-US" b="1" dirty="0">
                <a:latin typeface="+mj-ea"/>
              </a:rPr>
              <a:t>，在</a:t>
            </a:r>
            <a:r>
              <a:rPr lang="en-US" altLang="zh-TW" b="1" dirty="0">
                <a:latin typeface="+mj-ea"/>
              </a:rPr>
              <a:t>obstruct</a:t>
            </a:r>
            <a:r>
              <a:rPr lang="zh-TW" altLang="en-US" b="1" dirty="0">
                <a:latin typeface="+mj-ea"/>
              </a:rPr>
              <a:t>及</a:t>
            </a:r>
            <a:r>
              <a:rPr lang="en-US" altLang="zh-TW" b="1" dirty="0">
                <a:latin typeface="+mj-ea"/>
              </a:rPr>
              <a:t>node4</a:t>
            </a:r>
            <a:r>
              <a:rPr lang="zh-TW" altLang="en-US" b="1" dirty="0">
                <a:latin typeface="+mj-ea"/>
              </a:rPr>
              <a:t>皆無法得到滿足</a:t>
            </a:r>
            <a:r>
              <a:rPr lang="en-US" altLang="zh-TW" b="1" dirty="0" err="1">
                <a:latin typeface="+mj-ea"/>
              </a:rPr>
              <a:t>hazrd</a:t>
            </a:r>
            <a:r>
              <a:rPr lang="zh-TW" altLang="en-US" b="1" dirty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function</a:t>
            </a:r>
            <a:r>
              <a:rPr lang="zh-TW" altLang="en-US" b="1" dirty="0">
                <a:latin typeface="+mj-ea"/>
              </a:rPr>
              <a:t>的假設，推論因為原始資料有太多不確定之因素。</a:t>
            </a:r>
            <a:endParaRPr lang="en-US" altLang="zh-TW" b="1" dirty="0"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latin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b="1" dirty="0">
                <a:latin typeface="+mj-ea"/>
              </a:rPr>
              <a:t>※</a:t>
            </a:r>
            <a:r>
              <a:rPr lang="zh-TW" altLang="en-US" sz="2000" b="1" dirty="0">
                <a:latin typeface="+mj-ea"/>
                <a:ea typeface="+mj-ea"/>
              </a:rPr>
              <a:t>溫馨小提醒，提醒您平時注意飲食作息，小心大腸癌找上您</a:t>
            </a:r>
            <a:endParaRPr lang="en-US" altLang="zh-TW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3601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9C656-21BF-44A3-B2EF-FEF3256D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2" y="221673"/>
            <a:ext cx="8596668" cy="77585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References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7E148-E399-4C6C-AD37-4B57D88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89892"/>
            <a:ext cx="11068241" cy="547254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sz="1600" b="1" dirty="0"/>
              <a:t>B / C</a:t>
            </a:r>
            <a:r>
              <a:rPr lang="zh-TW" altLang="zh-TW" sz="1600" b="1" dirty="0"/>
              <a:t>期結腸癌的化療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hlinkClick r:id="rId2"/>
              </a:rPr>
              <a:t>https://stat.ethz.ch/R-manual/R-devel/library/survival/html/colon.html?fbclid=IwAR2FPEADXaq0feNj43jfzOphYA2A1_H1WwvzGiTRmIEWhtsDL3BpjQB549Y</a:t>
            </a:r>
            <a:endParaRPr lang="zh-TW" altLang="zh-TW" sz="1600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TW" altLang="zh-TW" sz="1600" b="1" dirty="0"/>
              <a:t>左旋咪唑藥物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hlinkClick r:id="rId3"/>
              </a:rPr>
              <a:t>https://zh.wikipedia.org/wiki/%E5%B7%A6%E6%97%8B%E5%92%AA%E5%94%91?fbclid=IwAR2KTZhbtbxsMx033aam143MYLwoKHWlUaXINfgj-rEEdYUbgMPEIVLZaTQ</a:t>
            </a:r>
            <a:endParaRPr lang="zh-TW" altLang="zh-TW" sz="1600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sz="1600" b="1" dirty="0"/>
              <a:t>Residual diagnostics in Cox PH model</a:t>
            </a:r>
            <a:endParaRPr lang="zh-TW" altLang="zh-TW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b="1" u="sng" dirty="0">
                <a:hlinkClick r:id="rId4"/>
              </a:rPr>
              <a:t>https://rpubs.com/kaz_yos/resid_cox?fbclid=IwAR1lKh6b-BH93eu5nxKBT6Y60JGeBBP3Va1ItxrHJp9Z-TLaadYbN26IWxg</a:t>
            </a:r>
            <a:endParaRPr lang="zh-TW" altLang="zh-TW" sz="1600" b="1" dirty="0"/>
          </a:p>
          <a:p>
            <a:pPr>
              <a:lnSpc>
                <a:spcPct val="170000"/>
              </a:lnSpc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3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350C9-9FAA-40A6-B6B4-714D7B8F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研究動機與目的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4F87-184D-4BC7-BADA-CB2715DC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330"/>
            <a:ext cx="8983902" cy="442499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2000" b="1" dirty="0"/>
              <a:t>利用此項存活資料</a:t>
            </a:r>
            <a:r>
              <a:rPr lang="zh-TW" altLang="en-US" sz="2000" b="1" dirty="0"/>
              <a:t>進行</a:t>
            </a:r>
            <a:r>
              <a:rPr lang="zh-TW" altLang="zh-TW" sz="2000" b="1" dirty="0"/>
              <a:t>分析，</a:t>
            </a:r>
            <a:r>
              <a:rPr lang="zh-TW" altLang="en-US" sz="2000" b="1" dirty="0"/>
              <a:t>導入多種變量，</a:t>
            </a:r>
            <a:r>
              <a:rPr lang="zh-TW" altLang="zh-TW" sz="2000" b="1" dirty="0"/>
              <a:t>利用</a:t>
            </a:r>
            <a:r>
              <a:rPr lang="en-US" altLang="zh-TW" sz="2000" b="1" dirty="0"/>
              <a:t>Cox proportional hazards regression model</a:t>
            </a:r>
            <a:r>
              <a:rPr lang="zh-TW" altLang="zh-TW" sz="2000" b="1" dirty="0"/>
              <a:t>的實際應用推論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/>
              <a:t>此分析主要目的為</a:t>
            </a:r>
            <a:r>
              <a:rPr lang="zh-TW" altLang="zh-TW" sz="2000" b="1" dirty="0"/>
              <a:t>了解結腸癌輔助化療試驗數據在三種輔助藥物</a:t>
            </a:r>
            <a:r>
              <a:rPr lang="en-US" altLang="zh-TW" sz="2000" b="1" dirty="0"/>
              <a:t>(observation/ levamisole/ levamisole + 5-FU)</a:t>
            </a:r>
            <a:r>
              <a:rPr lang="zh-TW" altLang="zh-TW" sz="2000" b="1" dirty="0"/>
              <a:t>下的治療成效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524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99FE6-844F-4BD8-BAAD-9FB53315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ctr"/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F7908-E1C5-4CDD-B95B-2CB20248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71" y="174495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b="1" dirty="0"/>
              <a:t>The Estimation of Survival Function for Colon Cancer Data in Tehran Using Non-parametric Bayesian Model</a:t>
            </a:r>
            <a:endParaRPr lang="zh-TW" altLang="zh-TW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b="1" u="sng" dirty="0">
                <a:hlinkClick r:id="rId2"/>
              </a:rPr>
              <a:t>https://www.ncbi.nlm.nih.gov/pmc/articles/PMC4142923/?fbclid=IwAR2tqA39y22-IpkK4y1VUoRQ3tUp45y5a_Dt-5inf4vYyTRrMQOhxFRNufI</a:t>
            </a:r>
            <a:endParaRPr lang="zh-TW" altLang="zh-TW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b="1" dirty="0"/>
              <a:t>K-M curve visualization</a:t>
            </a:r>
            <a:endParaRPr lang="zh-TW" altLang="zh-TW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b="1" u="sng" dirty="0">
                <a:hlinkClick r:id="rId3"/>
              </a:rPr>
              <a:t>https://moderndata.plot.ly/pharmaceutical-survival-interactive/?fbclid=IwAR18VCw_B7mws2swl4w8xUJvNrf_M2R1SOyhqaUMIECRwsuabdWj4smA8to</a:t>
            </a:r>
            <a:endParaRPr lang="zh-TW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7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54E58-6F28-4803-9280-86546297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4255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資料介紹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E042F-17E7-47D4-9E95-7BD326E3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</a:t>
            </a:r>
            <a:r>
              <a:rPr lang="zh-TW" altLang="zh-TW" sz="2000" b="1" dirty="0"/>
              <a:t>中</a:t>
            </a:r>
            <a:r>
              <a:rPr lang="en-US" altLang="zh-TW" sz="2000" b="1" dirty="0"/>
              <a:t>survival</a:t>
            </a:r>
            <a:r>
              <a:rPr lang="zh-TW" altLang="zh-TW" sz="2000" b="1" dirty="0"/>
              <a:t>套件中下載的存活分析資料，名為</a:t>
            </a:r>
            <a:r>
              <a:rPr lang="en-US" altLang="zh-TW" sz="2000" b="1" dirty="0"/>
              <a:t>colon</a:t>
            </a:r>
            <a:r>
              <a:rPr lang="zh-TW" altLang="zh-TW" sz="2000" b="1" dirty="0"/>
              <a:t>之首次成功的結腸癌輔助化療試驗數據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sz="2000" b="1" dirty="0"/>
              <a:t>共計</a:t>
            </a:r>
            <a:r>
              <a:rPr lang="en-US" altLang="zh-TW" sz="2000" b="1" dirty="0"/>
              <a:t>1858</a:t>
            </a:r>
            <a:r>
              <a:rPr lang="zh-TW" altLang="en-US" sz="2000" b="1" dirty="0"/>
              <a:t>筆資料，</a:t>
            </a:r>
            <a:r>
              <a:rPr lang="en-US" altLang="zh-TW" sz="2000" b="1" dirty="0"/>
              <a:t>16</a:t>
            </a:r>
            <a:r>
              <a:rPr lang="zh-TW" altLang="en-US" sz="2000" b="1" dirty="0"/>
              <a:t>個變數。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F75E64-D6F3-4C07-A543-B523E757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2" y="3558309"/>
            <a:ext cx="7936692" cy="1438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59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B2D32-B71A-4E6A-9CF9-417DF411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b="1" dirty="0"/>
              <a:t>變數介紹</a:t>
            </a:r>
          </a:p>
        </p:txBody>
      </p:sp>
      <p:graphicFrame>
        <p:nvGraphicFramePr>
          <p:cNvPr id="36" name="內容版面配置區 35">
            <a:extLst>
              <a:ext uri="{FF2B5EF4-FFF2-40B4-BE49-F238E27FC236}">
                <a16:creationId xmlns:a16="http://schemas.microsoft.com/office/drawing/2014/main" id="{89A89A2C-29DE-4F74-8881-0B40807DE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1451"/>
              </p:ext>
            </p:extLst>
          </p:nvPr>
        </p:nvGraphicFramePr>
        <p:xfrm>
          <a:off x="971357" y="1452418"/>
          <a:ext cx="8449734" cy="4633440"/>
        </p:xfrm>
        <a:graphic>
          <a:graphicData uri="http://schemas.openxmlformats.org/drawingml/2006/table">
            <a:tbl>
              <a:tblPr firstRow="1" firstCol="1" bandRow="1"/>
              <a:tblGrid>
                <a:gridCol w="2519455">
                  <a:extLst>
                    <a:ext uri="{9D8B030D-6E8A-4147-A177-3AD203B41FA5}">
                      <a16:colId xmlns:a16="http://schemas.microsoft.com/office/drawing/2014/main" val="764578675"/>
                    </a:ext>
                  </a:extLst>
                </a:gridCol>
                <a:gridCol w="5930279">
                  <a:extLst>
                    <a:ext uri="{9D8B030D-6E8A-4147-A177-3AD203B41FA5}">
                      <a16:colId xmlns:a16="http://schemas.microsoft.com/office/drawing/2014/main" val="3769709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病患編號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23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study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對所有病患為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971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rx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三種輔助藥物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(observation/ levamisole/ levamisole+5-FU)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記為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 Lev/ Lev+5-FU)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927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sex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：男性、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：女性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446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年齡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88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obstruct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是否有阻塞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4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perfor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是否有結腸穿孔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870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adhere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病人依從性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746" marR="637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9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51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8A116-2A99-4137-9C0D-21EDB55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pPr algn="ctr"/>
            <a:r>
              <a:rPr lang="zh-TW" altLang="en-US" b="1" dirty="0"/>
              <a:t>變數介紹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19096CF-6409-4B8F-8973-E1C25CA9F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74625"/>
              </p:ext>
            </p:extLst>
          </p:nvPr>
        </p:nvGraphicFramePr>
        <p:xfrm>
          <a:off x="1137468" y="1431636"/>
          <a:ext cx="8320568" cy="4598400"/>
        </p:xfrm>
        <a:graphic>
          <a:graphicData uri="http://schemas.openxmlformats.org/drawingml/2006/table">
            <a:tbl>
              <a:tblPr firstRow="1" firstCol="1" bandRow="1"/>
              <a:tblGrid>
                <a:gridCol w="4160284">
                  <a:extLst>
                    <a:ext uri="{9D8B030D-6E8A-4147-A177-3AD203B41FA5}">
                      <a16:colId xmlns:a16="http://schemas.microsoft.com/office/drawing/2014/main" val="2694003646"/>
                    </a:ext>
                  </a:extLst>
                </a:gridCol>
                <a:gridCol w="4160284">
                  <a:extLst>
                    <a:ext uri="{9D8B030D-6E8A-4147-A177-3AD203B41FA5}">
                      <a16:colId xmlns:a16="http://schemas.microsoft.com/office/drawing/2014/main" val="302075358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nodes</a:t>
                      </a:r>
                      <a:endParaRPr lang="zh-TW" sz="20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b="0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含有癌細胞的淋巴結數量</a:t>
                      </a:r>
                      <a:endParaRPr lang="zh-TW" sz="20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431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觀察時間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到事件發生或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censoring)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3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status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Delta(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censoring)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972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differ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腫瘤好壞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好到壞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=1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740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extent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局部擴散程度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：黏膜下層、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：肌肉、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：漿膜、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：連續結構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4359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surg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手術完來登記於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上的時間間隔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：短</a:t>
                      </a: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：長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47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node4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是否超過四個顯示陽性的淋巴結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(0/ 1)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013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b="1" kern="100" cap="all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etype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：復發、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：死亡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0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B8E-881C-41C6-850A-7BBF8D13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pPr algn="ctr"/>
            <a:r>
              <a:rPr lang="zh-TW" altLang="en-US" b="1" dirty="0"/>
              <a:t>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AC6EA-D3CC-4D6D-828B-C739E577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88" y="1828800"/>
            <a:ext cx="8596668" cy="3852344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+mn-ea"/>
              </a:rPr>
              <a:t>對於有缺失值</a:t>
            </a:r>
            <a:r>
              <a:rPr lang="en-US" altLang="zh-TW" sz="2000" b="1" dirty="0">
                <a:latin typeface="+mn-ea"/>
              </a:rPr>
              <a:t>(NA)</a:t>
            </a:r>
            <a:r>
              <a:rPr lang="zh-TW" altLang="en-US" sz="2000" b="1" dirty="0">
                <a:latin typeface="+mn-ea"/>
              </a:rPr>
              <a:t>的資料進行刪除。</a:t>
            </a:r>
            <a:endParaRPr lang="en-US" altLang="zh-TW" sz="2000" b="1" dirty="0">
              <a:latin typeface="+mn-ea"/>
            </a:endParaRPr>
          </a:p>
          <a:p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+mn-ea"/>
              </a:rPr>
              <a:t>找出 </a:t>
            </a:r>
            <a:r>
              <a:rPr lang="en-US" altLang="zh-TW" sz="2000" b="1" dirty="0" err="1">
                <a:latin typeface="+mn-ea"/>
              </a:rPr>
              <a:t>rx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sex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obstruct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 err="1">
                <a:latin typeface="+mn-ea"/>
              </a:rPr>
              <a:t>perfor</a:t>
            </a:r>
            <a:r>
              <a:rPr lang="en-US" altLang="zh-TW" sz="2000" b="1" dirty="0">
                <a:latin typeface="+mn-ea"/>
              </a:rPr>
              <a:t> 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adhere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differ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extent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surg   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>
                <a:latin typeface="+mn-ea"/>
              </a:rPr>
              <a:t>node4</a:t>
            </a:r>
            <a:r>
              <a:rPr lang="zh-TW" altLang="en-US" sz="2000" b="1" dirty="0">
                <a:latin typeface="+mn-ea"/>
              </a:rPr>
              <a:t>、</a:t>
            </a:r>
            <a:r>
              <a:rPr lang="en-US" altLang="zh-TW" sz="2000" b="1" dirty="0" err="1">
                <a:latin typeface="+mn-ea"/>
              </a:rPr>
              <a:t>etype</a:t>
            </a:r>
            <a:r>
              <a:rPr lang="en-US" altLang="zh-TW" sz="2000" b="1" dirty="0">
                <a:latin typeface="+mn-ea"/>
              </a:rPr>
              <a:t> </a:t>
            </a:r>
            <a:r>
              <a:rPr lang="zh-TW" altLang="en-US" sz="2000" b="1" dirty="0">
                <a:latin typeface="+mn-ea"/>
              </a:rPr>
              <a:t>轉成</a:t>
            </a:r>
            <a:r>
              <a:rPr lang="en-US" altLang="zh-TW" sz="2000" b="1" dirty="0">
                <a:latin typeface="+mn-ea"/>
              </a:rPr>
              <a:t>factor</a:t>
            </a:r>
            <a:r>
              <a:rPr lang="zh-TW" altLang="en-US" sz="2000" b="1" dirty="0">
                <a:latin typeface="+mn-ea"/>
              </a:rPr>
              <a:t>型式。</a:t>
            </a: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04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E4E66-011A-4ABF-AF79-B01F7F6A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6" y="480290"/>
            <a:ext cx="8596668" cy="766618"/>
          </a:xfrm>
        </p:spPr>
        <p:txBody>
          <a:bodyPr/>
          <a:lstStyle/>
          <a:p>
            <a:pPr algn="ctr"/>
            <a:r>
              <a:rPr lang="zh-TW" altLang="en-US" b="1" dirty="0"/>
              <a:t>建立模型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A6EAD1-8CD4-4386-AD15-6DE1DF42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715" y="1122219"/>
                <a:ext cx="10083030" cy="52554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000" b="1" dirty="0"/>
                  <a:t>扣除 </a:t>
                </a:r>
                <a:r>
                  <a:rPr lang="en-US" altLang="zh-TW" sz="2000" b="1" dirty="0"/>
                  <a:t>id</a:t>
                </a:r>
                <a:r>
                  <a:rPr lang="zh-TW" altLang="en-US" sz="2000" b="1" dirty="0"/>
                  <a:t>、</a:t>
                </a:r>
                <a:r>
                  <a:rPr lang="en-US" altLang="zh-TW" sz="2000" b="1" dirty="0"/>
                  <a:t>study</a:t>
                </a:r>
                <a:r>
                  <a:rPr lang="zh-TW" altLang="en-US" sz="2000" b="1" dirty="0"/>
                  <a:t> ，對所有變數進行建模。</a:t>
                </a:r>
                <a:endParaRPr lang="en-US" altLang="zh-TW" sz="2000" b="1" dirty="0"/>
              </a:p>
              <a:p>
                <a:endParaRPr lang="en-US" altLang="zh-TW" sz="2000" b="1" dirty="0"/>
              </a:p>
              <a:p>
                <a:endParaRPr lang="en-US" altLang="zh-TW" sz="2000" b="1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b="1" dirty="0"/>
                  <a:t>再去做</a:t>
                </a:r>
                <a:r>
                  <a:rPr lang="en-US" altLang="zh-TW" sz="2000" b="1" dirty="0"/>
                  <a:t>AIC</a:t>
                </a:r>
                <a:r>
                  <a:rPr lang="zh-TW" altLang="en-US" sz="2000" b="1" dirty="0"/>
                  <a:t>進行變數篩選，最後選取 </a:t>
                </a:r>
                <a:r>
                  <a:rPr lang="en-US" altLang="zh-TW" sz="2000" b="1" dirty="0" err="1">
                    <a:solidFill>
                      <a:srgbClr val="FF0000"/>
                    </a:solidFill>
                  </a:rPr>
                  <a:t>rx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obstruct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adhere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extent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surg</a:t>
                </a:r>
                <a:r>
                  <a:rPr lang="zh-TW" altLang="zh-TW" sz="20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 node4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000" b="1" dirty="0">
                    <a:solidFill>
                      <a:schemeClr val="tx1"/>
                    </a:solidFill>
                  </a:rPr>
                  <a:t>作為最後之變數。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000" b="1" dirty="0">
                  <a:solidFill>
                    <a:schemeClr val="tx1"/>
                  </a:solidFill>
                </a:endParaRPr>
              </a:p>
              <a:p>
                <a:r>
                  <a:rPr lang="en-US" altLang="zh-TW" sz="2000" b="1" dirty="0"/>
                  <a:t>Hazard function </a:t>
                </a:r>
                <a:r>
                  <a:rPr lang="zh-TW" altLang="en-US" sz="2000" b="1" dirty="0"/>
                  <a:t>：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sup>
                      </m:sSup>
                    </m:oMath>
                  </m:oMathPara>
                </a14:m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b="1" dirty="0" err="1"/>
                  <a:t>rx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nodes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 obstruct 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TW" altLang="en-US" sz="2000" b="1" dirty="0"/>
                  <a:t>：</a:t>
                </a:r>
                <a:r>
                  <a:rPr lang="en-US" altLang="zh-TW" sz="2000" b="1" dirty="0"/>
                  <a:t>adhere </a:t>
                </a:r>
                <a:r>
                  <a:rPr lang="zh-TW" altLang="en-US" sz="2000" b="1" dirty="0"/>
                  <a:t>，</a:t>
                </a:r>
                <a:endParaRPr lang="en-US" altLang="zh-TW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 extent </a:t>
                </a:r>
                <a:r>
                  <a:rPr lang="zh-TW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surg</a:t>
                </a:r>
                <a:r>
                  <a:rPr lang="zh-TW" altLang="en-US" sz="2000" b="1" dirty="0"/>
                  <a:t>，</a:t>
                </a:r>
                <a:r>
                  <a:rPr lang="en-US" altLang="zh-TW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sz="2000" b="1" dirty="0"/>
                  <a:t>node4</a:t>
                </a:r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endParaRPr lang="zh-TW" altLang="en-US" sz="20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A6EAD1-8CD4-4386-AD15-6DE1DF42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715" y="1122219"/>
                <a:ext cx="10083030" cy="5255491"/>
              </a:xfrm>
              <a:blipFill>
                <a:blip r:embed="rId2"/>
                <a:stretch>
                  <a:fillRect l="-302" t="-1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A1034B2-76A4-4E5B-9EEB-5BAA23CF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27" y="1655474"/>
            <a:ext cx="7210425" cy="4667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13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815FE-7273-457C-8488-8C3C5760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zh-TW" altLang="en-US" b="1" dirty="0"/>
              <a:t>模型解釋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28FF77-7B90-4960-9805-D54DEB28D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22401"/>
                <a:ext cx="8596668" cy="46189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=0.6901 </m:t>
                    </m:r>
                  </m:oMath>
                </a14:m>
                <a:r>
                  <a:rPr lang="zh-TW" altLang="en-US" b="1" dirty="0"/>
                  <a:t>，意即若使用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Lev+5-FU</a:t>
                </a:r>
                <a:r>
                  <a:rPr lang="zh-TW" altLang="en-US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兩種</a:t>
                </a:r>
                <a:r>
                  <a:rPr lang="zh-TW" altLang="en-US" b="1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藥物進行治療，則風險降低近 </a:t>
                </a:r>
                <a:r>
                  <a:rPr lang="en-US" altLang="zh-TW" b="1" kern="1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30%</a:t>
                </a:r>
                <a:r>
                  <a:rPr lang="zh-TW" altLang="en-US" b="1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1.0431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b="1" dirty="0"/>
                  <a:t>，意即若含癌細胞之淋巴結個數增加一個</a:t>
                </a:r>
                <a:r>
                  <a:rPr lang="zh-TW" altLang="en-US" b="1" kern="100" dirty="0">
                    <a:latin typeface="+mj-ea"/>
                    <a:cs typeface="Times New Roman" panose="02020603050405020304" pitchFamily="18" charset="0"/>
                  </a:rPr>
                  <a:t>，則風險增加近 </a:t>
                </a:r>
                <a:r>
                  <a:rPr lang="en-US" altLang="zh-TW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4%</a:t>
                </a:r>
                <a:r>
                  <a:rPr lang="zh-TW" altLang="en-US" b="1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endParaRPr lang="en-US" altLang="zh-TW" b="1" kern="100" dirty="0">
                  <a:latin typeface="+mj-ea"/>
                  <a:cs typeface="Times New Roman" panose="02020603050405020304" pitchFamily="18" charset="0"/>
                </a:endParaRPr>
              </a:p>
              <a:p>
                <a:endParaRPr lang="en-US" altLang="zh-TW" b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endParaRPr lang="zh-TW" alt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28FF77-7B90-4960-9805-D54DEB28D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22401"/>
                <a:ext cx="8596668" cy="4618962"/>
              </a:xfrm>
              <a:blipFill>
                <a:blip r:embed="rId2"/>
                <a:stretch>
                  <a:fillRect l="-142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D0DC921-9264-4249-873D-A72AD3C0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61" y="3183863"/>
            <a:ext cx="7529214" cy="2857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7F086C-4718-4432-A3DE-8FBF6830CBAC}"/>
              </a:ext>
            </a:extLst>
          </p:cNvPr>
          <p:cNvSpPr/>
          <p:nvPr/>
        </p:nvSpPr>
        <p:spPr>
          <a:xfrm>
            <a:off x="3888509" y="3611420"/>
            <a:ext cx="979055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A921E5-A69E-4F07-9961-DB2150622B39}"/>
              </a:ext>
            </a:extLst>
          </p:cNvPr>
          <p:cNvSpPr/>
          <p:nvPr/>
        </p:nvSpPr>
        <p:spPr>
          <a:xfrm>
            <a:off x="3893133" y="4077845"/>
            <a:ext cx="979055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169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1105</Words>
  <Application>Microsoft Office PowerPoint</Application>
  <PresentationFormat>寬螢幕</PresentationFormat>
  <Paragraphs>176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多面向</vt:lpstr>
      <vt:lpstr>存活分析期末報告  </vt:lpstr>
      <vt:lpstr>目錄</vt:lpstr>
      <vt:lpstr>研究動機與目的 </vt:lpstr>
      <vt:lpstr>資料介紹</vt:lpstr>
      <vt:lpstr>變數介紹</vt:lpstr>
      <vt:lpstr>變數介紹</vt:lpstr>
      <vt:lpstr>資料處理</vt:lpstr>
      <vt:lpstr>建立模型</vt:lpstr>
      <vt:lpstr>模型解釋</vt:lpstr>
      <vt:lpstr>各係數信賴區間</vt:lpstr>
      <vt:lpstr>Baseline cumulative hazard function</vt:lpstr>
      <vt:lpstr>Log-rank test (K-M curves)</vt:lpstr>
      <vt:lpstr>Log-rank test (K-M curves)</vt:lpstr>
      <vt:lpstr>Log-rank test (K-M curves)</vt:lpstr>
      <vt:lpstr>Local test</vt:lpstr>
      <vt:lpstr>檢驗 Cox PH model(Cox snell residuals)</vt:lpstr>
      <vt:lpstr>檢驗 Cox martingale residuals</vt:lpstr>
      <vt:lpstr>檢驗Cox Schoenfeld residuals</vt:lpstr>
      <vt:lpstr>修改模型</vt:lpstr>
      <vt:lpstr>Time-dependent model</vt:lpstr>
      <vt:lpstr>參數估計以及信賴區間</vt:lpstr>
      <vt:lpstr>Baseline cumulative hazard function</vt:lpstr>
      <vt:lpstr>Local test with time dependent data</vt:lpstr>
      <vt:lpstr>比較 Cox snell residuals 的圖</vt:lpstr>
      <vt:lpstr>比較Cox martingale residuals</vt:lpstr>
      <vt:lpstr>比較Cox Shoenfeld residuals</vt:lpstr>
      <vt:lpstr>AIC 比較</vt:lpstr>
      <vt:lpstr>結論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存活分析期末報告  </dc:title>
  <dc:creator>M072040002</dc:creator>
  <cp:lastModifiedBy>M072040002</cp:lastModifiedBy>
  <cp:revision>43</cp:revision>
  <dcterms:created xsi:type="dcterms:W3CDTF">2019-06-10T13:53:41Z</dcterms:created>
  <dcterms:modified xsi:type="dcterms:W3CDTF">2019-06-16T18:00:39Z</dcterms:modified>
</cp:coreProperties>
</file>