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4" r:id="rId10"/>
    <p:sldId id="275" r:id="rId11"/>
    <p:sldId id="276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7" r:id="rId22"/>
    <p:sldId id="278" r:id="rId23"/>
    <p:sldId id="282" r:id="rId24"/>
    <p:sldId id="283" r:id="rId25"/>
    <p:sldId id="284" r:id="rId26"/>
    <p:sldId id="285" r:id="rId27"/>
    <p:sldId id="279" r:id="rId28"/>
    <p:sldId id="280" r:id="rId29"/>
    <p:sldId id="281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5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33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52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072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937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953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973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17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31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83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34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0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39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8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37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6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3DB84-4D0F-4B5A-9596-E767D247979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49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B7%A6%E6%97%8B%E5%92%AA%E5%94%91?fbclid=IwAR2KTZhbtbxsMx033aam143MYLwoKHWlUaXINfgj-rEEdYUbgMPEIVLZaTQ" TargetMode="External"/><Relationship Id="rId2" Type="http://schemas.openxmlformats.org/officeDocument/2006/relationships/hyperlink" Target="https://stat.ethz.ch/R-manual/R-devel/library/survival/html/colon.html?fbclid=IwAR2FPEADXaq0feNj43jfzOphYA2A1_H1WwvzGiTRmIEWhtsDL3BpjQB549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pubs.com/kaz_yos/resid_cox?fbclid=IwAR1lKh6b-BH93eu5nxKBT6Y60JGeBBP3Va1ItxrHJp9Z-TLaadYbN26IWx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rndata.plot.ly/pharmaceutical-survival-interactive/?fbclid=IwAR18VCw_B7mws2swl4w8xUJvNrf_M2R1SOyhqaUMIECRwsuabdWj4smA8to" TargetMode="External"/><Relationship Id="rId2" Type="http://schemas.openxmlformats.org/officeDocument/2006/relationships/hyperlink" Target="https://www.ncbi.nlm.nih.gov/pmc/articles/PMC4142923/?fbclid=IwAR2tqA39y22-IpkK4y1VUoRQ3tUp45y5a_Dt-5inf4vYyTRrMQOhxFRNuf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0CAE59F-A98B-4967-BDA7-C8B49D12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089891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400" b="1" dirty="0">
                <a:latin typeface="+mj-ea"/>
              </a:rPr>
              <a:t>存活分析期末報告</a:t>
            </a:r>
            <a:br>
              <a:rPr lang="en-US" altLang="zh-TW" dirty="0"/>
            </a:br>
            <a:br>
              <a:rPr lang="zh-TW" altLang="zh-TW" dirty="0"/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53A067B-4BEC-4334-A100-B93E57BA8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552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sz="3200" b="1" dirty="0">
                <a:latin typeface="+mj-ea"/>
                <a:ea typeface="+mj-ea"/>
                <a:cs typeface="Times New Roman" panose="02020603050405020304" pitchFamily="18" charset="0"/>
              </a:rPr>
              <a:t>Chemotherapy for Stage B/C Colon Cancer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000" b="1" dirty="0">
                <a:latin typeface="+mj-ea"/>
                <a:ea typeface="+mj-ea"/>
              </a:rPr>
              <a:t>M072040002 </a:t>
            </a:r>
            <a:r>
              <a:rPr lang="zh-TW" altLang="en-US" sz="2000" b="1" dirty="0">
                <a:latin typeface="+mj-ea"/>
                <a:ea typeface="+mj-ea"/>
              </a:rPr>
              <a:t>孫浩哲</a:t>
            </a:r>
            <a:endParaRPr lang="en-US" altLang="zh-TW" sz="20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000" b="1" dirty="0">
                <a:latin typeface="+mj-ea"/>
                <a:ea typeface="+mj-ea"/>
              </a:rPr>
              <a:t>M072040006 </a:t>
            </a:r>
            <a:r>
              <a:rPr lang="zh-TW" altLang="en-US" sz="2000" b="1" dirty="0">
                <a:latin typeface="+mj-ea"/>
                <a:ea typeface="+mj-ea"/>
              </a:rPr>
              <a:t>吳強銘</a:t>
            </a:r>
            <a:endParaRPr lang="en-US" altLang="zh-TW" sz="20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000" b="1" dirty="0">
                <a:latin typeface="+mj-ea"/>
                <a:ea typeface="+mj-ea"/>
              </a:rPr>
              <a:t>M072040033 </a:t>
            </a:r>
            <a:r>
              <a:rPr lang="zh-TW" altLang="en-US" sz="2000" b="1" dirty="0">
                <a:latin typeface="+mj-ea"/>
                <a:ea typeface="+mj-ea"/>
              </a:rPr>
              <a:t>吳政霖</a:t>
            </a:r>
          </a:p>
        </p:txBody>
      </p:sp>
    </p:spTree>
    <p:extLst>
      <p:ext uri="{BB962C8B-B14F-4D97-AF65-F5344CB8AC3E}">
        <p14:creationId xmlns:p14="http://schemas.microsoft.com/office/powerpoint/2010/main" val="168971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239E9A-9DDC-4F1F-BF96-11BE1553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509"/>
          </a:xfrm>
        </p:spPr>
        <p:txBody>
          <a:bodyPr/>
          <a:lstStyle/>
          <a:p>
            <a:pPr algn="ctr"/>
            <a:r>
              <a:rPr lang="zh-TW" altLang="en-US" b="1" dirty="0"/>
              <a:t>各係數信賴區間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ED7E220A-F06C-4C3A-97EC-4D0AC7C9F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324" y="1639455"/>
            <a:ext cx="4240131" cy="35790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AA1E35A-8FD4-412E-8138-30FECDADE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764" y="1639455"/>
            <a:ext cx="3875953" cy="35790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422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8595F-4036-4163-A8C9-DD723D24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69" y="295564"/>
            <a:ext cx="8596668" cy="822036"/>
          </a:xfrm>
        </p:spPr>
        <p:txBody>
          <a:bodyPr/>
          <a:lstStyle/>
          <a:p>
            <a:pPr algn="ctr"/>
            <a:r>
              <a:rPr lang="en-US" altLang="zh-TW" b="1" dirty="0">
                <a:latin typeface="+mj-ea"/>
              </a:rPr>
              <a:t>Baseline cumulative hazard function</a:t>
            </a:r>
            <a:endParaRPr lang="zh-TW" altLang="en-US" b="1" dirty="0">
              <a:latin typeface="+mj-ea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8EF2B8B-9755-4DC8-9D8E-CD8438C0E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240" y="1117600"/>
            <a:ext cx="7223325" cy="49515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851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5AFAC-47E3-4C11-9CAC-03DD0298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+mj-ea"/>
              </a:rPr>
              <a:t>Log-rank test</a:t>
            </a:r>
            <a:r>
              <a:rPr lang="zh-TW" altLang="en-US" sz="4000" b="1" dirty="0">
                <a:latin typeface="+mj-ea"/>
              </a:rPr>
              <a:t> </a:t>
            </a:r>
            <a:r>
              <a:rPr lang="en-US" altLang="zh-TW" sz="4000" b="1" dirty="0">
                <a:latin typeface="+mj-ea"/>
              </a:rPr>
              <a:t>(K-M curves)</a:t>
            </a:r>
            <a:endParaRPr lang="zh-TW" altLang="en-US" sz="4000" b="1" dirty="0">
              <a:latin typeface="+mj-ea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18A24F8-F1D9-421F-B041-816DB13A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70" y="1488613"/>
            <a:ext cx="8596668" cy="3880773"/>
          </a:xfrm>
        </p:spPr>
        <p:txBody>
          <a:bodyPr/>
          <a:lstStyle/>
          <a:p>
            <a:r>
              <a:rPr lang="zh-TW" altLang="zh-TW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以下為個別對六項變數之</a:t>
            </a:r>
            <a:r>
              <a:rPr lang="en-US" altLang="zh-TW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K-M curves </a:t>
            </a:r>
            <a:r>
              <a:rPr lang="zh-TW" altLang="zh-TW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en-US" altLang="zh-TW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log-rank test </a:t>
            </a:r>
            <a:r>
              <a:rPr lang="zh-TW" altLang="zh-TW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p-value</a:t>
            </a:r>
            <a:endParaRPr lang="zh-TW" altLang="zh-TW" b="1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AB619C-FF4C-47E8-8DDC-8A548C8BD5E3}"/>
              </a:ext>
            </a:extLst>
          </p:cNvPr>
          <p:cNvSpPr/>
          <p:nvPr/>
        </p:nvSpPr>
        <p:spPr>
          <a:xfrm>
            <a:off x="1089891" y="1613431"/>
            <a:ext cx="7610764" cy="46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TW" altLang="zh-TW" b="1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D6D1116-464F-488C-89E5-D473C44736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1" y="2138979"/>
            <a:ext cx="4092401" cy="31679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8B21F20-22AF-4F4E-85B5-4CFE0BA34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243" y="2138978"/>
            <a:ext cx="4092401" cy="31679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6627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F7BB9-6053-4F8F-A648-812721B6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0189"/>
          </a:xfrm>
        </p:spPr>
        <p:txBody>
          <a:bodyPr/>
          <a:lstStyle/>
          <a:p>
            <a:pPr algn="ctr"/>
            <a:r>
              <a:rPr lang="en-US" altLang="zh-TW" b="1" dirty="0">
                <a:latin typeface="+mj-ea"/>
              </a:rPr>
              <a:t>Log-rank test</a:t>
            </a:r>
            <a:r>
              <a:rPr lang="zh-TW" altLang="en-US" b="1" dirty="0">
                <a:latin typeface="+mj-ea"/>
              </a:rPr>
              <a:t> </a:t>
            </a:r>
            <a:r>
              <a:rPr lang="en-US" altLang="zh-TW" b="1" dirty="0">
                <a:latin typeface="+mj-ea"/>
              </a:rPr>
              <a:t>(K-M curves)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9873E96-E86D-401C-AA99-A49897A74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081" y="1833142"/>
            <a:ext cx="4123587" cy="34953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圖片 4" descr="一張含有 文字, 地圖 的圖片&#10;&#10;自動產生的描述">
            <a:extLst>
              <a:ext uri="{FF2B5EF4-FFF2-40B4-BE49-F238E27FC236}">
                <a16:creationId xmlns:a16="http://schemas.microsoft.com/office/drawing/2014/main" id="{676BB405-22DE-4E66-9D60-0A78A17BCF4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977" y="1833142"/>
            <a:ext cx="3861147" cy="34953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2528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F5EBD-3217-4B0F-9E02-401F3C55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127"/>
          </a:xfrm>
        </p:spPr>
        <p:txBody>
          <a:bodyPr/>
          <a:lstStyle/>
          <a:p>
            <a:pPr algn="ctr"/>
            <a:r>
              <a:rPr lang="en-US" altLang="zh-TW" b="1" dirty="0">
                <a:latin typeface="+mj-ea"/>
              </a:rPr>
              <a:t>Log-rank test</a:t>
            </a:r>
            <a:r>
              <a:rPr lang="zh-TW" altLang="en-US" b="1" dirty="0">
                <a:latin typeface="+mj-ea"/>
              </a:rPr>
              <a:t> </a:t>
            </a:r>
            <a:r>
              <a:rPr lang="en-US" altLang="zh-TW" b="1" dirty="0">
                <a:latin typeface="+mj-ea"/>
              </a:rPr>
              <a:t>(K-M curves)</a:t>
            </a:r>
            <a:endParaRPr lang="zh-TW" altLang="en-US" dirty="0"/>
          </a:p>
        </p:txBody>
      </p:sp>
      <p:pic>
        <p:nvPicPr>
          <p:cNvPr id="4" name="內容版面配置區 3" descr="一張含有 地圖, 文字 的圖片&#10;&#10;自動產生的描述">
            <a:extLst>
              <a:ext uri="{FF2B5EF4-FFF2-40B4-BE49-F238E27FC236}">
                <a16:creationId xmlns:a16="http://schemas.microsoft.com/office/drawing/2014/main" id="{943CDAB7-E749-48A6-A4CA-50F8E4F349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1723534"/>
            <a:ext cx="4106488" cy="37545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圖片 4" descr="一張含有 文字, 地圖 的圖片&#10;&#10;自動產生的描述">
            <a:extLst>
              <a:ext uri="{FF2B5EF4-FFF2-40B4-BE49-F238E27FC236}">
                <a16:creationId xmlns:a16="http://schemas.microsoft.com/office/drawing/2014/main" id="{A4F0C60E-DC30-4927-9CD1-33223A6359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61" y="1723534"/>
            <a:ext cx="4106488" cy="37545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81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281CE-4701-4777-A42E-73B0F759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+mj-ea"/>
              </a:rPr>
              <a:t>Local test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25E04-4193-42AF-B29A-8E895697F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4074"/>
            <a:ext cx="9140921" cy="4424998"/>
          </a:xfrm>
        </p:spPr>
        <p:txBody>
          <a:bodyPr/>
          <a:lstStyle/>
          <a:p>
            <a:r>
              <a:rPr lang="zh-TW" altLang="en-US" b="1" dirty="0"/>
              <a:t>由於本資料主要針對使用藥物 </a:t>
            </a:r>
            <a:r>
              <a:rPr lang="en-US" altLang="zh-TW" b="1" dirty="0"/>
              <a:t>(</a:t>
            </a:r>
            <a:r>
              <a:rPr lang="en-US" altLang="zh-TW" b="1" dirty="0" err="1"/>
              <a:t>rx</a:t>
            </a:r>
            <a:r>
              <a:rPr lang="en-US" altLang="zh-TW" b="1" dirty="0"/>
              <a:t>) </a:t>
            </a:r>
            <a:r>
              <a:rPr lang="zh-TW" altLang="en-US" b="1" dirty="0"/>
              <a:t>去做分析，所以我們針對 </a:t>
            </a:r>
            <a:r>
              <a:rPr lang="en-US" altLang="zh-TW" b="1" dirty="0" err="1"/>
              <a:t>rx</a:t>
            </a:r>
            <a:r>
              <a:rPr lang="en-US" altLang="zh-TW" b="1" dirty="0"/>
              <a:t> </a:t>
            </a:r>
            <a:r>
              <a:rPr lang="zh-TW" altLang="en-US" b="1" dirty="0"/>
              <a:t>變數進行 </a:t>
            </a:r>
            <a:r>
              <a:rPr lang="en-US" altLang="zh-TW" b="1" dirty="0">
                <a:latin typeface="+mj-ea"/>
                <a:ea typeface="+mj-ea"/>
              </a:rPr>
              <a:t>local test.</a:t>
            </a:r>
            <a:endParaRPr lang="zh-TW" altLang="en-US" b="1" dirty="0">
              <a:latin typeface="+mj-ea"/>
              <a:ea typeface="+mj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249C51-2787-4901-B9A3-7B95BE262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20989"/>
              </p:ext>
            </p:extLst>
          </p:nvPr>
        </p:nvGraphicFramePr>
        <p:xfrm>
          <a:off x="911668" y="2329873"/>
          <a:ext cx="8127999" cy="23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855853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070619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27896236"/>
                    </a:ext>
                  </a:extLst>
                </a:gridCol>
              </a:tblGrid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Approaches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Local test statistics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P-value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491960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Wald test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26.6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1.698336e-06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97274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Likelihood ratio test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27.61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1.008707e-06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304268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Score test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26.9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1.417983e-06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530059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A5A8C5C-2696-497E-AD98-853A915B251D}"/>
              </a:ext>
            </a:extLst>
          </p:cNvPr>
          <p:cNvSpPr txBox="1"/>
          <p:nvPr/>
        </p:nvSpPr>
        <p:spPr>
          <a:xfrm>
            <a:off x="677334" y="5112326"/>
            <a:ext cx="91409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由以上圖表可得知，</a:t>
            </a:r>
            <a:r>
              <a:rPr lang="zh-TW" altLang="en-US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任一檢定方法的 </a:t>
            </a:r>
            <a:r>
              <a:rPr lang="en-US" altLang="zh-TW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p-value</a:t>
            </a:r>
            <a:r>
              <a:rPr lang="zh-TW" altLang="en-US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都很小，所以 </a:t>
            </a:r>
            <a:r>
              <a:rPr lang="en-US" altLang="zh-TW" sz="2000" b="1" kern="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rx</a:t>
            </a:r>
            <a:r>
              <a:rPr lang="zh-TW" altLang="en-US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zh-TW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是一項顯著的變數，</a:t>
            </a:r>
            <a:endParaRPr lang="en-US" altLang="zh-TW" sz="2000" b="1" kern="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zh-TW" sz="2000" b="1" kern="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zh-TW" altLang="zh-TW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無法被移除</a:t>
            </a:r>
            <a:r>
              <a:rPr lang="zh-TW" altLang="en-US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zh-TW" altLang="zh-TW" sz="2000" b="1" kern="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4677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CFD26-AD03-401A-8AE5-EA1C3005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9" y="484908"/>
            <a:ext cx="8596668" cy="748145"/>
          </a:xfrm>
        </p:spPr>
        <p:txBody>
          <a:bodyPr/>
          <a:lstStyle/>
          <a:p>
            <a:pPr algn="ctr"/>
            <a:r>
              <a:rPr lang="zh-TW" altLang="en-US" b="1" dirty="0">
                <a:latin typeface="+mj-ea"/>
              </a:rPr>
              <a:t>檢驗 </a:t>
            </a:r>
            <a:r>
              <a:rPr lang="en-US" altLang="zh-TW" b="1" dirty="0">
                <a:latin typeface="+mj-ea"/>
              </a:rPr>
              <a:t>Cox PH model(Cox </a:t>
            </a:r>
            <a:r>
              <a:rPr lang="en-US" altLang="zh-TW" b="1" dirty="0" err="1">
                <a:latin typeface="+mj-ea"/>
              </a:rPr>
              <a:t>snell</a:t>
            </a:r>
            <a:r>
              <a:rPr lang="en-US" altLang="zh-TW" b="1" dirty="0">
                <a:latin typeface="+mj-ea"/>
              </a:rPr>
              <a:t> residuals)</a:t>
            </a:r>
            <a:endParaRPr lang="zh-TW" altLang="en-US" b="1" dirty="0">
              <a:latin typeface="+mj-ea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6352203-D83D-4A7F-B5F8-FE9EA1E57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734" y="1524061"/>
            <a:ext cx="7727758" cy="48767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7382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CF9907-6DF2-4628-A50F-58791181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8909"/>
          </a:xfrm>
        </p:spPr>
        <p:txBody>
          <a:bodyPr/>
          <a:lstStyle/>
          <a:p>
            <a:r>
              <a:rPr lang="zh-TW" altLang="en-US" b="1" dirty="0">
                <a:latin typeface="+mj-ea"/>
              </a:rPr>
              <a:t>檢驗 </a:t>
            </a:r>
            <a:r>
              <a:rPr lang="en-US" altLang="zh-TW" b="1" dirty="0">
                <a:latin typeface="+mj-ea"/>
              </a:rPr>
              <a:t>Cox martingale residuals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19CCC64-0E13-4785-9328-A3222F7DA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628" y="1557231"/>
            <a:ext cx="7537608" cy="46911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425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47CB34-DAB8-4076-BB82-A1639164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618"/>
          </a:xfrm>
        </p:spPr>
        <p:txBody>
          <a:bodyPr/>
          <a:lstStyle/>
          <a:p>
            <a:r>
              <a:rPr lang="zh-TW" altLang="en-US" dirty="0"/>
              <a:t>檢驗</a:t>
            </a:r>
            <a:r>
              <a:rPr lang="en-US" altLang="zh-TW" b="1" dirty="0">
                <a:latin typeface="+mn-ea"/>
                <a:ea typeface="+mn-ea"/>
              </a:rPr>
              <a:t>Cox </a:t>
            </a:r>
            <a:r>
              <a:rPr lang="en-US" altLang="zh-TW" b="1" dirty="0" err="1">
                <a:latin typeface="+mn-ea"/>
                <a:ea typeface="+mn-ea"/>
              </a:rPr>
              <a:t>Shoenfeld</a:t>
            </a:r>
            <a:r>
              <a:rPr lang="en-US" altLang="zh-TW" b="1" dirty="0">
                <a:latin typeface="+mn-ea"/>
                <a:ea typeface="+mn-ea"/>
              </a:rPr>
              <a:t> residuals</a:t>
            </a:r>
            <a:endParaRPr lang="zh-TW" altLang="en-US" b="1" dirty="0">
              <a:latin typeface="+mn-ea"/>
              <a:ea typeface="+mn-ea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2CBAB23-7E0E-4C35-A7BB-0CB1D3AD5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9664" y="1367959"/>
            <a:ext cx="6679618" cy="49579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8E1F4D-3A80-4059-8F92-26F375673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18" y="1405897"/>
            <a:ext cx="4552950" cy="49579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455964-4AF3-42B1-9F4D-B6407B5A4B25}"/>
              </a:ext>
            </a:extLst>
          </p:cNvPr>
          <p:cNvSpPr/>
          <p:nvPr/>
        </p:nvSpPr>
        <p:spPr>
          <a:xfrm>
            <a:off x="3759201" y="3195782"/>
            <a:ext cx="1099127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5DE395-A7AE-4372-8DDA-90D5DD8A7AD4}"/>
              </a:ext>
            </a:extLst>
          </p:cNvPr>
          <p:cNvSpPr/>
          <p:nvPr/>
        </p:nvSpPr>
        <p:spPr>
          <a:xfrm>
            <a:off x="3754589" y="3542138"/>
            <a:ext cx="1099127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E27F70-C758-4316-B559-4310253EADEE}"/>
              </a:ext>
            </a:extLst>
          </p:cNvPr>
          <p:cNvSpPr/>
          <p:nvPr/>
        </p:nvSpPr>
        <p:spPr>
          <a:xfrm>
            <a:off x="3777685" y="5624938"/>
            <a:ext cx="1099127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680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0DDE3-7903-433A-B421-A4ECAE10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zh-TW" altLang="en-US" b="1" dirty="0">
                <a:latin typeface="+mn-ea"/>
                <a:ea typeface="+mn-ea"/>
              </a:rPr>
              <a:t>修改模型</a:t>
            </a:r>
          </a:p>
        </p:txBody>
      </p:sp>
      <p:pic>
        <p:nvPicPr>
          <p:cNvPr id="7" name="內容版面配置區 3" descr="一張含有 文字 的圖片&#10;&#10;自動產生的描述">
            <a:extLst>
              <a:ext uri="{FF2B5EF4-FFF2-40B4-BE49-F238E27FC236}">
                <a16:creationId xmlns:a16="http://schemas.microsoft.com/office/drawing/2014/main" id="{D806406E-5E1A-42F9-93A4-B102B6D7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46" y="2133389"/>
            <a:ext cx="4835180" cy="36780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557BAE-5788-40AB-8948-102ECCEAF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666" y="1421410"/>
            <a:ext cx="8114090" cy="724065"/>
          </a:xfrm>
          <a:ln w="19050">
            <a:noFill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000" b="1" dirty="0">
                <a:latin typeface="+mn-ea"/>
              </a:rPr>
              <a:t>針對</a:t>
            </a:r>
            <a:r>
              <a:rPr lang="en-US" altLang="zh-TW" sz="2000" b="1" dirty="0">
                <a:latin typeface="+mn-ea"/>
              </a:rPr>
              <a:t>nodes</a:t>
            </a:r>
            <a:r>
              <a:rPr lang="zh-TW" altLang="en-US" sz="2000" b="1" dirty="0">
                <a:latin typeface="+mn-ea"/>
              </a:rPr>
              <a:t>用</a:t>
            </a:r>
            <a:r>
              <a:rPr lang="en-US" altLang="zh-TW" sz="2000" b="1" dirty="0">
                <a:latin typeface="+mn-ea"/>
              </a:rPr>
              <a:t>spline</a:t>
            </a:r>
            <a:r>
              <a:rPr lang="zh-TW" altLang="en-US" sz="2000" b="1" dirty="0">
                <a:latin typeface="+mn-ea"/>
              </a:rPr>
              <a:t>的手法，建立新的模型，再對其作檢定。</a:t>
            </a:r>
            <a:endParaRPr lang="en-US" sz="2000" b="1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A71D82-CAF7-4FB6-9C36-D5FBD4C40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736" y="2133389"/>
            <a:ext cx="5039771" cy="36901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506941B-41C3-4C09-B44C-0B3EE15F9C2E}"/>
              </a:ext>
            </a:extLst>
          </p:cNvPr>
          <p:cNvSpPr/>
          <p:nvPr/>
        </p:nvSpPr>
        <p:spPr>
          <a:xfrm>
            <a:off x="3278909" y="3479462"/>
            <a:ext cx="748166" cy="215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F7E8F43-04E7-405E-8761-E7B83A708D67}"/>
              </a:ext>
            </a:extLst>
          </p:cNvPr>
          <p:cNvSpPr/>
          <p:nvPr/>
        </p:nvSpPr>
        <p:spPr>
          <a:xfrm>
            <a:off x="3274295" y="3705752"/>
            <a:ext cx="748166" cy="215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F49B12-2452-432B-9C54-E6896076E8DF}"/>
              </a:ext>
            </a:extLst>
          </p:cNvPr>
          <p:cNvSpPr/>
          <p:nvPr/>
        </p:nvSpPr>
        <p:spPr>
          <a:xfrm>
            <a:off x="3278914" y="3932043"/>
            <a:ext cx="748166" cy="215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A3645E-F674-4826-B3AB-529544A46776}"/>
              </a:ext>
            </a:extLst>
          </p:cNvPr>
          <p:cNvSpPr/>
          <p:nvPr/>
        </p:nvSpPr>
        <p:spPr>
          <a:xfrm>
            <a:off x="3255822" y="5322114"/>
            <a:ext cx="748166" cy="215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36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20B4E-B719-4AAC-816D-B9420BD2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545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b="1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E29023-7D6A-4352-B6D0-5CF8754AD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200" b="1" dirty="0"/>
              <a:t>研究動機與目的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200" b="1" dirty="0"/>
              <a:t>資料介紹與處理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200" b="1" dirty="0"/>
              <a:t>統計分析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200" b="1" dirty="0">
                <a:hlinkClick r:id="rId2" action="ppaction://hlinksldjump"/>
              </a:rPr>
              <a:t>結論</a:t>
            </a:r>
            <a:endParaRPr lang="zh-TW" altLang="en-US" sz="32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200" b="1" dirty="0"/>
              <a:t>參考資料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623A0B-BF01-4BCF-BCDD-33769C4B9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939" y="1856509"/>
            <a:ext cx="4176005" cy="30664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2805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23C17-1D0C-48C3-827E-977340CC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618" y="391958"/>
            <a:ext cx="7385564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4000" b="1" dirty="0">
                <a:latin typeface="+mj-ea"/>
              </a:rPr>
              <a:t>Time-dependent model</a:t>
            </a:r>
            <a:endParaRPr lang="zh-TW" altLang="en-US" sz="4000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300A46-DC4F-4D48-B6E0-578A212B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17" y="2006477"/>
            <a:ext cx="13418049" cy="35607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000" b="1" dirty="0">
                <a:latin typeface="+mj-ea"/>
                <a:ea typeface="+mj-ea"/>
              </a:rPr>
              <a:t>依據 </a:t>
            </a:r>
            <a:r>
              <a:rPr lang="en-US" altLang="zh-TW" sz="2000" b="1" dirty="0" err="1">
                <a:latin typeface="+mj-ea"/>
                <a:ea typeface="+mj-ea"/>
              </a:rPr>
              <a:t>etype</a:t>
            </a:r>
            <a:r>
              <a:rPr lang="en-US" altLang="zh-TW" sz="2000" b="1" dirty="0">
                <a:latin typeface="+mj-ea"/>
                <a:ea typeface="+mj-ea"/>
              </a:rPr>
              <a:t> </a:t>
            </a:r>
            <a:r>
              <a:rPr lang="zh-TW" altLang="en-US" sz="2000" b="1" dirty="0">
                <a:latin typeface="+mj-ea"/>
                <a:ea typeface="+mj-ea"/>
              </a:rPr>
              <a:t>為 </a:t>
            </a:r>
            <a:r>
              <a:rPr lang="en-US" altLang="zh-TW" sz="2000" b="1" dirty="0">
                <a:latin typeface="+mj-ea"/>
                <a:ea typeface="+mj-ea"/>
              </a:rPr>
              <a:t>time dependent covariate </a:t>
            </a:r>
            <a:r>
              <a:rPr lang="zh-TW" altLang="en-US" sz="2000" b="1" dirty="0">
                <a:latin typeface="+mj-ea"/>
                <a:ea typeface="+mj-ea"/>
              </a:rPr>
              <a:t>建立 </a:t>
            </a:r>
            <a:r>
              <a:rPr lang="en-US" altLang="zh-TW" sz="2000" b="1" dirty="0">
                <a:latin typeface="+mj-ea"/>
                <a:ea typeface="+mj-ea"/>
              </a:rPr>
              <a:t>time dependent data</a:t>
            </a:r>
            <a:r>
              <a:rPr lang="zh-TW" altLang="en-US" sz="2000" b="1" dirty="0">
                <a:latin typeface="+mj-ea"/>
                <a:ea typeface="+mj-ea"/>
              </a:rPr>
              <a:t>，新增 </a:t>
            </a:r>
            <a:r>
              <a:rPr lang="en-US" altLang="zh-TW" sz="2000" b="1" dirty="0">
                <a:latin typeface="+mj-ea"/>
                <a:ea typeface="+mj-ea"/>
              </a:rPr>
              <a:t>start </a:t>
            </a:r>
            <a:r>
              <a:rPr lang="zh-TW" altLang="en-US" sz="2000" b="1" dirty="0">
                <a:latin typeface="+mj-ea"/>
                <a:ea typeface="+mj-ea"/>
              </a:rPr>
              <a:t>跟 </a:t>
            </a:r>
            <a:r>
              <a:rPr lang="en-US" altLang="zh-TW" sz="2000" b="1" dirty="0">
                <a:latin typeface="+mj-ea"/>
                <a:ea typeface="+mj-ea"/>
              </a:rPr>
              <a:t>end</a:t>
            </a:r>
            <a:r>
              <a:rPr lang="zh-TW" altLang="en-US" sz="2000" b="1" dirty="0">
                <a:latin typeface="+mj-ea"/>
                <a:ea typeface="+mj-ea"/>
              </a:rPr>
              <a:t>。</a:t>
            </a:r>
            <a:endParaRPr lang="en-US" altLang="zh-TW" sz="2000" b="1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000" b="1" dirty="0"/>
          </a:p>
          <a:p>
            <a:pPr marL="0" indent="0">
              <a:buNone/>
            </a:pPr>
            <a:endParaRPr lang="en-US" altLang="zh-TW" sz="20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zh-TW" sz="2000" b="1" dirty="0">
                <a:latin typeface="+mn-ea"/>
              </a:rPr>
              <a:t>建構</a:t>
            </a:r>
            <a:r>
              <a:rPr lang="zh-TW" altLang="en-US" sz="2000" b="1" dirty="0">
                <a:latin typeface="+mn-ea"/>
              </a:rPr>
              <a:t> </a:t>
            </a:r>
            <a:r>
              <a:rPr lang="en-US" altLang="zh-TW" sz="2000" b="1" dirty="0">
                <a:latin typeface="+mn-ea"/>
              </a:rPr>
              <a:t>time dependent model</a:t>
            </a:r>
            <a:r>
              <a:rPr lang="zh-TW" altLang="zh-TW" sz="2000" b="1" dirty="0">
                <a:latin typeface="+mn-ea"/>
              </a:rPr>
              <a:t>，並利用</a:t>
            </a:r>
            <a:r>
              <a:rPr lang="en-US" altLang="zh-TW" sz="2000" b="1" dirty="0">
                <a:latin typeface="+mn-ea"/>
              </a:rPr>
              <a:t>AIC</a:t>
            </a:r>
            <a:r>
              <a:rPr lang="zh-TW" altLang="zh-TW" sz="2000" b="1" dirty="0">
                <a:latin typeface="+mn-ea"/>
              </a:rPr>
              <a:t>選取變</a:t>
            </a:r>
            <a:r>
              <a:rPr lang="zh-TW" altLang="en-US" sz="2000" b="1" dirty="0">
                <a:latin typeface="+mn-ea"/>
              </a:rPr>
              <a:t>數，</a:t>
            </a:r>
            <a:r>
              <a:rPr lang="zh-TW" altLang="en-US" sz="2000" b="1" dirty="0"/>
              <a:t>依然選取 </a:t>
            </a:r>
            <a:endParaRPr lang="en-US" altLang="zh-TW" sz="2000" b="1" dirty="0"/>
          </a:p>
          <a:p>
            <a:pPr marL="0" indent="0">
              <a:buNone/>
            </a:pPr>
            <a:r>
              <a:rPr lang="zh-TW" altLang="en-US" sz="2000" b="1" dirty="0">
                <a:solidFill>
                  <a:srgbClr val="FF0000"/>
                </a:solidFill>
              </a:rPr>
              <a:t>      </a:t>
            </a:r>
            <a:r>
              <a:rPr lang="en-US" altLang="zh-TW" sz="2000" b="1" dirty="0" err="1">
                <a:solidFill>
                  <a:srgbClr val="FF0000"/>
                </a:solidFill>
              </a:rPr>
              <a:t>rx</a:t>
            </a:r>
            <a:r>
              <a:rPr lang="zh-TW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TW" sz="2000" b="1" dirty="0">
                <a:solidFill>
                  <a:srgbClr val="FF0000"/>
                </a:solidFill>
              </a:rPr>
              <a:t>nodes</a:t>
            </a:r>
            <a:r>
              <a:rPr lang="zh-TW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TW" sz="2000" b="1" dirty="0">
                <a:solidFill>
                  <a:srgbClr val="FF0000"/>
                </a:solidFill>
              </a:rPr>
              <a:t>obstruct</a:t>
            </a:r>
            <a:r>
              <a:rPr lang="zh-TW" altLang="zh-TW" sz="2000" b="1" dirty="0">
                <a:solidFill>
                  <a:srgbClr val="FF0000"/>
                </a:solidFill>
              </a:rPr>
              <a:t>、</a:t>
            </a:r>
            <a:r>
              <a:rPr lang="en-US" altLang="zh-TW" sz="2000" b="1" dirty="0">
                <a:solidFill>
                  <a:srgbClr val="FF0000"/>
                </a:solidFill>
              </a:rPr>
              <a:t> adhere</a:t>
            </a:r>
            <a:r>
              <a:rPr lang="zh-TW" altLang="zh-TW" sz="2000" b="1" dirty="0">
                <a:solidFill>
                  <a:srgbClr val="FF0000"/>
                </a:solidFill>
              </a:rPr>
              <a:t>、</a:t>
            </a:r>
            <a:r>
              <a:rPr lang="en-US" altLang="zh-TW" sz="2000" b="1" dirty="0">
                <a:solidFill>
                  <a:srgbClr val="FF0000"/>
                </a:solidFill>
              </a:rPr>
              <a:t> extent</a:t>
            </a:r>
            <a:r>
              <a:rPr lang="zh-TW" altLang="zh-TW" sz="2000" b="1" dirty="0">
                <a:solidFill>
                  <a:srgbClr val="FF0000"/>
                </a:solidFill>
              </a:rPr>
              <a:t>、</a:t>
            </a:r>
            <a:r>
              <a:rPr lang="en-US" altLang="zh-TW" sz="2000" b="1" dirty="0">
                <a:solidFill>
                  <a:srgbClr val="FF0000"/>
                </a:solidFill>
              </a:rPr>
              <a:t> surg</a:t>
            </a:r>
            <a:r>
              <a:rPr lang="zh-TW" altLang="zh-TW" sz="2000" b="1" dirty="0">
                <a:solidFill>
                  <a:srgbClr val="FF0000"/>
                </a:solidFill>
              </a:rPr>
              <a:t>、</a:t>
            </a:r>
            <a:r>
              <a:rPr lang="en-US" altLang="zh-TW" sz="2000" b="1" dirty="0">
                <a:solidFill>
                  <a:srgbClr val="FF0000"/>
                </a:solidFill>
              </a:rPr>
              <a:t> node4</a:t>
            </a:r>
            <a:r>
              <a:rPr lang="zh-TW" altLang="en-US" sz="2000" b="1" dirty="0">
                <a:solidFill>
                  <a:srgbClr val="FF0000"/>
                </a:solidFill>
              </a:rPr>
              <a:t> </a:t>
            </a:r>
            <a:r>
              <a:rPr lang="zh-TW" altLang="en-US" sz="2000" b="1" dirty="0">
                <a:solidFill>
                  <a:schemeClr val="tx1"/>
                </a:solidFill>
              </a:rPr>
              <a:t>作為最後之變數。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b="1" dirty="0">
                <a:solidFill>
                  <a:schemeClr val="tx1"/>
                </a:solidFill>
                <a:latin typeface="+mn-ea"/>
              </a:rPr>
              <a:t>Hazard</a:t>
            </a:r>
            <a:r>
              <a:rPr lang="zh-TW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+mn-ea"/>
              </a:rPr>
              <a:t>function </a:t>
            </a:r>
            <a:r>
              <a:rPr lang="zh-TW" altLang="en-US" sz="2000" b="1" dirty="0">
                <a:solidFill>
                  <a:schemeClr val="tx1"/>
                </a:solidFill>
                <a:latin typeface="+mn-ea"/>
              </a:rPr>
              <a:t>跟原始模型之形式均相同，只有係數產生變化。</a:t>
            </a:r>
            <a:endParaRPr lang="en-US" altLang="zh-TW" sz="2000" b="1" dirty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20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4E653-AA05-446B-883C-6CEE9D04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b="1"/>
              <a:t>參數估計以及信賴區間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D615A2F8-0EA6-4C59-ACB2-0B71CC61A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861"/>
          <a:stretch/>
        </p:blipFill>
        <p:spPr>
          <a:xfrm>
            <a:off x="5089100" y="1307335"/>
            <a:ext cx="3892422" cy="26088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055FCA9D-8D5A-499B-8838-670E5C0F3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97"/>
          <a:stretch/>
        </p:blipFill>
        <p:spPr>
          <a:xfrm>
            <a:off x="5089100" y="4071343"/>
            <a:ext cx="3892422" cy="26778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圖片 6" descr="一張含有 文字, 瓶 的圖片&#10;&#10;自動產生的描述">
            <a:extLst>
              <a:ext uri="{FF2B5EF4-FFF2-40B4-BE49-F238E27FC236}">
                <a16:creationId xmlns:a16="http://schemas.microsoft.com/office/drawing/2014/main" id="{8E8B1E5E-0633-4A02-A2FC-50EC8D2A1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95665"/>
            <a:ext cx="4119018" cy="32690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3638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144B5-9BDC-462C-A70C-AE79BF8A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618"/>
          </a:xfrm>
        </p:spPr>
        <p:txBody>
          <a:bodyPr/>
          <a:lstStyle/>
          <a:p>
            <a:pPr algn="ctr"/>
            <a:r>
              <a:rPr lang="en-US" altLang="zh-TW" b="1" dirty="0">
                <a:latin typeface="+mj-ea"/>
              </a:rPr>
              <a:t>Baseline cumulative hazard function</a:t>
            </a:r>
            <a:endParaRPr lang="zh-TW" altLang="en-US" b="1" dirty="0">
              <a:latin typeface="+mj-ea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0BDD225-5841-4CC7-9401-09AC66915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163" y="1376218"/>
            <a:ext cx="7321010" cy="51668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8100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281CE-4701-4777-A42E-73B0F759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+mj-ea"/>
              </a:rPr>
              <a:t>Local test with time dependent data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25E04-4193-42AF-B29A-8E895697F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4074"/>
            <a:ext cx="9140921" cy="4424998"/>
          </a:xfrm>
        </p:spPr>
        <p:txBody>
          <a:bodyPr>
            <a:normAutofit/>
          </a:bodyPr>
          <a:lstStyle/>
          <a:p>
            <a:r>
              <a:rPr lang="zh-TW" altLang="en-US" sz="2000" b="1" dirty="0"/>
              <a:t>一樣針對 </a:t>
            </a:r>
            <a:r>
              <a:rPr lang="en-US" altLang="zh-TW" sz="2000" b="1" dirty="0" err="1"/>
              <a:t>rx</a:t>
            </a:r>
            <a:r>
              <a:rPr lang="en-US" altLang="zh-TW" sz="2000" b="1" dirty="0"/>
              <a:t> </a:t>
            </a:r>
            <a:r>
              <a:rPr lang="zh-TW" altLang="en-US" sz="2000" b="1" dirty="0"/>
              <a:t>變數進行 </a:t>
            </a:r>
            <a:r>
              <a:rPr lang="en-US" altLang="zh-TW" sz="2000" b="1" dirty="0">
                <a:latin typeface="+mj-ea"/>
                <a:ea typeface="+mj-ea"/>
              </a:rPr>
              <a:t>local test.</a:t>
            </a:r>
            <a:endParaRPr lang="zh-TW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249C51-2787-4901-B9A3-7B95BE262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68581"/>
              </p:ext>
            </p:extLst>
          </p:nvPr>
        </p:nvGraphicFramePr>
        <p:xfrm>
          <a:off x="1183794" y="2329873"/>
          <a:ext cx="8127999" cy="23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855853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070619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27896236"/>
                    </a:ext>
                  </a:extLst>
                </a:gridCol>
              </a:tblGrid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Approaches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Local test statistics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P-value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491960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Wald test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18.8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8.273923e-05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97274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Likelihood ratio test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325.9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304268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Score test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19.1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7.067156e-05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530059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A5A8C5C-2696-497E-AD98-853A915B251D}"/>
              </a:ext>
            </a:extLst>
          </p:cNvPr>
          <p:cNvSpPr txBox="1"/>
          <p:nvPr/>
        </p:nvSpPr>
        <p:spPr>
          <a:xfrm>
            <a:off x="677334" y="5112326"/>
            <a:ext cx="91409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由以上圖表可得知，</a:t>
            </a:r>
            <a:r>
              <a:rPr lang="zh-TW" altLang="en-US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任一檢定方法的 </a:t>
            </a:r>
            <a:r>
              <a:rPr lang="en-US" altLang="zh-TW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p-value</a:t>
            </a:r>
            <a:r>
              <a:rPr lang="zh-TW" altLang="en-US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都很小，所以 </a:t>
            </a:r>
            <a:r>
              <a:rPr lang="en-US" altLang="zh-TW" sz="2000" b="1" kern="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rx</a:t>
            </a:r>
            <a:r>
              <a:rPr lang="zh-TW" altLang="en-US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zh-TW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是一項顯著的變數，</a:t>
            </a:r>
            <a:endParaRPr lang="en-US" altLang="zh-TW" sz="2000" b="1" kern="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zh-TW" sz="2000" b="1" kern="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zh-TW" altLang="zh-TW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無法被移除</a:t>
            </a:r>
            <a:r>
              <a:rPr lang="zh-TW" altLang="en-US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zh-TW" altLang="zh-TW" sz="2000" b="1" kern="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8704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CFD26-AD03-401A-8AE5-EA1C3005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+mj-ea"/>
              </a:rPr>
              <a:t>比較 </a:t>
            </a:r>
            <a:r>
              <a:rPr lang="en-US" altLang="zh-TW" b="1" dirty="0">
                <a:latin typeface="+mj-ea"/>
              </a:rPr>
              <a:t>Cox </a:t>
            </a:r>
            <a:r>
              <a:rPr lang="en-US" altLang="zh-TW" b="1" dirty="0" err="1">
                <a:latin typeface="+mj-ea"/>
              </a:rPr>
              <a:t>snell</a:t>
            </a:r>
            <a:r>
              <a:rPr lang="en-US" altLang="zh-TW" b="1" dirty="0">
                <a:latin typeface="+mj-ea"/>
              </a:rPr>
              <a:t> residuals</a:t>
            </a:r>
            <a:r>
              <a:rPr lang="zh-TW" altLang="en-US" b="1" dirty="0">
                <a:latin typeface="+mj-ea"/>
              </a:rPr>
              <a:t> 的圖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0232BF-7D1B-4549-9033-65055B40F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2761" y="1479513"/>
            <a:ext cx="4185623" cy="576262"/>
          </a:xfrm>
        </p:spPr>
        <p:txBody>
          <a:bodyPr/>
          <a:lstStyle/>
          <a:p>
            <a:pPr algn="ctr"/>
            <a:r>
              <a:rPr lang="zh-TW" altLang="en-US" b="1" dirty="0"/>
              <a:t>原始模型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6352203-D83D-4A7F-B5F8-FE9EA1E57D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801" y="2147566"/>
            <a:ext cx="5157681" cy="45645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62CF476-0D24-46A2-A4C8-AEFE758F8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0607" y="1469429"/>
            <a:ext cx="4185618" cy="576262"/>
          </a:xfrm>
        </p:spPr>
        <p:txBody>
          <a:bodyPr/>
          <a:lstStyle/>
          <a:p>
            <a:pPr algn="ctr"/>
            <a:r>
              <a:rPr lang="en-US" altLang="zh-TW" b="1" dirty="0">
                <a:latin typeface="+mj-ea"/>
                <a:ea typeface="+mj-ea"/>
              </a:rPr>
              <a:t>Time dependent model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98C0C3-80A5-4252-BC30-E4A2E30ACC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76" y="2147566"/>
            <a:ext cx="5157681" cy="4564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1872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CF9907-6DF2-4628-A50F-58791181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825" y="654241"/>
            <a:ext cx="8596668" cy="1320800"/>
          </a:xfrm>
        </p:spPr>
        <p:txBody>
          <a:bodyPr/>
          <a:lstStyle/>
          <a:p>
            <a:r>
              <a:rPr lang="zh-TW" altLang="en-US" b="1" dirty="0">
                <a:latin typeface="+mj-ea"/>
              </a:rPr>
              <a:t>比較</a:t>
            </a:r>
            <a:r>
              <a:rPr lang="en-US" altLang="zh-TW" b="1" dirty="0">
                <a:latin typeface="+mj-ea"/>
              </a:rPr>
              <a:t>Cox martingale residuals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049E73-93F5-436A-B195-79E9597DA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0377" y="2533638"/>
            <a:ext cx="4185623" cy="576262"/>
          </a:xfrm>
        </p:spPr>
        <p:txBody>
          <a:bodyPr/>
          <a:lstStyle/>
          <a:p>
            <a:r>
              <a:rPr lang="zh-TW" altLang="en-US" b="1" dirty="0"/>
              <a:t>原始模型</a:t>
            </a:r>
          </a:p>
          <a:p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19CCC64-0E13-4785-9328-A3222F7DA2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718" y="2737244"/>
            <a:ext cx="4184650" cy="33041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B11A78-8612-4649-AF08-739E8AA84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36850" y="2533638"/>
            <a:ext cx="4185618" cy="576262"/>
          </a:xfrm>
        </p:spPr>
        <p:txBody>
          <a:bodyPr/>
          <a:lstStyle/>
          <a:p>
            <a:r>
              <a:rPr lang="en-US" altLang="zh-TW" b="1" dirty="0">
                <a:latin typeface="+mj-ea"/>
              </a:rPr>
              <a:t>Time dependent model</a:t>
            </a:r>
            <a:endParaRPr lang="zh-TW" altLang="en-US" b="1" dirty="0">
              <a:latin typeface="+mj-ea"/>
            </a:endParaRPr>
          </a:p>
          <a:p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8DC36B-C885-4629-8FC5-1663794D2E5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742F6E-E35C-45DF-8E5D-1961EB375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383" y="2737245"/>
            <a:ext cx="4185617" cy="33041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3314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47CB34-DAB8-4076-BB82-A1639164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53599"/>
            <a:ext cx="8596668" cy="1320800"/>
          </a:xfrm>
        </p:spPr>
        <p:txBody>
          <a:bodyPr/>
          <a:lstStyle/>
          <a:p>
            <a:pPr algn="ctr"/>
            <a:r>
              <a:rPr lang="zh-TW" altLang="en-US" b="1" dirty="0">
                <a:latin typeface="+mn-ea"/>
                <a:ea typeface="+mn-ea"/>
              </a:rPr>
              <a:t>比較</a:t>
            </a:r>
            <a:r>
              <a:rPr lang="en-US" altLang="zh-TW" b="1" dirty="0">
                <a:latin typeface="+mn-ea"/>
                <a:ea typeface="+mn-ea"/>
              </a:rPr>
              <a:t>Cox </a:t>
            </a:r>
            <a:r>
              <a:rPr lang="en-US" altLang="zh-TW" b="1" dirty="0" err="1">
                <a:latin typeface="+mn-ea"/>
                <a:ea typeface="+mn-ea"/>
              </a:rPr>
              <a:t>Shoenfeld</a:t>
            </a:r>
            <a:r>
              <a:rPr lang="en-US" altLang="zh-TW" b="1" dirty="0">
                <a:latin typeface="+mn-ea"/>
                <a:ea typeface="+mn-ea"/>
              </a:rPr>
              <a:t> residuals</a:t>
            </a:r>
            <a:endParaRPr lang="zh-TW" altLang="en-US" b="1" dirty="0">
              <a:latin typeface="+mn-ea"/>
              <a:ea typeface="+mn-ea"/>
            </a:endParaRPr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12E39B52-659F-4207-B976-088194287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646" y="1629560"/>
            <a:ext cx="4185623" cy="576262"/>
          </a:xfrm>
        </p:spPr>
        <p:txBody>
          <a:bodyPr/>
          <a:lstStyle/>
          <a:p>
            <a:pPr algn="ctr"/>
            <a:r>
              <a:rPr lang="zh-TW" altLang="en-US" b="1" dirty="0"/>
              <a:t>原始模型</a:t>
            </a:r>
          </a:p>
          <a:p>
            <a:endParaRPr lang="zh-TW" altLang="en-US" dirty="0"/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E8AB0DFB-4C50-4DD3-95BD-35F2E604D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69024F9B-6FF0-4BD3-A2CA-D592998B1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82706" y="1629560"/>
            <a:ext cx="4185618" cy="576262"/>
          </a:xfrm>
        </p:spPr>
        <p:txBody>
          <a:bodyPr/>
          <a:lstStyle/>
          <a:p>
            <a:pPr algn="ctr"/>
            <a:r>
              <a:rPr lang="en-US" altLang="zh-TW" b="1" dirty="0">
                <a:latin typeface="+mj-ea"/>
              </a:rPr>
              <a:t>Time dependent model</a:t>
            </a:r>
            <a:endParaRPr lang="zh-TW" altLang="en-US" b="1" dirty="0">
              <a:latin typeface="+mj-ea"/>
            </a:endParaRPr>
          </a:p>
          <a:p>
            <a:endParaRPr lang="zh-TW" altLang="en-US" dirty="0"/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48FC7892-15BC-4BF0-BE9E-D1FE2B6283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8E1F4D-3A80-4059-8F92-26F37567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81" y="1801579"/>
            <a:ext cx="4552950" cy="49579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455964-4AF3-42B1-9F4D-B6407B5A4B25}"/>
              </a:ext>
            </a:extLst>
          </p:cNvPr>
          <p:cNvSpPr/>
          <p:nvPr/>
        </p:nvSpPr>
        <p:spPr>
          <a:xfrm>
            <a:off x="3769963" y="3951894"/>
            <a:ext cx="1099127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5DE395-A7AE-4372-8DDA-90D5DD8A7AD4}"/>
              </a:ext>
            </a:extLst>
          </p:cNvPr>
          <p:cNvSpPr/>
          <p:nvPr/>
        </p:nvSpPr>
        <p:spPr>
          <a:xfrm>
            <a:off x="3759200" y="3610681"/>
            <a:ext cx="1099127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E27F70-C758-4316-B559-4310253EADEE}"/>
              </a:ext>
            </a:extLst>
          </p:cNvPr>
          <p:cNvSpPr/>
          <p:nvPr/>
        </p:nvSpPr>
        <p:spPr>
          <a:xfrm>
            <a:off x="3805594" y="6037784"/>
            <a:ext cx="1099127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16F41D1-3E71-42FF-BD7C-D046CC94F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66" y="1801579"/>
            <a:ext cx="4857414" cy="49579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447D5AF-A82A-4321-AC51-EF36982293E5}"/>
              </a:ext>
            </a:extLst>
          </p:cNvPr>
          <p:cNvSpPr/>
          <p:nvPr/>
        </p:nvSpPr>
        <p:spPr>
          <a:xfrm>
            <a:off x="8816124" y="3319741"/>
            <a:ext cx="1099127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485011-AFAE-4B78-800A-F482AFEDD3DE}"/>
              </a:ext>
            </a:extLst>
          </p:cNvPr>
          <p:cNvSpPr/>
          <p:nvPr/>
        </p:nvSpPr>
        <p:spPr>
          <a:xfrm>
            <a:off x="8820732" y="3666100"/>
            <a:ext cx="1099127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D70B79-7A68-41D8-8D8F-089FF0B7B626}"/>
              </a:ext>
            </a:extLst>
          </p:cNvPr>
          <p:cNvSpPr/>
          <p:nvPr/>
        </p:nvSpPr>
        <p:spPr>
          <a:xfrm>
            <a:off x="8825351" y="5952100"/>
            <a:ext cx="1099127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5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6CEC3-9229-4E1C-9433-ABE8D030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636"/>
          </a:xfrm>
        </p:spPr>
        <p:txBody>
          <a:bodyPr/>
          <a:lstStyle/>
          <a:p>
            <a:pPr algn="ctr"/>
            <a:r>
              <a:rPr lang="en-US" altLang="zh-TW" b="1" dirty="0">
                <a:latin typeface="+mj-ea"/>
              </a:rPr>
              <a:t>AIC</a:t>
            </a:r>
            <a:r>
              <a:rPr lang="zh-TW" altLang="en-US" b="1" dirty="0">
                <a:latin typeface="+mj-ea"/>
              </a:rPr>
              <a:t> 比較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D2CD618-8B50-45DB-BBBB-EF4E68D8C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26" y="2279257"/>
            <a:ext cx="7554482" cy="3454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46830E9-D7D7-4722-AEC5-36A78868905C}"/>
              </a:ext>
            </a:extLst>
          </p:cNvPr>
          <p:cNvSpPr txBox="1"/>
          <p:nvPr/>
        </p:nvSpPr>
        <p:spPr>
          <a:xfrm>
            <a:off x="621665" y="1533236"/>
            <a:ext cx="870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b="1" dirty="0">
                <a:latin typeface="+mj-ea"/>
                <a:ea typeface="+mj-ea"/>
              </a:rPr>
              <a:t>在所有參數均一致的情況下，使用 </a:t>
            </a:r>
            <a:r>
              <a:rPr lang="en-US" altLang="zh-TW" sz="2000" b="1" dirty="0">
                <a:latin typeface="+mj-ea"/>
                <a:ea typeface="+mj-ea"/>
              </a:rPr>
              <a:t>Time</a:t>
            </a:r>
            <a:r>
              <a:rPr lang="zh-TW" altLang="en-US" sz="2000" b="1" dirty="0">
                <a:latin typeface="+mj-ea"/>
                <a:ea typeface="+mj-ea"/>
              </a:rPr>
              <a:t> </a:t>
            </a:r>
            <a:r>
              <a:rPr lang="en-US" altLang="zh-TW" sz="2000" b="1" dirty="0">
                <a:latin typeface="+mj-ea"/>
                <a:ea typeface="+mj-ea"/>
              </a:rPr>
              <a:t>dependent</a:t>
            </a:r>
            <a:r>
              <a:rPr lang="zh-TW" altLang="en-US" sz="2000" b="1" dirty="0">
                <a:latin typeface="+mj-ea"/>
                <a:ea typeface="+mj-ea"/>
              </a:rPr>
              <a:t> </a:t>
            </a:r>
            <a:r>
              <a:rPr lang="en-US" altLang="zh-TW" sz="2000" b="1" dirty="0">
                <a:latin typeface="+mj-ea"/>
                <a:ea typeface="+mj-ea"/>
              </a:rPr>
              <a:t>model</a:t>
            </a:r>
            <a:r>
              <a:rPr lang="zh-TW" altLang="en-US" sz="2000" b="1" dirty="0">
                <a:latin typeface="+mj-ea"/>
                <a:ea typeface="+mj-ea"/>
              </a:rPr>
              <a:t> 的 </a:t>
            </a:r>
            <a:r>
              <a:rPr lang="en-US" altLang="zh-TW" sz="2000" b="1" dirty="0">
                <a:latin typeface="+mj-ea"/>
                <a:ea typeface="+mj-ea"/>
              </a:rPr>
              <a:t>AIC</a:t>
            </a:r>
            <a:r>
              <a:rPr lang="zh-TW" altLang="en-US" sz="2000" b="1" dirty="0">
                <a:latin typeface="+mj-ea"/>
                <a:ea typeface="+mj-ea"/>
              </a:rPr>
              <a:t> 較低</a:t>
            </a:r>
          </a:p>
        </p:txBody>
      </p:sp>
    </p:spTree>
    <p:extLst>
      <p:ext uri="{BB962C8B-B14F-4D97-AF65-F5344CB8AC3E}">
        <p14:creationId xmlns:p14="http://schemas.microsoft.com/office/powerpoint/2010/main" val="3908139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5099E-986B-4574-965D-02E62EE6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8218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057432-186A-4B84-9B76-B3E5FA35A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2735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b="1" dirty="0"/>
              <a:t>幹你老師滾去選總統啦，耖你媽麻煩死了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963444-3C64-457B-A3D1-455B247A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076" y="2772929"/>
            <a:ext cx="4152179" cy="311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15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9C656-21BF-44A3-B2EF-FEF3256D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62" y="221673"/>
            <a:ext cx="8596668" cy="775855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/>
              <a:t>References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D7E148-E399-4C6C-AD37-4B57D88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89892"/>
            <a:ext cx="11068241" cy="547254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en-US" altLang="zh-TW" sz="1600" b="1" dirty="0">
                <a:latin typeface="+mn-ea"/>
              </a:rPr>
              <a:t>B / C</a:t>
            </a:r>
            <a:r>
              <a:rPr lang="zh-TW" altLang="zh-TW" sz="1600" b="1" dirty="0">
                <a:latin typeface="+mn-ea"/>
              </a:rPr>
              <a:t>期結腸癌的化療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600" b="1" u="sng" dirty="0">
                <a:latin typeface="+mn-ea"/>
                <a:hlinkClick r:id="rId2"/>
              </a:rPr>
              <a:t>https://stat.ethz.ch/R-manual/R-devel/library/survival/html/colon.html?fbclid=IwAR2FPEADXaq0feNj43jfzOphYA2A1_H1WwvzGiTRmIEWhtsDL3BpjQB549Y</a:t>
            </a:r>
            <a:endParaRPr lang="zh-TW" altLang="zh-TW" sz="1600" b="1" dirty="0">
              <a:latin typeface="+mn-ea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TW" altLang="zh-TW" sz="1600" b="1" dirty="0">
                <a:latin typeface="+mn-ea"/>
              </a:rPr>
              <a:t>左旋咪唑藥物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600" b="1" u="sng" dirty="0">
                <a:latin typeface="+mn-ea"/>
                <a:hlinkClick r:id="rId3"/>
              </a:rPr>
              <a:t>https://zh.wikipedia.org/wiki/%E5%B7%A6%E6%97%8B%E5%92%AA%E5%94%91?fbclid=IwAR2KTZhbtbxsMx033aam143MYLwoKHWlUaXINfgj-rEEdYUbgMPEIVLZaTQ</a:t>
            </a:r>
            <a:endParaRPr lang="zh-TW" altLang="zh-TW" sz="1600" b="1" dirty="0">
              <a:latin typeface="+mn-ea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en-US" altLang="zh-TW" sz="1600" b="1" dirty="0">
                <a:latin typeface="+mn-ea"/>
              </a:rPr>
              <a:t>Residual diagnostics in Cox PH model</a:t>
            </a:r>
            <a:endParaRPr lang="zh-TW" altLang="zh-TW" sz="1600" b="1" dirty="0">
              <a:latin typeface="+mn-ea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600" b="1" u="sng" dirty="0">
                <a:latin typeface="+mn-ea"/>
                <a:hlinkClick r:id="rId4"/>
              </a:rPr>
              <a:t>https://rpubs.com/kaz_yos/resid_cox?fbclid=IwAR1lKh6b-BH93eu5nxKBT6Y60JGeBBP3Va1ItxrHJp9Z-TLaadYbN26IWxg</a:t>
            </a:r>
            <a:endParaRPr lang="zh-TW" altLang="zh-TW" sz="1600" b="1" dirty="0">
              <a:latin typeface="+mn-ea"/>
            </a:endParaRPr>
          </a:p>
          <a:p>
            <a:pPr>
              <a:lnSpc>
                <a:spcPct val="170000"/>
              </a:lnSpc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1237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B350C9-9FAA-40A6-B6B4-714D7B8F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研究動機與目的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4F87-184D-4BC7-BADA-CB2715DC9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6365"/>
            <a:ext cx="8438957" cy="442499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b="1" dirty="0">
                <a:latin typeface="+mn-ea"/>
              </a:rPr>
              <a:t>結腸癌常稱作大腸癌，為台灣十大癌症之首，由於資深已故藝人賀一航最近也因其病逝，因此對於結腸癌治療的相關議題產生研究動機。</a:t>
            </a:r>
            <a:endParaRPr lang="en-US" altLang="zh-TW" sz="2000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000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zh-TW" sz="2000" b="1" dirty="0">
                <a:latin typeface="+mn-ea"/>
              </a:rPr>
              <a:t>利用此項存活資料</a:t>
            </a:r>
            <a:r>
              <a:rPr lang="zh-TW" altLang="en-US" sz="2000" b="1" dirty="0">
                <a:latin typeface="+mn-ea"/>
              </a:rPr>
              <a:t>進行</a:t>
            </a:r>
            <a:r>
              <a:rPr lang="zh-TW" altLang="zh-TW" sz="2000" b="1" dirty="0">
                <a:latin typeface="+mn-ea"/>
              </a:rPr>
              <a:t>分析，</a:t>
            </a:r>
            <a:r>
              <a:rPr lang="zh-TW" altLang="en-US" sz="2000" b="1" dirty="0">
                <a:latin typeface="+mn-ea"/>
              </a:rPr>
              <a:t>導入多種變量，</a:t>
            </a:r>
            <a:r>
              <a:rPr lang="zh-TW" altLang="zh-TW" sz="2000" b="1" dirty="0">
                <a:latin typeface="+mn-ea"/>
              </a:rPr>
              <a:t>利用</a:t>
            </a:r>
            <a:r>
              <a:rPr lang="zh-TW" altLang="en-US" sz="2000" b="1" dirty="0">
                <a:latin typeface="+mn-ea"/>
              </a:rPr>
              <a:t> </a:t>
            </a:r>
            <a:r>
              <a:rPr lang="en-US" altLang="zh-TW" sz="2000" b="1" dirty="0">
                <a:latin typeface="+mn-ea"/>
              </a:rPr>
              <a:t>Cox proportional hazards regression model</a:t>
            </a:r>
            <a:r>
              <a:rPr lang="zh-TW" altLang="en-US" sz="2000" b="1" dirty="0">
                <a:latin typeface="+mn-ea"/>
              </a:rPr>
              <a:t> </a:t>
            </a:r>
            <a:r>
              <a:rPr lang="zh-TW" altLang="zh-TW" sz="2000" b="1" dirty="0">
                <a:latin typeface="+mn-ea"/>
              </a:rPr>
              <a:t>的實際應用推論</a:t>
            </a:r>
            <a:r>
              <a:rPr lang="zh-TW" altLang="en-US" sz="2000" b="1" dirty="0">
                <a:latin typeface="+mn-ea"/>
              </a:rPr>
              <a:t>。</a:t>
            </a:r>
            <a:endParaRPr lang="en-US" altLang="zh-TW" sz="20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b="1" dirty="0">
                <a:latin typeface="+mn-ea"/>
              </a:rPr>
              <a:t>此分析主要目的為</a:t>
            </a:r>
            <a:r>
              <a:rPr lang="zh-TW" altLang="zh-TW" sz="2000" b="1" dirty="0">
                <a:latin typeface="+mn-ea"/>
              </a:rPr>
              <a:t>了解結腸癌輔助化療試驗數據在三種輔助藥物</a:t>
            </a:r>
            <a:r>
              <a:rPr lang="en-US" altLang="zh-TW" sz="2000" b="1" dirty="0">
                <a:latin typeface="+mn-ea"/>
              </a:rPr>
              <a:t>(observation/ levamisole/ levamisole + 5-FU)</a:t>
            </a:r>
            <a:r>
              <a:rPr lang="zh-TW" altLang="zh-TW" sz="2000" b="1" dirty="0">
                <a:latin typeface="+mn-ea"/>
              </a:rPr>
              <a:t>下的治療成效</a:t>
            </a:r>
            <a:r>
              <a:rPr lang="zh-TW" altLang="en-US" sz="2000" b="1" dirty="0">
                <a:latin typeface="+mn-ea"/>
              </a:rPr>
              <a:t>。</a:t>
            </a:r>
            <a:endParaRPr lang="en-US" altLang="zh-TW" sz="2000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5249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99FE6-844F-4BD8-BAAD-9FB53315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855"/>
          </a:xfrm>
        </p:spPr>
        <p:txBody>
          <a:bodyPr/>
          <a:lstStyle/>
          <a:p>
            <a:pPr algn="ctr"/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F7908-E1C5-4CDD-B95B-2CB20248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771" y="1744953"/>
            <a:ext cx="8596668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en-US" altLang="zh-TW" b="1" dirty="0"/>
              <a:t>The Estimation of Survival Function for Colon Cancer Data in Tehran Using Non-parametric Bayesian Model</a:t>
            </a:r>
            <a:endParaRPr lang="zh-TW" altLang="zh-TW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b="1" u="sng" dirty="0">
                <a:hlinkClick r:id="rId2"/>
              </a:rPr>
              <a:t>https://www.ncbi.nlm.nih.gov/pmc/articles/PMC4142923/?fbclid=IwAR2tqA39y22-IpkK4y1VUoRQ3tUp45y5a_Dt-5inf4vYyTRrMQOhxFRNufI</a:t>
            </a:r>
            <a:endParaRPr lang="zh-TW" altLang="zh-TW" b="1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en-US" altLang="zh-TW" b="1" dirty="0"/>
              <a:t>K-M curve visualization</a:t>
            </a:r>
            <a:endParaRPr lang="zh-TW" altLang="zh-TW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b="1" u="sng" dirty="0">
                <a:hlinkClick r:id="rId3"/>
              </a:rPr>
              <a:t>https://moderndata.plot.ly/pharmaceutical-survival-interactive/?fbclid=IwAR18VCw_B7mws2swl4w8xUJvNrf_M2R1SOyhqaUMIECRwsuabdWj4smA8to</a:t>
            </a:r>
            <a:endParaRPr lang="zh-TW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75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54E58-6F28-4803-9280-86546297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74255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b="1" dirty="0"/>
              <a:t>資料介紹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1E042F-17E7-47D4-9E95-7BD326E34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255"/>
            <a:ext cx="8596668" cy="43511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000" b="1" dirty="0">
                <a:latin typeface="+mn-ea"/>
              </a:rPr>
              <a:t>R</a:t>
            </a:r>
            <a:r>
              <a:rPr lang="zh-TW" altLang="zh-TW" sz="2000" b="1" dirty="0">
                <a:latin typeface="+mn-ea"/>
              </a:rPr>
              <a:t>中</a:t>
            </a:r>
            <a:r>
              <a:rPr lang="en-US" altLang="zh-TW" sz="2000" b="1" dirty="0">
                <a:latin typeface="+mn-ea"/>
              </a:rPr>
              <a:t>survival</a:t>
            </a:r>
            <a:r>
              <a:rPr lang="zh-TW" altLang="zh-TW" sz="2000" b="1" dirty="0">
                <a:latin typeface="+mn-ea"/>
              </a:rPr>
              <a:t>套件中下載的存活分析資料，名為</a:t>
            </a:r>
            <a:r>
              <a:rPr lang="en-US" altLang="zh-TW" sz="2000" b="1" dirty="0">
                <a:latin typeface="+mn-ea"/>
              </a:rPr>
              <a:t>colon</a:t>
            </a:r>
            <a:r>
              <a:rPr lang="zh-TW" altLang="zh-TW" sz="2000" b="1" dirty="0">
                <a:latin typeface="+mn-ea"/>
              </a:rPr>
              <a:t>之首次成功的結腸癌輔助化療試驗數據</a:t>
            </a:r>
            <a:r>
              <a:rPr lang="zh-TW" altLang="en-US" sz="2000" b="1" dirty="0">
                <a:latin typeface="+mn-ea"/>
              </a:rPr>
              <a:t>。</a:t>
            </a:r>
            <a:endParaRPr lang="en-US" altLang="zh-TW" sz="20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b="1" dirty="0">
                <a:latin typeface="+mn-ea"/>
              </a:rPr>
              <a:t>共計</a:t>
            </a:r>
            <a:r>
              <a:rPr lang="en-US" altLang="zh-TW" sz="2000" b="1" dirty="0">
                <a:latin typeface="+mn-ea"/>
              </a:rPr>
              <a:t>1858</a:t>
            </a:r>
            <a:r>
              <a:rPr lang="zh-TW" altLang="en-US" sz="2000" b="1" dirty="0">
                <a:latin typeface="+mn-ea"/>
              </a:rPr>
              <a:t>筆資料，</a:t>
            </a:r>
            <a:r>
              <a:rPr lang="en-US" altLang="zh-TW" sz="2000" b="1" dirty="0">
                <a:latin typeface="+mn-ea"/>
              </a:rPr>
              <a:t>16</a:t>
            </a:r>
            <a:r>
              <a:rPr lang="zh-TW" altLang="en-US" sz="2000" b="1" dirty="0">
                <a:latin typeface="+mn-ea"/>
              </a:rPr>
              <a:t>個變數。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F75E64-D6F3-4C07-A543-B523E757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22" y="4380345"/>
            <a:ext cx="7936692" cy="14385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859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B2D32-B71A-4E6A-9CF9-417DF411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zh-TW" altLang="en-US" b="1" dirty="0"/>
              <a:t>變數介紹</a:t>
            </a:r>
          </a:p>
        </p:txBody>
      </p:sp>
      <p:graphicFrame>
        <p:nvGraphicFramePr>
          <p:cNvPr id="36" name="內容版面配置區 35">
            <a:extLst>
              <a:ext uri="{FF2B5EF4-FFF2-40B4-BE49-F238E27FC236}">
                <a16:creationId xmlns:a16="http://schemas.microsoft.com/office/drawing/2014/main" id="{89A89A2C-29DE-4F74-8881-0B40807DE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398127"/>
              </p:ext>
            </p:extLst>
          </p:nvPr>
        </p:nvGraphicFramePr>
        <p:xfrm>
          <a:off x="971357" y="1452418"/>
          <a:ext cx="8449734" cy="4320000"/>
        </p:xfrm>
        <a:graphic>
          <a:graphicData uri="http://schemas.openxmlformats.org/drawingml/2006/table">
            <a:tbl>
              <a:tblPr firstRow="1" firstCol="1" bandRow="1"/>
              <a:tblGrid>
                <a:gridCol w="2519455">
                  <a:extLst>
                    <a:ext uri="{9D8B030D-6E8A-4147-A177-3AD203B41FA5}">
                      <a16:colId xmlns:a16="http://schemas.microsoft.com/office/drawing/2014/main" val="764578675"/>
                    </a:ext>
                  </a:extLst>
                </a:gridCol>
                <a:gridCol w="5930279">
                  <a:extLst>
                    <a:ext uri="{9D8B030D-6E8A-4147-A177-3AD203B41FA5}">
                      <a16:colId xmlns:a16="http://schemas.microsoft.com/office/drawing/2014/main" val="376970992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1600" b="1" kern="100" cap="all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1600" b="1" kern="100" cap="all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病患編號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92349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1600" b="1" kern="100" cap="all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study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對所有病患為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9971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1600" b="1" kern="100" cap="all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rx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三種輔助藥物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(observation/ levamisole/ levamisole+5-FU)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記為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Obs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 Lev/ Lev+5-FU)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49275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1600" b="1" kern="100" cap="all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sex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：男性、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：女性</a:t>
                      </a: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2446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1600" b="1" kern="100" cap="all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age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年齡</a:t>
                      </a: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91887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1600" b="1" kern="100" cap="all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obstruct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是否有阻塞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(0/ 1)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548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perfor</a:t>
                      </a:r>
                      <a:endParaRPr lang="zh-TW" sz="16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是否有結腸穿孔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(0/ 1)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7870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1600" b="1" kern="100" cap="all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adhere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病人依從性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(0/ 1)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97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51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8A116-2A99-4137-9C0D-21EDB551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17" y="434109"/>
            <a:ext cx="8596668" cy="822036"/>
          </a:xfrm>
        </p:spPr>
        <p:txBody>
          <a:bodyPr/>
          <a:lstStyle/>
          <a:p>
            <a:pPr algn="ctr"/>
            <a:r>
              <a:rPr lang="zh-TW" altLang="en-US" b="1" dirty="0"/>
              <a:t>變數介紹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D19096CF-6409-4B8F-8973-E1C25CA9F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37106"/>
              </p:ext>
            </p:extLst>
          </p:nvPr>
        </p:nvGraphicFramePr>
        <p:xfrm>
          <a:off x="1377613" y="1505527"/>
          <a:ext cx="7710969" cy="4389600"/>
        </p:xfrm>
        <a:graphic>
          <a:graphicData uri="http://schemas.openxmlformats.org/drawingml/2006/table">
            <a:tbl>
              <a:tblPr firstRow="1" firstCol="1" bandRow="1"/>
              <a:tblGrid>
                <a:gridCol w="1531842">
                  <a:extLst>
                    <a:ext uri="{9D8B030D-6E8A-4147-A177-3AD203B41FA5}">
                      <a16:colId xmlns:a16="http://schemas.microsoft.com/office/drawing/2014/main" val="2694003646"/>
                    </a:ext>
                  </a:extLst>
                </a:gridCol>
                <a:gridCol w="6179127">
                  <a:extLst>
                    <a:ext uri="{9D8B030D-6E8A-4147-A177-3AD203B41FA5}">
                      <a16:colId xmlns:a16="http://schemas.microsoft.com/office/drawing/2014/main" val="302075358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cap="all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nodes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1" kern="100" cap="all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含有癌細胞的淋巴結數量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84315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cap="all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time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觀察時間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到事件發生或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censoring)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532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cap="all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status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Delta(</a:t>
                      </a: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是否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censoring)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9728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cap="all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differ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腫瘤好壞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好到壞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=1</a:t>
                      </a: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3)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7406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cap="all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extent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局部擴散程度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(1</a:t>
                      </a: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：黏膜下層、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：肌肉、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：漿膜、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：連續結構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43595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cap="all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surg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手術完來登記於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上的時間間隔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(0</a:t>
                      </a: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：短</a:t>
                      </a:r>
                      <a:r>
                        <a:rPr lang="en-US" alt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：長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147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cap="all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node4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是否超過四個顯示陽性的淋巴結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(0/ 1)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30135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cap="all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etype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：復發、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：死亡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409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80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B1B8E-881C-41C6-850A-7BBF8D13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6691"/>
          </a:xfrm>
        </p:spPr>
        <p:txBody>
          <a:bodyPr/>
          <a:lstStyle/>
          <a:p>
            <a:pPr algn="ctr"/>
            <a:r>
              <a:rPr lang="zh-TW" altLang="en-US" b="1" dirty="0"/>
              <a:t>資料處理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8AC6EA-D3CC-4D6D-828B-C739E577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88" y="1828800"/>
            <a:ext cx="8596668" cy="3852344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+mn-ea"/>
              </a:rPr>
              <a:t>對於有缺失值</a:t>
            </a:r>
            <a:r>
              <a:rPr lang="en-US" altLang="zh-TW" sz="2000" b="1" dirty="0">
                <a:latin typeface="+mn-ea"/>
              </a:rPr>
              <a:t>(NA)</a:t>
            </a:r>
            <a:r>
              <a:rPr lang="zh-TW" altLang="en-US" sz="2000" b="1" dirty="0">
                <a:latin typeface="+mn-ea"/>
              </a:rPr>
              <a:t>的資料進行刪除，刪除後剩餘 </a:t>
            </a:r>
            <a:r>
              <a:rPr lang="en-US" altLang="zh-TW" sz="2000" b="1" dirty="0">
                <a:latin typeface="+mn-ea"/>
              </a:rPr>
              <a:t>1776</a:t>
            </a:r>
            <a:r>
              <a:rPr lang="zh-TW" altLang="en-US" sz="2000" b="1" dirty="0">
                <a:latin typeface="+mn-ea"/>
              </a:rPr>
              <a:t> 筆資料。</a:t>
            </a:r>
            <a:endParaRPr lang="en-US" altLang="zh-TW" sz="2000" b="1" dirty="0">
              <a:latin typeface="+mn-ea"/>
            </a:endParaRPr>
          </a:p>
          <a:p>
            <a:endParaRPr lang="en-US" altLang="zh-TW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+mn-ea"/>
              </a:rPr>
              <a:t>找出 </a:t>
            </a:r>
            <a:r>
              <a:rPr lang="en-US" altLang="zh-TW" sz="2000" b="1" dirty="0" err="1">
                <a:latin typeface="+mn-ea"/>
              </a:rPr>
              <a:t>rx</a:t>
            </a:r>
            <a:r>
              <a:rPr lang="zh-TW" altLang="en-US" sz="2000" b="1" dirty="0">
                <a:latin typeface="+mn-ea"/>
              </a:rPr>
              <a:t>、</a:t>
            </a:r>
            <a:r>
              <a:rPr lang="en-US" altLang="zh-TW" sz="2000" b="1" dirty="0">
                <a:latin typeface="+mn-ea"/>
              </a:rPr>
              <a:t>sex</a:t>
            </a:r>
            <a:r>
              <a:rPr lang="zh-TW" altLang="en-US" sz="2000" b="1" dirty="0">
                <a:latin typeface="+mn-ea"/>
              </a:rPr>
              <a:t>、</a:t>
            </a:r>
            <a:r>
              <a:rPr lang="en-US" altLang="zh-TW" sz="2000" b="1" dirty="0">
                <a:latin typeface="+mn-ea"/>
              </a:rPr>
              <a:t>obstruct</a:t>
            </a:r>
            <a:r>
              <a:rPr lang="zh-TW" altLang="en-US" sz="2000" b="1" dirty="0">
                <a:latin typeface="+mn-ea"/>
              </a:rPr>
              <a:t>、</a:t>
            </a:r>
            <a:r>
              <a:rPr lang="en-US" altLang="zh-TW" sz="2000" b="1" dirty="0" err="1">
                <a:latin typeface="+mn-ea"/>
              </a:rPr>
              <a:t>perfor</a:t>
            </a:r>
            <a:r>
              <a:rPr lang="en-US" altLang="zh-TW" sz="2000" b="1" dirty="0">
                <a:latin typeface="+mn-ea"/>
              </a:rPr>
              <a:t> </a:t>
            </a:r>
            <a:r>
              <a:rPr lang="zh-TW" altLang="en-US" sz="2000" b="1" dirty="0">
                <a:latin typeface="+mn-ea"/>
              </a:rPr>
              <a:t>、</a:t>
            </a:r>
            <a:r>
              <a:rPr lang="en-US" altLang="zh-TW" sz="2000" b="1" dirty="0">
                <a:latin typeface="+mn-ea"/>
              </a:rPr>
              <a:t>adhere</a:t>
            </a:r>
            <a:r>
              <a:rPr lang="zh-TW" altLang="en-US" sz="2000" b="1" dirty="0">
                <a:latin typeface="+mn-ea"/>
              </a:rPr>
              <a:t>、</a:t>
            </a:r>
            <a:r>
              <a:rPr lang="en-US" altLang="zh-TW" sz="2000" b="1" dirty="0">
                <a:latin typeface="+mn-ea"/>
              </a:rPr>
              <a:t>differ</a:t>
            </a:r>
            <a:r>
              <a:rPr lang="zh-TW" altLang="en-US" sz="2000" b="1" dirty="0">
                <a:latin typeface="+mn-ea"/>
              </a:rPr>
              <a:t>、</a:t>
            </a:r>
            <a:r>
              <a:rPr lang="en-US" altLang="zh-TW" sz="2000" b="1" dirty="0">
                <a:latin typeface="+mn-ea"/>
              </a:rPr>
              <a:t>extent</a:t>
            </a:r>
            <a:r>
              <a:rPr lang="zh-TW" altLang="en-US" sz="2000" b="1" dirty="0">
                <a:latin typeface="+mn-ea"/>
              </a:rPr>
              <a:t>、</a:t>
            </a:r>
            <a:r>
              <a:rPr lang="en-US" altLang="zh-TW" sz="2000" b="1" dirty="0">
                <a:latin typeface="+mn-ea"/>
              </a:rPr>
              <a:t>surg   </a:t>
            </a:r>
            <a:r>
              <a:rPr lang="zh-TW" altLang="en-US" sz="2000" b="1" dirty="0">
                <a:latin typeface="+mn-ea"/>
              </a:rPr>
              <a:t>、</a:t>
            </a:r>
            <a:r>
              <a:rPr lang="en-US" altLang="zh-TW" sz="2000" b="1" dirty="0">
                <a:latin typeface="+mn-ea"/>
              </a:rPr>
              <a:t>node4</a:t>
            </a:r>
            <a:r>
              <a:rPr lang="zh-TW" altLang="en-US" sz="2000" b="1" dirty="0">
                <a:latin typeface="+mn-ea"/>
              </a:rPr>
              <a:t>、</a:t>
            </a:r>
            <a:r>
              <a:rPr lang="en-US" altLang="zh-TW" sz="2000" b="1" dirty="0" err="1">
                <a:latin typeface="+mn-ea"/>
              </a:rPr>
              <a:t>etype</a:t>
            </a:r>
            <a:r>
              <a:rPr lang="en-US" altLang="zh-TW" sz="2000" b="1" dirty="0">
                <a:latin typeface="+mn-ea"/>
              </a:rPr>
              <a:t> </a:t>
            </a:r>
            <a:r>
              <a:rPr lang="zh-TW" altLang="en-US" sz="2000" b="1" dirty="0">
                <a:latin typeface="+mn-ea"/>
              </a:rPr>
              <a:t>轉成 </a:t>
            </a:r>
            <a:r>
              <a:rPr lang="en-US" altLang="zh-TW" sz="2000" b="1" dirty="0">
                <a:latin typeface="+mn-ea"/>
              </a:rPr>
              <a:t>factor</a:t>
            </a:r>
            <a:r>
              <a:rPr lang="zh-TW" altLang="en-US" sz="2000" b="1" dirty="0">
                <a:latin typeface="+mn-ea"/>
              </a:rPr>
              <a:t> 型式。</a:t>
            </a:r>
            <a:endParaRPr lang="en-US" altLang="zh-TW" sz="20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20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20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049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E4E66-011A-4ABF-AF79-B01F7F6A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06" y="480290"/>
            <a:ext cx="8596668" cy="766618"/>
          </a:xfrm>
        </p:spPr>
        <p:txBody>
          <a:bodyPr/>
          <a:lstStyle/>
          <a:p>
            <a:pPr algn="ctr"/>
            <a:r>
              <a:rPr lang="zh-TW" altLang="en-US" b="1" dirty="0"/>
              <a:t>建立模型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6A6EAD1-8CD4-4386-AD15-6DE1DF422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715" y="1122219"/>
                <a:ext cx="10083030" cy="525549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sz="2000" b="1" dirty="0"/>
                  <a:t>扣除 </a:t>
                </a:r>
                <a:r>
                  <a:rPr lang="en-US" altLang="zh-TW" sz="2000" b="1" dirty="0"/>
                  <a:t>id</a:t>
                </a:r>
                <a:r>
                  <a:rPr lang="zh-TW" altLang="en-US" sz="2000" b="1" dirty="0"/>
                  <a:t>、</a:t>
                </a:r>
                <a:r>
                  <a:rPr lang="en-US" altLang="zh-TW" sz="2000" b="1" dirty="0"/>
                  <a:t>study</a:t>
                </a:r>
                <a:r>
                  <a:rPr lang="zh-TW" altLang="en-US" sz="2000" b="1" dirty="0"/>
                  <a:t> ，對所有變數進行建模。</a:t>
                </a:r>
                <a:endParaRPr lang="en-US" altLang="zh-TW" sz="2000" b="1" dirty="0"/>
              </a:p>
              <a:p>
                <a:endParaRPr lang="en-US" altLang="zh-TW" sz="2000" b="1" dirty="0"/>
              </a:p>
              <a:p>
                <a:endParaRPr lang="en-US" altLang="zh-TW" sz="2000" b="1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sz="2000" b="1" dirty="0"/>
                  <a:t>再去做</a:t>
                </a:r>
                <a:r>
                  <a:rPr lang="en-US" altLang="zh-TW" sz="2000" b="1" dirty="0"/>
                  <a:t>AIC</a:t>
                </a:r>
                <a:r>
                  <a:rPr lang="zh-TW" altLang="en-US" sz="2000" b="1" dirty="0"/>
                  <a:t>進行變數篩選，最後選取 </a:t>
                </a:r>
                <a:r>
                  <a:rPr lang="en-US" altLang="zh-TW" sz="2000" b="1" dirty="0" err="1">
                    <a:solidFill>
                      <a:srgbClr val="FF0000"/>
                    </a:solidFill>
                  </a:rPr>
                  <a:t>rx</a:t>
                </a:r>
                <a:r>
                  <a:rPr lang="zh-TW" altLang="en-US" sz="2000" b="1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2000" b="1" dirty="0">
                    <a:solidFill>
                      <a:srgbClr val="FF0000"/>
                    </a:solidFill>
                  </a:rPr>
                  <a:t>nodes</a:t>
                </a:r>
                <a:r>
                  <a:rPr lang="zh-TW" altLang="en-US" sz="2000" b="1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2000" b="1" dirty="0">
                    <a:solidFill>
                      <a:srgbClr val="FF0000"/>
                    </a:solidFill>
                  </a:rPr>
                  <a:t>obstruct</a:t>
                </a:r>
                <a:r>
                  <a:rPr lang="zh-TW" altLang="zh-TW" sz="2000" b="1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2000" b="1" dirty="0">
                    <a:solidFill>
                      <a:srgbClr val="FF0000"/>
                    </a:solidFill>
                  </a:rPr>
                  <a:t> adhere</a:t>
                </a:r>
                <a:r>
                  <a:rPr lang="zh-TW" altLang="zh-TW" sz="2000" b="1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2000" b="1" dirty="0">
                    <a:solidFill>
                      <a:srgbClr val="FF0000"/>
                    </a:solidFill>
                  </a:rPr>
                  <a:t> extent</a:t>
                </a:r>
                <a:r>
                  <a:rPr lang="zh-TW" altLang="zh-TW" sz="2000" b="1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2000" b="1" dirty="0">
                    <a:solidFill>
                      <a:srgbClr val="FF0000"/>
                    </a:solidFill>
                  </a:rPr>
                  <a:t> surg</a:t>
                </a:r>
                <a:r>
                  <a:rPr lang="zh-TW" altLang="zh-TW" sz="2000" b="1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2000" b="1" dirty="0">
                    <a:solidFill>
                      <a:srgbClr val="FF0000"/>
                    </a:solidFill>
                  </a:rPr>
                  <a:t> node4</a:t>
                </a:r>
                <a:r>
                  <a:rPr lang="zh-TW" alt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zh-TW" altLang="en-US" sz="2000" b="1" dirty="0">
                    <a:solidFill>
                      <a:schemeClr val="tx1"/>
                    </a:solidFill>
                  </a:rPr>
                  <a:t>作為最後之變數。</a:t>
                </a:r>
                <a:endParaRPr lang="en-US" altLang="zh-TW" sz="20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TW" sz="2000" b="1" dirty="0">
                  <a:solidFill>
                    <a:schemeClr val="tx1"/>
                  </a:solidFill>
                </a:endParaRPr>
              </a:p>
              <a:p>
                <a:r>
                  <a:rPr lang="en-US" altLang="zh-TW" sz="2000" b="1" dirty="0"/>
                  <a:t>Hazard function </a:t>
                </a:r>
                <a:r>
                  <a:rPr lang="zh-TW" altLang="en-US" sz="2000" b="1" dirty="0"/>
                  <a:t>：</a:t>
                </a:r>
                <a:endParaRPr lang="en-US" altLang="zh-TW" sz="2000" b="1" dirty="0"/>
              </a:p>
              <a:p>
                <a:pPr marL="0" indent="0">
                  <a:buNone/>
                </a:pPr>
                <a:endParaRPr lang="en-US" altLang="zh-TW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sSup>
                        <m:sSup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sup>
                      </m:sSup>
                    </m:oMath>
                  </m:oMathPara>
                </a14:m>
                <a:endParaRPr lang="en-US" altLang="zh-TW" sz="2000" b="1" dirty="0"/>
              </a:p>
              <a:p>
                <a:pPr marL="0" indent="0">
                  <a:buNone/>
                </a:pPr>
                <a:endParaRPr lang="en-US" altLang="zh-TW" sz="2000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TW" altLang="en-US" sz="2000" b="1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zh-TW" alt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b="1" dirty="0" err="1"/>
                  <a:t>rx</a:t>
                </a:r>
                <a:r>
                  <a:rPr lang="zh-TW" altLang="en-US" sz="2000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TW" altLang="en-US" sz="2000" b="1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TW" sz="2000" b="1" dirty="0"/>
                  <a:t>nodes</a:t>
                </a:r>
                <a:r>
                  <a:rPr lang="zh-TW" altLang="en-US" sz="2000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zh-TW" altLang="en-US" sz="2000" b="1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TW" sz="2000" b="1" dirty="0"/>
                  <a:t> obstruct </a:t>
                </a:r>
                <a:r>
                  <a:rPr lang="zh-TW" altLang="en-US" sz="2000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dirty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sz="2000" b="1" i="1" dirty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TW" altLang="en-US" sz="2000" b="1" dirty="0"/>
                  <a:t>：</a:t>
                </a:r>
                <a:r>
                  <a:rPr lang="en-US" altLang="zh-TW" sz="2000" b="1" dirty="0"/>
                  <a:t>adhere </a:t>
                </a:r>
                <a:r>
                  <a:rPr lang="zh-TW" altLang="en-US" sz="2000" b="1" dirty="0"/>
                  <a:t>，</a:t>
                </a:r>
                <a:endParaRPr lang="en-US" altLang="zh-TW" sz="2000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zh-TW" altLang="en-US" sz="2000" b="1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TW" sz="2000" b="1" dirty="0"/>
                  <a:t> extent </a:t>
                </a:r>
                <a:r>
                  <a:rPr lang="zh-TW" altLang="en-US" sz="2000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zh-TW" altLang="en-US" sz="2000" b="1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TW" sz="2000" b="1" dirty="0"/>
                  <a:t>surg</a:t>
                </a:r>
                <a:r>
                  <a:rPr lang="zh-TW" altLang="en-US" sz="2000" b="1" dirty="0"/>
                  <a:t>，</a:t>
                </a:r>
                <a:r>
                  <a:rPr lang="en-US" altLang="zh-TW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zh-TW" altLang="en-US" sz="2000" b="1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TW" sz="2000" b="1" dirty="0"/>
                  <a:t>node4</a:t>
                </a:r>
              </a:p>
              <a:p>
                <a:pPr marL="0" indent="0">
                  <a:buNone/>
                </a:pPr>
                <a:endParaRPr lang="en-US" altLang="zh-TW" sz="2000" b="1" dirty="0"/>
              </a:p>
              <a:p>
                <a:pPr marL="0" indent="0">
                  <a:buNone/>
                </a:pPr>
                <a:endParaRPr lang="en-US" altLang="zh-TW" sz="2000" b="1" dirty="0"/>
              </a:p>
              <a:p>
                <a:pPr marL="0" indent="0">
                  <a:buNone/>
                </a:pPr>
                <a:endParaRPr lang="en-US" altLang="zh-TW" sz="2000" b="1" dirty="0"/>
              </a:p>
              <a:p>
                <a:pPr marL="0" indent="0">
                  <a:buNone/>
                </a:pPr>
                <a:endParaRPr lang="en-US" altLang="zh-TW" sz="2000" b="1" dirty="0"/>
              </a:p>
              <a:p>
                <a:pPr marL="0" indent="0">
                  <a:buNone/>
                </a:pPr>
                <a:endParaRPr lang="en-US" altLang="zh-TW" sz="2000" b="1" dirty="0"/>
              </a:p>
              <a:p>
                <a:endParaRPr lang="zh-TW" altLang="en-US" sz="2000" b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6A6EAD1-8CD4-4386-AD15-6DE1DF422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715" y="1122219"/>
                <a:ext cx="10083030" cy="5255491"/>
              </a:xfrm>
              <a:blipFill>
                <a:blip r:embed="rId2"/>
                <a:stretch>
                  <a:fillRect l="-302" t="-12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CA1034B2-76A4-4E5B-9EEB-5BAA23CFA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27" y="1655474"/>
            <a:ext cx="7210425" cy="4667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113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815FE-7273-457C-8488-8C3C5760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pPr algn="ctr"/>
            <a:r>
              <a:rPr lang="zh-TW" altLang="en-US" b="1" dirty="0"/>
              <a:t>模型解釋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28FF77-7B90-4960-9805-D54DEB28DC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22401"/>
                <a:ext cx="8596668" cy="46189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=0.6901 </m:t>
                    </m:r>
                  </m:oMath>
                </a14:m>
                <a:r>
                  <a:rPr lang="zh-TW" altLang="en-US" b="1" dirty="0"/>
                  <a:t>，意即若使用 </a:t>
                </a:r>
                <a:r>
                  <a:rPr lang="en-US" altLang="zh-TW" b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Lev+5-FU</a:t>
                </a:r>
                <a:r>
                  <a:rPr lang="zh-TW" altLang="en-US" b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兩種</a:t>
                </a:r>
                <a:r>
                  <a:rPr lang="zh-TW" altLang="en-US" b="1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藥物進行治療，則風險降低近 </a:t>
                </a:r>
                <a:r>
                  <a:rPr lang="en-US" altLang="zh-TW" b="1" kern="1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30%</a:t>
                </a:r>
                <a:r>
                  <a:rPr lang="zh-TW" altLang="en-US" b="1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。</a:t>
                </a:r>
                <a:endParaRPr lang="en-US" altLang="zh-TW" b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endParaRPr lang="en-US" altLang="zh-TW" b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1.0431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b="1" dirty="0"/>
                  <a:t>，意即若含癌細胞之淋巴結個數增加一個</a:t>
                </a:r>
                <a:r>
                  <a:rPr lang="zh-TW" altLang="en-US" b="1" kern="100" dirty="0">
                    <a:latin typeface="+mj-ea"/>
                    <a:cs typeface="Times New Roman" panose="02020603050405020304" pitchFamily="18" charset="0"/>
                  </a:rPr>
                  <a:t>，則風險增加近 </a:t>
                </a:r>
                <a:r>
                  <a:rPr lang="en-US" altLang="zh-TW" b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4%</a:t>
                </a:r>
                <a:r>
                  <a:rPr lang="zh-TW" altLang="en-US" b="1" kern="100" dirty="0">
                    <a:latin typeface="+mj-ea"/>
                    <a:cs typeface="Times New Roman" panose="02020603050405020304" pitchFamily="18" charset="0"/>
                  </a:rPr>
                  <a:t>。</a:t>
                </a:r>
                <a:endParaRPr lang="en-US" altLang="zh-TW" b="1" kern="100" dirty="0">
                  <a:latin typeface="+mj-ea"/>
                  <a:cs typeface="Times New Roman" panose="02020603050405020304" pitchFamily="18" charset="0"/>
                </a:endParaRPr>
              </a:p>
              <a:p>
                <a:endParaRPr lang="en-US" altLang="zh-TW" b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endParaRPr lang="zh-TW" altLang="en-US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28FF77-7B90-4960-9805-D54DEB28D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22401"/>
                <a:ext cx="8596668" cy="4618962"/>
              </a:xfrm>
              <a:blipFill>
                <a:blip r:embed="rId2"/>
                <a:stretch>
                  <a:fillRect l="-142" r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5D0DC921-9264-4249-873D-A72AD3C0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61" y="3183863"/>
            <a:ext cx="7529214" cy="28575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C7F086C-4718-4432-A3DE-8FBF6830CBAC}"/>
              </a:ext>
            </a:extLst>
          </p:cNvPr>
          <p:cNvSpPr/>
          <p:nvPr/>
        </p:nvSpPr>
        <p:spPr>
          <a:xfrm>
            <a:off x="3888509" y="3611420"/>
            <a:ext cx="979055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A921E5-A69E-4F07-9961-DB2150622B39}"/>
              </a:ext>
            </a:extLst>
          </p:cNvPr>
          <p:cNvSpPr/>
          <p:nvPr/>
        </p:nvSpPr>
        <p:spPr>
          <a:xfrm>
            <a:off x="3893133" y="4077845"/>
            <a:ext cx="979055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11690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1039</Words>
  <Application>Microsoft Office PowerPoint</Application>
  <PresentationFormat>寬螢幕</PresentationFormat>
  <Paragraphs>167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微軟正黑體</vt:lpstr>
      <vt:lpstr>Arial</vt:lpstr>
      <vt:lpstr>Cambria Math</vt:lpstr>
      <vt:lpstr>Times New Roman</vt:lpstr>
      <vt:lpstr>Trebuchet MS</vt:lpstr>
      <vt:lpstr>Wingdings</vt:lpstr>
      <vt:lpstr>Wingdings 3</vt:lpstr>
      <vt:lpstr>多面向</vt:lpstr>
      <vt:lpstr>存活分析期末報告  </vt:lpstr>
      <vt:lpstr>目錄</vt:lpstr>
      <vt:lpstr>研究動機與目的 </vt:lpstr>
      <vt:lpstr>資料介紹</vt:lpstr>
      <vt:lpstr>變數介紹</vt:lpstr>
      <vt:lpstr>變數介紹</vt:lpstr>
      <vt:lpstr>資料處理</vt:lpstr>
      <vt:lpstr>建立模型</vt:lpstr>
      <vt:lpstr>模型解釋</vt:lpstr>
      <vt:lpstr>各係數信賴區間</vt:lpstr>
      <vt:lpstr>Baseline cumulative hazard function</vt:lpstr>
      <vt:lpstr>Log-rank test (K-M curves)</vt:lpstr>
      <vt:lpstr>Log-rank test (K-M curves)</vt:lpstr>
      <vt:lpstr>Log-rank test (K-M curves)</vt:lpstr>
      <vt:lpstr>Local test</vt:lpstr>
      <vt:lpstr>檢驗 Cox PH model(Cox snell residuals)</vt:lpstr>
      <vt:lpstr>檢驗 Cox martingale residuals</vt:lpstr>
      <vt:lpstr>檢驗Cox Shoenfeld residuals</vt:lpstr>
      <vt:lpstr>修改模型</vt:lpstr>
      <vt:lpstr>Time-dependent model</vt:lpstr>
      <vt:lpstr>參數估計以及信賴區間</vt:lpstr>
      <vt:lpstr>Baseline cumulative hazard function</vt:lpstr>
      <vt:lpstr>Local test with time dependent data</vt:lpstr>
      <vt:lpstr>比較 Cox snell residuals 的圖</vt:lpstr>
      <vt:lpstr>比較Cox martingale residuals</vt:lpstr>
      <vt:lpstr>比較Cox Shoenfeld residuals</vt:lpstr>
      <vt:lpstr>AIC 比較</vt:lpstr>
      <vt:lpstr>結論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存活分析期末報告  </dc:title>
  <dc:creator>M072040002</dc:creator>
  <cp:lastModifiedBy>M072040002</cp:lastModifiedBy>
  <cp:revision>14</cp:revision>
  <dcterms:created xsi:type="dcterms:W3CDTF">2019-06-10T13:53:41Z</dcterms:created>
  <dcterms:modified xsi:type="dcterms:W3CDTF">2019-06-11T04:10:33Z</dcterms:modified>
</cp:coreProperties>
</file>