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713" autoAdjust="0"/>
  </p:normalViewPr>
  <p:slideViewPr>
    <p:cSldViewPr snapToGrid="0">
      <p:cViewPr varScale="1">
        <p:scale>
          <a:sx n="134" d="100"/>
          <a:sy n="134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AVIANI\udacity\chinook_db\slide1-dado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AVIANI\udacity\ndfds2\projeto1\slide2-dado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AVIANI\udacity\ndfds2\projeto1\slide3-dado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AVIANI\udacity\ndfds2\projeto1\slide4-dado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10 playli</a:t>
            </a:r>
            <a:r>
              <a:rPr lang="pt-BR" sz="1400" noProof="0"/>
              <a:t>sts</a:t>
            </a:r>
            <a:r>
              <a:rPr lang="pt-BR" sz="1400" baseline="0" noProof="0"/>
              <a:t> com</a:t>
            </a:r>
            <a:r>
              <a:rPr lang="en-GB" sz="1400" baseline="0"/>
              <a:t> </a:t>
            </a:r>
            <a:r>
              <a:rPr lang="pt-BR" sz="1400" baseline="0" noProof="0"/>
              <a:t>menor número</a:t>
            </a:r>
            <a:r>
              <a:rPr lang="en-GB" sz="1400" baseline="0"/>
              <a:t> </a:t>
            </a:r>
            <a:r>
              <a:rPr lang="en-GB" sz="1400" baseline="0" dirty="0"/>
              <a:t>de </a:t>
            </a:r>
            <a:r>
              <a:rPr lang="pt-BR" sz="1400" baseline="0" noProof="0" dirty="0"/>
              <a:t>músicas</a:t>
            </a:r>
            <a:r>
              <a:rPr lang="en-GB" sz="1400" baseline="0" dirty="0"/>
              <a:t> vendidas</a:t>
            </a:r>
            <a:endParaRPr lang="en-GB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'slide1-dados'!$C$1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'slide1-dados'!$A$2:$B$11</c:f>
              <c:multiLvlStrCache>
                <c:ptCount val="10"/>
                <c:lvl>
                  <c:pt idx="0">
                    <c:v>Movies</c:v>
                  </c:pt>
                  <c:pt idx="1">
                    <c:v>Audiobooks</c:v>
                  </c:pt>
                  <c:pt idx="2">
                    <c:v>Audiobooks</c:v>
                  </c:pt>
                  <c:pt idx="3">
                    <c:v>Movies</c:v>
                  </c:pt>
                  <c:pt idx="4">
                    <c:v>Music Videos</c:v>
                  </c:pt>
                  <c:pt idx="5">
                    <c:v>On-The-Go 1</c:v>
                  </c:pt>
                  <c:pt idx="6">
                    <c:v>Classical 101 - The Basics</c:v>
                  </c:pt>
                  <c:pt idx="7">
                    <c:v>Grunge</c:v>
                  </c:pt>
                  <c:pt idx="8">
                    <c:v>Classical 101 - Next Steps</c:v>
                  </c:pt>
                  <c:pt idx="9">
                    <c:v>Classical 101 - Deep Cuts</c:v>
                  </c:pt>
                </c:lvl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7</c:v>
                  </c:pt>
                  <c:pt idx="4">
                    <c:v>9</c:v>
                  </c:pt>
                  <c:pt idx="5">
                    <c:v>18</c:v>
                  </c:pt>
                  <c:pt idx="6">
                    <c:v>15</c:v>
                  </c:pt>
                  <c:pt idx="7">
                    <c:v>16</c:v>
                  </c:pt>
                  <c:pt idx="8">
                    <c:v>14</c:v>
                  </c:pt>
                  <c:pt idx="9">
                    <c:v>13</c:v>
                  </c:pt>
                </c:lvl>
              </c:multiLvlStrCache>
            </c:multiLvlStrRef>
          </c:cat>
          <c:val>
            <c:numRef>
              <c:f>'slide1-dados'!$C$2:$C$11</c:f>
              <c:numCache>
                <c:formatCode>General</c:formatCode>
                <c:ptCount val="10"/>
                <c:pt idx="6">
                  <c:v>7</c:v>
                </c:pt>
                <c:pt idx="7">
                  <c:v>7</c:v>
                </c:pt>
                <c:pt idx="8">
                  <c:v>15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4EB-A7E3-65C74F0BB8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13900864"/>
        <c:axId val="312014320"/>
      </c:barChart>
      <c:catAx>
        <c:axId val="313900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Playlists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014320"/>
        <c:crosses val="autoZero"/>
        <c:auto val="1"/>
        <c:lblAlgn val="ctr"/>
        <c:lblOffset val="100"/>
        <c:noMultiLvlLbl val="0"/>
      </c:catAx>
      <c:valAx>
        <c:axId val="31201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Total de </a:t>
                </a:r>
                <a:r>
                  <a:rPr lang="pt-BR" noProof="0" dirty="0"/>
                  <a:t>músicas</a:t>
                </a:r>
                <a:r>
                  <a:rPr lang="en-GB" dirty="0"/>
                  <a:t> </a:t>
                </a:r>
                <a:r>
                  <a:rPr lang="pt-BR" noProof="0" dirty="0"/>
                  <a:t>vendidas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0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Quantidade de músicas por gênero musical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'slide2-dados'!$C$1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2.31481481481481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96-47D4-AD62-C3D31A7CE12C}"/>
                </c:ext>
              </c:extLst>
            </c:dLbl>
            <c:dLbl>
              <c:idx val="2"/>
              <c:layout>
                <c:manualLayout>
                  <c:x val="2.5462668816039986E-17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96-47D4-AD62-C3D31A7CE12C}"/>
                </c:ext>
              </c:extLst>
            </c:dLbl>
            <c:dLbl>
              <c:idx val="3"/>
              <c:layout>
                <c:manualLayout>
                  <c:x val="0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96-47D4-AD62-C3D31A7CE12C}"/>
                </c:ext>
              </c:extLst>
            </c:dLbl>
            <c:dLbl>
              <c:idx val="4"/>
              <c:layout>
                <c:manualLayout>
                  <c:x val="-5.0925337632079971E-17"/>
                  <c:y val="-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96-47D4-AD62-C3D31A7CE1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'slide2-dados'!$B$2:$B$26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Heavy Metal</c:v>
                </c:pt>
                <c:pt idx="17">
                  <c:v>World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'slide2-dados'!$C$2:$C$26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6-47D4-AD62-C3D31A7CE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1402784"/>
        <c:axId val="1629292160"/>
      </c:barChart>
      <c:catAx>
        <c:axId val="150140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Gênero musical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292160"/>
        <c:crosses val="autoZero"/>
        <c:auto val="1"/>
        <c:lblAlgn val="ctr"/>
        <c:lblOffset val="100"/>
        <c:noMultiLvlLbl val="0"/>
      </c:catAx>
      <c:valAx>
        <c:axId val="162929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Quantidade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4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Artistas com 5 ou mais álbuns</a:t>
            </a:r>
            <a:r>
              <a:rPr lang="en-US" baseline="0"/>
              <a:t> na loja de música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'slide3-dados'!$B$1</c:f>
              <c:strCache>
                <c:ptCount val="1"/>
                <c:pt idx="0">
                  <c:v>Quantidade de álbuns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'slide3-dados'!$A$2:$A$8</c:f>
              <c:strCache>
                <c:ptCount val="7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Metallica</c:v>
                </c:pt>
                <c:pt idx="4">
                  <c:v>U2</c:v>
                </c:pt>
                <c:pt idx="5">
                  <c:v>Ozzy Osbourne</c:v>
                </c:pt>
                <c:pt idx="6">
                  <c:v>Pearl Jam</c:v>
                </c:pt>
              </c:strCache>
            </c:strRef>
          </c:cat>
          <c:val>
            <c:numRef>
              <c:f>'slide3-dados'!$B$2:$B$8</c:f>
              <c:numCache>
                <c:formatCode>General</c:formatCode>
                <c:ptCount val="7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8-433B-BD41-D1F70B877B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3435888"/>
        <c:axId val="1210637136"/>
      </c:barChart>
      <c:catAx>
        <c:axId val="116343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Artistas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637136"/>
        <c:crosses val="autoZero"/>
        <c:auto val="1"/>
        <c:lblAlgn val="ctr"/>
        <c:lblOffset val="100"/>
        <c:noMultiLvlLbl val="0"/>
      </c:catAx>
      <c:valAx>
        <c:axId val="121063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Quantidade de álbuns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3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Artistas com mais músicas</a:t>
            </a:r>
            <a:r>
              <a:rPr lang="en-GB" baseline="0"/>
              <a:t> vendidas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'slide4-dados'!$B$1</c:f>
              <c:strCache>
                <c:ptCount val="1"/>
                <c:pt idx="0">
                  <c:v>COUNT(il.invoicelineid)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'slide4-dados'!$A$2:$A$9</c:f>
              <c:strCache>
                <c:ptCount val="8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Os Paralamas Do Sucesso</c:v>
                </c:pt>
                <c:pt idx="5">
                  <c:v>Deep Purple</c:v>
                </c:pt>
                <c:pt idx="6">
                  <c:v>Faith No More</c:v>
                </c:pt>
                <c:pt idx="7">
                  <c:v>Lost</c:v>
                </c:pt>
              </c:strCache>
            </c:strRef>
          </c:cat>
          <c:val>
            <c:numRef>
              <c:f>'slide4-dados'!$B$2:$B$9</c:f>
              <c:numCache>
                <c:formatCode>General</c:formatCode>
                <c:ptCount val="8"/>
                <c:pt idx="0">
                  <c:v>140</c:v>
                </c:pt>
                <c:pt idx="1">
                  <c:v>107</c:v>
                </c:pt>
                <c:pt idx="2">
                  <c:v>91</c:v>
                </c:pt>
                <c:pt idx="3">
                  <c:v>87</c:v>
                </c:pt>
                <c:pt idx="4">
                  <c:v>45</c:v>
                </c:pt>
                <c:pt idx="5">
                  <c:v>44</c:v>
                </c:pt>
                <c:pt idx="6">
                  <c:v>42</c:v>
                </c:pt>
                <c:pt idx="7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5-4746-8778-83B9D866B9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69427104"/>
        <c:axId val="1270074480"/>
      </c:barChart>
      <c:catAx>
        <c:axId val="1269427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Artistas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74480"/>
        <c:crosses val="autoZero"/>
        <c:auto val="1"/>
        <c:lblAlgn val="ctr"/>
        <c:lblOffset val="100"/>
        <c:noMultiLvlLbl val="0"/>
      </c:catAx>
      <c:valAx>
        <c:axId val="127007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Número de músicas vendidas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42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 loja de músicas possui atualmente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18 playlists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 partir dos resultados obtidos no gráfico ao lado, pode-se observar que existem playlists que contém músicas que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nunca foram vendidas (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não possuem músicas)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Além disso, foi possível descobrir que existem playlists com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nomes repetidos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pt-BR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Quais são as playlists que contém músicas menos vendidas?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951B13-0DD2-4EEB-8AA3-ED4D2E40E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588056"/>
              </p:ext>
            </p:extLst>
          </p:nvPr>
        </p:nvGraphicFramePr>
        <p:xfrm>
          <a:off x="354300" y="141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As músicas presentes na loja de música são distribuídas em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25 gêneros musicais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diferentes.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O gênero musical que possui mais músicas é o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Rock, com 1297 músicas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i="1" dirty="0">
                <a:latin typeface="Open Sans"/>
                <a:ea typeface="Open Sans"/>
                <a:cs typeface="Open Sans"/>
                <a:sym typeface="Open Sans"/>
              </a:rPr>
              <a:t>Curiosidade: 20 dos 25 gêneros musicais possuem menos de 100 músicas em sua categoria!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Qual a quantidade total de músicas por gênero musical?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9779F8-BDBA-4ADB-AA67-5036F35EC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0720"/>
              </p:ext>
            </p:extLst>
          </p:nvPr>
        </p:nvGraphicFramePr>
        <p:xfrm>
          <a:off x="3543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 loja de músicas possui atualmente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275 artistas cadastrados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Desse total, são poucos os artistas que possuem 5 ou mais álbuns na loja.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pt-BR" b="1" dirty="0" err="1">
                <a:latin typeface="Open Sans"/>
                <a:ea typeface="Open Sans"/>
                <a:cs typeface="Open Sans"/>
                <a:sym typeface="Open Sans"/>
              </a:rPr>
              <a:t>Maiden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lidera a lista de maior número de álbuns na loja de música, com 21 álbuns no total!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Quais artistas têm 5 ou mais álbuns na loja de música?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13FBDE-49F3-4E39-8B05-E976C7F7A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69913"/>
              </p:ext>
            </p:extLst>
          </p:nvPr>
        </p:nvGraphicFramePr>
        <p:xfrm>
          <a:off x="3330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Além de ter a maior quantidade de álbuns na loja de música, Iron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Maiden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também lidera o ranking de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maior número de músicas vendidas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com 140 músicas.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 partir do quinto colocado a quantidade de músicas vendidas diminui consideravelmente.</a:t>
            </a: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Quais artistas têm maior número de músicas vendidas?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40A89E-C386-43F8-A0FD-C8EEF8589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806565"/>
              </p:ext>
            </p:extLst>
          </p:nvPr>
        </p:nvGraphicFramePr>
        <p:xfrm>
          <a:off x="34365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282</Words>
  <Application>Microsoft Office PowerPoint</Application>
  <PresentationFormat>On-screen 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Quais são as playlists que contém músicas menos vendidas?</vt:lpstr>
      <vt:lpstr>  Qual a quantidade total de músicas por gênero musical?</vt:lpstr>
      <vt:lpstr>  Quais artistas têm 5 ou mais álbuns na loja de música?</vt:lpstr>
      <vt:lpstr>   Quais artistas têm maior número de músicas vendidas?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Roger Paviani</cp:lastModifiedBy>
  <cp:revision>22</cp:revision>
  <dcterms:modified xsi:type="dcterms:W3CDTF">2018-07-13T21:35:13Z</dcterms:modified>
</cp:coreProperties>
</file>