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79" r:id="rId2"/>
    <p:sldId id="280" r:id="rId3"/>
    <p:sldId id="258" r:id="rId4"/>
    <p:sldId id="257" r:id="rId5"/>
    <p:sldId id="259" r:id="rId6"/>
    <p:sldId id="260" r:id="rId7"/>
    <p:sldId id="265" r:id="rId8"/>
    <p:sldId id="262" r:id="rId9"/>
    <p:sldId id="263" r:id="rId10"/>
    <p:sldId id="264" r:id="rId11"/>
    <p:sldId id="268" r:id="rId12"/>
    <p:sldId id="269" r:id="rId13"/>
    <p:sldId id="271" r:id="rId14"/>
    <p:sldId id="266" r:id="rId15"/>
    <p:sldId id="270" r:id="rId16"/>
    <p:sldId id="282" r:id="rId17"/>
    <p:sldId id="284" r:id="rId18"/>
    <p:sldId id="283" r:id="rId19"/>
    <p:sldId id="291" r:id="rId20"/>
    <p:sldId id="286" r:id="rId21"/>
    <p:sldId id="285" r:id="rId22"/>
    <p:sldId id="289" r:id="rId23"/>
    <p:sldId id="267" r:id="rId24"/>
    <p:sldId id="272" r:id="rId25"/>
    <p:sldId id="290" r:id="rId26"/>
    <p:sldId id="287" r:id="rId27"/>
    <p:sldId id="273" r:id="rId28"/>
    <p:sldId id="292" r:id="rId29"/>
    <p:sldId id="274" r:id="rId30"/>
    <p:sldId id="293" r:id="rId31"/>
    <p:sldId id="275" r:id="rId32"/>
    <p:sldId id="294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E709-202C-4BD9-BA89-7A6A2905C352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2415-AB43-44FC-8BFD-D5E7EAD7B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41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BE9E446A-1450-437F-9C2B-97605808A6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F94FEFBA-0F83-478D-97FA-CB6F060AE523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FE9686B1-0E4E-4FF4-B4E5-A5F3B467E0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5DB726B-B3AB-4052-B089-0E3CAC771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7773C19E-F823-4048-AA6C-1135B0CDA9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564AC32C-E6AE-49C1-BF27-FFE7CB19A26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11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A4B031F-D0B7-4905-A9BF-A7D8466BC91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4FC0A97-9546-44A8-8F53-77A810276F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1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1DABE0D-E826-4DA3-BF8E-E927265CF2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635EE9A0-61B8-418D-AACB-A3F0F18E4CB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12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F942AA27-A5AF-4132-933E-2EB84D6FC1D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3FE9C33-ACA7-4876-9199-6E85748DED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5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62630707-CC30-483A-ADEC-89A494E41C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27D88D72-30C9-47EC-8C68-2B946269671A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13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F202B1B0-2DC6-43BB-BA6A-FA5318F7B26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EDF1AE2-7407-4A54-89D4-75355F74D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3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346A212A-7C83-46B5-95C0-894553A7A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C676A579-87A0-477E-9AB9-F0EBE44E7B9A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14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A850B665-C779-40F7-B50A-7E7A2E741DB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33D74A6-67CE-4021-9F69-C3B0B0792B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73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9A04BF8E-8110-489C-8E4E-C5B0A8F50A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4D466A7A-9708-4065-83BC-0E4F07B96619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15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EEC4B50B-C848-4AD3-8EDF-74B8656CD4A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F2AD375-6D94-4BB1-95BB-451AC5F8FB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8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C0BFC2D6-A426-4FAC-9A1E-8FBA0C9989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3EBCA89B-DA9D-4B03-827D-61EA8FB210EC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23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C7E5EC0C-5084-4A32-AEDF-6DCB4947D6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5D64A56-B18C-4478-9960-DEC8637793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3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3CBFC0C7-1357-429E-AF95-50B61AA75A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28DEF55B-B51B-4920-B1CD-88F7346C6569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24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07E41A1F-0115-4359-A57E-B33C9E4FE8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CF4D426A-6913-4B59-8DE8-A9A03ED3E2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58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52395E2B-A12D-42B2-9E94-F848148D65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48591336-E630-4700-9B81-9EFFEF1B54C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27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47D7CECD-2323-4AA1-8B64-D213FF43C1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3DDB2B10-DE9C-4524-8364-087D4B14FE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52395E2B-A12D-42B2-9E94-F848148D65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48591336-E630-4700-9B81-9EFFEF1B54C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28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47D7CECD-2323-4AA1-8B64-D213FF43C1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3DDB2B10-DE9C-4524-8364-087D4B14FE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2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27868658-DB54-47E8-9010-A939A8363C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F4CAA69B-D62E-41A0-B072-12B8E3A1A502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3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C37E39C1-15B9-4CEA-89A6-2781925229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77C1BB7-47BA-48FB-B697-2ACC0B9BAD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7DAA30DA-E5A7-4083-9EAC-22DD4D5753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34B2350F-BB20-42D4-BA8D-1F398A574E77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4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32F3326E-FC71-45BA-B6DF-392B889AA35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C46E3A9-541E-48D9-B731-9DF776C489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6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33025C9-DC9E-4630-8F52-A41F8316E7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D4C86F73-C8A0-4511-BF4F-8B3CA476340C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5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6C05D50F-261F-4CE3-8C70-2C1815BB43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3E9FD85-ECDE-4917-8434-27289EF8B6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6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0AED05E4-82C2-4ADD-AB68-7AB251E155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C4D6DFAA-FAEA-4631-9A70-01739BBEFD44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6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BFDBF798-563D-4B58-9031-76F8B8FFF4B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4DF2322-AD9D-450D-ADE2-3F5EFC7776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97DF1B7E-B91A-473D-98C8-489E7BB4F1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8E08E832-7697-4A54-8511-684F2CB9BF43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7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9421A2C4-0C64-4CBA-85B5-83BA6AC72AE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01FDA83-9E5C-481F-983E-23159E0845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4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A2876F27-5D3C-4213-8A49-3BAC5C4FA7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AFC720B4-91FE-4AF4-B943-25A65F7F1A0B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8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20AF59DF-0002-4D50-BEBA-29DD2E5576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FCE95E1-C134-4B74-BA2F-559324D7DB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AA8E9335-196C-4227-A591-DDFB4A872D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61A22184-53B5-44FB-9E01-E87CBBE41132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9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BC5ED7F8-6C7B-4C56-9488-699B0E39664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ADA2104-A7D7-40C3-A642-36E54B8898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3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CED046A9-3873-4C01-86CC-0862D67C78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ED295144-2A21-449A-AE16-3EFEC59CEC09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10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518BB662-7CF7-4FDF-A5CE-5DE5C0E561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42D671A-F727-4E9E-9594-014AA5CDDE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93941A-3CD5-4C7C-94A2-DC9F82D7163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60D4CD-04B7-4E28-938E-4291521FB1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37710-9377-4B8A-B712-6101D63F30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BB770-1ECC-4441-84A9-D6D070D06EF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316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1146-3ECE-4885-85E8-D6084A4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736" y="1758536"/>
            <a:ext cx="10968576" cy="1142361"/>
          </a:xfrm>
        </p:spPr>
        <p:txBody>
          <a:bodyPr/>
          <a:lstStyle/>
          <a:p>
            <a:r>
              <a:rPr lang="es-ES" sz="3870" dirty="0"/>
              <a:t>Caos y sistemas no lineales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03FAF9-2AA2-4C19-B10D-2B9891E5D141}"/>
              </a:ext>
            </a:extLst>
          </p:cNvPr>
          <p:cNvSpPr txBox="1"/>
          <p:nvPr/>
        </p:nvSpPr>
        <p:spPr>
          <a:xfrm>
            <a:off x="1306218" y="642218"/>
            <a:ext cx="905704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354" dirty="0"/>
              <a:t>Trabajo: Procesos Estocásticos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2B6A7B-AE55-482E-90A2-24E025C211E7}"/>
              </a:ext>
            </a:extLst>
          </p:cNvPr>
          <p:cNvSpPr txBox="1"/>
          <p:nvPr/>
        </p:nvSpPr>
        <p:spPr>
          <a:xfrm>
            <a:off x="1828740" y="3603174"/>
            <a:ext cx="4963956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77" dirty="0"/>
              <a:t>Alumnos:</a:t>
            </a:r>
          </a:p>
          <a:p>
            <a:endParaRPr lang="es-ES" sz="2177" dirty="0"/>
          </a:p>
          <a:p>
            <a:r>
              <a:rPr lang="es-ES" sz="2177" dirty="0"/>
              <a:t>Adrián Blancas Pozo	</a:t>
            </a:r>
          </a:p>
          <a:p>
            <a:endParaRPr lang="es-ES" sz="2177" dirty="0"/>
          </a:p>
          <a:p>
            <a:r>
              <a:rPr lang="es-ES" sz="2177" dirty="0"/>
              <a:t>Juan Diomedes Morales	</a:t>
            </a:r>
          </a:p>
          <a:p>
            <a:endParaRPr lang="es-ES" sz="2177" dirty="0"/>
          </a:p>
          <a:p>
            <a:r>
              <a:rPr lang="es-ES" sz="2177" dirty="0"/>
              <a:t>Roger Pou López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490478-3B70-4809-93E0-89FC0D496C8E}"/>
              </a:ext>
            </a:extLst>
          </p:cNvPr>
          <p:cNvSpPr txBox="1"/>
          <p:nvPr/>
        </p:nvSpPr>
        <p:spPr>
          <a:xfrm>
            <a:off x="7228131" y="3951522"/>
            <a:ext cx="2359941" cy="10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77" dirty="0"/>
              <a:t>Profesor tutor: </a:t>
            </a:r>
          </a:p>
          <a:p>
            <a:endParaRPr lang="es-ES" sz="2177" dirty="0"/>
          </a:p>
          <a:p>
            <a:r>
              <a:rPr lang="es-ES" sz="2177" dirty="0"/>
              <a:t>Juan José Mazo</a:t>
            </a:r>
          </a:p>
        </p:txBody>
      </p:sp>
    </p:spTree>
    <p:extLst>
      <p:ext uri="{BB962C8B-B14F-4D97-AF65-F5344CB8AC3E}">
        <p14:creationId xmlns:p14="http://schemas.microsoft.com/office/powerpoint/2010/main" val="13725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76B93542-7407-47FF-86B8-31D4DE00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62" y="1217238"/>
            <a:ext cx="6424095" cy="481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151E6907-5EDE-463A-B614-E54A6D6CE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0753" y="274551"/>
            <a:ext cx="10970496" cy="1144280"/>
          </a:xfrm>
        </p:spPr>
        <p:txBody>
          <a:bodyPr vert="horz" lIns="91440" tIns="148680" rIns="91440" bIns="45720" rtlCol="0" anchor="t">
            <a:normAutofit/>
          </a:bodyPr>
          <a:lstStyle/>
          <a:p>
            <a:pPr>
              <a:tabLst>
                <a:tab pos="552938" algn="l"/>
                <a:tab pos="1105875" algn="l"/>
                <a:tab pos="1658813" algn="l"/>
                <a:tab pos="2211751" algn="l"/>
                <a:tab pos="2764688" algn="l"/>
                <a:tab pos="3317626" algn="l"/>
                <a:tab pos="3870564" algn="l"/>
                <a:tab pos="4423501" algn="l"/>
                <a:tab pos="4976439" algn="l"/>
                <a:tab pos="5529377" algn="l"/>
                <a:tab pos="6082314" algn="l"/>
                <a:tab pos="6635252" algn="l"/>
                <a:tab pos="7188190" algn="l"/>
                <a:tab pos="7741128" algn="l"/>
                <a:tab pos="8294065" algn="l"/>
                <a:tab pos="8847003" algn="l"/>
                <a:tab pos="9399941" algn="l"/>
                <a:tab pos="9952878" algn="l"/>
                <a:tab pos="10505816" algn="l"/>
              </a:tabLst>
            </a:pPr>
            <a:r>
              <a:rPr lang="en-US" altLang="es-ES"/>
              <a:t>Para la energía potencial promedio</a:t>
            </a:r>
          </a:p>
        </p:txBody>
      </p:sp>
    </p:spTree>
    <p:extLst>
      <p:ext uri="{BB962C8B-B14F-4D97-AF65-F5344CB8AC3E}">
        <p14:creationId xmlns:p14="http://schemas.microsoft.com/office/powerpoint/2010/main" val="4260781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>
            <a:extLst>
              <a:ext uri="{FF2B5EF4-FFF2-40B4-BE49-F238E27FC236}">
                <a16:creationId xmlns:a16="http://schemas.microsoft.com/office/drawing/2014/main" id="{68BE50DF-585C-4A44-9D97-8FE4B068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91" y="885090"/>
            <a:ext cx="4054898" cy="51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39" name="Text Box 2">
            <a:extLst>
              <a:ext uri="{FF2B5EF4-FFF2-40B4-BE49-F238E27FC236}">
                <a16:creationId xmlns:a16="http://schemas.microsoft.com/office/drawing/2014/main" id="{82B9D6B2-BB05-402E-A25D-D12DC3DEA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799" y="441585"/>
            <a:ext cx="4957267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Se trata de un mundo donde R es bajo</a:t>
            </a:r>
          </a:p>
        </p:txBody>
      </p:sp>
    </p:spTree>
    <p:extLst>
      <p:ext uri="{BB962C8B-B14F-4D97-AF65-F5344CB8AC3E}">
        <p14:creationId xmlns:p14="http://schemas.microsoft.com/office/powerpoint/2010/main" val="81942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DAA2278D-4857-4A86-87C1-3EBF0DA0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33" y="1720260"/>
            <a:ext cx="7877485" cy="34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Text Box 2">
            <a:extLst>
              <a:ext uri="{FF2B5EF4-FFF2-40B4-BE49-F238E27FC236}">
                <a16:creationId xmlns:a16="http://schemas.microsoft.com/office/drawing/2014/main" id="{D571161F-A0A8-41EA-AFCF-3FB6E3E7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284" y="549102"/>
            <a:ext cx="8359387" cy="88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Las fuerzas inerciales desaparecen, solo hay movimiento mientras</a:t>
            </a:r>
          </a:p>
          <a:p>
            <a:pPr eaLnBrk="1"/>
            <a:r>
              <a:rPr lang="en-US" altLang="es-ES" sz="2177">
                <a:solidFill>
                  <a:srgbClr val="000000"/>
                </a:solidFill>
              </a:rPr>
              <a:t> haya autopropulsión</a:t>
            </a:r>
          </a:p>
          <a:p>
            <a:pPr eaLnBrk="1"/>
            <a:endParaRPr lang="en-US" altLang="es-ES" sz="217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8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8F5D2AC7-73B3-46D0-936C-34A0A1A7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7" y="1990971"/>
            <a:ext cx="10655627" cy="164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022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0DC501E6-9282-47CB-A7EE-CC37BA63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11" y="1620423"/>
            <a:ext cx="7514617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 dirty="0">
                <a:solidFill>
                  <a:srgbClr val="000000"/>
                </a:solidFill>
              </a:rPr>
              <a:t>La </a:t>
            </a:r>
            <a:r>
              <a:rPr lang="en-US" altLang="es-ES" sz="2177" dirty="0" err="1">
                <a:solidFill>
                  <a:srgbClr val="000000"/>
                </a:solidFill>
              </a:rPr>
              <a:t>ecuación</a:t>
            </a:r>
            <a:r>
              <a:rPr lang="en-US" altLang="es-ES" sz="2177" dirty="0">
                <a:solidFill>
                  <a:srgbClr val="000000"/>
                </a:solidFill>
              </a:rPr>
              <a:t> del </a:t>
            </a:r>
            <a:r>
              <a:rPr lang="en-US" altLang="es-ES" sz="2177" dirty="0" err="1">
                <a:solidFill>
                  <a:srgbClr val="000000"/>
                </a:solidFill>
              </a:rPr>
              <a:t>movimiento</a:t>
            </a:r>
            <a:r>
              <a:rPr lang="en-US" altLang="es-ES" sz="2177" dirty="0">
                <a:solidFill>
                  <a:srgbClr val="000000"/>
                </a:solidFill>
              </a:rPr>
              <a:t> para la </a:t>
            </a:r>
            <a:r>
              <a:rPr lang="en-US" altLang="es-ES" sz="2177" dirty="0" err="1">
                <a:solidFill>
                  <a:srgbClr val="000000"/>
                </a:solidFill>
              </a:rPr>
              <a:t>segunda</a:t>
            </a:r>
            <a:r>
              <a:rPr lang="en-US" altLang="es-ES" sz="2177" dirty="0">
                <a:solidFill>
                  <a:srgbClr val="000000"/>
                </a:solidFill>
              </a:rPr>
              <a:t> </a:t>
            </a:r>
            <a:r>
              <a:rPr lang="en-US" altLang="es-ES" sz="2177" dirty="0" err="1">
                <a:solidFill>
                  <a:srgbClr val="000000"/>
                </a:solidFill>
              </a:rPr>
              <a:t>simulación</a:t>
            </a:r>
            <a:r>
              <a:rPr lang="en-US" altLang="es-ES" sz="2177" dirty="0">
                <a:solidFill>
                  <a:srgbClr val="000000"/>
                </a:solidFill>
              </a:rPr>
              <a:t> es: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56F0F063-C7FD-4CB5-8897-13007196A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095" y="4275691"/>
            <a:ext cx="5754039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Que no es más que la ecuación de Langevin 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5356AA56-3458-4165-8998-785DC4B1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7" y="2653348"/>
            <a:ext cx="6840721" cy="111740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419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9780E520-3D2F-4A24-BE86-A2380D65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11" y="1620423"/>
            <a:ext cx="7391741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Así, la ecuación anterior se convierte en: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ADA51DC-709B-4E02-9A94-070EA7EF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99" y="2653347"/>
            <a:ext cx="7445499" cy="1167319"/>
          </a:xfrm>
          <a:prstGeom prst="rect">
            <a:avLst/>
          </a:prstGeom>
          <a:noFill/>
          <a:ln>
            <a:noFill/>
          </a:ln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 Box 3">
            <a:extLst>
              <a:ext uri="{FF2B5EF4-FFF2-40B4-BE49-F238E27FC236}">
                <a16:creationId xmlns:a16="http://schemas.microsoft.com/office/drawing/2014/main" id="{D0827330-CF8B-4460-BCAB-A2E24AD7A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24" y="4496483"/>
            <a:ext cx="8864330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Que no es más que la ecuación de Langevin para el caso amortiguado</a:t>
            </a:r>
          </a:p>
        </p:txBody>
      </p:sp>
    </p:spTree>
    <p:extLst>
      <p:ext uri="{BB962C8B-B14F-4D97-AF65-F5344CB8AC3E}">
        <p14:creationId xmlns:p14="http://schemas.microsoft.com/office/powerpoint/2010/main" val="225011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0645B8-FB8C-4F0A-B383-F972090A0E32}"/>
              </a:ext>
            </a:extLst>
          </p:cNvPr>
          <p:cNvSpPr txBox="1"/>
          <p:nvPr/>
        </p:nvSpPr>
        <p:spPr>
          <a:xfrm>
            <a:off x="783697" y="1994778"/>
            <a:ext cx="6792783" cy="478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77" dirty="0"/>
              <a:t>El nombre viene de estructuras anisotrópicas y periódicas (</a:t>
            </a:r>
            <a:r>
              <a:rPr lang="es-ES" sz="2177" dirty="0" err="1"/>
              <a:t>ratchets</a:t>
            </a:r>
            <a:r>
              <a:rPr lang="es-ES" sz="2177" dirty="0"/>
              <a:t>) que son perturbadas de forma periódica (</a:t>
            </a:r>
            <a:r>
              <a:rPr lang="es-ES" sz="2177" dirty="0" err="1"/>
              <a:t>rocked</a:t>
            </a:r>
            <a:r>
              <a:rPr lang="es-ES" sz="2177" dirty="0"/>
              <a:t>).</a:t>
            </a:r>
          </a:p>
          <a:p>
            <a:endParaRPr lang="es-ES" sz="2177" dirty="0"/>
          </a:p>
          <a:p>
            <a:r>
              <a:rPr lang="es-ES" sz="2177" dirty="0"/>
              <a:t>Estudiamos procesos estocásticos con sistemas </a:t>
            </a:r>
            <a:r>
              <a:rPr lang="es-ES" sz="2177" dirty="0" err="1"/>
              <a:t>ratchet</a:t>
            </a:r>
            <a:r>
              <a:rPr lang="es-ES" sz="2177" dirty="0"/>
              <a:t> influenciadas por </a:t>
            </a:r>
          </a:p>
          <a:p>
            <a:endParaRPr lang="es-ES" sz="2177" dirty="0"/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es-ES" sz="2177" dirty="0"/>
              <a:t>Ruido térmico Blanco</a:t>
            </a:r>
          </a:p>
          <a:p>
            <a:endParaRPr lang="es-ES" sz="2177" dirty="0"/>
          </a:p>
          <a:p>
            <a:endParaRPr lang="es-ES" sz="2177" dirty="0"/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es-ES" sz="2177" dirty="0"/>
              <a:t>Fuerza periódica con media temporal nula</a:t>
            </a:r>
          </a:p>
          <a:p>
            <a:pPr marL="345586" indent="-345586">
              <a:buFont typeface="Arial" panose="020B0604020202020204" pitchFamily="34" charset="0"/>
              <a:buChar char="•"/>
            </a:pPr>
            <a:endParaRPr lang="es-ES" sz="2177" dirty="0"/>
          </a:p>
          <a:p>
            <a:pPr marL="345586" indent="-345586">
              <a:buFont typeface="Arial" panose="020B0604020202020204" pitchFamily="34" charset="0"/>
              <a:buChar char="•"/>
            </a:pPr>
            <a:endParaRPr lang="es-ES" sz="2177" dirty="0"/>
          </a:p>
          <a:p>
            <a:pPr marL="345586" indent="-345586">
              <a:buFont typeface="Arial" panose="020B0604020202020204" pitchFamily="34" charset="0"/>
              <a:buChar char="•"/>
            </a:pPr>
            <a:endParaRPr lang="es-ES" sz="2177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064AFB-C615-41B5-9B12-A98B85D17792}"/>
              </a:ext>
            </a:extLst>
          </p:cNvPr>
          <p:cNvSpPr/>
          <p:nvPr/>
        </p:nvSpPr>
        <p:spPr>
          <a:xfrm>
            <a:off x="2323018" y="396013"/>
            <a:ext cx="7072967" cy="1116687"/>
          </a:xfrm>
          <a:prstGeom prst="rect">
            <a:avLst/>
          </a:prstGeom>
          <a:noFill/>
        </p:spPr>
        <p:txBody>
          <a:bodyPr wrap="none" lIns="110588" tIns="55294" rIns="110588" bIns="55294">
            <a:spAutoFit/>
          </a:bodyPr>
          <a:lstStyle/>
          <a:p>
            <a:pPr algn="ctr"/>
            <a:r>
              <a:rPr lang="es-ES" sz="6531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Rocked</a:t>
            </a:r>
            <a:r>
              <a:rPr lang="es-ES" sz="653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6531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Ratchets</a:t>
            </a:r>
            <a:endParaRPr lang="es-ES" sz="6531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D01BA-9851-4013-8F37-E81E2CD9C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0" t="28864" r="50753" b="68357"/>
          <a:stretch/>
        </p:blipFill>
        <p:spPr>
          <a:xfrm>
            <a:off x="5598368" y="4182361"/>
            <a:ext cx="5570374" cy="671804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964082-4608-4A8B-A45F-A7AB5FF9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3" t="26409" r="65001" b="70914"/>
          <a:stretch/>
        </p:blipFill>
        <p:spPr>
          <a:xfrm>
            <a:off x="7576480" y="5262465"/>
            <a:ext cx="3235866" cy="524853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16779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E5A9-30A3-4712-BD3C-414E4458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2026C-EAE4-48ED-8972-53A2A605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938" indent="-552938">
              <a:buFont typeface="Arial" panose="020B0604020202020204" pitchFamily="34" charset="0"/>
              <a:buChar char="•"/>
            </a:pPr>
            <a:r>
              <a:rPr lang="es-ES" dirty="0"/>
              <a:t>Punto de principio para analizar la presencia de ruido térmico</a:t>
            </a:r>
          </a:p>
          <a:p>
            <a:pPr marL="552938" indent="-552938">
              <a:buFont typeface="Arial" panose="020B0604020202020204" pitchFamily="34" charset="0"/>
              <a:buChar char="•"/>
            </a:pPr>
            <a:r>
              <a:rPr lang="es-ES" dirty="0"/>
              <a:t>Nanotecnología: eficiencia para separar partícula con el mismo coeficiente de difusión</a:t>
            </a:r>
          </a:p>
        </p:txBody>
      </p:sp>
    </p:spTree>
    <p:extLst>
      <p:ext uri="{BB962C8B-B14F-4D97-AF65-F5344CB8AC3E}">
        <p14:creationId xmlns:p14="http://schemas.microsoft.com/office/powerpoint/2010/main" val="350672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51750B-69EE-42EE-98AF-C4E0BB74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estudiado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16F3CB-5885-4058-8306-0BC2E72645BB}"/>
              </a:ext>
            </a:extLst>
          </p:cNvPr>
          <p:cNvSpPr txBox="1"/>
          <p:nvPr/>
        </p:nvSpPr>
        <p:spPr>
          <a:xfrm>
            <a:off x="1567670" y="1414992"/>
            <a:ext cx="10009930" cy="530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386" dirty="0"/>
              <a:t> Estudiamos la corriente para un sistema determinista y se cambia el sentido de la corriente media</a:t>
            </a:r>
          </a:p>
          <a:p>
            <a:endParaRPr lang="es-ES" sz="3386" dirty="0"/>
          </a:p>
          <a:p>
            <a:endParaRPr lang="es-ES" sz="3386" dirty="0"/>
          </a:p>
          <a:p>
            <a:r>
              <a:rPr lang="es-ES" sz="3386" dirty="0"/>
              <a:t>				 </a:t>
            </a:r>
          </a:p>
          <a:p>
            <a:endParaRPr lang="es-ES" sz="3386" dirty="0"/>
          </a:p>
          <a:p>
            <a:endParaRPr lang="es-ES" sz="3386" dirty="0"/>
          </a:p>
          <a:p>
            <a:r>
              <a:rPr lang="es-ES" sz="3386" dirty="0"/>
              <a:t>Esto no debería ocurrir para un movimiento determinista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10FE0C-5272-45CB-B7E5-4768697795B9}"/>
              </a:ext>
            </a:extLst>
          </p:cNvPr>
          <p:cNvCxnSpPr/>
          <p:nvPr/>
        </p:nvCxnSpPr>
        <p:spPr bwMode="auto">
          <a:xfrm>
            <a:off x="5399304" y="3429000"/>
            <a:ext cx="0" cy="148047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196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746F-18A9-4CF9-8FB5-79E08DA0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3F0B0C-DC94-4CE4-9992-0A5C24154D84}"/>
              </a:ext>
            </a:extLst>
          </p:cNvPr>
          <p:cNvSpPr txBox="1"/>
          <p:nvPr/>
        </p:nvSpPr>
        <p:spPr>
          <a:xfrm>
            <a:off x="2090001" y="1861435"/>
            <a:ext cx="9405390" cy="433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No hay una  aún explicación analítica satisfactoria según el articulo</a:t>
            </a:r>
          </a:p>
          <a:p>
            <a:endParaRPr lang="es-ES" sz="2177" dirty="0"/>
          </a:p>
          <a:p>
            <a:endParaRPr lang="es-ES" sz="2177" dirty="0"/>
          </a:p>
        </p:txBody>
      </p:sp>
    </p:spTree>
    <p:extLst>
      <p:ext uri="{BB962C8B-B14F-4D97-AF65-F5344CB8AC3E}">
        <p14:creationId xmlns:p14="http://schemas.microsoft.com/office/powerpoint/2010/main" val="182483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0FD0A3A-5D54-4B9F-9AF5-BC41EFB9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51" y="441585"/>
            <a:ext cx="9353913" cy="571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276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FCD15-5F5F-4DBD-88D2-62406BFE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clara: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66AC73-4886-40A3-B82B-C604906A6232}"/>
              </a:ext>
            </a:extLst>
          </p:cNvPr>
          <p:cNvSpPr txBox="1"/>
          <p:nvPr/>
        </p:nvSpPr>
        <p:spPr>
          <a:xfrm>
            <a:off x="1388237" y="2296870"/>
            <a:ext cx="10189172" cy="307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38" dirty="0"/>
              <a:t>No podemos dejarnos llevar por la simple intuición y hace falta modelización computacional de un problema físico</a:t>
            </a:r>
          </a:p>
        </p:txBody>
      </p:sp>
    </p:spTree>
    <p:extLst>
      <p:ext uri="{BB962C8B-B14F-4D97-AF65-F5344CB8AC3E}">
        <p14:creationId xmlns:p14="http://schemas.microsoft.com/office/powerpoint/2010/main" val="278130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80539-EA8F-48A4-8281-73B11EB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222F1-A515-43FB-84E8-2DB0100C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observa que contrariamente a lo esperado, en ciertas condiciones hay una inversión de la corriente.</a:t>
            </a:r>
          </a:p>
          <a:p>
            <a:r>
              <a:rPr lang="es-ES" dirty="0"/>
              <a:t>Nosotros estudiamos los casos para la corriente frente los casos de</a:t>
            </a:r>
          </a:p>
          <a:p>
            <a:pPr marL="552938" indent="-552938">
              <a:buFont typeface="Arial" panose="020B0604020202020204" pitchFamily="34" charset="0"/>
              <a:buChar char="•"/>
            </a:pPr>
            <a:r>
              <a:rPr lang="es-ES" dirty="0"/>
              <a:t> Amplitud del </a:t>
            </a:r>
            <a:r>
              <a:rPr lang="es-ES" dirty="0" err="1"/>
              <a:t>overdamping</a:t>
            </a:r>
            <a:r>
              <a:rPr lang="es-ES" dirty="0"/>
              <a:t>, </a:t>
            </a:r>
          </a:p>
          <a:p>
            <a:pPr marL="552938" indent="-552938">
              <a:buFont typeface="Arial" panose="020B0604020202020204" pitchFamily="34" charset="0"/>
              <a:buChar char="•"/>
            </a:pPr>
            <a:r>
              <a:rPr lang="es-ES" dirty="0"/>
              <a:t>la D (proporcional a la temperatura) </a:t>
            </a:r>
          </a:p>
          <a:p>
            <a:pPr marL="552938" indent="-552938">
              <a:buFont typeface="Arial" panose="020B0604020202020204" pitchFamily="34" charset="0"/>
              <a:buChar char="•"/>
            </a:pPr>
            <a:r>
              <a:rPr lang="es-ES" dirty="0"/>
              <a:t>y para el caso Temperatura nula</a:t>
            </a:r>
          </a:p>
        </p:txBody>
      </p:sp>
    </p:spTree>
    <p:extLst>
      <p:ext uri="{BB962C8B-B14F-4D97-AF65-F5344CB8AC3E}">
        <p14:creationId xmlns:p14="http://schemas.microsoft.com/office/powerpoint/2010/main" val="170383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5EB6-324B-46D8-9380-A53A3F0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E9DB30-D9A7-45DC-96A5-2A5C9ECCEE53}"/>
              </a:ext>
            </a:extLst>
          </p:cNvPr>
          <p:cNvSpPr txBox="1"/>
          <p:nvPr/>
        </p:nvSpPr>
        <p:spPr>
          <a:xfrm>
            <a:off x="577379" y="1948523"/>
            <a:ext cx="11440533" cy="158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19" dirty="0"/>
              <a:t>Se sabe que un proceso estocástico puede ser descrito a partir de </a:t>
            </a:r>
          </a:p>
          <a:p>
            <a:r>
              <a:rPr lang="es-ES" sz="2419" dirty="0"/>
              <a:t>Densidad de probabilidad que satisface la ecuación de </a:t>
            </a:r>
            <a:r>
              <a:rPr lang="es-ES" sz="2419" dirty="0" err="1"/>
              <a:t>Fockker-Plant</a:t>
            </a:r>
            <a:r>
              <a:rPr lang="es-ES" sz="2419" dirty="0"/>
              <a:t> con</a:t>
            </a:r>
          </a:p>
          <a:p>
            <a:r>
              <a:rPr lang="es-ES" sz="2419" dirty="0"/>
              <a:t>Condiciones periódicas en el espacio:</a:t>
            </a:r>
          </a:p>
          <a:p>
            <a:endParaRPr lang="es-ES" sz="2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8928A-FF7F-41FA-A69A-8DC41076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7" t="22825" r="18570" b="71588"/>
          <a:stretch/>
        </p:blipFill>
        <p:spPr>
          <a:xfrm>
            <a:off x="3309218" y="3172408"/>
            <a:ext cx="4789782" cy="878143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E1C533-D64A-43E9-9800-A5E0A1523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4" t="32221" r="35524" b="61430"/>
          <a:stretch/>
        </p:blipFill>
        <p:spPr>
          <a:xfrm>
            <a:off x="1915827" y="4101305"/>
            <a:ext cx="7927969" cy="984461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CCD8ED-C9B3-4B70-BF9B-A3D983953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t="38079" r="23475" b="56592"/>
          <a:stretch/>
        </p:blipFill>
        <p:spPr>
          <a:xfrm>
            <a:off x="1280633" y="5441351"/>
            <a:ext cx="10093383" cy="76825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5199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1184B08F-496C-45C9-955D-58625435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27" y="1747139"/>
            <a:ext cx="9467188" cy="796773"/>
          </a:xfrm>
          <a:prstGeom prst="rect">
            <a:avLst/>
          </a:prstGeom>
          <a:noFill/>
          <a:ln>
            <a:noFill/>
          </a:ln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Text Box 2">
            <a:extLst>
              <a:ext uri="{FF2B5EF4-FFF2-40B4-BE49-F238E27FC236}">
                <a16:creationId xmlns:a16="http://schemas.microsoft.com/office/drawing/2014/main" id="{1BF2EBB1-521F-42E7-8F81-D2756400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889" y="737254"/>
            <a:ext cx="3912823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Donde el potencial es del tipo: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FBFB35C1-69BF-4EA0-A7D1-D720F696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42" y="3206288"/>
            <a:ext cx="4250731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Potencial  periódico y asimétrico: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60A41A8B-CD4B-4ADF-94A0-0A3D0A0AA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324" y="4202734"/>
            <a:ext cx="2267441" cy="4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35521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903" b="1">
                <a:solidFill>
                  <a:srgbClr val="000000"/>
                </a:solidFill>
              </a:rPr>
              <a:t>V(x+L)=V(x)</a:t>
            </a:r>
          </a:p>
        </p:txBody>
      </p:sp>
    </p:spTree>
    <p:extLst>
      <p:ext uri="{BB962C8B-B14F-4D97-AF65-F5344CB8AC3E}">
        <p14:creationId xmlns:p14="http://schemas.microsoft.com/office/powerpoint/2010/main" val="1708772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BEE0E7-0BD2-4299-835F-1CF660500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40" y="293871"/>
            <a:ext cx="9360626" cy="5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C0AF1-0704-405F-87BC-ABA70359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CAB52E-6CDE-41E1-8AE8-E4F5EE012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0" t="36082" r="34215" b="55209"/>
          <a:stretch/>
        </p:blipFill>
        <p:spPr>
          <a:xfrm>
            <a:off x="1582908" y="2639713"/>
            <a:ext cx="9020424" cy="157857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34B246-DD3C-4BAE-ADCF-BC52C8FA0168}"/>
              </a:ext>
            </a:extLst>
          </p:cNvPr>
          <p:cNvSpPr txBox="1"/>
          <p:nvPr/>
        </p:nvSpPr>
        <p:spPr>
          <a:xfrm>
            <a:off x="1915827" y="2122696"/>
            <a:ext cx="705404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77" dirty="0"/>
              <a:t>Estamos interesados en el comportamiento </a:t>
            </a:r>
            <a:r>
              <a:rPr lang="es-ES" sz="2177" dirty="0" err="1"/>
              <a:t>asimptotico</a:t>
            </a:r>
            <a:endParaRPr lang="es-ES" sz="2177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CA8B3D-D0C0-4228-A9F3-EECDEBAC9E96}"/>
              </a:ext>
            </a:extLst>
          </p:cNvPr>
          <p:cNvSpPr txBox="1"/>
          <p:nvPr/>
        </p:nvSpPr>
        <p:spPr>
          <a:xfrm>
            <a:off x="1480392" y="4386956"/>
            <a:ext cx="9579564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77" dirty="0"/>
              <a:t>En nuestro caso la corriente media será simplemente la media de las velocidades de las distintas trayectorias de las partículas (L=1)</a:t>
            </a:r>
          </a:p>
        </p:txBody>
      </p:sp>
    </p:spTree>
    <p:extLst>
      <p:ext uri="{BB962C8B-B14F-4D97-AF65-F5344CB8AC3E}">
        <p14:creationId xmlns:p14="http://schemas.microsoft.com/office/powerpoint/2010/main" val="291616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3273-826E-4DE6-8DAF-92CF9135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ABFC0-2B01-4E7F-A3BF-514708BC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6BC6E-9428-4C73-B86A-000054F1B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0" t="26029" r="7975" b="17953"/>
          <a:stretch/>
        </p:blipFill>
        <p:spPr>
          <a:xfrm>
            <a:off x="438937" y="3362744"/>
            <a:ext cx="7228216" cy="2808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EFA218-FD31-4A09-AC33-12605A63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7" t="23403" r="45714" b="32221"/>
          <a:stretch/>
        </p:blipFill>
        <p:spPr>
          <a:xfrm>
            <a:off x="7497256" y="3128462"/>
            <a:ext cx="4005999" cy="30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5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CuadroTexto">
            <a:extLst>
              <a:ext uri="{FF2B5EF4-FFF2-40B4-BE49-F238E27FC236}">
                <a16:creationId xmlns:a16="http://schemas.microsoft.com/office/drawing/2014/main" id="{843EF987-5096-4557-913E-33D7E358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743" y="563324"/>
            <a:ext cx="183896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sz="2177" b="1" dirty="0"/>
              <a:t>RESULTADOS</a:t>
            </a:r>
          </a:p>
        </p:txBody>
      </p:sp>
      <p:pic>
        <p:nvPicPr>
          <p:cNvPr id="18435" name="4 Imagen">
            <a:extLst>
              <a:ext uri="{FF2B5EF4-FFF2-40B4-BE49-F238E27FC236}">
                <a16:creationId xmlns:a16="http://schemas.microsoft.com/office/drawing/2014/main" id="{AFE13BCC-7669-402A-AF1F-F18547F4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9" y="1687622"/>
            <a:ext cx="6356897" cy="41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5 CuadroTexto">
            <a:extLst>
              <a:ext uri="{FF2B5EF4-FFF2-40B4-BE49-F238E27FC236}">
                <a16:creationId xmlns:a16="http://schemas.microsoft.com/office/drawing/2014/main" id="{1596650B-8B06-426E-B67B-02E480A52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73" y="1251797"/>
            <a:ext cx="4266091" cy="555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 Fijada amplitud  A  en 0.5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Régimen adiabático w =0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A  partir de cierta T se supera la barrera de potencial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Algunas frecuencias a T bajas tienen corriente negativa.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</p:txBody>
      </p:sp>
    </p:spTree>
    <p:extLst>
      <p:ext uri="{BB962C8B-B14F-4D97-AF65-F5344CB8AC3E}">
        <p14:creationId xmlns:p14="http://schemas.microsoft.com/office/powerpoint/2010/main" val="1167341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CuadroTexto">
            <a:extLst>
              <a:ext uri="{FF2B5EF4-FFF2-40B4-BE49-F238E27FC236}">
                <a16:creationId xmlns:a16="http://schemas.microsoft.com/office/drawing/2014/main" id="{843EF987-5096-4557-913E-33D7E358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057" y="428575"/>
            <a:ext cx="183896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sz="2177" b="1" dirty="0"/>
              <a:t>RESULTADOS</a:t>
            </a:r>
          </a:p>
        </p:txBody>
      </p:sp>
      <p:pic>
        <p:nvPicPr>
          <p:cNvPr id="18435" name="4 Imagen">
            <a:extLst>
              <a:ext uri="{FF2B5EF4-FFF2-40B4-BE49-F238E27FC236}">
                <a16:creationId xmlns:a16="http://schemas.microsoft.com/office/drawing/2014/main" id="{AFE13BCC-7669-402A-AF1F-F18547F4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9" y="1687622"/>
            <a:ext cx="6356897" cy="41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469627-8950-4053-B78F-D23EF8313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9" t="26029" r="49010" b="18127"/>
          <a:stretch/>
        </p:blipFill>
        <p:spPr>
          <a:xfrm>
            <a:off x="6786503" y="1818012"/>
            <a:ext cx="4996613" cy="39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26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CuadroTexto">
            <a:extLst>
              <a:ext uri="{FF2B5EF4-FFF2-40B4-BE49-F238E27FC236}">
                <a16:creationId xmlns:a16="http://schemas.microsoft.com/office/drawing/2014/main" id="{F0E36AEE-DBC0-4112-8EA3-7FEE9B1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47" y="512550"/>
            <a:ext cx="183896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sz="2177" b="1"/>
              <a:t>RESULTADOS</a:t>
            </a:r>
          </a:p>
        </p:txBody>
      </p:sp>
      <p:pic>
        <p:nvPicPr>
          <p:cNvPr id="19459" name="4 Imagen">
            <a:extLst>
              <a:ext uri="{FF2B5EF4-FFF2-40B4-BE49-F238E27FC236}">
                <a16:creationId xmlns:a16="http://schemas.microsoft.com/office/drawing/2014/main" id="{84CE2459-4820-4649-BB93-9CB6CAF2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1" y="1687622"/>
            <a:ext cx="6529691" cy="382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5 CuadroTexto">
            <a:extLst>
              <a:ext uri="{FF2B5EF4-FFF2-40B4-BE49-F238E27FC236}">
                <a16:creationId xmlns:a16="http://schemas.microsoft.com/office/drawing/2014/main" id="{41F0382D-CD86-41D8-AB4A-4D99C904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73" y="1251797"/>
            <a:ext cx="4266091" cy="555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 Fijada amplitud  D  en 0.1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Régimen adiabático w =0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A  partir de cierta T se supera la barrera de potencial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/>
              <a:t>Algunas frecuencias a T bajas tienen corriente negativa.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/>
          </a:p>
        </p:txBody>
      </p:sp>
    </p:spTree>
    <p:extLst>
      <p:ext uri="{BB962C8B-B14F-4D97-AF65-F5344CB8AC3E}">
        <p14:creationId xmlns:p14="http://schemas.microsoft.com/office/powerpoint/2010/main" val="18402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7ACB97CA-90CE-47C7-8BE7-0FE481FC4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04" y="441585"/>
            <a:ext cx="10832261" cy="62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/>
            <a:r>
              <a:rPr lang="en-US" altLang="es-ES" sz="2177">
                <a:solidFill>
                  <a:srgbClr val="000000"/>
                </a:solidFill>
              </a:rPr>
              <a:t>¿Existe alguna relación entre la intensidad del efecto del movimiento browniano </a:t>
            </a:r>
          </a:p>
          <a:p>
            <a:pPr algn="ctr" eaLnBrk="1"/>
            <a:r>
              <a:rPr lang="en-US" altLang="es-ES" sz="2177">
                <a:solidFill>
                  <a:srgbClr val="000000"/>
                </a:solidFill>
              </a:rPr>
              <a:t>y la temperatura?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CA10FC18-8D63-4972-B229-22E5F3BE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21" y="1261397"/>
            <a:ext cx="4285290" cy="49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515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CuadroTexto">
            <a:extLst>
              <a:ext uri="{FF2B5EF4-FFF2-40B4-BE49-F238E27FC236}">
                <a16:creationId xmlns:a16="http://schemas.microsoft.com/office/drawing/2014/main" id="{F0E36AEE-DBC0-4112-8EA3-7FEE9B1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51" y="643179"/>
            <a:ext cx="183896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sz="2177" b="1"/>
              <a:t>RESULTADOS</a:t>
            </a:r>
          </a:p>
        </p:txBody>
      </p:sp>
      <p:pic>
        <p:nvPicPr>
          <p:cNvPr id="19459" name="4 Imagen">
            <a:extLst>
              <a:ext uri="{FF2B5EF4-FFF2-40B4-BE49-F238E27FC236}">
                <a16:creationId xmlns:a16="http://schemas.microsoft.com/office/drawing/2014/main" id="{84CE2459-4820-4649-BB93-9CB6CAF2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1" y="1687622"/>
            <a:ext cx="6529691" cy="382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9060D4-1E38-48AA-AED1-5F5C7B7F5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54" t="26029" r="7975" b="17628"/>
          <a:stretch/>
        </p:blipFill>
        <p:spPr>
          <a:xfrm>
            <a:off x="7489392" y="1861435"/>
            <a:ext cx="4288600" cy="33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CuadroTexto">
            <a:extLst>
              <a:ext uri="{FF2B5EF4-FFF2-40B4-BE49-F238E27FC236}">
                <a16:creationId xmlns:a16="http://schemas.microsoft.com/office/drawing/2014/main" id="{78B5AEB1-256B-4759-B721-E15BEF1B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51" y="643179"/>
            <a:ext cx="183896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sz="2177" b="1"/>
              <a:t>RESULTADOS</a:t>
            </a:r>
          </a:p>
        </p:txBody>
      </p:sp>
      <p:pic>
        <p:nvPicPr>
          <p:cNvPr id="20483" name="4 Imagen" descr="C:\Users\Adrián\OneDrive\ADRIAN\UNIVERSIDAD\TERCERO\CAOS\TRABAJO PROCESOS ESTOCASTICOS\final\Grafica A cte\08821947-8b83-4f14-b1f5-1b159452d72e.jpg">
            <a:extLst>
              <a:ext uri="{FF2B5EF4-FFF2-40B4-BE49-F238E27FC236}">
                <a16:creationId xmlns:a16="http://schemas.microsoft.com/office/drawing/2014/main" id="{5A571EDF-3A1C-4E8D-8605-8FE1C294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4" y="1512907"/>
            <a:ext cx="5730999" cy="41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5 CuadroTexto">
            <a:extLst>
              <a:ext uri="{FF2B5EF4-FFF2-40B4-BE49-F238E27FC236}">
                <a16:creationId xmlns:a16="http://schemas.microsoft.com/office/drawing/2014/main" id="{14DCCBCB-68CE-40D7-A9C0-50F110B1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73" y="1251796"/>
            <a:ext cx="4266091" cy="45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 dirty="0"/>
              <a:t> Fijamos  T = 0 (D = 0)</a:t>
            </a:r>
          </a:p>
          <a:p>
            <a:pPr algn="just">
              <a:lnSpc>
                <a:spcPct val="150000"/>
              </a:lnSpc>
            </a:pPr>
            <a:endParaRPr lang="es-ES" altLang="es-ES" sz="2177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 dirty="0"/>
              <a:t>Régimen adiabático w = 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 dirty="0"/>
              <a:t>Se forma una escalera del diablo para omega 0,25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sz="2177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177" dirty="0"/>
              <a:t>El </a:t>
            </a:r>
            <a:r>
              <a:rPr lang="es-ES" altLang="es-ES" sz="2177" dirty="0" err="1"/>
              <a:t>Rocked</a:t>
            </a:r>
            <a:r>
              <a:rPr lang="es-ES" altLang="es-ES" sz="2177" dirty="0"/>
              <a:t> </a:t>
            </a:r>
            <a:r>
              <a:rPr lang="es-ES" altLang="es-ES" sz="2177" dirty="0" err="1"/>
              <a:t>Ratchet</a:t>
            </a:r>
            <a:r>
              <a:rPr lang="es-ES" altLang="es-ES" sz="2177" dirty="0"/>
              <a:t> sin ruido tiende a formar caos.</a:t>
            </a:r>
          </a:p>
        </p:txBody>
      </p:sp>
    </p:spTree>
    <p:extLst>
      <p:ext uri="{BB962C8B-B14F-4D97-AF65-F5344CB8AC3E}">
        <p14:creationId xmlns:p14="http://schemas.microsoft.com/office/powerpoint/2010/main" val="1763635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CuadroTexto">
            <a:extLst>
              <a:ext uri="{FF2B5EF4-FFF2-40B4-BE49-F238E27FC236}">
                <a16:creationId xmlns:a16="http://schemas.microsoft.com/office/drawing/2014/main" id="{78B5AEB1-256B-4759-B721-E15BEF1B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51" y="643179"/>
            <a:ext cx="183896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sz="2177" b="1"/>
              <a:t>RESULTADOS</a:t>
            </a:r>
          </a:p>
        </p:txBody>
      </p:sp>
      <p:pic>
        <p:nvPicPr>
          <p:cNvPr id="20483" name="4 Imagen" descr="C:\Users\Adrián\OneDrive\ADRIAN\UNIVERSIDAD\TERCERO\CAOS\TRABAJO PROCESOS ESTOCASTICOS\final\Grafica A cte\08821947-8b83-4f14-b1f5-1b159452d72e.jpg">
            <a:extLst>
              <a:ext uri="{FF2B5EF4-FFF2-40B4-BE49-F238E27FC236}">
                <a16:creationId xmlns:a16="http://schemas.microsoft.com/office/drawing/2014/main" id="{5A571EDF-3A1C-4E8D-8605-8FE1C294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4" y="1512907"/>
            <a:ext cx="5730999" cy="41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628EE5-9BA7-4C19-BF77-76822C1C0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7" t="23403" r="45714" b="32221"/>
          <a:stretch/>
        </p:blipFill>
        <p:spPr>
          <a:xfrm>
            <a:off x="6444348" y="1576645"/>
            <a:ext cx="4876869" cy="37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6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52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5FAF07B5-EDA4-481B-8F55-63B21F9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07" y="353268"/>
            <a:ext cx="5498688" cy="58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30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1B23103-6272-4D81-B85E-94948F53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04" y="773734"/>
            <a:ext cx="7188228" cy="62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Se considera una partícula con movimiento browniano:</a:t>
            </a: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5B694568-5C5A-4856-8414-17FE775A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99" y="1658823"/>
            <a:ext cx="4283371" cy="56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Text Box 3">
            <a:extLst>
              <a:ext uri="{FF2B5EF4-FFF2-40B4-BE49-F238E27FC236}">
                <a16:creationId xmlns:a16="http://schemas.microsoft.com/office/drawing/2014/main" id="{2052632D-4F40-4E21-A813-8A61A050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45" y="2726305"/>
            <a:ext cx="10106526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Las fluctuaciones térmicas vienen dadas por ruido de tipo gaussiano de media 0:</a:t>
            </a:r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A8D8A009-D0DD-4EE6-8EC6-697C56CD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3" y="3494278"/>
            <a:ext cx="2751263" cy="59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71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127E6FC3-B9C2-444C-97C3-72B1C94D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48" y="737254"/>
            <a:ext cx="7391741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La ecuación del movimiento para la primera simulación es: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F9C6E70-8FA9-45C2-ACE6-E5A4FDCC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25" y="1478349"/>
            <a:ext cx="3327243" cy="4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88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45F5BBAA-7CE4-4521-BBFF-34DBDA125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48" y="737254"/>
            <a:ext cx="7391741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Para el siguiente caso, la ecuación del movimiento es: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E70CD500-571F-4263-956F-0115870C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25" y="1478349"/>
            <a:ext cx="3327243" cy="4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8" name="Text Box 3">
            <a:extLst>
              <a:ext uri="{FF2B5EF4-FFF2-40B4-BE49-F238E27FC236}">
                <a16:creationId xmlns:a16="http://schemas.microsoft.com/office/drawing/2014/main" id="{0D5E4808-31B8-49F0-8B39-54DE73DD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48" y="2543912"/>
            <a:ext cx="7685490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De modo que contamos con un potencial periódico simétrico: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40AF11A1-CAB5-4E59-A3C6-A8A9B183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09" y="3315725"/>
            <a:ext cx="2315439" cy="88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70" name="Text Box 5">
            <a:extLst>
              <a:ext uri="{FF2B5EF4-FFF2-40B4-BE49-F238E27FC236}">
                <a16:creationId xmlns:a16="http://schemas.microsoft.com/office/drawing/2014/main" id="{8600A2A3-19EE-46D9-AC17-B47061D9D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04" y="4755674"/>
            <a:ext cx="7960041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Esperamos por tanto que el desplazamiento promedio sea nulo</a:t>
            </a:r>
          </a:p>
        </p:txBody>
      </p:sp>
    </p:spTree>
    <p:extLst>
      <p:ext uri="{BB962C8B-B14F-4D97-AF65-F5344CB8AC3E}">
        <p14:creationId xmlns:p14="http://schemas.microsoft.com/office/powerpoint/2010/main" val="55203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047431CE-F284-4115-9757-774DE57E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888" y="552941"/>
            <a:ext cx="8269150" cy="3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Para nuestro sistema: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A54D2906-0282-4719-82A8-042721DC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83" y="1572425"/>
            <a:ext cx="2764703" cy="1080922"/>
          </a:xfrm>
          <a:prstGeom prst="rect">
            <a:avLst/>
          </a:prstGeom>
          <a:noFill/>
          <a:ln>
            <a:noFill/>
          </a:ln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6" name="Text Box 3">
            <a:extLst>
              <a:ext uri="{FF2B5EF4-FFF2-40B4-BE49-F238E27FC236}">
                <a16:creationId xmlns:a16="http://schemas.microsoft.com/office/drawing/2014/main" id="{F064443D-84C1-4721-AC78-075EE21C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47" y="3058454"/>
            <a:ext cx="10060448" cy="62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847" tIns="115246" rIns="108847" bIns="54423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177">
                <a:solidFill>
                  <a:srgbClr val="000000"/>
                </a:solidFill>
              </a:rPr>
              <a:t>Deberíamos computacionalmente ser capaces de obtener el siguiente resultado </a:t>
            </a:r>
          </a:p>
          <a:p>
            <a:pPr eaLnBrk="1"/>
            <a:r>
              <a:rPr lang="en-US" altLang="es-ES" sz="2177">
                <a:solidFill>
                  <a:srgbClr val="000000"/>
                </a:solidFill>
              </a:rPr>
              <a:t>predicho por la mecánica estadística: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F23AB51C-0A4A-4867-821F-A67A86C7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36" y="3970422"/>
            <a:ext cx="8432345" cy="118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099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5673C4A-E22F-445C-98D5-525645DF7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834" y="272630"/>
            <a:ext cx="10970496" cy="1144280"/>
          </a:xfrm>
        </p:spPr>
        <p:txBody>
          <a:bodyPr vert="horz" lIns="91440" tIns="148680" rIns="91440" bIns="45720" rtlCol="0" anchor="t">
            <a:normAutofit/>
          </a:bodyPr>
          <a:lstStyle/>
          <a:p>
            <a:pPr>
              <a:tabLst>
                <a:tab pos="552938" algn="l"/>
                <a:tab pos="1105875" algn="l"/>
                <a:tab pos="1658813" algn="l"/>
                <a:tab pos="2211751" algn="l"/>
                <a:tab pos="2764688" algn="l"/>
                <a:tab pos="3317626" algn="l"/>
                <a:tab pos="3870564" algn="l"/>
                <a:tab pos="4423501" algn="l"/>
                <a:tab pos="4976439" algn="l"/>
                <a:tab pos="5529377" algn="l"/>
                <a:tab pos="6082314" algn="l"/>
                <a:tab pos="6635252" algn="l"/>
                <a:tab pos="7188190" algn="l"/>
                <a:tab pos="7741128" algn="l"/>
                <a:tab pos="8294065" algn="l"/>
                <a:tab pos="8847003" algn="l"/>
                <a:tab pos="9399941" algn="l"/>
                <a:tab pos="9952878" algn="l"/>
                <a:tab pos="10505816" algn="l"/>
              </a:tabLst>
            </a:pPr>
            <a:r>
              <a:rPr lang="en-US" altLang="es-ES"/>
              <a:t>Para la energía cinética promedio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E17A9F16-5CC4-4AB6-A7C8-9A3ACD27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9" y="1472590"/>
            <a:ext cx="6314660" cy="47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132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552</Words>
  <Application>Microsoft Office PowerPoint</Application>
  <PresentationFormat>Panorámica</PresentationFormat>
  <Paragraphs>115</Paragraphs>
  <Slides>33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DejaVu Sans</vt:lpstr>
      <vt:lpstr>Noto Sans CJK SC Regular</vt:lpstr>
      <vt:lpstr>Arial</vt:lpstr>
      <vt:lpstr>Calibri</vt:lpstr>
      <vt:lpstr>Century Gothic</vt:lpstr>
      <vt:lpstr>Times New Roman</vt:lpstr>
      <vt:lpstr>Wingdings 3</vt:lpstr>
      <vt:lpstr>Espiral</vt:lpstr>
      <vt:lpstr>Caos y sistemas no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la energía cinética promedio</vt:lpstr>
      <vt:lpstr>Para la energía potencial promedio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</vt:lpstr>
      <vt:lpstr>Problema estudiado</vt:lpstr>
      <vt:lpstr>Presentación de PowerPoint</vt:lpstr>
      <vt:lpstr>Conclusión clara: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Simulaciones del artículo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 y sistemas no lineales</dc:title>
  <dc:creator>Roger P</dc:creator>
  <cp:lastModifiedBy>Roger P</cp:lastModifiedBy>
  <cp:revision>1</cp:revision>
  <dcterms:created xsi:type="dcterms:W3CDTF">2018-06-05T10:31:06Z</dcterms:created>
  <dcterms:modified xsi:type="dcterms:W3CDTF">2018-06-06T11:14:54Z</dcterms:modified>
</cp:coreProperties>
</file>