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279" r:id="rId2"/>
    <p:sldId id="280" r:id="rId3"/>
    <p:sldId id="27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8" r:id="rId15"/>
    <p:sldId id="282" r:id="rId16"/>
    <p:sldId id="284" r:id="rId17"/>
    <p:sldId id="283" r:id="rId18"/>
    <p:sldId id="291" r:id="rId19"/>
    <p:sldId id="286" r:id="rId20"/>
    <p:sldId id="285" r:id="rId21"/>
    <p:sldId id="266" r:id="rId22"/>
    <p:sldId id="289" r:id="rId23"/>
    <p:sldId id="267" r:id="rId24"/>
    <p:sldId id="272" r:id="rId25"/>
    <p:sldId id="290" r:id="rId26"/>
    <p:sldId id="270" r:id="rId27"/>
    <p:sldId id="268" r:id="rId28"/>
    <p:sldId id="269" r:id="rId29"/>
    <p:sldId id="271" r:id="rId30"/>
    <p:sldId id="287" r:id="rId31"/>
    <p:sldId id="281" r:id="rId32"/>
    <p:sldId id="273" r:id="rId33"/>
    <p:sldId id="274" r:id="rId34"/>
    <p:sldId id="275" r:id="rId35"/>
    <p:sldId id="276" r:id="rId36"/>
  </p:sldIdLst>
  <p:sldSz cx="10080625" cy="5670550"/>
  <p:notesSz cx="7559675" cy="10691813"/>
  <p:defaultTextStyle>
    <a:defPPr>
      <a:defRPr lang="en-GB"/>
    </a:defPPr>
    <a:lvl1pPr algn="l" defTabSz="457200" rtl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fontAlgn="base" hangingPunct="0">
      <a:lnSpc>
        <a:spcPct val="7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8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44BC9706-FC29-4FB5-BFB6-37BBD6CD64D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47A53F6-564C-4C39-B220-C0777F1E907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7311693-B447-4252-8053-E2C70BB383C2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76000"/>
              </a:lnSpc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9F935B2-518F-413D-B46A-8E3845DD434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6000"/>
              </a:lnSpc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96C84D7-4240-40D9-A64A-6026E58BACA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76000"/>
              </a:lnSpc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8AA4EC9-7018-4657-B2EB-5C848B77A0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7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83BD63BB-ADE5-4477-A53E-19B86E6896EB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BE9E446A-1450-437F-9C2B-97605808A6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F94FEFBA-0F83-478D-97FA-CB6F060AE523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4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FE9686B1-0E4E-4FF4-B4E5-A5F3B467E0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5DB726B-B3AB-4052-B089-0E3CAC7715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97DF1B7E-B91A-473D-98C8-489E7BB4F1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8E08E832-7697-4A54-8511-684F2CB9BF43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13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9421A2C4-0C64-4CBA-85B5-83BA6AC72AE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01FDA83-9E5C-481F-983E-23159E0845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346A212A-7C83-46B5-95C0-894553A7AA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C676A579-87A0-477E-9AB9-F0EBE44E7B9A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21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A850B665-C779-40F7-B50A-7E7A2E741DB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33D74A6-67CE-4021-9F69-C3B0B0792B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C0BFC2D6-A426-4FAC-9A1E-8FBA0C9989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3EBCA89B-DA9D-4B03-827D-61EA8FB210EC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23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C7E5EC0C-5084-4A32-AEDF-6DCB4947D6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A5D64A56-B18C-4478-9960-DEC8637793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3CBFC0C7-1357-429E-AF95-50B61AA75A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28DEF55B-B51B-4920-B1CD-88F7346C6569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24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07E41A1F-0115-4359-A57E-B33C9E4FE89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CF4D426A-6913-4B59-8DE8-A9A03ED3E2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9A04BF8E-8110-489C-8E4E-C5B0A8F50A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4D466A7A-9708-4065-83BC-0E4F07B96619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26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EEC4B50B-C848-4AD3-8EDF-74B8656CD4A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8F2AD375-6D94-4BB1-95BB-451AC5F8FB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7773C19E-F823-4048-AA6C-1135B0CDA9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564AC32C-E6AE-49C1-BF27-FFE7CB19A261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27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6A4B031F-D0B7-4905-A9BF-A7D8466BC91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4FC0A97-9546-44A8-8F53-77A810276F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81DABE0D-E826-4DA3-BF8E-E927265CF2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635EE9A0-61B8-418D-AACB-A3F0F18E4CB1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28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F942AA27-A5AF-4132-933E-2EB84D6FC1D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3FE9C33-ACA7-4876-9199-6E85748DED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62630707-CC30-483A-ADEC-89A494E41C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27D88D72-30C9-47EC-8C68-2B946269671A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29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F202B1B0-2DC6-43BB-BA6A-FA5318F7B26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EDF1AE2-7407-4A54-89D4-75355F74D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52395E2B-A12D-42B2-9E94-F848148D65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48591336-E630-4700-9B81-9EFFEF1B54C1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32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47D7CECD-2323-4AA1-8B64-D213FF43C1B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3DDB2B10-DE9C-4524-8364-087D4B14FE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7DAA30DA-E5A7-4083-9EAC-22DD4D5753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34B2350F-BB20-42D4-BA8D-1F398A574E77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5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32F3326E-FC71-45BA-B6DF-392B889AA35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C46E3A9-541E-48D9-B731-9DF776C489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27868658-DB54-47E8-9010-A939A8363C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F4CAA69B-D62E-41A0-B072-12B8E3A1A502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6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C37E39C1-15B9-4CEA-89A6-27819252293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77C1BB7-47BA-48FB-B697-2ACC0B9BAD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33025C9-DC9E-4630-8F52-A41F8316E7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D4C86F73-C8A0-4511-BF4F-8B3CA476340C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7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6C05D50F-261F-4CE3-8C70-2C1815BB43F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3E9FD85-ECDE-4917-8434-27289EF8B6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0AED05E4-82C2-4ADD-AB68-7AB251E155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C4D6DFAA-FAEA-4631-9A70-01739BBEFD44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8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BFDBF798-563D-4B58-9031-76F8B8FFF4B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4DF2322-AD9D-450D-ADE2-3F5EFC7776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B23959E2-4AE0-4B77-9838-0F52854EC1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15B829AE-668B-475E-9130-76752CA7360E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9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10773BC9-FDC8-4048-BBF4-0FD61CA91AB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9FC0477-3E33-42B4-857B-4196DB25A5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A2876F27-5D3C-4213-8A49-3BAC5C4FA7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AFC720B4-91FE-4AF4-B943-25A65F7F1A0B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10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20AF59DF-0002-4D50-BEBA-29DD2E55763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FCE95E1-C134-4B74-BA2F-559324D7DB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AA8E9335-196C-4227-A591-DDFB4A872D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61A22184-53B5-44FB-9E01-E87CBBE41132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11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BC5ED7F8-6C7B-4C56-9488-699B0E39664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ADA2104-A7D7-40C3-A642-36E54B8898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CED046A9-3873-4C01-86CC-0862D67C78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fld id="{ED295144-2A21-449A-AE16-3EFEC59CEC09}" type="slidenum">
              <a:rPr lang="en-US" altLang="es-E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/>
              <a:t>12</a:t>
            </a:fld>
            <a:endParaRPr lang="en-US" altLang="es-E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518BB662-7CF7-4FDF-A5CE-5DE5C0E561F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642D671A-F727-4E9E-9594-014AA5CDDE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4E4F5-353D-413D-ADDC-29D72A8DE62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49A717-73DD-4BAC-A171-26AA8B5930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D11AA9-63FF-4D9F-ADD2-5EEF8F2D189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43952-DBC0-4727-9877-D528F53AA8EB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52753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AB068-E22D-4379-8419-94AAE223233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CBD43-016E-4C58-B71A-C35F383C3F0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B6F5D-7F96-4FD5-8B00-ED6979CCCD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7737E-444D-4625-9D22-CBDCE03554BD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62158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7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78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A527B-F263-4D0C-B74F-CFE33F94F8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EB47-6177-4159-9957-DEA1EFF0590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41F047-29DE-4B79-9C8C-D996B57555A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AEC47-414C-4F3F-9224-4A18947A4859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29871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F93941A-3CD5-4C7C-94A2-DC9F82D7163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60D4CD-04B7-4E28-938E-4291521FB1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837710-9377-4B8A-B712-6101D63F30F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BB770-1ECC-4441-84A9-D6D070D06EF8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50459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69015-D184-4810-8FC7-A15547A611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8C046-CCD9-45AB-9982-9E139048388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F6865-72FF-419E-884B-CFB7FCB32A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E698F-5CC5-4957-82DF-512BCD0ADA1D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10515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E7E78-29F8-4907-92CB-F4CA565BAC3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EF044-74ED-4B1C-9727-E2F18D504AE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EF8F4-C8FF-41BB-B9C5-8F7C61FA334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1AD8B-E3A8-466C-BD33-B2A333929671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869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7700" cy="328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3338" y="1327150"/>
            <a:ext cx="4459287" cy="328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9E21CE-A68E-4D98-8400-891942136D5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DF58A73-6FC9-499A-82CB-2C9C444C5B1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A791412-902F-4EF7-9085-677B8E8FF1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AFDE0-E163-4A97-A4FF-AA9C1171DFD8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4943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0BBFF0F-AC9B-4B2F-B576-1873C675266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D59F545-E3BB-42CE-9450-A32EAB57F60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471CAD8-BDF8-44D3-B93D-10829100B95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F7FFF-565B-4B08-ACAD-08AEE6B494A0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696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80EDE2A-6452-42B0-A9E8-726F7C8FED5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4F5E2E-36CE-4C17-BA89-618C558C04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3815A8-6065-4365-9497-E57D16AE87F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47A4A-3118-4F71-8045-BF8793B2D883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644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66BD8EE-27D8-426F-8A2E-D4D92A02EA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7960A6-8F41-4175-90B4-6161DF84C4B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B42F11-6193-47DA-8C37-E09992EAE5F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95C7C-1B5D-43D1-8FB7-CB15F943D4AA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0209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E757EC-046E-4F28-935D-97E26651EF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C7CC2E0-2710-4D9B-AB79-FB9E499B86B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9DD9442-FC59-4379-8F47-7F4E7413862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A398A-C9DC-4523-956F-D3A651254C1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95090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6D6672-FA16-45AA-AB99-3BE89BFEB7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3DB84F1-805C-403D-B615-E769FE2F1DE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36947D-B59D-441D-991C-EC6EA2B9D3D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8A046-F54E-4A04-AAF4-0D28637C3F5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6114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53246F6-E48D-4622-A7EB-9C9B998F2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1E6C0D9-38FD-41F1-ABC3-84FBD33BB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938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8940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 esquema del texto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E933B9A-1A99-4D34-84B4-AE5C0B944AE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76000"/>
              </a:lnSpc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2DB857-94AD-44AC-96F9-767438EA615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76000"/>
              </a:lnSpc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494CEA-92B9-4ADA-A6EF-95C0AB2BB0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7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6EA7517E-C936-4FDF-A694-3CFEAAABEBCA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57200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57200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57200" rtl="0" eaLnBrk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57200" rtl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57200" rtl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57200" rtl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57200" rtl="0" fontAlgn="base" hangingPunct="0">
        <a:lnSpc>
          <a:spcPct val="7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lnSpc>
          <a:spcPct val="7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7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7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7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7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7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7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7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7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61146-3ECE-4885-85E8-D6084A4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256" y="1251099"/>
            <a:ext cx="9069387" cy="944563"/>
          </a:xfrm>
        </p:spPr>
        <p:txBody>
          <a:bodyPr/>
          <a:lstStyle/>
          <a:p>
            <a:r>
              <a:rPr lang="es-ES" sz="3200" dirty="0"/>
              <a:t>Caos y sistemas no lineales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03FAF9-2AA2-4C19-B10D-2B9891E5D141}"/>
              </a:ext>
            </a:extLst>
          </p:cNvPr>
          <p:cNvSpPr txBox="1"/>
          <p:nvPr/>
        </p:nvSpPr>
        <p:spPr>
          <a:xfrm>
            <a:off x="1079872" y="531019"/>
            <a:ext cx="7488832" cy="52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Trabajo: Procesos Estocásticos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2B6A7B-AE55-482E-90A2-24E025C211E7}"/>
              </a:ext>
            </a:extLst>
          </p:cNvPr>
          <p:cNvSpPr txBox="1"/>
          <p:nvPr/>
        </p:nvSpPr>
        <p:spPr>
          <a:xfrm>
            <a:off x="1511920" y="2979291"/>
            <a:ext cx="4104456" cy="160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Alumnos:</a:t>
            </a:r>
          </a:p>
          <a:p>
            <a:endParaRPr lang="es-ES" dirty="0"/>
          </a:p>
          <a:p>
            <a:r>
              <a:rPr lang="es-ES" dirty="0" err="1"/>
              <a:t>Adrian</a:t>
            </a:r>
            <a:r>
              <a:rPr lang="es-ES" dirty="0"/>
              <a:t> Blancas</a:t>
            </a:r>
          </a:p>
          <a:p>
            <a:endParaRPr lang="es-ES" dirty="0"/>
          </a:p>
          <a:p>
            <a:r>
              <a:rPr lang="es-ES" dirty="0"/>
              <a:t>Juan Diomedes</a:t>
            </a:r>
          </a:p>
          <a:p>
            <a:endParaRPr lang="es-ES" dirty="0"/>
          </a:p>
          <a:p>
            <a:r>
              <a:rPr lang="es-ES" dirty="0"/>
              <a:t>Roger Pou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490478-3B70-4809-93E0-89FC0D496C8E}"/>
              </a:ext>
            </a:extLst>
          </p:cNvPr>
          <p:cNvSpPr txBox="1"/>
          <p:nvPr/>
        </p:nvSpPr>
        <p:spPr>
          <a:xfrm>
            <a:off x="5976416" y="3267323"/>
            <a:ext cx="1710725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Profesor tutor: </a:t>
            </a:r>
          </a:p>
          <a:p>
            <a:endParaRPr lang="es-ES" dirty="0"/>
          </a:p>
          <a:p>
            <a:r>
              <a:rPr lang="es-ES" dirty="0"/>
              <a:t>Juan Mazo</a:t>
            </a:r>
          </a:p>
        </p:txBody>
      </p:sp>
    </p:spTree>
    <p:extLst>
      <p:ext uri="{BB962C8B-B14F-4D97-AF65-F5344CB8AC3E}">
        <p14:creationId xmlns:p14="http://schemas.microsoft.com/office/powerpoint/2010/main" val="137256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047431CE-F284-4115-9757-774DE57E0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457200"/>
            <a:ext cx="6837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Para nuestro sistema: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A54D2906-0282-4719-82A8-042721DC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5" y="1300163"/>
            <a:ext cx="22860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6" name="Text Box 3">
            <a:extLst>
              <a:ext uri="{FF2B5EF4-FFF2-40B4-BE49-F238E27FC236}">
                <a16:creationId xmlns:a16="http://schemas.microsoft.com/office/drawing/2014/main" id="{F064443D-84C1-4721-AC78-075EE21CE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528888"/>
            <a:ext cx="83185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Deberíamos computacionalmente ser capaces de obtener el siguiente resultado </a:t>
            </a:r>
          </a:p>
          <a:p>
            <a:pPr eaLnBrk="1"/>
            <a:r>
              <a:rPr lang="en-US" altLang="es-ES">
                <a:solidFill>
                  <a:srgbClr val="000000"/>
                </a:solidFill>
              </a:rPr>
              <a:t>predicho por la mecánica estadística: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F23AB51C-0A4A-4867-821F-A67A86C7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82950"/>
            <a:ext cx="6972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55673C4A-E22F-445C-98D5-525645DF7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5425"/>
            <a:ext cx="9070975" cy="946150"/>
          </a:xfrm>
        </p:spPr>
        <p:txBody>
          <a:bodyPr tIns="12293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s-ES"/>
              <a:t>Para la energía cinética promedio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E17A9F16-5CC4-4AB6-A7C8-9A3ACD27B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217613"/>
            <a:ext cx="522128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>
            <a:extLst>
              <a:ext uri="{FF2B5EF4-FFF2-40B4-BE49-F238E27FC236}">
                <a16:creationId xmlns:a16="http://schemas.microsoft.com/office/drawing/2014/main" id="{76B93542-7407-47FF-86B8-31D4DE009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006475"/>
            <a:ext cx="53117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151E6907-5EDE-463A-B614-E54A6D6CE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227013"/>
            <a:ext cx="9070975" cy="946150"/>
          </a:xfrm>
        </p:spPr>
        <p:txBody>
          <a:bodyPr tIns="122936"/>
          <a:lstStyle/>
          <a:p>
            <a:pPr eaLnBrk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s-ES"/>
              <a:t>Para la energía potencial promedio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45F5BBAA-7CE4-4521-BBFF-34DBDA125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609600"/>
            <a:ext cx="611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Para el siguiente caso, la ecuación del movimiento es: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E70CD500-571F-4263-956F-0115870C3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222375"/>
            <a:ext cx="27511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8" name="Text Box 3">
            <a:extLst>
              <a:ext uri="{FF2B5EF4-FFF2-40B4-BE49-F238E27FC236}">
                <a16:creationId xmlns:a16="http://schemas.microsoft.com/office/drawing/2014/main" id="{0D5E4808-31B8-49F0-8B39-54DE73DD2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103438"/>
            <a:ext cx="6354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De modo que contamos con un potencial periódico simétrico: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40AF11A1-CAB5-4E59-A3C6-A8A9B183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2741613"/>
            <a:ext cx="1914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70" name="Text Box 5">
            <a:extLst>
              <a:ext uri="{FF2B5EF4-FFF2-40B4-BE49-F238E27FC236}">
                <a16:creationId xmlns:a16="http://schemas.microsoft.com/office/drawing/2014/main" id="{8600A2A3-19EE-46D9-AC17-B47061D9D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932238"/>
            <a:ext cx="6581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Esperamos por tanto que el desplazamiento promedio sea nulo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F9880-9B8A-475D-878D-65294AEA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Segunda parte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92AF3F-2C9E-4164-BF01-00325F99DBD5}"/>
              </a:ext>
            </a:extLst>
          </p:cNvPr>
          <p:cNvSpPr/>
          <p:nvPr/>
        </p:nvSpPr>
        <p:spPr>
          <a:xfrm>
            <a:off x="1871960" y="2094751"/>
            <a:ext cx="5801589" cy="7405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Rocked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Ratchets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930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A0645B8-FB8C-4F0A-B383-F972090A0E32}"/>
              </a:ext>
            </a:extLst>
          </p:cNvPr>
          <p:cNvSpPr txBox="1"/>
          <p:nvPr/>
        </p:nvSpPr>
        <p:spPr>
          <a:xfrm>
            <a:off x="647824" y="1649386"/>
            <a:ext cx="5616625" cy="31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nombre viene de estructuras anisotrópicas y periódicas (</a:t>
            </a:r>
            <a:r>
              <a:rPr lang="es-ES" dirty="0" err="1"/>
              <a:t>ratchets</a:t>
            </a:r>
            <a:r>
              <a:rPr lang="es-ES" dirty="0"/>
              <a:t>) que son perturbadas de forma periódica (</a:t>
            </a:r>
            <a:r>
              <a:rPr lang="es-ES" dirty="0" err="1"/>
              <a:t>rocked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Estudiamos procesos estocásticos con sistemas </a:t>
            </a:r>
            <a:r>
              <a:rPr lang="es-ES" dirty="0" err="1"/>
              <a:t>ratchet</a:t>
            </a:r>
            <a:r>
              <a:rPr lang="es-ES" dirty="0"/>
              <a:t> influenciadas por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Ruido térmico Blanco</a:t>
            </a:r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Fuerza periódica con media temporal nula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064AFB-C615-41B5-9B12-A98B85D17792}"/>
              </a:ext>
            </a:extLst>
          </p:cNvPr>
          <p:cNvSpPr/>
          <p:nvPr/>
        </p:nvSpPr>
        <p:spPr>
          <a:xfrm>
            <a:off x="1943968" y="327444"/>
            <a:ext cx="5801589" cy="7405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Rocked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s-E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Ratchets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4D01BA-9851-4013-8F37-E81E2CD9C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8" t="29086" r="50000" b="69048"/>
          <a:stretch/>
        </p:blipFill>
        <p:spPr>
          <a:xfrm>
            <a:off x="4176216" y="3021660"/>
            <a:ext cx="4824536" cy="3729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964082-4608-4A8B-A45F-A7AB5FF90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3" t="26785" r="65001" b="70914"/>
          <a:stretch/>
        </p:blipFill>
        <p:spPr>
          <a:xfrm>
            <a:off x="5904408" y="3702500"/>
            <a:ext cx="2675582" cy="3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6E5A9-30A3-4712-BD3C-414E4458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2026C-EAE4-48ED-8972-53A2A605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Punto de principio para analizar la presencia de ruido térmico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Nanotecnología: eficiencia para separar partícula con el mismo coeficiente de difusión</a:t>
            </a:r>
          </a:p>
        </p:txBody>
      </p:sp>
    </p:spTree>
    <p:extLst>
      <p:ext uri="{BB962C8B-B14F-4D97-AF65-F5344CB8AC3E}">
        <p14:creationId xmlns:p14="http://schemas.microsoft.com/office/powerpoint/2010/main" val="3506723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51750B-69EE-42EE-98AF-C4E0BB74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estudiado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16F3CB-5885-4058-8306-0BC2E72645BB}"/>
              </a:ext>
            </a:extLst>
          </p:cNvPr>
          <p:cNvSpPr txBox="1"/>
          <p:nvPr/>
        </p:nvSpPr>
        <p:spPr>
          <a:xfrm>
            <a:off x="1295895" y="1683147"/>
            <a:ext cx="8276729" cy="345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 Estudiamos la corriente para un sistema determinista y se cambia el sentido de la corriente media</a:t>
            </a:r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				 </a:t>
            </a:r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Esto no debería ocurrir para un movimiento determinista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D10FE0C-5272-45CB-B7E5-4768697795B9}"/>
              </a:ext>
            </a:extLst>
          </p:cNvPr>
          <p:cNvCxnSpPr/>
          <p:nvPr/>
        </p:nvCxnSpPr>
        <p:spPr bwMode="auto">
          <a:xfrm>
            <a:off x="4464248" y="2835275"/>
            <a:ext cx="0" cy="1224136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196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3746F-18A9-4CF9-8FB5-79E08DA0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3F0B0C-DC94-4CE4-9992-0A5C24154D84}"/>
              </a:ext>
            </a:extLst>
          </p:cNvPr>
          <p:cNvSpPr txBox="1"/>
          <p:nvPr/>
        </p:nvSpPr>
        <p:spPr>
          <a:xfrm>
            <a:off x="1727944" y="1539131"/>
            <a:ext cx="7776864" cy="282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rgbClr val="FF0000"/>
                </a:solidFill>
              </a:rPr>
              <a:t>No hay una  aún explicación analítica satisfactoria según el articulo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83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FCD15-5F5F-4DBD-88D2-62406BFE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clara: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66AC73-4886-40A3-B82B-C604906A6232}"/>
              </a:ext>
            </a:extLst>
          </p:cNvPr>
          <p:cNvSpPr txBox="1"/>
          <p:nvPr/>
        </p:nvSpPr>
        <p:spPr>
          <a:xfrm>
            <a:off x="1147689" y="1899171"/>
            <a:ext cx="842493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No podemos dejarnos llevar por la simple intuición y hace falta modelización computacional de un problema físico</a:t>
            </a:r>
          </a:p>
        </p:txBody>
      </p:sp>
    </p:spTree>
    <p:extLst>
      <p:ext uri="{BB962C8B-B14F-4D97-AF65-F5344CB8AC3E}">
        <p14:creationId xmlns:p14="http://schemas.microsoft.com/office/powerpoint/2010/main" val="278130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335C4-1FC1-4FF6-B1DE-03787B71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trabajo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876FFC-38AD-4783-8A0C-DC938FECB402}"/>
              </a:ext>
            </a:extLst>
          </p:cNvPr>
          <p:cNvSpPr txBox="1"/>
          <p:nvPr/>
        </p:nvSpPr>
        <p:spPr>
          <a:xfrm>
            <a:off x="1799952" y="2043187"/>
            <a:ext cx="5832648" cy="117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Motores Brownianos – Juan Diomedes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Rocked</a:t>
            </a:r>
            <a:r>
              <a:rPr lang="es-ES" dirty="0"/>
              <a:t> </a:t>
            </a:r>
            <a:r>
              <a:rPr lang="es-ES" dirty="0" err="1"/>
              <a:t>Ratchets</a:t>
            </a:r>
            <a:r>
              <a:rPr lang="es-ES" dirty="0"/>
              <a:t> – Roger Pou López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Simulaciones y resultados – </a:t>
            </a:r>
            <a:r>
              <a:rPr lang="es-ES" dirty="0" err="1"/>
              <a:t>Adrian</a:t>
            </a:r>
            <a:r>
              <a:rPr lang="es-ES" dirty="0"/>
              <a:t> Blancas</a:t>
            </a:r>
          </a:p>
        </p:txBody>
      </p:sp>
    </p:spTree>
    <p:extLst>
      <p:ext uri="{BB962C8B-B14F-4D97-AF65-F5344CB8AC3E}">
        <p14:creationId xmlns:p14="http://schemas.microsoft.com/office/powerpoint/2010/main" val="380981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80539-EA8F-48A4-8281-73B11EB5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222F1-A515-43FB-84E8-2DB0100C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observa que contrariamente a lo esperado, en ciertas condiciones hay una inversión de la corriente.</a:t>
            </a:r>
          </a:p>
          <a:p>
            <a:r>
              <a:rPr lang="es-ES" dirty="0"/>
              <a:t>Nosotros estudiamos los casos para la corriente frente los casos 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 Amplitud del </a:t>
            </a:r>
            <a:r>
              <a:rPr lang="es-ES" dirty="0" err="1"/>
              <a:t>overdamping</a:t>
            </a:r>
            <a:r>
              <a:rPr lang="es-ES" dirty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la D (proporcional a la temperatura)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y para el caso Temperatura nula comúnmente llamado límite adiabático (sin y con ruido)</a:t>
            </a:r>
          </a:p>
        </p:txBody>
      </p:sp>
    </p:spTree>
    <p:extLst>
      <p:ext uri="{BB962C8B-B14F-4D97-AF65-F5344CB8AC3E}">
        <p14:creationId xmlns:p14="http://schemas.microsoft.com/office/powerpoint/2010/main" val="1703832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0DC501E6-9282-47CB-A7EE-CC37BA63F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339850"/>
            <a:ext cx="621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dirty="0">
                <a:solidFill>
                  <a:srgbClr val="000000"/>
                </a:solidFill>
              </a:rPr>
              <a:t>La </a:t>
            </a:r>
            <a:r>
              <a:rPr lang="en-US" altLang="es-ES" dirty="0" err="1">
                <a:solidFill>
                  <a:srgbClr val="000000"/>
                </a:solidFill>
              </a:rPr>
              <a:t>ecuación</a:t>
            </a:r>
            <a:r>
              <a:rPr lang="en-US" altLang="es-ES" dirty="0">
                <a:solidFill>
                  <a:srgbClr val="000000"/>
                </a:solidFill>
              </a:rPr>
              <a:t> del </a:t>
            </a:r>
            <a:r>
              <a:rPr lang="en-US" altLang="es-ES" dirty="0" err="1">
                <a:solidFill>
                  <a:srgbClr val="000000"/>
                </a:solidFill>
              </a:rPr>
              <a:t>movimiento</a:t>
            </a:r>
            <a:r>
              <a:rPr lang="en-US" altLang="es-ES" dirty="0">
                <a:solidFill>
                  <a:srgbClr val="000000"/>
                </a:solidFill>
              </a:rPr>
              <a:t> para la </a:t>
            </a:r>
            <a:r>
              <a:rPr lang="en-US" altLang="es-ES" dirty="0" err="1">
                <a:solidFill>
                  <a:srgbClr val="000000"/>
                </a:solidFill>
              </a:rPr>
              <a:t>segunda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dirty="0" err="1">
                <a:solidFill>
                  <a:srgbClr val="000000"/>
                </a:solidFill>
              </a:rPr>
              <a:t>simulación</a:t>
            </a:r>
            <a:r>
              <a:rPr lang="en-US" altLang="es-ES" dirty="0">
                <a:solidFill>
                  <a:srgbClr val="000000"/>
                </a:solidFill>
              </a:rPr>
              <a:t> es: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56F0F063-C7FD-4CB5-8897-13007196A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35363"/>
            <a:ext cx="4757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Que no es más que la ecuación de Langevin 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5356AA56-3458-4165-8998-785DC4B1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93925"/>
            <a:ext cx="56562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5EB6-324B-46D8-9380-A53A3F0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E9DB30-D9A7-45DC-96A5-2A5C9ECCEE53}"/>
              </a:ext>
            </a:extLst>
          </p:cNvPr>
          <p:cNvSpPr txBox="1"/>
          <p:nvPr/>
        </p:nvSpPr>
        <p:spPr>
          <a:xfrm>
            <a:off x="477230" y="1611139"/>
            <a:ext cx="945962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Se sabe que un proceso estocástico puede ser descrito a partir de </a:t>
            </a:r>
          </a:p>
          <a:p>
            <a:r>
              <a:rPr lang="es-ES" sz="2000" dirty="0"/>
              <a:t>Densidad de probabilidad que satisface la ecuación de </a:t>
            </a:r>
            <a:r>
              <a:rPr lang="es-ES" sz="2000" dirty="0" err="1"/>
              <a:t>Fockker-Plant</a:t>
            </a:r>
            <a:r>
              <a:rPr lang="es-ES" sz="2000" dirty="0"/>
              <a:t> con</a:t>
            </a:r>
          </a:p>
          <a:p>
            <a:r>
              <a:rPr lang="es-ES" sz="2000" dirty="0"/>
              <a:t>Condiciones </a:t>
            </a:r>
            <a:r>
              <a:rPr lang="es-ES" sz="2000" dirty="0" err="1"/>
              <a:t>peridiodicas</a:t>
            </a:r>
            <a:r>
              <a:rPr lang="es-ES" sz="2000" dirty="0"/>
              <a:t> en el </a:t>
            </a:r>
            <a:r>
              <a:rPr lang="es-ES" sz="2000" dirty="0" err="1"/>
              <a:t>espascio</a:t>
            </a:r>
            <a:r>
              <a:rPr lang="es-ES" sz="2000" dirty="0"/>
              <a:t>:</a:t>
            </a:r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8928A-FF7F-41FA-A69A-8DC41076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7" t="23332" r="18570" b="71588"/>
          <a:stretch/>
        </p:blipFill>
        <p:spPr>
          <a:xfrm>
            <a:off x="2736056" y="2689131"/>
            <a:ext cx="3960440" cy="6600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E1C533-D64A-43E9-9800-A5E0A1523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14" t="32221" r="31428" b="61430"/>
          <a:stretch/>
        </p:blipFill>
        <p:spPr>
          <a:xfrm>
            <a:off x="1583928" y="3391171"/>
            <a:ext cx="7488832" cy="8140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CCD8ED-C9B3-4B70-BF9B-A3D983953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2" t="39841" r="22856" b="56592"/>
          <a:stretch/>
        </p:blipFill>
        <p:spPr>
          <a:xfrm>
            <a:off x="410654" y="4491459"/>
            <a:ext cx="9254553" cy="4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9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1184B08F-496C-45C9-955D-58625435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444625"/>
            <a:ext cx="7827962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5" name="Text Box 2">
            <a:extLst>
              <a:ext uri="{FF2B5EF4-FFF2-40B4-BE49-F238E27FC236}">
                <a16:creationId xmlns:a16="http://schemas.microsoft.com/office/drawing/2014/main" id="{1BF2EBB1-521F-42E7-8F81-D2756400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609600"/>
            <a:ext cx="3235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Donde el potencial es del tipo: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FBFB35C1-69BF-4EA0-A7D1-D720F696E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2651125"/>
            <a:ext cx="3514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Potencial  periódico y asimétrico: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60A41A8B-CD4B-4ADF-94A0-0A3D0A0AA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475038"/>
            <a:ext cx="18748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112056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 sz="2400" b="1">
                <a:solidFill>
                  <a:srgbClr val="000000"/>
                </a:solidFill>
              </a:rPr>
              <a:t>V(x+L)=V(x)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BEE0E7-0BD2-4299-835F-1CF660500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20" y="242987"/>
            <a:ext cx="7739851" cy="468772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C0AF1-0704-405F-87BC-ABA70359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CAB52E-6CDE-41E1-8AE8-E4F5EE012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90" t="36082" r="34215" b="55209"/>
          <a:stretch/>
        </p:blipFill>
        <p:spPr>
          <a:xfrm>
            <a:off x="1038143" y="1996116"/>
            <a:ext cx="7458554" cy="13052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34B246-DD3C-4BAE-ADCF-BC52C8FA0168}"/>
              </a:ext>
            </a:extLst>
          </p:cNvPr>
          <p:cNvSpPr txBox="1"/>
          <p:nvPr/>
        </p:nvSpPr>
        <p:spPr>
          <a:xfrm>
            <a:off x="1583928" y="1755155"/>
            <a:ext cx="5832648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Estamos interesados en el comportamiento </a:t>
            </a:r>
            <a:r>
              <a:rPr lang="es-ES" dirty="0" err="1"/>
              <a:t>asimptotico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CA8B3D-D0C0-4228-A9F3-EECDEBAC9E96}"/>
              </a:ext>
            </a:extLst>
          </p:cNvPr>
          <p:cNvSpPr txBox="1"/>
          <p:nvPr/>
        </p:nvSpPr>
        <p:spPr>
          <a:xfrm>
            <a:off x="1223888" y="3627363"/>
            <a:ext cx="7920880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nuestro caso la corriente media será simplemente la media de las velocidades de las distintas trayectorias de las partículas (L=1)</a:t>
            </a:r>
          </a:p>
        </p:txBody>
      </p:sp>
    </p:spTree>
    <p:extLst>
      <p:ext uri="{BB962C8B-B14F-4D97-AF65-F5344CB8AC3E}">
        <p14:creationId xmlns:p14="http://schemas.microsoft.com/office/powerpoint/2010/main" val="291616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9780E520-3D2F-4A24-BE86-A2380D658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339850"/>
            <a:ext cx="611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Así, la ecuación anterior se convierte en: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AADA51DC-709B-4E02-9A94-070EA7EF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193925"/>
            <a:ext cx="615632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388" name="Text Box 3">
            <a:extLst>
              <a:ext uri="{FF2B5EF4-FFF2-40B4-BE49-F238E27FC236}">
                <a16:creationId xmlns:a16="http://schemas.microsoft.com/office/drawing/2014/main" id="{D0827330-CF8B-4460-BCAB-A2E24AD7A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717925"/>
            <a:ext cx="7329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Que no es más que la ecuación de Langevin para el caso amortiguado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>
            <a:extLst>
              <a:ext uri="{FF2B5EF4-FFF2-40B4-BE49-F238E27FC236}">
                <a16:creationId xmlns:a16="http://schemas.microsoft.com/office/drawing/2014/main" id="{68BE50DF-585C-4A44-9D97-8FE4B068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731838"/>
            <a:ext cx="3352800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39" name="Text Box 2">
            <a:extLst>
              <a:ext uri="{FF2B5EF4-FFF2-40B4-BE49-F238E27FC236}">
                <a16:creationId xmlns:a16="http://schemas.microsoft.com/office/drawing/2014/main" id="{82B9D6B2-BB05-402E-A25D-D12DC3DEA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125"/>
            <a:ext cx="4098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Se trata de un mundo donde R es bajo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DAA2278D-4857-4A86-87C1-3EBF0DA0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422400"/>
            <a:ext cx="6513513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3" name="Text Box 2">
            <a:extLst>
              <a:ext uri="{FF2B5EF4-FFF2-40B4-BE49-F238E27FC236}">
                <a16:creationId xmlns:a16="http://schemas.microsoft.com/office/drawing/2014/main" id="{D571161F-A0A8-41EA-AFCF-3FB6E3E7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54025"/>
            <a:ext cx="691197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Las fuerzas inerciales desaparecen, solo hay movimiento mientras</a:t>
            </a:r>
          </a:p>
          <a:p>
            <a:pPr eaLnBrk="1"/>
            <a:r>
              <a:rPr lang="en-US" altLang="es-ES">
                <a:solidFill>
                  <a:srgbClr val="000000"/>
                </a:solidFill>
              </a:rPr>
              <a:t> haya autopropulsión</a:t>
            </a:r>
          </a:p>
          <a:p>
            <a:pPr eaLnBrk="1"/>
            <a:endParaRPr lang="en-US" altLang="es-E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>
            <a:extLst>
              <a:ext uri="{FF2B5EF4-FFF2-40B4-BE49-F238E27FC236}">
                <a16:creationId xmlns:a16="http://schemas.microsoft.com/office/drawing/2014/main" id="{8F5D2AC7-73B3-46D0-936C-34A0A1A7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646238"/>
            <a:ext cx="8810625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34147-8356-4C13-B626-2382A891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parte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947825-849E-4C39-8021-0CDEF27F4D5E}"/>
              </a:ext>
            </a:extLst>
          </p:cNvPr>
          <p:cNvSpPr/>
          <p:nvPr/>
        </p:nvSpPr>
        <p:spPr>
          <a:xfrm>
            <a:off x="1367904" y="2465013"/>
            <a:ext cx="7620803" cy="7405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Motores Brownianos</a:t>
            </a:r>
          </a:p>
        </p:txBody>
      </p:sp>
    </p:spTree>
    <p:extLst>
      <p:ext uri="{BB962C8B-B14F-4D97-AF65-F5344CB8AC3E}">
        <p14:creationId xmlns:p14="http://schemas.microsoft.com/office/powerpoint/2010/main" val="336178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3273-826E-4DE6-8DAF-92CF9135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Simulaciones del artículo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ABFC0-2B01-4E7F-A3BF-514708BC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F6BC6E-9428-4C73-B86A-000054F1B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0" t="26029" r="7975" b="17953"/>
          <a:stretch/>
        </p:blipFill>
        <p:spPr>
          <a:xfrm>
            <a:off x="362759" y="2780491"/>
            <a:ext cx="5976664" cy="23225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EFA218-FD31-4A09-AC33-12605A630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7" t="23403" r="45714" b="32221"/>
          <a:stretch/>
        </p:blipFill>
        <p:spPr>
          <a:xfrm>
            <a:off x="6198943" y="2586775"/>
            <a:ext cx="3312368" cy="25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54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74F8D-0B65-4F4A-8E22-B5D601A9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Tercera Parte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BE6EF-6410-4027-84DB-6AB92C5B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1B7723C-8019-4A0B-B87C-8087637E5231}"/>
              </a:ext>
            </a:extLst>
          </p:cNvPr>
          <p:cNvSpPr/>
          <p:nvPr/>
        </p:nvSpPr>
        <p:spPr>
          <a:xfrm>
            <a:off x="3082085" y="2465013"/>
            <a:ext cx="3916457" cy="7405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55168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CuadroTexto">
            <a:extLst>
              <a:ext uri="{FF2B5EF4-FFF2-40B4-BE49-F238E27FC236}">
                <a16:creationId xmlns:a16="http://schemas.microsoft.com/office/drawing/2014/main" id="{843EF987-5096-4557-913E-33D7E358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31813"/>
            <a:ext cx="173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 b="1"/>
              <a:t>RESULTADOS</a:t>
            </a:r>
          </a:p>
        </p:txBody>
      </p:sp>
      <p:pic>
        <p:nvPicPr>
          <p:cNvPr id="18435" name="4 Imagen">
            <a:extLst>
              <a:ext uri="{FF2B5EF4-FFF2-40B4-BE49-F238E27FC236}">
                <a16:creationId xmlns:a16="http://schemas.microsoft.com/office/drawing/2014/main" id="{AFE13BCC-7669-402A-AF1F-F18547F46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395413"/>
            <a:ext cx="52562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5 CuadroTexto">
            <a:extLst>
              <a:ext uri="{FF2B5EF4-FFF2-40B4-BE49-F238E27FC236}">
                <a16:creationId xmlns:a16="http://schemas.microsoft.com/office/drawing/2014/main" id="{1596650B-8B06-426E-B67B-02E480A52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035050"/>
            <a:ext cx="352742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/>
              <a:t> Fijada amplitud  A  en 0.5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/>
              <a:t>Régimen adiabático w =0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/>
              <a:t>A  partir de cierta T se supera la barrera de potencial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/>
              <a:t>Algunas frecuencias a T bajas tienen corriente negativa.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CuadroTexto">
            <a:extLst>
              <a:ext uri="{FF2B5EF4-FFF2-40B4-BE49-F238E27FC236}">
                <a16:creationId xmlns:a16="http://schemas.microsoft.com/office/drawing/2014/main" id="{F0E36AEE-DBC0-4112-8EA3-7FEE9B17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31813"/>
            <a:ext cx="173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 b="1"/>
              <a:t>RESULTADOS</a:t>
            </a:r>
          </a:p>
        </p:txBody>
      </p:sp>
      <p:pic>
        <p:nvPicPr>
          <p:cNvPr id="19459" name="4 Imagen">
            <a:extLst>
              <a:ext uri="{FF2B5EF4-FFF2-40B4-BE49-F238E27FC236}">
                <a16:creationId xmlns:a16="http://schemas.microsoft.com/office/drawing/2014/main" id="{84CE2459-4820-4649-BB93-9CB6CAF2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395413"/>
            <a:ext cx="5399087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5 CuadroTexto">
            <a:extLst>
              <a:ext uri="{FF2B5EF4-FFF2-40B4-BE49-F238E27FC236}">
                <a16:creationId xmlns:a16="http://schemas.microsoft.com/office/drawing/2014/main" id="{41F0382D-CD86-41D8-AB4A-4D99C904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035050"/>
            <a:ext cx="352742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/>
              <a:t> Fijada amplitud  D  en 0.1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/>
              <a:t>Régimen adiabático w =0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/>
              <a:t>A  partir de cierta T se supera la barrera de potencial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/>
              <a:t>Algunas frecuencias a T bajas tienen corriente negativa.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CuadroTexto">
            <a:extLst>
              <a:ext uri="{FF2B5EF4-FFF2-40B4-BE49-F238E27FC236}">
                <a16:creationId xmlns:a16="http://schemas.microsoft.com/office/drawing/2014/main" id="{78B5AEB1-256B-4759-B721-E15BEF1B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531813"/>
            <a:ext cx="173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altLang="es-ES" b="1"/>
              <a:t>RESULTADOS</a:t>
            </a:r>
          </a:p>
        </p:txBody>
      </p:sp>
      <p:pic>
        <p:nvPicPr>
          <p:cNvPr id="20483" name="4 Imagen" descr="C:\Users\Adrián\OneDrive\ADRIAN\UNIVERSIDAD\TERCERO\CAOS\TRABAJO PROCESOS ESTOCASTICOS\final\Grafica A cte\08821947-8b83-4f14-b1f5-1b159452d72e.jpg">
            <a:extLst>
              <a:ext uri="{FF2B5EF4-FFF2-40B4-BE49-F238E27FC236}">
                <a16:creationId xmlns:a16="http://schemas.microsoft.com/office/drawing/2014/main" id="{5A571EDF-3A1C-4E8D-8605-8FE1C294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250950"/>
            <a:ext cx="4738687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5 CuadroTexto">
            <a:extLst>
              <a:ext uri="{FF2B5EF4-FFF2-40B4-BE49-F238E27FC236}">
                <a16:creationId xmlns:a16="http://schemas.microsoft.com/office/drawing/2014/main" id="{14DCCBCB-68CE-40D7-A9C0-50F110B1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035050"/>
            <a:ext cx="352742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dirty="0"/>
              <a:t> Fijamos  T = 0 (D = 0)</a:t>
            </a:r>
          </a:p>
          <a:p>
            <a:pPr algn="just">
              <a:lnSpc>
                <a:spcPct val="150000"/>
              </a:lnSpc>
            </a:pPr>
            <a:endParaRPr lang="es-ES" altLang="es-E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dirty="0"/>
              <a:t>Régimen adiabático w = 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dirty="0"/>
              <a:t>Se forma una escalera del diablo para omega 0,25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altLang="es-E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dirty="0"/>
              <a:t>El </a:t>
            </a:r>
            <a:r>
              <a:rPr lang="es-ES" altLang="es-ES" dirty="0" err="1"/>
              <a:t>Rocked</a:t>
            </a:r>
            <a:r>
              <a:rPr lang="es-ES" altLang="es-ES" dirty="0"/>
              <a:t> </a:t>
            </a:r>
            <a:r>
              <a:rPr lang="es-ES" altLang="es-ES" dirty="0" err="1"/>
              <a:t>Ratchet</a:t>
            </a:r>
            <a:r>
              <a:rPr lang="es-ES" altLang="es-ES" dirty="0"/>
              <a:t> sin ruido tiende a formar caos.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F0FD0A3A-5D54-4B9F-9AF5-BC41EFB9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65125"/>
            <a:ext cx="773430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5FAF07B5-EDA4-481B-8F55-63B21F9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292100"/>
            <a:ext cx="45466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7ACB97CA-90CE-47C7-8BE7-0FE481FC4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65125"/>
            <a:ext cx="89566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/>
            <a:r>
              <a:rPr lang="en-US" altLang="es-ES">
                <a:solidFill>
                  <a:srgbClr val="000000"/>
                </a:solidFill>
              </a:rPr>
              <a:t>¿Existe alguna relación entre la intensidad del efecto del movimiento browniano </a:t>
            </a:r>
          </a:p>
          <a:p>
            <a:pPr algn="ctr" eaLnBrk="1"/>
            <a:r>
              <a:rPr lang="en-US" altLang="es-ES">
                <a:solidFill>
                  <a:srgbClr val="000000"/>
                </a:solidFill>
              </a:rPr>
              <a:t>y la temperatura?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CA10FC18-8D63-4972-B229-22E5F3BE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1042988"/>
            <a:ext cx="35433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41B23103-6272-4D81-B85E-94948F53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639763"/>
            <a:ext cx="5943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Se considera una partícula con movimiento browniano:</a:t>
            </a: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5B694568-5C5A-4856-8414-17FE775A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35417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4" name="Text Box 3">
            <a:extLst>
              <a:ext uri="{FF2B5EF4-FFF2-40B4-BE49-F238E27FC236}">
                <a16:creationId xmlns:a16="http://schemas.microsoft.com/office/drawing/2014/main" id="{2052632D-4F40-4E21-A813-8A61A050B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2254250"/>
            <a:ext cx="835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Las fluctuaciones térmicas vienen dadas por ruido de tipo gaussiano de media 0:</a:t>
            </a:r>
          </a:p>
        </p:txBody>
      </p:sp>
      <p:pic>
        <p:nvPicPr>
          <p:cNvPr id="5125" name="Picture 4">
            <a:extLst>
              <a:ext uri="{FF2B5EF4-FFF2-40B4-BE49-F238E27FC236}">
                <a16:creationId xmlns:a16="http://schemas.microsoft.com/office/drawing/2014/main" id="{A8D8A009-D0DD-4EE6-8EC6-697C56CDA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2889250"/>
            <a:ext cx="22748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127E6FC3-B9C2-444C-97C3-72B1C94D2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609600"/>
            <a:ext cx="611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La ecuación del movimiento para la primera simulación es: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AF9C6E70-8FA9-45C2-ACE6-E5A4FDCC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222375"/>
            <a:ext cx="27511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2C17FCAD-3E5E-4062-9570-44F2C365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609600"/>
            <a:ext cx="611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La ecuación del movimiento para la primera simulación es: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4AB120DC-252A-4186-8E06-6CCA4F37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1222375"/>
            <a:ext cx="27511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2" name="Text Box 3">
            <a:extLst>
              <a:ext uri="{FF2B5EF4-FFF2-40B4-BE49-F238E27FC236}">
                <a16:creationId xmlns:a16="http://schemas.microsoft.com/office/drawing/2014/main" id="{BF47B0FF-D4FB-43A3-8672-03BB90783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103438"/>
            <a:ext cx="6354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De modo que contamos con un potencial periódico simétrico:</a:t>
            </a:r>
          </a:p>
        </p:txBody>
      </p:sp>
      <p:pic>
        <p:nvPicPr>
          <p:cNvPr id="7173" name="Picture 4">
            <a:extLst>
              <a:ext uri="{FF2B5EF4-FFF2-40B4-BE49-F238E27FC236}">
                <a16:creationId xmlns:a16="http://schemas.microsoft.com/office/drawing/2014/main" id="{86471B90-0AB2-408F-91C7-C70C2566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2741613"/>
            <a:ext cx="1914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174" name="Text Box 5">
            <a:extLst>
              <a:ext uri="{FF2B5EF4-FFF2-40B4-BE49-F238E27FC236}">
                <a16:creationId xmlns:a16="http://schemas.microsoft.com/office/drawing/2014/main" id="{D5BB1C08-0F34-4572-94A4-1BBC4E227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840163"/>
            <a:ext cx="6581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95291" rIns="90000" bIns="45000"/>
          <a:lstStyle>
            <a:lvl1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/>
            <a:r>
              <a:rPr lang="en-US" altLang="es-ES">
                <a:solidFill>
                  <a:srgbClr val="000000"/>
                </a:solidFill>
              </a:rPr>
              <a:t>Esperamos por tanto que el desplazamiento promedio sea nulo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621</Words>
  <Application>Microsoft Office PowerPoint</Application>
  <PresentationFormat>Personalizado</PresentationFormat>
  <Paragraphs>127</Paragraphs>
  <Slides>35</Slides>
  <Notes>18</Notes>
  <HiddenSlides>3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DejaVu Sans</vt:lpstr>
      <vt:lpstr>Noto Sans CJK SC Regular</vt:lpstr>
      <vt:lpstr>Arial</vt:lpstr>
      <vt:lpstr>Times New Roman</vt:lpstr>
      <vt:lpstr>Tema de Office</vt:lpstr>
      <vt:lpstr>Caos y sistemas no lineales</vt:lpstr>
      <vt:lpstr>Estructura del trabajo</vt:lpstr>
      <vt:lpstr>Primera parte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la energía cinética promedio</vt:lpstr>
      <vt:lpstr>Para la energía potencial promedio</vt:lpstr>
      <vt:lpstr>Presentación de PowerPoint</vt:lpstr>
      <vt:lpstr>Segunda parte</vt:lpstr>
      <vt:lpstr>Presentación de PowerPoint</vt:lpstr>
      <vt:lpstr>Aplicaciones</vt:lpstr>
      <vt:lpstr>Problema estudiado</vt:lpstr>
      <vt:lpstr>Presentación de PowerPoint</vt:lpstr>
      <vt:lpstr>Conclusión clara: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Simulaciones del artículo</vt:lpstr>
      <vt:lpstr>Tercera Parte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Roger P</dc:creator>
  <cp:lastModifiedBy>Roger P</cp:lastModifiedBy>
  <cp:revision>37</cp:revision>
  <cp:lastPrinted>1601-01-01T00:00:00Z</cp:lastPrinted>
  <dcterms:created xsi:type="dcterms:W3CDTF">2018-06-01T19:16:17Z</dcterms:created>
  <dcterms:modified xsi:type="dcterms:W3CDTF">2018-06-05T07:59:34Z</dcterms:modified>
</cp:coreProperties>
</file>