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2C6D-4DC3-4C94-9CF5-9C684764F872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74B6D-D4B7-4B7C-A109-BBEDCE3B3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0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905C-DA17-49A4-8DDB-87CD9D099B0D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BC7C-4F21-47A7-B665-BA831EEE28B8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18B2-03C7-457E-8FAB-FF704A0BBBD3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02E1-A820-4F24-AB86-41A0057BABCD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ABEB-4B04-40F6-8459-5AAFBB9CB56A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FA39-3D74-4F7D-9DD1-0794B3291D4D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8246-4815-44DC-B7B5-60C875688B9E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9809-38BB-4BA4-AC0E-DFC1A1077408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5252-5EBE-48B3-8EB7-784B24120C6F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5591-0D69-4A01-8960-ECE759C8E8A8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89CE-C8B0-4C0B-92E2-57067CA40301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A177-7B10-40A6-8A6D-354F61A3CFE4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CFB2-E759-47D7-B53E-4B84EB8CA8FD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846-ED57-4C08-9B57-10FEED0FBA85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6A6B-C119-4947-8B3C-97C39A57536E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4684-0872-4638-8CA3-B6A6E4AF478E}" type="datetime1">
              <a:rPr lang="en-US" smtClean="0"/>
              <a:t>12/15/2019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AA6E0-0653-462E-8A9A-6B21E8E75808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Routing with SAT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By: Roger Pujol </a:t>
            </a:r>
            <a:r>
              <a:rPr lang="en-GB" dirty="0" err="1" smtClean="0"/>
              <a:t>Torramorell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2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475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4474"/>
            <a:ext cx="8596668" cy="4892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* #</a:t>
            </a:r>
            <a:r>
              <a:rPr lang="en-GB" dirty="0"/>
              <a:t>variable= 75 #constraint= </a:t>
            </a:r>
            <a:r>
              <a:rPr lang="en-GB" dirty="0" smtClean="0"/>
              <a:t>151</a:t>
            </a:r>
          </a:p>
          <a:p>
            <a:pPr marL="0" indent="0">
              <a:buNone/>
            </a:pPr>
            <a:r>
              <a:rPr lang="en-GB" dirty="0"/>
              <a:t>1 x1 &gt;= 1;</a:t>
            </a:r>
          </a:p>
          <a:p>
            <a:pPr marL="0" indent="0">
              <a:buNone/>
            </a:pPr>
            <a:r>
              <a:rPr lang="en-GB" dirty="0"/>
              <a:t>1 x4 &gt;= 1;</a:t>
            </a:r>
          </a:p>
          <a:p>
            <a:pPr marL="0" indent="0">
              <a:buNone/>
            </a:pPr>
            <a:r>
              <a:rPr lang="en-GB" dirty="0"/>
              <a:t>+1 x2 +1 x6  = 1;</a:t>
            </a:r>
          </a:p>
          <a:p>
            <a:pPr marL="0" indent="0">
              <a:buNone/>
            </a:pPr>
            <a:r>
              <a:rPr lang="en-GB" dirty="0"/>
              <a:t>+1 x3 +1 x5 +1 x9  = 1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…</a:t>
            </a:r>
          </a:p>
          <a:p>
            <a:pPr marL="0" indent="0">
              <a:buNone/>
            </a:pPr>
            <a:r>
              <a:rPr lang="en-GB" dirty="0"/>
              <a:t>-1 x1 -1 x26 -1 x51 &gt;= -1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…</a:t>
            </a:r>
          </a:p>
          <a:p>
            <a:pPr marL="0" indent="0">
              <a:buNone/>
            </a:pPr>
            <a:r>
              <a:rPr lang="fr-FR" dirty="0"/>
              <a:t>-1 x26 -1 x32 -1 x36  +3 ~x31 &gt;= -2;</a:t>
            </a:r>
          </a:p>
          <a:p>
            <a:pPr marL="0" indent="0">
              <a:buNone/>
            </a:pPr>
            <a:r>
              <a:rPr lang="fr-FR" dirty="0"/>
              <a:t>+1 x26 +1 x32 +1 x36  +3 ~x31 &gt;= 2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 smtClean="0"/>
              <a:t>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5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394" y="2160588"/>
            <a:ext cx="5175249" cy="38814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46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Optimization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Cost=25…SAT</a:t>
            </a:r>
          </a:p>
          <a:p>
            <a:r>
              <a:rPr lang="en-GB" dirty="0" smtClean="0"/>
              <a:t>Cost=14…UNSAT</a:t>
            </a:r>
            <a:endParaRPr lang="en-GB" dirty="0"/>
          </a:p>
          <a:p>
            <a:r>
              <a:rPr lang="en-GB" dirty="0"/>
              <a:t>C</a:t>
            </a:r>
            <a:r>
              <a:rPr lang="en-GB" dirty="0" smtClean="0"/>
              <a:t>ost=19…SAT</a:t>
            </a:r>
            <a:endParaRPr lang="en-GB" dirty="0"/>
          </a:p>
          <a:p>
            <a:r>
              <a:rPr lang="en-GB" dirty="0"/>
              <a:t>C</a:t>
            </a:r>
            <a:r>
              <a:rPr lang="en-GB" dirty="0" smtClean="0"/>
              <a:t>ost=16</a:t>
            </a:r>
            <a:r>
              <a:rPr lang="en-GB" dirty="0"/>
              <a:t>...SAT</a:t>
            </a:r>
          </a:p>
          <a:p>
            <a:r>
              <a:rPr lang="en-GB" dirty="0"/>
              <a:t>C</a:t>
            </a:r>
            <a:r>
              <a:rPr lang="en-GB" dirty="0" smtClean="0"/>
              <a:t>ost=15</a:t>
            </a:r>
            <a:r>
              <a:rPr lang="en-GB" dirty="0"/>
              <a:t>...</a:t>
            </a:r>
            <a:r>
              <a:rPr lang="en-GB" dirty="0" smtClean="0"/>
              <a:t>UNSAT</a:t>
            </a:r>
          </a:p>
          <a:p>
            <a:r>
              <a:rPr lang="en-GB" dirty="0" smtClean="0"/>
              <a:t>Best SAT solution Cost=16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Constraint added to limit (limit=16):</a:t>
            </a:r>
          </a:p>
          <a:p>
            <a:pPr lvl="1"/>
            <a:r>
              <a:rPr lang="en-GB" dirty="0"/>
              <a:t>-1 x1 -1 x2 -1 x3 </a:t>
            </a:r>
            <a:r>
              <a:rPr lang="en-GB" dirty="0" smtClean="0"/>
              <a:t>… -</a:t>
            </a:r>
            <a:r>
              <a:rPr lang="en-GB" dirty="0"/>
              <a:t>1 x73 -1 x74 -1 x75&gt;= -</a:t>
            </a:r>
            <a:r>
              <a:rPr lang="en-GB" dirty="0" smtClean="0"/>
              <a:t>16;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4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Optimization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394" y="2160588"/>
            <a:ext cx="5175249" cy="38814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21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Examples (1/3)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905" y="2921000"/>
            <a:ext cx="3657600" cy="2743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921000"/>
            <a:ext cx="3657600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18475" b="4746"/>
          <a:stretch/>
        </p:blipFill>
        <p:spPr>
          <a:xfrm>
            <a:off x="6219295" y="2921000"/>
            <a:ext cx="2981855" cy="261302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400425" y="4038600"/>
            <a:ext cx="4572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>
            <a:off x="6372490" y="4049712"/>
            <a:ext cx="4572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1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Examples (2/3)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59" y="2827338"/>
            <a:ext cx="3657600" cy="2743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2827338"/>
            <a:ext cx="36576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17679" b="5150"/>
          <a:stretch/>
        </p:blipFill>
        <p:spPr>
          <a:xfrm>
            <a:off x="6266391" y="2827338"/>
            <a:ext cx="3010959" cy="260191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400425" y="3885406"/>
            <a:ext cx="4572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6380691" y="3885405"/>
            <a:ext cx="4572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826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Examples (3/3)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532063"/>
            <a:ext cx="3657600" cy="2743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063" y="2532063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33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Give me an input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We run the program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We check the output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2D Grid</a:t>
            </a:r>
          </a:p>
          <a:p>
            <a:r>
              <a:rPr lang="en-GB" dirty="0" smtClean="0"/>
              <a:t>Pairs of dots</a:t>
            </a:r>
          </a:p>
          <a:p>
            <a:r>
              <a:rPr lang="en-GB" dirty="0" smtClean="0"/>
              <a:t>Connect all pairs without creating any short circuit among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819525"/>
            <a:ext cx="3657600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175" y="3819525"/>
            <a:ext cx="3657600" cy="27432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676650" y="4848225"/>
            <a:ext cx="800100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6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SAT (Pseudo Boolean)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b="1" dirty="0" smtClean="0"/>
              <a:t>Python3.7</a:t>
            </a:r>
            <a:r>
              <a:rPr lang="en-GB" dirty="0" smtClean="0"/>
              <a:t> for the encoding of the problem to Pseudo Boolean</a:t>
            </a:r>
          </a:p>
          <a:p>
            <a:pPr>
              <a:lnSpc>
                <a:spcPct val="150000"/>
              </a:lnSpc>
            </a:pPr>
            <a:r>
              <a:rPr lang="en-GB" b="1" dirty="0" err="1" smtClean="0"/>
              <a:t>PBlib</a:t>
            </a:r>
            <a:r>
              <a:rPr lang="en-GB" dirty="0" smtClean="0"/>
              <a:t> to encode the Pseudo Boolean into actual SAT</a:t>
            </a:r>
          </a:p>
          <a:p>
            <a:pPr>
              <a:lnSpc>
                <a:spcPct val="150000"/>
              </a:lnSpc>
            </a:pPr>
            <a:r>
              <a:rPr lang="en-GB" b="1" dirty="0" err="1" smtClean="0"/>
              <a:t>Minisat</a:t>
            </a:r>
            <a:r>
              <a:rPr lang="en-GB" dirty="0" smtClean="0"/>
              <a:t> as the SAT solver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Python3</a:t>
            </a:r>
            <a:r>
              <a:rPr lang="en-GB" dirty="0" smtClean="0"/>
              <a:t> to post-process the 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0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PB: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One </a:t>
            </a:r>
            <a:r>
              <a:rPr lang="en-GB" dirty="0"/>
              <a:t>2D grid of Boolean variables for each pair of </a:t>
            </a:r>
            <a:r>
              <a:rPr lang="en-GB" dirty="0" smtClean="0"/>
              <a:t>dots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Each grid indicates the dots and their connection for a particular </a:t>
            </a:r>
            <a:r>
              <a:rPr lang="en-GB" dirty="0" smtClean="0"/>
              <a:t>pair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Basically 3D grid with axes X, Y and P where P is the id of a pair of dots.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3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PB: Constraints (informal)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Force the dots from each pair to be 1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Force that all the positions in the 2D grid (X,Y) can only have one pair level set to 1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Force that the initial dots have exactly one neighbour set to 1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Force that all positions without initial dots: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If 1 then have exactly two neighbours set to 1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Else 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0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350"/>
          </a:xfrm>
        </p:spPr>
        <p:txBody>
          <a:bodyPr/>
          <a:lstStyle/>
          <a:p>
            <a:r>
              <a:rPr lang="en-GB" dirty="0" smtClean="0"/>
              <a:t>PB: Constraints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For each dot </a:t>
            </a:r>
            <a:r>
              <a:rPr lang="en-GB" i="1" dirty="0" smtClean="0"/>
              <a:t>D</a:t>
            </a:r>
            <a:r>
              <a:rPr lang="en-GB" dirty="0" smtClean="0"/>
              <a:t> in pair:</a:t>
            </a:r>
          </a:p>
          <a:p>
            <a:pPr lvl="1">
              <a:lnSpc>
                <a:spcPct val="150000"/>
              </a:lnSpc>
            </a:pPr>
            <a:r>
              <a:rPr lang="en-GB" i="1" dirty="0"/>
              <a:t>D</a:t>
            </a:r>
            <a:r>
              <a:rPr lang="en-GB" i="1" dirty="0" smtClean="0"/>
              <a:t> = 1</a:t>
            </a:r>
          </a:p>
          <a:p>
            <a:pPr lvl="1">
              <a:lnSpc>
                <a:spcPct val="150000"/>
              </a:lnSpc>
            </a:pPr>
            <a:r>
              <a:rPr lang="en-GB" i="1" dirty="0" err="1" smtClean="0"/>
              <a:t>C</a:t>
            </a:r>
            <a:r>
              <a:rPr lang="en-GB" i="1" baseline="-25000" dirty="0" err="1" smtClean="0"/>
              <a:t>left_of_D</a:t>
            </a:r>
            <a:r>
              <a:rPr lang="en-GB" i="1" dirty="0"/>
              <a:t> </a:t>
            </a:r>
            <a:r>
              <a:rPr lang="en-GB" i="1" dirty="0" smtClean="0"/>
              <a:t>+ </a:t>
            </a:r>
            <a:r>
              <a:rPr lang="en-GB" i="1" dirty="0" err="1" smtClean="0"/>
              <a:t>C</a:t>
            </a:r>
            <a:r>
              <a:rPr lang="en-GB" i="1" baseline="-25000" dirty="0" err="1" smtClean="0"/>
              <a:t>above_of_D</a:t>
            </a:r>
            <a:r>
              <a:rPr lang="en-GB" i="1" dirty="0"/>
              <a:t> </a:t>
            </a:r>
            <a:r>
              <a:rPr lang="en-GB" i="1" dirty="0" smtClean="0"/>
              <a:t>+ </a:t>
            </a:r>
            <a:r>
              <a:rPr lang="en-GB" i="1" dirty="0" err="1" smtClean="0"/>
              <a:t>C</a:t>
            </a:r>
            <a:r>
              <a:rPr lang="en-GB" i="1" baseline="-25000" dirty="0" err="1" smtClean="0"/>
              <a:t>right_of_D</a:t>
            </a:r>
            <a:r>
              <a:rPr lang="en-GB" i="1" dirty="0" smtClean="0"/>
              <a:t> + </a:t>
            </a:r>
            <a:r>
              <a:rPr lang="en-GB" i="1" dirty="0" err="1" smtClean="0"/>
              <a:t>C</a:t>
            </a:r>
            <a:r>
              <a:rPr lang="en-GB" i="1" baseline="-25000" dirty="0" err="1" smtClean="0"/>
              <a:t>under_of_D</a:t>
            </a:r>
            <a:r>
              <a:rPr lang="en-GB" i="1" dirty="0" smtClean="0"/>
              <a:t> = 1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For each position in the X,Y axis being </a:t>
            </a:r>
            <a:r>
              <a:rPr lang="en-GB" i="1" dirty="0" smtClean="0"/>
              <a:t>C</a:t>
            </a:r>
            <a:r>
              <a:rPr lang="en-GB" dirty="0" smtClean="0"/>
              <a:t> cell and </a:t>
            </a:r>
            <a:r>
              <a:rPr lang="en-GB" i="1" dirty="0" smtClean="0"/>
              <a:t>k </a:t>
            </a:r>
            <a:r>
              <a:rPr lang="en-GB" dirty="0" smtClean="0"/>
              <a:t>the last pair id:</a:t>
            </a:r>
          </a:p>
          <a:p>
            <a:pPr lvl="1">
              <a:lnSpc>
                <a:spcPct val="150000"/>
              </a:lnSpc>
            </a:pPr>
            <a:r>
              <a:rPr lang="en-GB" i="1" dirty="0" smtClean="0"/>
              <a:t>C</a:t>
            </a:r>
            <a:r>
              <a:rPr lang="en-GB" i="1" baseline="-25000" dirty="0" smtClean="0"/>
              <a:t>1</a:t>
            </a:r>
            <a:r>
              <a:rPr lang="en-GB" i="1" dirty="0" smtClean="0"/>
              <a:t> + C</a:t>
            </a:r>
            <a:r>
              <a:rPr lang="en-GB" i="1" baseline="-25000" dirty="0" smtClean="0"/>
              <a:t>2</a:t>
            </a:r>
            <a:r>
              <a:rPr lang="en-GB" i="1" dirty="0" smtClean="0"/>
              <a:t> + … + </a:t>
            </a:r>
            <a:r>
              <a:rPr lang="en-GB" i="1" dirty="0" err="1" smtClean="0"/>
              <a:t>C</a:t>
            </a:r>
            <a:r>
              <a:rPr lang="en-GB" i="1" baseline="-25000" dirty="0" err="1" smtClean="0"/>
              <a:t>k</a:t>
            </a:r>
            <a:r>
              <a:rPr lang="en-GB" i="1" dirty="0" smtClean="0"/>
              <a:t> ≤ 1</a:t>
            </a:r>
            <a:endParaRPr lang="en-GB" i="1" baseline="-25000" dirty="0"/>
          </a:p>
          <a:p>
            <a:pPr>
              <a:lnSpc>
                <a:spcPct val="150000"/>
              </a:lnSpc>
            </a:pPr>
            <a:r>
              <a:rPr lang="en-GB" dirty="0" smtClean="0"/>
              <a:t>For each position </a:t>
            </a:r>
            <a:r>
              <a:rPr lang="en-GB" i="1" dirty="0" smtClean="0"/>
              <a:t>C</a:t>
            </a:r>
            <a:r>
              <a:rPr lang="en-GB" dirty="0" smtClean="0"/>
              <a:t> in the 3D grid (excluding the initial dots)</a:t>
            </a:r>
          </a:p>
          <a:p>
            <a:pPr lvl="1">
              <a:lnSpc>
                <a:spcPct val="150000"/>
              </a:lnSpc>
            </a:pPr>
            <a:r>
              <a:rPr lang="en-GB" i="1" dirty="0" err="1" smtClean="0"/>
              <a:t>C</a:t>
            </a:r>
            <a:r>
              <a:rPr lang="en-GB" i="1" baseline="-25000" dirty="0" err="1" smtClean="0"/>
              <a:t>left_of_C</a:t>
            </a:r>
            <a:r>
              <a:rPr lang="en-GB" i="1" dirty="0" smtClean="0"/>
              <a:t> </a:t>
            </a:r>
            <a:r>
              <a:rPr lang="en-GB" i="1" dirty="0"/>
              <a:t>+ </a:t>
            </a:r>
            <a:r>
              <a:rPr lang="en-GB" i="1" dirty="0" err="1" smtClean="0"/>
              <a:t>C</a:t>
            </a:r>
            <a:r>
              <a:rPr lang="en-GB" i="1" baseline="-25000" dirty="0" err="1" smtClean="0"/>
              <a:t>above_of_C</a:t>
            </a:r>
            <a:r>
              <a:rPr lang="en-GB" i="1" dirty="0" smtClean="0"/>
              <a:t> </a:t>
            </a:r>
            <a:r>
              <a:rPr lang="en-GB" i="1" dirty="0"/>
              <a:t>+ </a:t>
            </a:r>
            <a:r>
              <a:rPr lang="en-GB" i="1" dirty="0" err="1" smtClean="0"/>
              <a:t>C</a:t>
            </a:r>
            <a:r>
              <a:rPr lang="en-GB" i="1" baseline="-25000" dirty="0" err="1" smtClean="0"/>
              <a:t>right_of_C</a:t>
            </a:r>
            <a:r>
              <a:rPr lang="en-GB" i="1" dirty="0" smtClean="0"/>
              <a:t> </a:t>
            </a:r>
            <a:r>
              <a:rPr lang="en-GB" i="1" dirty="0"/>
              <a:t>+ </a:t>
            </a:r>
            <a:r>
              <a:rPr lang="en-GB" i="1" dirty="0" err="1" smtClean="0"/>
              <a:t>C</a:t>
            </a:r>
            <a:r>
              <a:rPr lang="en-GB" i="1" baseline="-25000" dirty="0" err="1" smtClean="0"/>
              <a:t>under_of_C</a:t>
            </a:r>
            <a:r>
              <a:rPr lang="en-GB" i="1" dirty="0" smtClean="0"/>
              <a:t> + 3¬C ≥ 2</a:t>
            </a:r>
            <a:endParaRPr lang="en-GB" i="1" dirty="0"/>
          </a:p>
          <a:p>
            <a:pPr lvl="1">
              <a:lnSpc>
                <a:spcPct val="150000"/>
              </a:lnSpc>
            </a:pPr>
            <a:r>
              <a:rPr lang="en-GB" i="1" dirty="0" err="1" smtClean="0"/>
              <a:t>C</a:t>
            </a:r>
            <a:r>
              <a:rPr lang="en-GB" i="1" baseline="-25000" dirty="0" err="1" smtClean="0"/>
              <a:t>left_of_C</a:t>
            </a:r>
            <a:r>
              <a:rPr lang="en-GB" i="1" dirty="0" smtClean="0"/>
              <a:t> + </a:t>
            </a:r>
            <a:r>
              <a:rPr lang="en-GB" i="1" dirty="0" err="1"/>
              <a:t>C</a:t>
            </a:r>
            <a:r>
              <a:rPr lang="en-GB" i="1" baseline="-25000" dirty="0" err="1"/>
              <a:t>above_of_C</a:t>
            </a:r>
            <a:r>
              <a:rPr lang="en-GB" i="1" dirty="0"/>
              <a:t> +</a:t>
            </a:r>
            <a:r>
              <a:rPr lang="en-GB" i="1" dirty="0" smtClean="0"/>
              <a:t> </a:t>
            </a:r>
            <a:r>
              <a:rPr lang="en-GB" i="1" dirty="0" err="1"/>
              <a:t>C</a:t>
            </a:r>
            <a:r>
              <a:rPr lang="en-GB" i="1" baseline="-25000" dirty="0" err="1"/>
              <a:t>right_of_C</a:t>
            </a:r>
            <a:r>
              <a:rPr lang="en-GB" i="1" dirty="0"/>
              <a:t> +</a:t>
            </a:r>
            <a:r>
              <a:rPr lang="en-GB" i="1" dirty="0" smtClean="0"/>
              <a:t> </a:t>
            </a:r>
            <a:r>
              <a:rPr lang="en-GB" i="1" dirty="0" err="1"/>
              <a:t>C</a:t>
            </a:r>
            <a:r>
              <a:rPr lang="en-GB" i="1" baseline="-25000" dirty="0" err="1"/>
              <a:t>under_of_C</a:t>
            </a:r>
            <a:r>
              <a:rPr lang="en-GB" i="1" dirty="0"/>
              <a:t> + 3¬C ≤</a:t>
            </a:r>
            <a:r>
              <a:rPr lang="en-GB" i="1" dirty="0" smtClean="0"/>
              <a:t> 2</a:t>
            </a:r>
            <a:endParaRPr lang="en-GB" i="1" dirty="0"/>
          </a:p>
          <a:p>
            <a:pPr lvl="1"/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414496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This gives a not optimum solution.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This encoding ensures connections between pairs of dots but also there might be cycles without any dot.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 smtClean="0"/>
              <a:t>Can be solved in a simple post processing 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Both problems can be solved by optimizing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6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GB" dirty="0" smtClean="0"/>
                  <a:t>Limit the number of positions in the 3D grid that are set to 1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 smtClean="0"/>
                  <a:t>Constraint to limit: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𝐷𝐺𝑟𝑖𝑑</m:t>
                        </m:r>
                      </m:sub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𝑙𝑖𝑚𝑖𝑡</m:t>
                    </m:r>
                  </m:oMath>
                </a14:m>
                <a:endParaRPr lang="en-GB" dirty="0" smtClean="0"/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Binary search to find the lowest limit </a:t>
                </a:r>
                <a:r>
                  <a:rPr lang="en-GB" dirty="0" smtClean="0"/>
                  <a:t>possible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dirty="0" smtClean="0"/>
                  <a:t>Minimum is equal to the sum Manhattan Distances of all pairs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dirty="0" smtClean="0"/>
                  <a:t>Maximum is equal to the whole 2D Grid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8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394" y="2160588"/>
            <a:ext cx="5175249" cy="38814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59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338</TotalTime>
  <Words>502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</vt:lpstr>
      <vt:lpstr>Routing with SAT</vt:lpstr>
      <vt:lpstr>The problem</vt:lpstr>
      <vt:lpstr>SAT (Pseudo Boolean)</vt:lpstr>
      <vt:lpstr>PB: Variables</vt:lpstr>
      <vt:lpstr>PB: Constraints (informal)</vt:lpstr>
      <vt:lpstr>PB: Constraints</vt:lpstr>
      <vt:lpstr>Problems</vt:lpstr>
      <vt:lpstr>Optimization</vt:lpstr>
      <vt:lpstr>Example</vt:lpstr>
      <vt:lpstr>Example</vt:lpstr>
      <vt:lpstr>Example</vt:lpstr>
      <vt:lpstr>Example Optimization</vt:lpstr>
      <vt:lpstr>Example Optimization</vt:lpstr>
      <vt:lpstr>Other Examples (1/3)</vt:lpstr>
      <vt:lpstr>Other Examples (2/3)</vt:lpstr>
      <vt:lpstr>Other Examples (3/3)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with SAT</dc:title>
  <dc:creator>Roger Pujol</dc:creator>
  <cp:lastModifiedBy>Roger Pujol</cp:lastModifiedBy>
  <cp:revision>27</cp:revision>
  <dcterms:created xsi:type="dcterms:W3CDTF">2019-12-15T12:42:12Z</dcterms:created>
  <dcterms:modified xsi:type="dcterms:W3CDTF">2019-12-15T21:31:45Z</dcterms:modified>
</cp:coreProperties>
</file>