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5" r:id="rId12"/>
    <p:sldId id="266" r:id="rId13"/>
    <p:sldId id="267" r:id="rId14"/>
    <p:sldId id="268"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39C-B396-4648-B581-11D21A428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9714ABE-6241-461F-B709-842B7F1E2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4E94276-1269-482A-8549-DDE1FE7CC3B1}"/>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6EB2E798-51E0-4D73-95DC-E1A321E0F9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174C1C-E1ED-4F6E-8D1F-2567394EB4EE}"/>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1550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097-EF31-4712-A90F-E33E0E719A2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718E45-403A-413D-8AF5-6B2E4ADF1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B8D336D-CCCC-4F09-9394-1F12103356A8}"/>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57FEB5F2-04A0-47F2-8339-B85B4932A7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6E8152-F46C-4483-862A-B0715DB34BB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7387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44F4E-3F88-4ABB-9AF6-358EA883A7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6CD458D-5E64-4389-A23F-ACC29F8B78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ADCEB97-A784-4F25-9AA9-E73DEDB58F20}"/>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1B0CD610-55AC-4229-A111-047B55008F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9EDB4C-9D3E-4F15-8EE8-A22BFD555256}"/>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8598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AC78-73C3-4316-A736-8A532E9F00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6ED2D9F-71BF-4D61-A6A0-DC1EF4476A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8D65FB1-11EE-4D00-9BD3-3D2021C1C49C}"/>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B6E885C5-4C1F-4368-B461-48B6E7ABB04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325AA1-D331-4ED9-9307-0BCE61A01B48}"/>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3852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983-CF31-4132-906B-DE8001E2A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7E95C01-A835-4DCC-A6A3-05931EBF7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6CAA1A-51D0-46FD-BA7E-4AB14D1F788D}"/>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C23B145F-A7C8-4BD0-B548-78053738EF7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39AE57-175F-48BB-8A6A-75A26E2965BD}"/>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92932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C257-AB68-45C6-B69D-08BD74C96B8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EC29571-D61B-43B4-8412-175C8681F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1AF430D-2BB0-4B80-B068-DC97978DDF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5CC71FE-9E0D-4049-8A96-B9C80B6FF90A}"/>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6" name="Footer Placeholder 5">
            <a:extLst>
              <a:ext uri="{FF2B5EF4-FFF2-40B4-BE49-F238E27FC236}">
                <a16:creationId xmlns:a16="http://schemas.microsoft.com/office/drawing/2014/main" id="{6C541138-0A94-48C3-9102-EC360F7F95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AAD4D1B-8A58-419A-B4A7-3FB6E757CB19}"/>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35265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D79D-FBF3-408E-8234-E936B55C4F8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026BDCB-CCBB-4AD0-B764-3C2C8B417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D45EDE-364F-410E-A7C8-EF685BA757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E68C98-E335-43D9-B18F-9809924B4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1EF4E-0877-4B34-91F1-DCA83394D8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89A0323-C030-42C8-8493-E7782EB3C48E}"/>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8" name="Footer Placeholder 7">
            <a:extLst>
              <a:ext uri="{FF2B5EF4-FFF2-40B4-BE49-F238E27FC236}">
                <a16:creationId xmlns:a16="http://schemas.microsoft.com/office/drawing/2014/main" id="{72CD2A03-8FD5-4927-8E2A-37C9139C34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E63BF92-9178-4CFD-BDE9-69C4ACE9D6F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0062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1720-96A2-45D3-89D4-8A93FC381F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B915442-6836-4511-B81C-80AA317B17D9}"/>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4" name="Footer Placeholder 3">
            <a:extLst>
              <a:ext uri="{FF2B5EF4-FFF2-40B4-BE49-F238E27FC236}">
                <a16:creationId xmlns:a16="http://schemas.microsoft.com/office/drawing/2014/main" id="{2F777CF0-55F5-45B7-B037-36DACE2F02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C867186-EA1A-4194-A69B-B32726BEEC4A}"/>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9163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237BA-0252-420E-BEFD-30570879BA71}"/>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3" name="Footer Placeholder 2">
            <a:extLst>
              <a:ext uri="{FF2B5EF4-FFF2-40B4-BE49-F238E27FC236}">
                <a16:creationId xmlns:a16="http://schemas.microsoft.com/office/drawing/2014/main" id="{AE37D674-AC06-4D49-B4B7-BA24F378C93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FFF838C-C7D8-44DE-875A-EAAF7E932711}"/>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5559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E6F7-B4B7-4FC1-B3B7-2CA7B9856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C909995-17B1-4312-A4A7-7A41552CE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B739E49-DC9C-49ED-A692-196D29D5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02BB8-9A53-4E66-B7AA-1AFC30DEF5F7}"/>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6" name="Footer Placeholder 5">
            <a:extLst>
              <a:ext uri="{FF2B5EF4-FFF2-40B4-BE49-F238E27FC236}">
                <a16:creationId xmlns:a16="http://schemas.microsoft.com/office/drawing/2014/main" id="{B5ED7DFC-80A6-4F3B-81B1-793ACC1747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D492CC5-8CF6-4169-8A5B-276C71702E4C}"/>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6117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CC4F-B392-458B-AC1C-A96A4CE9B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5FC80BE-6331-4207-A077-12CEAA165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80AC4F-100B-4CC8-968B-487CC8964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A13F6-05EB-4210-8F5D-0530FB82D4EE}"/>
              </a:ext>
            </a:extLst>
          </p:cNvPr>
          <p:cNvSpPr>
            <a:spLocks noGrp="1"/>
          </p:cNvSpPr>
          <p:nvPr>
            <p:ph type="dt" sz="half" idx="10"/>
          </p:nvPr>
        </p:nvSpPr>
        <p:spPr/>
        <p:txBody>
          <a:bodyPr/>
          <a:lstStyle/>
          <a:p>
            <a:fld id="{7DF43821-60AB-408D-8E7E-E9FE9B9750F4}" type="datetimeFigureOut">
              <a:rPr lang="en-SG" smtClean="0"/>
              <a:t>27/03/2022</a:t>
            </a:fld>
            <a:endParaRPr lang="en-SG"/>
          </a:p>
        </p:txBody>
      </p:sp>
      <p:sp>
        <p:nvSpPr>
          <p:cNvPr id="6" name="Footer Placeholder 5">
            <a:extLst>
              <a:ext uri="{FF2B5EF4-FFF2-40B4-BE49-F238E27FC236}">
                <a16:creationId xmlns:a16="http://schemas.microsoft.com/office/drawing/2014/main" id="{96F030EB-8B12-4013-A5F2-93ACDA41E21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24E6D3-84C4-4FCC-B90D-2CEB1A2814DF}"/>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88551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C7B28-3507-4747-9761-22263D9B9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329AA8C-F628-42DD-8E30-A4CF546A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D22835-3309-47C4-B4BC-AE24CEF1E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43821-60AB-408D-8E7E-E9FE9B9750F4}" type="datetimeFigureOut">
              <a:rPr lang="en-SG" smtClean="0"/>
              <a:t>27/03/2022</a:t>
            </a:fld>
            <a:endParaRPr lang="en-SG"/>
          </a:p>
        </p:txBody>
      </p:sp>
      <p:sp>
        <p:nvSpPr>
          <p:cNvPr id="5" name="Footer Placeholder 4">
            <a:extLst>
              <a:ext uri="{FF2B5EF4-FFF2-40B4-BE49-F238E27FC236}">
                <a16:creationId xmlns:a16="http://schemas.microsoft.com/office/drawing/2014/main" id="{C823B097-1C57-4021-9029-8892C1BC3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4938AE3-4595-452F-B163-411E8F986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B015-014F-443C-A203-2D2E0834A51B}" type="slidenum">
              <a:rPr lang="en-SG" smtClean="0"/>
              <a:t>‹#›</a:t>
            </a:fld>
            <a:endParaRPr lang="en-SG"/>
          </a:p>
        </p:txBody>
      </p:sp>
    </p:spTree>
    <p:extLst>
      <p:ext uri="{BB962C8B-B14F-4D97-AF65-F5344CB8AC3E}">
        <p14:creationId xmlns:p14="http://schemas.microsoft.com/office/powerpoint/2010/main" val="364677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1619250" y="1373188"/>
            <a:ext cx="9144000" cy="3656012"/>
          </a:xfrm>
        </p:spPr>
        <p:txBody>
          <a:bodyPr>
            <a:normAutofit fontScale="62500" lnSpcReduction="20000"/>
          </a:bodyPr>
          <a:lstStyle/>
          <a:p>
            <a:pPr algn="l"/>
            <a:r>
              <a:rPr lang="en-US" b="1" u="sng" dirty="0"/>
              <a:t>Pain Points:</a:t>
            </a:r>
            <a:r>
              <a:rPr lang="en-SG" b="1" u="sng" dirty="0"/>
              <a:t> </a:t>
            </a:r>
          </a:p>
          <a:p>
            <a:pPr marL="342900" indent="-342900" algn="l">
              <a:buFont typeface="Arial" panose="020B0604020202020204" pitchFamily="34" charset="0"/>
              <a:buChar char="•"/>
            </a:pPr>
            <a:r>
              <a:rPr lang="en-SG" dirty="0"/>
              <a:t>Intraday trading, trader faces difficulties to scan through numerous number of tickers to identify what is a good setup to enter</a:t>
            </a:r>
          </a:p>
          <a:p>
            <a:pPr marL="342900" indent="-342900" algn="l">
              <a:buFont typeface="Arial" panose="020B0604020202020204" pitchFamily="34" charset="0"/>
              <a:buChar char="•"/>
            </a:pPr>
            <a:r>
              <a:rPr lang="en-US" dirty="0"/>
              <a:t>Often enough, it is very difficult to monitor and key track on those tickers that posses clean/good setup to enter based on the various day-trade methods (e.g. Triple EMA, EMA9 + VWAP combo and VWAP retest)</a:t>
            </a:r>
          </a:p>
          <a:p>
            <a:pPr marL="342900" indent="-342900" algn="l">
              <a:buFont typeface="Arial" panose="020B0604020202020204" pitchFamily="34" charset="0"/>
              <a:buChar char="•"/>
            </a:pPr>
            <a:endParaRPr lang="en-US" dirty="0"/>
          </a:p>
          <a:p>
            <a:pPr algn="l"/>
            <a:r>
              <a:rPr lang="en-US" b="1" u="sng" dirty="0"/>
              <a:t>Objectives:</a:t>
            </a:r>
          </a:p>
          <a:p>
            <a:pPr marL="457200" indent="-457200" algn="l">
              <a:buFont typeface="Arial" panose="020B0604020202020204" pitchFamily="34" charset="0"/>
              <a:buChar char="•"/>
            </a:pPr>
            <a:r>
              <a:rPr lang="en-US" dirty="0"/>
              <a:t>Create a program that is able to pull live tickers’ data, apply the various indicators to </a:t>
            </a:r>
            <a:r>
              <a:rPr lang="en-US" dirty="0" err="1"/>
              <a:t>analyse</a:t>
            </a:r>
            <a:r>
              <a:rPr lang="en-US" dirty="0"/>
              <a:t> feasible day trade setup (LONG / SHORT)</a:t>
            </a:r>
          </a:p>
          <a:p>
            <a:pPr marL="457200" indent="-457200" algn="l">
              <a:buFont typeface="Arial" panose="020B0604020202020204" pitchFamily="34" charset="0"/>
              <a:buChar char="•"/>
            </a:pPr>
            <a:r>
              <a:rPr lang="en-US" dirty="0"/>
              <a:t>The program should be able identify tickers that meet the criteria for Triple EMA, EMA9 + VWAP combo and VWAP retest</a:t>
            </a:r>
          </a:p>
          <a:p>
            <a:pPr marL="457200" indent="-457200" algn="l">
              <a:buFont typeface="Arial" panose="020B0604020202020204" pitchFamily="34" charset="0"/>
              <a:buChar char="•"/>
            </a:pPr>
            <a:r>
              <a:rPr lang="en-US" dirty="0"/>
              <a:t>Future iterations, the program should automatically </a:t>
            </a:r>
            <a:r>
              <a:rPr lang="en-US" dirty="0" err="1"/>
              <a:t>analyse</a:t>
            </a:r>
            <a:r>
              <a:rPr lang="en-US" dirty="0"/>
              <a:t> if the risk (~ &lt;1%) is feasible to enter, across reference to 1hour charts (EMA20, MA50, MA100) for key levels. Different chart intervals. </a:t>
            </a:r>
            <a:r>
              <a:rPr lang="en-US" dirty="0" err="1"/>
              <a:t>Backtest</a:t>
            </a:r>
            <a:r>
              <a:rPr lang="en-US" dirty="0"/>
              <a:t> across historical data to under which day trade method perform better.</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00752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SHORT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below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pic>
        <p:nvPicPr>
          <p:cNvPr id="3" name="Picture 2">
            <a:extLst>
              <a:ext uri="{FF2B5EF4-FFF2-40B4-BE49-F238E27FC236}">
                <a16:creationId xmlns:a16="http://schemas.microsoft.com/office/drawing/2014/main" id="{67326ACE-028C-41CE-AD77-1C8CE09FA9C4}"/>
              </a:ext>
            </a:extLst>
          </p:cNvPr>
          <p:cNvPicPr>
            <a:picLocks noChangeAspect="1"/>
          </p:cNvPicPr>
          <p:nvPr/>
        </p:nvPicPr>
        <p:blipFill>
          <a:blip r:embed="rId2"/>
          <a:stretch>
            <a:fillRect/>
          </a:stretch>
        </p:blipFill>
        <p:spPr>
          <a:xfrm>
            <a:off x="324251" y="1966223"/>
            <a:ext cx="7054932" cy="4437940"/>
          </a:xfrm>
          <a:prstGeom prst="rect">
            <a:avLst/>
          </a:prstGeom>
        </p:spPr>
      </p:pic>
      <p:sp>
        <p:nvSpPr>
          <p:cNvPr id="21" name="Rectangle 20">
            <a:extLst>
              <a:ext uri="{FF2B5EF4-FFF2-40B4-BE49-F238E27FC236}">
                <a16:creationId xmlns:a16="http://schemas.microsoft.com/office/drawing/2014/main" id="{6CF66777-F45B-4E19-B37B-C7E9969D0F88}"/>
              </a:ext>
            </a:extLst>
          </p:cNvPr>
          <p:cNvSpPr/>
          <p:nvPr/>
        </p:nvSpPr>
        <p:spPr>
          <a:xfrm>
            <a:off x="4394446" y="3304286"/>
            <a:ext cx="772357" cy="74393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grpSp>
        <p:nvGrpSpPr>
          <p:cNvPr id="22" name="Group 21">
            <a:extLst>
              <a:ext uri="{FF2B5EF4-FFF2-40B4-BE49-F238E27FC236}">
                <a16:creationId xmlns:a16="http://schemas.microsoft.com/office/drawing/2014/main" id="{66EBFED1-5679-4437-9424-8F3900CE786C}"/>
              </a:ext>
            </a:extLst>
          </p:cNvPr>
          <p:cNvGrpSpPr/>
          <p:nvPr/>
        </p:nvGrpSpPr>
        <p:grpSpPr>
          <a:xfrm>
            <a:off x="7308414" y="82018"/>
            <a:ext cx="4509609" cy="4458233"/>
            <a:chOff x="7308414" y="82018"/>
            <a:chExt cx="4509609" cy="4458233"/>
          </a:xfrm>
        </p:grpSpPr>
        <p:sp>
          <p:nvSpPr>
            <p:cNvPr id="16" name="Rectangle 15">
              <a:extLst>
                <a:ext uri="{FF2B5EF4-FFF2-40B4-BE49-F238E27FC236}">
                  <a16:creationId xmlns:a16="http://schemas.microsoft.com/office/drawing/2014/main" id="{550702F1-7D8D-4D8E-B0C4-37D74D4C1FFA}"/>
                </a:ext>
              </a:extLst>
            </p:cNvPr>
            <p:cNvSpPr/>
            <p:nvPr/>
          </p:nvSpPr>
          <p:spPr>
            <a:xfrm>
              <a:off x="7308414" y="82018"/>
              <a:ext cx="4509609"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nvGrpSpPr>
            <p:cNvPr id="6" name="Group 5">
              <a:extLst>
                <a:ext uri="{FF2B5EF4-FFF2-40B4-BE49-F238E27FC236}">
                  <a16:creationId xmlns:a16="http://schemas.microsoft.com/office/drawing/2014/main" id="{19EE22D2-CB39-466D-BB53-C5A186A53469}"/>
                </a:ext>
              </a:extLst>
            </p:cNvPr>
            <p:cNvGrpSpPr/>
            <p:nvPr/>
          </p:nvGrpSpPr>
          <p:grpSpPr>
            <a:xfrm>
              <a:off x="8032749" y="356855"/>
              <a:ext cx="3035301" cy="4183396"/>
              <a:chOff x="1262062" y="433638"/>
              <a:chExt cx="4253091" cy="5586162"/>
            </a:xfrm>
          </p:grpSpPr>
          <p:pic>
            <p:nvPicPr>
              <p:cNvPr id="4" name="Picture 3">
                <a:extLst>
                  <a:ext uri="{FF2B5EF4-FFF2-40B4-BE49-F238E27FC236}">
                    <a16:creationId xmlns:a16="http://schemas.microsoft.com/office/drawing/2014/main" id="{66739FF2-7B5A-4D7F-A219-06D839B6FBD8}"/>
                  </a:ext>
                </a:extLst>
              </p:cNvPr>
              <p:cNvPicPr>
                <a:picLocks noChangeAspect="1"/>
              </p:cNvPicPr>
              <p:nvPr/>
            </p:nvPicPr>
            <p:blipFill rotWithShape="1">
              <a:blip r:embed="rId3"/>
              <a:srcRect r="56008"/>
              <a:stretch/>
            </p:blipFill>
            <p:spPr>
              <a:xfrm>
                <a:off x="1262062" y="838200"/>
                <a:ext cx="4253090" cy="5181600"/>
              </a:xfrm>
              <a:prstGeom prst="rect">
                <a:avLst/>
              </a:prstGeom>
            </p:spPr>
          </p:pic>
          <p:pic>
            <p:nvPicPr>
              <p:cNvPr id="5" name="Picture 4">
                <a:extLst>
                  <a:ext uri="{FF2B5EF4-FFF2-40B4-BE49-F238E27FC236}">
                    <a16:creationId xmlns:a16="http://schemas.microsoft.com/office/drawing/2014/main" id="{8D8ABB84-BBFA-4BA9-BC73-BB839C49E337}"/>
                  </a:ext>
                </a:extLst>
              </p:cNvPr>
              <p:cNvPicPr>
                <a:picLocks noChangeAspect="1"/>
              </p:cNvPicPr>
              <p:nvPr/>
            </p:nvPicPr>
            <p:blipFill rotWithShape="1">
              <a:blip r:embed="rId4"/>
              <a:srcRect r="55725"/>
              <a:stretch/>
            </p:blipFill>
            <p:spPr>
              <a:xfrm>
                <a:off x="1297988" y="433638"/>
                <a:ext cx="4217165" cy="428625"/>
              </a:xfrm>
              <a:prstGeom prst="rect">
                <a:avLst/>
              </a:prstGeom>
            </p:spPr>
          </p:pic>
        </p:grpSp>
      </p:grpSp>
      <p:grpSp>
        <p:nvGrpSpPr>
          <p:cNvPr id="26" name="Group 25">
            <a:extLst>
              <a:ext uri="{FF2B5EF4-FFF2-40B4-BE49-F238E27FC236}">
                <a16:creationId xmlns:a16="http://schemas.microsoft.com/office/drawing/2014/main" id="{F74AB5AE-CF47-4C9B-B3FB-1B0341B12095}"/>
              </a:ext>
            </a:extLst>
          </p:cNvPr>
          <p:cNvGrpSpPr/>
          <p:nvPr/>
        </p:nvGrpSpPr>
        <p:grpSpPr>
          <a:xfrm>
            <a:off x="7410835" y="4461547"/>
            <a:ext cx="4556263" cy="2314435"/>
            <a:chOff x="7410835" y="4621346"/>
            <a:chExt cx="4556263" cy="2314435"/>
          </a:xfrm>
        </p:grpSpPr>
        <p:sp>
          <p:nvSpPr>
            <p:cNvPr id="19" name="Rectangle 18">
              <a:extLst>
                <a:ext uri="{FF2B5EF4-FFF2-40B4-BE49-F238E27FC236}">
                  <a16:creationId xmlns:a16="http://schemas.microsoft.com/office/drawing/2014/main" id="{1909FFD3-DEFD-43EC-904E-594838A7FC44}"/>
                </a:ext>
              </a:extLst>
            </p:cNvPr>
            <p:cNvSpPr/>
            <p:nvPr/>
          </p:nvSpPr>
          <p:spPr>
            <a:xfrm>
              <a:off x="7410835" y="4621346"/>
              <a:ext cx="4556263"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nvGrpSpPr>
            <p:cNvPr id="25" name="Group 24">
              <a:extLst>
                <a:ext uri="{FF2B5EF4-FFF2-40B4-BE49-F238E27FC236}">
                  <a16:creationId xmlns:a16="http://schemas.microsoft.com/office/drawing/2014/main" id="{B1A029D8-36DF-404B-A885-EE7EFC10D5A8}"/>
                </a:ext>
              </a:extLst>
            </p:cNvPr>
            <p:cNvGrpSpPr/>
            <p:nvPr/>
          </p:nvGrpSpPr>
          <p:grpSpPr>
            <a:xfrm>
              <a:off x="7941473" y="4929123"/>
              <a:ext cx="3494985" cy="2006658"/>
              <a:chOff x="5521219" y="633743"/>
              <a:chExt cx="4249942" cy="2399759"/>
            </a:xfrm>
          </p:grpSpPr>
          <p:pic>
            <p:nvPicPr>
              <p:cNvPr id="23" name="Picture 22">
                <a:extLst>
                  <a:ext uri="{FF2B5EF4-FFF2-40B4-BE49-F238E27FC236}">
                    <a16:creationId xmlns:a16="http://schemas.microsoft.com/office/drawing/2014/main" id="{2F590E43-C9CA-41D9-B2D9-D6C9D9617832}"/>
                  </a:ext>
                </a:extLst>
              </p:cNvPr>
              <p:cNvPicPr>
                <a:picLocks noChangeAspect="1"/>
              </p:cNvPicPr>
              <p:nvPr/>
            </p:nvPicPr>
            <p:blipFill rotWithShape="1">
              <a:blip r:embed="rId5"/>
              <a:srcRect t="40656" r="55979" b="12032"/>
              <a:stretch/>
            </p:blipFill>
            <p:spPr>
              <a:xfrm>
                <a:off x="5663388" y="1018862"/>
                <a:ext cx="4107773" cy="2014640"/>
              </a:xfrm>
              <a:prstGeom prst="rect">
                <a:avLst/>
              </a:prstGeom>
            </p:spPr>
          </p:pic>
          <p:pic>
            <p:nvPicPr>
              <p:cNvPr id="24" name="Picture 23">
                <a:extLst>
                  <a:ext uri="{FF2B5EF4-FFF2-40B4-BE49-F238E27FC236}">
                    <a16:creationId xmlns:a16="http://schemas.microsoft.com/office/drawing/2014/main" id="{236EB696-A8A8-4398-B223-B9F1B93EF24C}"/>
                  </a:ext>
                </a:extLst>
              </p:cNvPr>
              <p:cNvPicPr>
                <a:picLocks noChangeAspect="1"/>
              </p:cNvPicPr>
              <p:nvPr/>
            </p:nvPicPr>
            <p:blipFill rotWithShape="1">
              <a:blip r:embed="rId5"/>
              <a:srcRect t="36" r="55979" b="92613"/>
              <a:stretch/>
            </p:blipFill>
            <p:spPr>
              <a:xfrm>
                <a:off x="5521219" y="633743"/>
                <a:ext cx="4226511" cy="413822"/>
              </a:xfrm>
              <a:prstGeom prst="rect">
                <a:avLst/>
              </a:prstGeom>
            </p:spPr>
          </p:pic>
        </p:grpSp>
      </p:grpSp>
    </p:spTree>
    <p:extLst>
      <p:ext uri="{BB962C8B-B14F-4D97-AF65-F5344CB8AC3E}">
        <p14:creationId xmlns:p14="http://schemas.microsoft.com/office/powerpoint/2010/main" val="15569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BBE8C0-E990-4608-8F1E-64C96507537C}"/>
              </a:ext>
            </a:extLst>
          </p:cNvPr>
          <p:cNvPicPr>
            <a:picLocks noChangeAspect="1"/>
          </p:cNvPicPr>
          <p:nvPr/>
        </p:nvPicPr>
        <p:blipFill>
          <a:blip r:embed="rId2"/>
          <a:stretch>
            <a:fillRect/>
          </a:stretch>
        </p:blipFill>
        <p:spPr>
          <a:xfrm>
            <a:off x="363753" y="3033437"/>
            <a:ext cx="5199866" cy="3376321"/>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200" b="1" dirty="0"/>
              <a:t>Rule 1 </a:t>
            </a:r>
            <a:r>
              <a:rPr lang="en-US" sz="1200" b="1" dirty="0" err="1"/>
              <a:t>Vwap</a:t>
            </a:r>
            <a:r>
              <a:rPr lang="en-US" sz="1200" b="1" dirty="0"/>
              <a:t> Retest – Candle coming close to VWAP Rule 1</a:t>
            </a:r>
          </a:p>
          <a:p>
            <a:pPr marL="914400" lvl="1" indent="-457200" algn="l">
              <a:buFont typeface="Arial" panose="020B0604020202020204" pitchFamily="34" charset="0"/>
              <a:buChar char="•"/>
            </a:pPr>
            <a:r>
              <a:rPr lang="en-US" sz="1200" dirty="0"/>
              <a:t>Calculate the number of candles (in last 5) whether they were above or below the </a:t>
            </a:r>
            <a:r>
              <a:rPr lang="en-US" sz="1200" dirty="0" err="1"/>
              <a:t>vwap</a:t>
            </a:r>
            <a:endParaRPr lang="en-US" sz="1200" dirty="0"/>
          </a:p>
          <a:p>
            <a:pPr marL="914400" lvl="1" indent="-457200" algn="l">
              <a:buFont typeface="Arial" panose="020B0604020202020204" pitchFamily="34" charset="0"/>
              <a:buChar char="•"/>
            </a:pPr>
            <a:r>
              <a:rPr lang="en-US" sz="1200" dirty="0"/>
              <a:t>Calculate the last two price action is it downtrend or uptrend</a:t>
            </a:r>
          </a:p>
          <a:p>
            <a:pPr marL="914400" lvl="1" indent="-457200" algn="l">
              <a:buFont typeface="Arial" panose="020B0604020202020204" pitchFamily="34" charset="0"/>
              <a:buChar char="•"/>
            </a:pPr>
            <a:r>
              <a:rPr lang="en-US" sz="1200" dirty="0"/>
              <a:t>Check whether the candle’s close /low (LONG) or close/high (SHORT) is near </a:t>
            </a:r>
            <a:r>
              <a:rPr lang="en-US" sz="1200" dirty="0" err="1"/>
              <a:t>vwap</a:t>
            </a:r>
            <a:r>
              <a:rPr lang="en-US" sz="1200" dirty="0"/>
              <a:t> with certain tolerance</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(LONG)</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(SHORT)</a:t>
            </a:r>
          </a:p>
        </p:txBody>
      </p:sp>
      <p:sp>
        <p:nvSpPr>
          <p:cNvPr id="25" name="Subtitle 2">
            <a:extLst>
              <a:ext uri="{FF2B5EF4-FFF2-40B4-BE49-F238E27FC236}">
                <a16:creationId xmlns:a16="http://schemas.microsoft.com/office/drawing/2014/main" id="{DD9BE84D-EEC7-4296-8FA6-D0C48169EE17}"/>
              </a:ext>
            </a:extLst>
          </p:cNvPr>
          <p:cNvSpPr txBox="1">
            <a:spLocks/>
          </p:cNvSpPr>
          <p:nvPr/>
        </p:nvSpPr>
        <p:spPr>
          <a:xfrm>
            <a:off x="5153025" y="1208147"/>
            <a:ext cx="5065497"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mj-lt"/>
              <a:buAutoNum type="arabicPeriod" startAt="2"/>
            </a:pPr>
            <a:r>
              <a:rPr lang="en-US" sz="1200" b="1" dirty="0"/>
              <a:t>Rule 2 Confirmation Candle</a:t>
            </a:r>
          </a:p>
          <a:p>
            <a:pPr marL="914400" lvl="1" indent="-457200" algn="l">
              <a:buFont typeface="Arial" panose="020B0604020202020204" pitchFamily="34" charset="0"/>
              <a:buChar char="•"/>
            </a:pPr>
            <a:r>
              <a:rPr lang="en-US" sz="1200" dirty="0"/>
              <a:t>Check if previous candle’s has fulfilled rule 1: '</a:t>
            </a:r>
            <a:r>
              <a:rPr lang="en-US" sz="1200" dirty="0" err="1"/>
              <a:t>vwap_retest_signal_rule_one</a:t>
            </a:r>
            <a:r>
              <a:rPr lang="en-US" sz="1200" dirty="0"/>
              <a:t>’  = 1/-1</a:t>
            </a:r>
          </a:p>
          <a:p>
            <a:pPr marL="1371600" lvl="2" indent="-457200" algn="l">
              <a:buFont typeface="Arial" panose="020B0604020202020204" pitchFamily="34" charset="0"/>
              <a:buChar char="•"/>
            </a:pPr>
            <a:r>
              <a:rPr lang="en-US" sz="1200" dirty="0"/>
              <a:t>(LONG) Check if latest candle’s close is greater than the previous candle’s close</a:t>
            </a:r>
          </a:p>
          <a:p>
            <a:pPr marL="1371600" lvl="2" indent="-457200" algn="l">
              <a:buFont typeface="Arial" panose="020B0604020202020204" pitchFamily="34" charset="0"/>
              <a:buChar char="•"/>
            </a:pPr>
            <a:r>
              <a:rPr lang="en-US" sz="1200" dirty="0"/>
              <a:t>(SHORT) Check if latest candle’s close is smaller than the previous candle’s close</a:t>
            </a:r>
          </a:p>
          <a:p>
            <a:pPr marL="1371600" lvl="2" indent="-457200" algn="l">
              <a:buFont typeface="Arial" panose="020B0604020202020204" pitchFamily="34" charset="0"/>
              <a:buChar char="•"/>
            </a:pPr>
            <a:endParaRPr lang="en-US" sz="1200" dirty="0"/>
          </a:p>
          <a:p>
            <a:pPr marL="1371600" lvl="2" indent="-457200" algn="l">
              <a:buFont typeface="Arial" panose="020B0604020202020204" pitchFamily="34" charset="0"/>
              <a:buChar char="•"/>
            </a:pPr>
            <a:endParaRPr lang="en-US" sz="1200" dirty="0"/>
          </a:p>
        </p:txBody>
      </p:sp>
      <p:grpSp>
        <p:nvGrpSpPr>
          <p:cNvPr id="7" name="Group 6">
            <a:extLst>
              <a:ext uri="{FF2B5EF4-FFF2-40B4-BE49-F238E27FC236}">
                <a16:creationId xmlns:a16="http://schemas.microsoft.com/office/drawing/2014/main" id="{DB944E3C-42DE-4804-9D83-4DC41509A112}"/>
              </a:ext>
            </a:extLst>
          </p:cNvPr>
          <p:cNvGrpSpPr/>
          <p:nvPr/>
        </p:nvGrpSpPr>
        <p:grpSpPr>
          <a:xfrm>
            <a:off x="9757654" y="58547"/>
            <a:ext cx="2434346" cy="2339636"/>
            <a:chOff x="9688327" y="2962566"/>
            <a:chExt cx="2434346" cy="2339636"/>
          </a:xfrm>
        </p:grpSpPr>
        <p:grpSp>
          <p:nvGrpSpPr>
            <p:cNvPr id="44" name="Group 43">
              <a:extLst>
                <a:ext uri="{FF2B5EF4-FFF2-40B4-BE49-F238E27FC236}">
                  <a16:creationId xmlns:a16="http://schemas.microsoft.com/office/drawing/2014/main" id="{8C273AC4-6C5D-4A05-A436-74FD74D09919}"/>
                </a:ext>
              </a:extLst>
            </p:cNvPr>
            <p:cNvGrpSpPr/>
            <p:nvPr/>
          </p:nvGrpSpPr>
          <p:grpSpPr>
            <a:xfrm>
              <a:off x="9688327" y="2962566"/>
              <a:ext cx="2434346" cy="2339636"/>
              <a:chOff x="9679584" y="3538305"/>
              <a:chExt cx="2434346" cy="2339636"/>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679584" y="3538305"/>
                <a:ext cx="1934371" cy="2339636"/>
                <a:chOff x="7735824" y="1711156"/>
                <a:chExt cx="1934371" cy="2339636"/>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41755" y="2394108"/>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947166" y="2022459"/>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63209" y="171115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211544" y="1866340"/>
                  <a:ext cx="164592" cy="64633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907679" y="2255178"/>
                  <a:ext cx="762516" cy="369332"/>
                </a:xfrm>
                <a:prstGeom prst="rect">
                  <a:avLst/>
                </a:prstGeom>
                <a:noFill/>
              </p:spPr>
              <p:txBody>
                <a:bodyPr wrap="none" rtlCol="0">
                  <a:spAutoFit/>
                </a:bodyPr>
                <a:lstStyle/>
                <a:p>
                  <a:r>
                    <a:rPr lang="en-US" dirty="0"/>
                    <a:t>VWAP</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351465" y="4579856"/>
                <a:ext cx="1762465" cy="646331"/>
              </a:xfrm>
              <a:prstGeom prst="rect">
                <a:avLst/>
              </a:prstGeom>
              <a:noFill/>
            </p:spPr>
            <p:txBody>
              <a:bodyPr wrap="square" rtlCol="0">
                <a:spAutoFit/>
              </a:bodyPr>
              <a:lstStyle/>
              <a:p>
                <a:r>
                  <a:rPr lang="en-US" dirty="0"/>
                  <a:t>0.2%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433678" y="4370176"/>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pic>
          <p:nvPicPr>
            <p:cNvPr id="36" name="Picture 2" descr="bear candlestick OFF 64% - Online Shopping Site for Fashion &amp;amp; Lifestyle.">
              <a:extLst>
                <a:ext uri="{FF2B5EF4-FFF2-40B4-BE49-F238E27FC236}">
                  <a16:creationId xmlns:a16="http://schemas.microsoft.com/office/drawing/2014/main" id="{65AC6D54-8530-48A2-A9E4-190B795AABD7}"/>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15101" b="74161" l="77292" r="86042">
                          <a14:foregroundMark x1="82083" y1="66779" x2="82083" y2="66779"/>
                          <a14:foregroundMark x1="86042" y1="64765" x2="86042" y2="64765"/>
                          <a14:foregroundMark x1="81875" y1="17114" x2="81875" y2="17114"/>
                          <a14:foregroundMark x1="81458" y1="15436" x2="81458" y2="15436"/>
                          <a14:foregroundMark x1="81875" y1="71141" x2="81875" y2="71141"/>
                          <a14:foregroundMark x1="81667" y1="74161" x2="81667" y2="74161"/>
                        </a14:backgroundRemoval>
                      </a14:imgEffect>
                    </a14:imgLayer>
                  </a14:imgProps>
                </a:ext>
                <a:ext uri="{28A0092B-C50C-407E-A947-70E740481C1C}">
                  <a14:useLocalDpi xmlns:a14="http://schemas.microsoft.com/office/drawing/2010/main" val="0"/>
                </a:ext>
              </a:extLst>
            </a:blip>
            <a:srcRect l="76520" t="11581" r="13811" b="23710"/>
            <a:stretch/>
          </p:blipFill>
          <p:spPr bwMode="auto">
            <a:xfrm flipH="1">
              <a:off x="10336224" y="3327639"/>
              <a:ext cx="106197" cy="5598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bear candlestick OFF 64% - Online Shopping Site for Fashion &amp;amp; Lifestyle.">
              <a:extLst>
                <a:ext uri="{FF2B5EF4-FFF2-40B4-BE49-F238E27FC236}">
                  <a16:creationId xmlns:a16="http://schemas.microsoft.com/office/drawing/2014/main" id="{FF206024-B8D2-4F94-9495-23B4C2FC664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10450006" y="3273869"/>
              <a:ext cx="164592" cy="38385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72D05AC9-C484-43C0-83B1-CEFE24D1CE66}"/>
              </a:ext>
            </a:extLst>
          </p:cNvPr>
          <p:cNvSpPr txBox="1"/>
          <p:nvPr/>
        </p:nvSpPr>
        <p:spPr>
          <a:xfrm>
            <a:off x="4697662" y="3071584"/>
            <a:ext cx="716863" cy="369332"/>
          </a:xfrm>
          <a:prstGeom prst="rect">
            <a:avLst/>
          </a:prstGeom>
          <a:noFill/>
        </p:spPr>
        <p:txBody>
          <a:bodyPr wrap="none" rtlCol="0">
            <a:spAutoFit/>
          </a:bodyPr>
          <a:lstStyle/>
          <a:p>
            <a:r>
              <a:rPr lang="en-US" dirty="0"/>
              <a:t>Rule1</a:t>
            </a:r>
          </a:p>
        </p:txBody>
      </p:sp>
      <p:pic>
        <p:nvPicPr>
          <p:cNvPr id="8" name="Picture 7">
            <a:extLst>
              <a:ext uri="{FF2B5EF4-FFF2-40B4-BE49-F238E27FC236}">
                <a16:creationId xmlns:a16="http://schemas.microsoft.com/office/drawing/2014/main" id="{2734DF36-3A1E-4D10-A4F4-8EA66D762693}"/>
              </a:ext>
            </a:extLst>
          </p:cNvPr>
          <p:cNvPicPr>
            <a:picLocks noChangeAspect="1"/>
          </p:cNvPicPr>
          <p:nvPr/>
        </p:nvPicPr>
        <p:blipFill>
          <a:blip r:embed="rId6"/>
          <a:stretch>
            <a:fillRect/>
          </a:stretch>
        </p:blipFill>
        <p:spPr>
          <a:xfrm>
            <a:off x="5884613" y="2973918"/>
            <a:ext cx="5199866" cy="1485900"/>
          </a:xfrm>
          <a:prstGeom prst="rect">
            <a:avLst/>
          </a:prstGeom>
        </p:spPr>
      </p:pic>
      <p:sp>
        <p:nvSpPr>
          <p:cNvPr id="52" name="TextBox 51">
            <a:extLst>
              <a:ext uri="{FF2B5EF4-FFF2-40B4-BE49-F238E27FC236}">
                <a16:creationId xmlns:a16="http://schemas.microsoft.com/office/drawing/2014/main" id="{1E2680CB-B8AC-4005-8DD6-7CF06DA67285}"/>
              </a:ext>
            </a:extLst>
          </p:cNvPr>
          <p:cNvSpPr txBox="1"/>
          <p:nvPr/>
        </p:nvSpPr>
        <p:spPr>
          <a:xfrm>
            <a:off x="10286654" y="2973918"/>
            <a:ext cx="716863" cy="369332"/>
          </a:xfrm>
          <a:prstGeom prst="rect">
            <a:avLst/>
          </a:prstGeom>
          <a:noFill/>
        </p:spPr>
        <p:txBody>
          <a:bodyPr wrap="none" rtlCol="0">
            <a:spAutoFit/>
          </a:bodyPr>
          <a:lstStyle/>
          <a:p>
            <a:r>
              <a:rPr lang="en-US" dirty="0"/>
              <a:t>Rule2</a:t>
            </a:r>
          </a:p>
        </p:txBody>
      </p:sp>
    </p:spTree>
    <p:extLst>
      <p:ext uri="{BB962C8B-B14F-4D97-AF65-F5344CB8AC3E}">
        <p14:creationId xmlns:p14="http://schemas.microsoft.com/office/powerpoint/2010/main" val="58253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 Edge Cases</a:t>
            </a:r>
            <a:endParaRPr lang="en-SG" dirty="0"/>
          </a:p>
        </p:txBody>
      </p:sp>
      <p:pic>
        <p:nvPicPr>
          <p:cNvPr id="5" name="Picture 4">
            <a:extLst>
              <a:ext uri="{FF2B5EF4-FFF2-40B4-BE49-F238E27FC236}">
                <a16:creationId xmlns:a16="http://schemas.microsoft.com/office/drawing/2014/main" id="{271EC92C-2941-4E7C-96CD-5F68C0A50343}"/>
              </a:ext>
            </a:extLst>
          </p:cNvPr>
          <p:cNvPicPr>
            <a:picLocks noChangeAspect="1"/>
          </p:cNvPicPr>
          <p:nvPr/>
        </p:nvPicPr>
        <p:blipFill>
          <a:blip r:embed="rId2"/>
          <a:stretch>
            <a:fillRect/>
          </a:stretch>
        </p:blipFill>
        <p:spPr>
          <a:xfrm>
            <a:off x="231559" y="109729"/>
            <a:ext cx="8886548" cy="5003809"/>
          </a:xfrm>
          <a:prstGeom prst="rect">
            <a:avLst/>
          </a:prstGeom>
        </p:spPr>
      </p:pic>
      <p:grpSp>
        <p:nvGrpSpPr>
          <p:cNvPr id="10" name="Group 9">
            <a:extLst>
              <a:ext uri="{FF2B5EF4-FFF2-40B4-BE49-F238E27FC236}">
                <a16:creationId xmlns:a16="http://schemas.microsoft.com/office/drawing/2014/main" id="{23A43EAC-0506-4DF3-B0BF-B07EB1D1BCF8}"/>
              </a:ext>
            </a:extLst>
          </p:cNvPr>
          <p:cNvGrpSpPr/>
          <p:nvPr/>
        </p:nvGrpSpPr>
        <p:grpSpPr>
          <a:xfrm>
            <a:off x="665826" y="5021165"/>
            <a:ext cx="7608163" cy="1836835"/>
            <a:chOff x="2130641" y="4571999"/>
            <a:chExt cx="9839418" cy="2227453"/>
          </a:xfrm>
        </p:grpSpPr>
        <p:pic>
          <p:nvPicPr>
            <p:cNvPr id="8" name="Picture 7">
              <a:extLst>
                <a:ext uri="{FF2B5EF4-FFF2-40B4-BE49-F238E27FC236}">
                  <a16:creationId xmlns:a16="http://schemas.microsoft.com/office/drawing/2014/main" id="{21C86CE3-563B-4825-95FA-DDFFB42967AE}"/>
                </a:ext>
              </a:extLst>
            </p:cNvPr>
            <p:cNvPicPr>
              <a:picLocks noChangeAspect="1"/>
            </p:cNvPicPr>
            <p:nvPr/>
          </p:nvPicPr>
          <p:blipFill>
            <a:blip r:embed="rId3"/>
            <a:stretch>
              <a:fillRect/>
            </a:stretch>
          </p:blipFill>
          <p:spPr>
            <a:xfrm>
              <a:off x="2140259" y="4571999"/>
              <a:ext cx="9829800" cy="2227453"/>
            </a:xfrm>
            <a:prstGeom prst="rect">
              <a:avLst/>
            </a:prstGeom>
          </p:spPr>
        </p:pic>
        <p:sp>
          <p:nvSpPr>
            <p:cNvPr id="9" name="Rectangle 8">
              <a:extLst>
                <a:ext uri="{FF2B5EF4-FFF2-40B4-BE49-F238E27FC236}">
                  <a16:creationId xmlns:a16="http://schemas.microsoft.com/office/drawing/2014/main" id="{4937B461-7630-45BF-871E-41C051EDBD8C}"/>
                </a:ext>
              </a:extLst>
            </p:cNvPr>
            <p:cNvSpPr/>
            <p:nvPr/>
          </p:nvSpPr>
          <p:spPr>
            <a:xfrm>
              <a:off x="2130641" y="5965794"/>
              <a:ext cx="9839418" cy="426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Arrow Connector 11">
            <a:extLst>
              <a:ext uri="{FF2B5EF4-FFF2-40B4-BE49-F238E27FC236}">
                <a16:creationId xmlns:a16="http://schemas.microsoft.com/office/drawing/2014/main" id="{4335E19A-19CF-4167-B9E8-D73CE1125430}"/>
              </a:ext>
            </a:extLst>
          </p:cNvPr>
          <p:cNvCxnSpPr>
            <a:cxnSpLocks/>
          </p:cNvCxnSpPr>
          <p:nvPr/>
        </p:nvCxnSpPr>
        <p:spPr>
          <a:xfrm flipV="1">
            <a:off x="673263" y="2894120"/>
            <a:ext cx="2522698" cy="3276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9431845" y="2455055"/>
            <a:ext cx="2472309" cy="2365520"/>
          </a:xfrm>
        </p:spPr>
        <p:txBody>
          <a:bodyPr>
            <a:normAutofit fontScale="77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t>
            </a:r>
            <a:r>
              <a:rPr lang="en-US" sz="1800" dirty="0" err="1"/>
              <a:t>vwap</a:t>
            </a:r>
            <a:r>
              <a:rPr lang="en-US" sz="1800" dirty="0"/>
              <a:t> confirmation candle signal has detected a false confirmation has the detection logic doesn’t take into account the direction of the price action. </a:t>
            </a:r>
          </a:p>
          <a:p>
            <a:pPr marL="457200" indent="-457200" algn="l">
              <a:buFont typeface="Arial" panose="020B0604020202020204" pitchFamily="34" charset="0"/>
              <a:buChar char="•"/>
            </a:pPr>
            <a:r>
              <a:rPr lang="en-US" sz="1800" dirty="0"/>
              <a:t>In this case, the price action is a downtrend for a </a:t>
            </a:r>
            <a:r>
              <a:rPr lang="en-US" sz="1800" dirty="0" err="1"/>
              <a:t>vwap</a:t>
            </a:r>
            <a:r>
              <a:rPr lang="en-US" sz="1800" dirty="0"/>
              <a:t> retest to enter LONG instead of a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99994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fontScale="92500" lnSpcReduction="10000"/>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marL="457200" indent="-457200" algn="l">
              <a:buFont typeface="Arial" panose="020B0604020202020204" pitchFamily="34" charset="0"/>
              <a:buChar char="•"/>
            </a:pPr>
            <a:r>
              <a:rPr lang="en-US" sz="1800" dirty="0"/>
              <a:t>Red numbers indicates that the algorithm is detecting the wrong setup (Need to improve on this)</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14" name="Picture 13">
            <a:extLst>
              <a:ext uri="{FF2B5EF4-FFF2-40B4-BE49-F238E27FC236}">
                <a16:creationId xmlns:a16="http://schemas.microsoft.com/office/drawing/2014/main" id="{4D2BC415-6F50-4FF8-9553-FD90E0F6B954}"/>
              </a:ext>
            </a:extLst>
          </p:cNvPr>
          <p:cNvPicPr>
            <a:picLocks noChangeAspect="1"/>
          </p:cNvPicPr>
          <p:nvPr/>
        </p:nvPicPr>
        <p:blipFill>
          <a:blip r:embed="rId2"/>
          <a:stretch>
            <a:fillRect/>
          </a:stretch>
        </p:blipFill>
        <p:spPr>
          <a:xfrm>
            <a:off x="493578" y="0"/>
            <a:ext cx="8366337" cy="5120673"/>
          </a:xfrm>
          <a:prstGeom prst="rect">
            <a:avLst/>
          </a:prstGeom>
        </p:spPr>
      </p:pic>
      <p:grpSp>
        <p:nvGrpSpPr>
          <p:cNvPr id="11" name="Group 10">
            <a:extLst>
              <a:ext uri="{FF2B5EF4-FFF2-40B4-BE49-F238E27FC236}">
                <a16:creationId xmlns:a16="http://schemas.microsoft.com/office/drawing/2014/main" id="{39A17574-D67D-4259-B166-0D138CA8DAEC}"/>
              </a:ext>
            </a:extLst>
          </p:cNvPr>
          <p:cNvGrpSpPr/>
          <p:nvPr/>
        </p:nvGrpSpPr>
        <p:grpSpPr>
          <a:xfrm>
            <a:off x="186431" y="4257675"/>
            <a:ext cx="12002994" cy="2600325"/>
            <a:chOff x="-822300" y="-175642"/>
            <a:chExt cx="17874004" cy="6923913"/>
          </a:xfrm>
        </p:grpSpPr>
        <p:pic>
          <p:nvPicPr>
            <p:cNvPr id="6" name="Picture 5">
              <a:extLst>
                <a:ext uri="{FF2B5EF4-FFF2-40B4-BE49-F238E27FC236}">
                  <a16:creationId xmlns:a16="http://schemas.microsoft.com/office/drawing/2014/main" id="{69A1C28E-D7BF-4F50-83D6-3320D422B0D7}"/>
                </a:ext>
              </a:extLst>
            </p:cNvPr>
            <p:cNvPicPr>
              <a:picLocks noChangeAspect="1"/>
            </p:cNvPicPr>
            <p:nvPr/>
          </p:nvPicPr>
          <p:blipFill>
            <a:blip r:embed="rId3"/>
            <a:stretch>
              <a:fillRect/>
            </a:stretch>
          </p:blipFill>
          <p:spPr>
            <a:xfrm>
              <a:off x="-822300" y="-109729"/>
              <a:ext cx="9563363" cy="6858000"/>
            </a:xfrm>
            <a:prstGeom prst="rect">
              <a:avLst/>
            </a:prstGeom>
          </p:spPr>
        </p:pic>
        <p:pic>
          <p:nvPicPr>
            <p:cNvPr id="13" name="Picture 12">
              <a:extLst>
                <a:ext uri="{FF2B5EF4-FFF2-40B4-BE49-F238E27FC236}">
                  <a16:creationId xmlns:a16="http://schemas.microsoft.com/office/drawing/2014/main" id="{5E27BBB0-74C6-467A-9B79-BF203DC484C6}"/>
                </a:ext>
              </a:extLst>
            </p:cNvPr>
            <p:cNvPicPr>
              <a:picLocks noChangeAspect="1"/>
            </p:cNvPicPr>
            <p:nvPr/>
          </p:nvPicPr>
          <p:blipFill>
            <a:blip r:embed="rId4"/>
            <a:stretch>
              <a:fillRect/>
            </a:stretch>
          </p:blipFill>
          <p:spPr>
            <a:xfrm>
              <a:off x="8661296" y="-175642"/>
              <a:ext cx="8390408" cy="6858000"/>
            </a:xfrm>
            <a:prstGeom prst="rect">
              <a:avLst/>
            </a:prstGeom>
          </p:spPr>
        </p:pic>
      </p:grpSp>
      <p:sp>
        <p:nvSpPr>
          <p:cNvPr id="17" name="Rectangle 16">
            <a:extLst>
              <a:ext uri="{FF2B5EF4-FFF2-40B4-BE49-F238E27FC236}">
                <a16:creationId xmlns:a16="http://schemas.microsoft.com/office/drawing/2014/main" id="{C9D54111-43FB-429B-9554-90BD81326D6A}"/>
              </a:ext>
            </a:extLst>
          </p:cNvPr>
          <p:cNvSpPr/>
          <p:nvPr/>
        </p:nvSpPr>
        <p:spPr>
          <a:xfrm>
            <a:off x="-29100" y="4330494"/>
            <a:ext cx="431062" cy="2554545"/>
          </a:xfrm>
          <a:prstGeom prst="rect">
            <a:avLst/>
          </a:prstGeom>
        </p:spPr>
        <p:txBody>
          <a:bodyPr wrap="square">
            <a:spAutoFit/>
          </a:bodyPr>
          <a:lstStyle/>
          <a:p>
            <a:r>
              <a:rPr lang="en-US" sz="1600" dirty="0">
                <a:sym typeface="Wingdings" panose="05000000000000000000" pitchFamily="2" charset="2"/>
              </a:rPr>
              <a:t>1</a:t>
            </a:r>
          </a:p>
          <a:p>
            <a:r>
              <a:rPr lang="en-US" sz="1600" dirty="0">
                <a:sym typeface="Wingdings" panose="05000000000000000000" pitchFamily="2" charset="2"/>
              </a:rPr>
              <a:t>2</a:t>
            </a:r>
          </a:p>
          <a:p>
            <a:r>
              <a:rPr lang="en-US" sz="1600" dirty="0">
                <a:sym typeface="Wingdings" panose="05000000000000000000" pitchFamily="2" charset="2"/>
              </a:rPr>
              <a:t>3</a:t>
            </a:r>
          </a:p>
          <a:p>
            <a:r>
              <a:rPr lang="en-US" sz="1600" dirty="0">
                <a:sym typeface="Wingdings" panose="05000000000000000000" pitchFamily="2" charset="2"/>
              </a:rPr>
              <a:t>4</a:t>
            </a:r>
          </a:p>
          <a:p>
            <a:r>
              <a:rPr lang="en-US" sz="1600" dirty="0">
                <a:sym typeface="Wingdings" panose="05000000000000000000" pitchFamily="2" charset="2"/>
              </a:rPr>
              <a:t>5</a:t>
            </a:r>
          </a:p>
          <a:p>
            <a:r>
              <a:rPr lang="en-US" sz="1600" dirty="0">
                <a:sym typeface="Wingdings" panose="05000000000000000000" pitchFamily="2" charset="2"/>
              </a:rPr>
              <a:t>6</a:t>
            </a:r>
          </a:p>
          <a:p>
            <a:r>
              <a:rPr lang="en-US" sz="1600" dirty="0">
                <a:sym typeface="Wingdings" panose="05000000000000000000" pitchFamily="2" charset="2"/>
              </a:rPr>
              <a:t>7</a:t>
            </a:r>
          </a:p>
          <a:p>
            <a:r>
              <a:rPr lang="en-US" sz="1600" dirty="0">
                <a:sym typeface="Wingdings" panose="05000000000000000000" pitchFamily="2" charset="2"/>
              </a:rPr>
              <a:t>8</a:t>
            </a:r>
          </a:p>
          <a:p>
            <a:r>
              <a:rPr lang="en-US" sz="1600" dirty="0">
                <a:sym typeface="Wingdings" panose="05000000000000000000" pitchFamily="2" charset="2"/>
              </a:rPr>
              <a:t>9</a:t>
            </a:r>
          </a:p>
          <a:p>
            <a:r>
              <a:rPr lang="en-US" sz="1600" dirty="0">
                <a:sym typeface="Wingdings" panose="05000000000000000000" pitchFamily="2" charset="2"/>
              </a:rPr>
              <a:t>10</a:t>
            </a:r>
          </a:p>
        </p:txBody>
      </p:sp>
      <p:sp>
        <p:nvSpPr>
          <p:cNvPr id="18" name="Rectangle 17">
            <a:extLst>
              <a:ext uri="{FF2B5EF4-FFF2-40B4-BE49-F238E27FC236}">
                <a16:creationId xmlns:a16="http://schemas.microsoft.com/office/drawing/2014/main" id="{6A0FE82F-40D8-474A-95B1-9E04F8256CFF}"/>
              </a:ext>
            </a:extLst>
          </p:cNvPr>
          <p:cNvSpPr/>
          <p:nvPr/>
        </p:nvSpPr>
        <p:spPr>
          <a:xfrm>
            <a:off x="1458397" y="3411987"/>
            <a:ext cx="1756214" cy="738664"/>
          </a:xfrm>
          <a:prstGeom prst="rect">
            <a:avLst/>
          </a:prstGeom>
        </p:spPr>
        <p:txBody>
          <a:bodyPr wrap="square">
            <a:spAutoFit/>
          </a:bodyPr>
          <a:lstStyle/>
          <a:p>
            <a:r>
              <a:rPr lang="en-US" dirty="0">
                <a:solidFill>
                  <a:schemeClr val="accent4"/>
                </a:solidFill>
                <a:sym typeface="Wingdings" panose="05000000000000000000" pitchFamily="2" charset="2"/>
              </a:rPr>
              <a:t>1</a:t>
            </a:r>
          </a:p>
          <a:p>
            <a:r>
              <a:rPr lang="en-US" sz="1200" dirty="0" err="1">
                <a:solidFill>
                  <a:schemeClr val="accent4"/>
                </a:solidFill>
                <a:sym typeface="Wingdings" panose="05000000000000000000" pitchFamily="2" charset="2"/>
              </a:rPr>
              <a:t>Algo</a:t>
            </a:r>
            <a:r>
              <a:rPr lang="en-US" sz="1200" dirty="0">
                <a:solidFill>
                  <a:schemeClr val="accent4"/>
                </a:solidFill>
                <a:sym typeface="Wingdings" panose="05000000000000000000" pitchFamily="2" charset="2"/>
              </a:rPr>
              <a:t> works fine. Can filter such cases by time</a:t>
            </a:r>
            <a:endParaRPr lang="en-SG" sz="1200" dirty="0">
              <a:solidFill>
                <a:schemeClr val="accent4"/>
              </a:solidFill>
            </a:endParaRPr>
          </a:p>
        </p:txBody>
      </p:sp>
      <p:sp>
        <p:nvSpPr>
          <p:cNvPr id="19" name="Rectangle 18">
            <a:extLst>
              <a:ext uri="{FF2B5EF4-FFF2-40B4-BE49-F238E27FC236}">
                <a16:creationId xmlns:a16="http://schemas.microsoft.com/office/drawing/2014/main" id="{F7342E3B-7196-4AFF-9448-E12758E6D00B}"/>
              </a:ext>
            </a:extLst>
          </p:cNvPr>
          <p:cNvSpPr/>
          <p:nvPr/>
        </p:nvSpPr>
        <p:spPr>
          <a:xfrm>
            <a:off x="1982272" y="2891762"/>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2411614" y="2974868"/>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1" name="Rectangle 20">
            <a:extLst>
              <a:ext uri="{FF2B5EF4-FFF2-40B4-BE49-F238E27FC236}">
                <a16:creationId xmlns:a16="http://schemas.microsoft.com/office/drawing/2014/main" id="{ABAA0796-C667-4C6B-AD89-E7705981BE6C}"/>
              </a:ext>
            </a:extLst>
          </p:cNvPr>
          <p:cNvSpPr/>
          <p:nvPr/>
        </p:nvSpPr>
        <p:spPr>
          <a:xfrm>
            <a:off x="3306226" y="3014631"/>
            <a:ext cx="2115181" cy="1292662"/>
          </a:xfrm>
          <a:prstGeom prst="rect">
            <a:avLst/>
          </a:prstGeom>
        </p:spPr>
        <p:txBody>
          <a:bodyPr wrap="square">
            <a:spAutoFit/>
          </a:bodyPr>
          <a:lstStyle/>
          <a:p>
            <a:r>
              <a:rPr lang="en-US" dirty="0">
                <a:solidFill>
                  <a:srgbClr val="FF0000"/>
                </a:solidFill>
                <a:sym typeface="Wingdings" panose="05000000000000000000" pitchFamily="2" charset="2"/>
              </a:rPr>
              <a:t>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 Need to handle such cases where price action hover between </a:t>
            </a:r>
            <a:r>
              <a:rPr lang="en-US" sz="1200" dirty="0" err="1">
                <a:solidFill>
                  <a:srgbClr val="FF0000"/>
                </a:solidFill>
                <a:sym typeface="Wingdings" panose="05000000000000000000" pitchFamily="2" charset="2"/>
              </a:rPr>
              <a:t>vwap</a:t>
            </a:r>
            <a:r>
              <a:rPr lang="en-US" sz="1200" dirty="0">
                <a:solidFill>
                  <a:srgbClr val="FF0000"/>
                </a:solidFill>
                <a:sym typeface="Wingdings" panose="05000000000000000000" pitchFamily="2" charset="2"/>
              </a:rPr>
              <a:t> before swinging high again</a:t>
            </a:r>
            <a:endParaRPr lang="en-SG" sz="1200" dirty="0">
              <a:solidFill>
                <a:srgbClr val="FF0000"/>
              </a:solidFill>
            </a:endParaRPr>
          </a:p>
        </p:txBody>
      </p:sp>
      <p:sp>
        <p:nvSpPr>
          <p:cNvPr id="22" name="Rectangle 21">
            <a:extLst>
              <a:ext uri="{FF2B5EF4-FFF2-40B4-BE49-F238E27FC236}">
                <a16:creationId xmlns:a16="http://schemas.microsoft.com/office/drawing/2014/main" id="{692B35E0-AE8A-4D17-80BA-862618F003A9}"/>
              </a:ext>
            </a:extLst>
          </p:cNvPr>
          <p:cNvSpPr/>
          <p:nvPr/>
        </p:nvSpPr>
        <p:spPr>
          <a:xfrm>
            <a:off x="5004574" y="2736742"/>
            <a:ext cx="298966"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23" name="Rectangle 22">
            <a:extLst>
              <a:ext uri="{FF2B5EF4-FFF2-40B4-BE49-F238E27FC236}">
                <a16:creationId xmlns:a16="http://schemas.microsoft.com/office/drawing/2014/main" id="{12A39337-DA08-4543-BFF6-CBECE477923B}"/>
              </a:ext>
            </a:extLst>
          </p:cNvPr>
          <p:cNvSpPr/>
          <p:nvPr/>
        </p:nvSpPr>
        <p:spPr>
          <a:xfrm>
            <a:off x="5255155" y="2103071"/>
            <a:ext cx="298966" cy="369332"/>
          </a:xfrm>
          <a:prstGeom prst="rect">
            <a:avLst/>
          </a:prstGeom>
        </p:spPr>
        <p:txBody>
          <a:bodyPr wrap="square">
            <a:spAutoFit/>
          </a:bodyPr>
          <a:lstStyle/>
          <a:p>
            <a:r>
              <a:rPr lang="en-US" dirty="0">
                <a:solidFill>
                  <a:schemeClr val="accent6"/>
                </a:solidFill>
                <a:sym typeface="Wingdings" panose="05000000000000000000" pitchFamily="2" charset="2"/>
              </a:rPr>
              <a:t>6</a:t>
            </a:r>
            <a:endParaRPr lang="en-SG" dirty="0">
              <a:solidFill>
                <a:schemeClr val="accent6"/>
              </a:solidFill>
            </a:endParaRPr>
          </a:p>
        </p:txBody>
      </p:sp>
      <p:sp>
        <p:nvSpPr>
          <p:cNvPr id="24" name="Rectangle 23">
            <a:extLst>
              <a:ext uri="{FF2B5EF4-FFF2-40B4-BE49-F238E27FC236}">
                <a16:creationId xmlns:a16="http://schemas.microsoft.com/office/drawing/2014/main" id="{DDAC27EB-8681-4C0B-A3F5-9C3B99783ACD}"/>
              </a:ext>
            </a:extLst>
          </p:cNvPr>
          <p:cNvSpPr/>
          <p:nvPr/>
        </p:nvSpPr>
        <p:spPr>
          <a:xfrm>
            <a:off x="5852054" y="3014705"/>
            <a:ext cx="1745479" cy="738664"/>
          </a:xfrm>
          <a:prstGeom prst="rect">
            <a:avLst/>
          </a:prstGeom>
        </p:spPr>
        <p:txBody>
          <a:bodyPr wrap="square">
            <a:spAutoFit/>
          </a:bodyPr>
          <a:lstStyle/>
          <a:p>
            <a:r>
              <a:rPr lang="en-US" dirty="0">
                <a:solidFill>
                  <a:srgbClr val="FF0000"/>
                </a:solidFill>
                <a:sym typeface="Wingdings" panose="05000000000000000000" pitchFamily="2" charset="2"/>
              </a:rPr>
              <a:t>7 </a:t>
            </a:r>
            <a:r>
              <a:rPr lang="en-US" sz="1200" dirty="0">
                <a:solidFill>
                  <a:srgbClr val="FF0000"/>
                </a:solidFill>
                <a:sym typeface="Wingdings" panose="05000000000000000000" pitchFamily="2" charset="2"/>
              </a:rPr>
              <a:t>Similar to item 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a:t>
            </a:r>
            <a:endParaRPr lang="en-US" dirty="0">
              <a:solidFill>
                <a:srgbClr val="FF0000"/>
              </a:solidFill>
              <a:sym typeface="Wingdings" panose="05000000000000000000" pitchFamily="2" charset="2"/>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6738979" y="2605536"/>
            <a:ext cx="298966" cy="369332"/>
          </a:xfrm>
          <a:prstGeom prst="rect">
            <a:avLst/>
          </a:prstGeom>
        </p:spPr>
        <p:txBody>
          <a:bodyPr wrap="square">
            <a:spAutoFit/>
          </a:bodyPr>
          <a:lstStyle/>
          <a:p>
            <a:r>
              <a:rPr lang="en-US" dirty="0">
                <a:solidFill>
                  <a:schemeClr val="accent6"/>
                </a:solidFill>
                <a:sym typeface="Wingdings" panose="05000000000000000000" pitchFamily="2" charset="2"/>
              </a:rPr>
              <a:t>8</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7221576" y="26453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9</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7448050" y="2648917"/>
            <a:ext cx="470399" cy="369332"/>
          </a:xfrm>
          <a:prstGeom prst="rect">
            <a:avLst/>
          </a:prstGeom>
        </p:spPr>
        <p:txBody>
          <a:bodyPr wrap="square">
            <a:spAutoFit/>
          </a:bodyPr>
          <a:lstStyle/>
          <a:p>
            <a:r>
              <a:rPr lang="en-US" dirty="0">
                <a:solidFill>
                  <a:schemeClr val="accent6"/>
                </a:solidFill>
                <a:sym typeface="Wingdings" panose="05000000000000000000" pitchFamily="2" charset="2"/>
              </a:rPr>
              <a:t>10</a:t>
            </a:r>
            <a:endParaRPr lang="en-SG" dirty="0">
              <a:solidFill>
                <a:schemeClr val="accent6"/>
              </a:solidFill>
            </a:endParaRPr>
          </a:p>
        </p:txBody>
      </p:sp>
      <p:sp>
        <p:nvSpPr>
          <p:cNvPr id="28" name="Rectangle 27">
            <a:extLst>
              <a:ext uri="{FF2B5EF4-FFF2-40B4-BE49-F238E27FC236}">
                <a16:creationId xmlns:a16="http://schemas.microsoft.com/office/drawing/2014/main" id="{57DB906B-E2E0-4DF4-9FBC-C657B1D6D36F}"/>
              </a:ext>
            </a:extLst>
          </p:cNvPr>
          <p:cNvSpPr/>
          <p:nvPr/>
        </p:nvSpPr>
        <p:spPr>
          <a:xfrm>
            <a:off x="-17755" y="5114094"/>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5FD3B04B-B25F-4CE3-86A4-A181B07678EF}"/>
              </a:ext>
            </a:extLst>
          </p:cNvPr>
          <p:cNvSpPr/>
          <p:nvPr/>
        </p:nvSpPr>
        <p:spPr>
          <a:xfrm>
            <a:off x="-16274" y="5834665"/>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LONG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MSFT</a:t>
            </a:r>
          </a:p>
        </p:txBody>
      </p:sp>
    </p:spTree>
    <p:extLst>
      <p:ext uri="{BB962C8B-B14F-4D97-AF65-F5344CB8AC3E}">
        <p14:creationId xmlns:p14="http://schemas.microsoft.com/office/powerpoint/2010/main" val="25013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401F7-6F9C-4F1D-82A0-17269A7D5564}"/>
              </a:ext>
            </a:extLst>
          </p:cNvPr>
          <p:cNvPicPr>
            <a:picLocks noChangeAspect="1"/>
          </p:cNvPicPr>
          <p:nvPr/>
        </p:nvPicPr>
        <p:blipFill>
          <a:blip r:embed="rId2"/>
          <a:stretch>
            <a:fillRect/>
          </a:stretch>
        </p:blipFill>
        <p:spPr>
          <a:xfrm>
            <a:off x="696220" y="0"/>
            <a:ext cx="8122052" cy="5120673"/>
          </a:xfrm>
          <a:prstGeom prst="rect">
            <a:avLst/>
          </a:prstGeom>
        </p:spPr>
      </p:pic>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7" name="Rectangle 16">
            <a:extLst>
              <a:ext uri="{FF2B5EF4-FFF2-40B4-BE49-F238E27FC236}">
                <a16:creationId xmlns:a16="http://schemas.microsoft.com/office/drawing/2014/main" id="{C9D54111-43FB-429B-9554-90BD81326D6A}"/>
              </a:ext>
            </a:extLst>
          </p:cNvPr>
          <p:cNvSpPr/>
          <p:nvPr/>
        </p:nvSpPr>
        <p:spPr>
          <a:xfrm>
            <a:off x="-29100" y="5129487"/>
            <a:ext cx="431062" cy="1631216"/>
          </a:xfrm>
          <a:prstGeom prst="rect">
            <a:avLst/>
          </a:prstGeom>
        </p:spPr>
        <p:txBody>
          <a:bodyPr wrap="square">
            <a:spAutoFit/>
          </a:bodyPr>
          <a:lstStyle/>
          <a:p>
            <a:r>
              <a:rPr lang="en-US" sz="2000" dirty="0">
                <a:sym typeface="Wingdings" panose="05000000000000000000" pitchFamily="2" charset="2"/>
              </a:rPr>
              <a:t>1</a:t>
            </a:r>
          </a:p>
          <a:p>
            <a:r>
              <a:rPr lang="en-US" sz="2000" dirty="0">
                <a:sym typeface="Wingdings" panose="05000000000000000000" pitchFamily="2" charset="2"/>
              </a:rPr>
              <a:t>2</a:t>
            </a:r>
          </a:p>
          <a:p>
            <a:r>
              <a:rPr lang="en-US" sz="2000" dirty="0">
                <a:sym typeface="Wingdings" panose="05000000000000000000" pitchFamily="2" charset="2"/>
              </a:rPr>
              <a:t>3</a:t>
            </a:r>
          </a:p>
          <a:p>
            <a:r>
              <a:rPr lang="en-US" sz="2000" dirty="0">
                <a:sym typeface="Wingdings" panose="05000000000000000000" pitchFamily="2" charset="2"/>
              </a:rPr>
              <a:t>4</a:t>
            </a:r>
          </a:p>
          <a:p>
            <a:r>
              <a:rPr lang="en-US" sz="2000" dirty="0">
                <a:sym typeface="Wingdings" panose="05000000000000000000" pitchFamily="2" charset="2"/>
              </a:rPr>
              <a:t>5</a:t>
            </a:r>
          </a:p>
        </p:txBody>
      </p:sp>
      <p:sp>
        <p:nvSpPr>
          <p:cNvPr id="19" name="Rectangle 18">
            <a:extLst>
              <a:ext uri="{FF2B5EF4-FFF2-40B4-BE49-F238E27FC236}">
                <a16:creationId xmlns:a16="http://schemas.microsoft.com/office/drawing/2014/main" id="{F7342E3B-7196-4AFF-9448-E12758E6D00B}"/>
              </a:ext>
            </a:extLst>
          </p:cNvPr>
          <p:cNvSpPr/>
          <p:nvPr/>
        </p:nvSpPr>
        <p:spPr>
          <a:xfrm>
            <a:off x="1995269" y="1733739"/>
            <a:ext cx="298966" cy="369332"/>
          </a:xfrm>
          <a:prstGeom prst="rect">
            <a:avLst/>
          </a:prstGeom>
        </p:spPr>
        <p:txBody>
          <a:bodyPr wrap="square">
            <a:spAutoFit/>
          </a:bodyPr>
          <a:lstStyle/>
          <a:p>
            <a:r>
              <a:rPr lang="en-US" dirty="0">
                <a:solidFill>
                  <a:schemeClr val="accent6"/>
                </a:solidFill>
                <a:sym typeface="Wingdings" panose="05000000000000000000" pitchFamily="2" charset="2"/>
              </a:rPr>
              <a:t>1</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3495617" y="20687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7802471" y="3013700"/>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8013101" y="2429319"/>
            <a:ext cx="298966" cy="369332"/>
          </a:xfrm>
          <a:prstGeom prst="rect">
            <a:avLst/>
          </a:prstGeom>
        </p:spPr>
        <p:txBody>
          <a:bodyPr wrap="square">
            <a:spAutoFit/>
          </a:bodyPr>
          <a:lstStyle/>
          <a:p>
            <a:r>
              <a:rPr lang="en-US" dirty="0">
                <a:solidFill>
                  <a:schemeClr val="accent6"/>
                </a:solidFill>
                <a:sym typeface="Wingdings" panose="05000000000000000000" pitchFamily="2" charset="2"/>
              </a:rPr>
              <a:t>4</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8231985" y="2560336"/>
            <a:ext cx="470399"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SHORT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SE</a:t>
            </a:r>
          </a:p>
        </p:txBody>
      </p:sp>
      <p:grpSp>
        <p:nvGrpSpPr>
          <p:cNvPr id="4" name="Group 3">
            <a:extLst>
              <a:ext uri="{FF2B5EF4-FFF2-40B4-BE49-F238E27FC236}">
                <a16:creationId xmlns:a16="http://schemas.microsoft.com/office/drawing/2014/main" id="{7FD620FD-1173-4863-9530-F53C8BCD63A9}"/>
              </a:ext>
            </a:extLst>
          </p:cNvPr>
          <p:cNvGrpSpPr/>
          <p:nvPr/>
        </p:nvGrpSpPr>
        <p:grpSpPr>
          <a:xfrm>
            <a:off x="264808" y="4929852"/>
            <a:ext cx="11989336" cy="1953229"/>
            <a:chOff x="-2299084" y="1567355"/>
            <a:chExt cx="17943120" cy="3609975"/>
          </a:xfrm>
        </p:grpSpPr>
        <p:pic>
          <p:nvPicPr>
            <p:cNvPr id="2" name="Picture 1">
              <a:extLst>
                <a:ext uri="{FF2B5EF4-FFF2-40B4-BE49-F238E27FC236}">
                  <a16:creationId xmlns:a16="http://schemas.microsoft.com/office/drawing/2014/main" id="{535A7C9C-B4F2-4A9C-9274-2BA47322B930}"/>
                </a:ext>
              </a:extLst>
            </p:cNvPr>
            <p:cNvPicPr>
              <a:picLocks noChangeAspect="1"/>
            </p:cNvPicPr>
            <p:nvPr/>
          </p:nvPicPr>
          <p:blipFill>
            <a:blip r:embed="rId3"/>
            <a:stretch>
              <a:fillRect/>
            </a:stretch>
          </p:blipFill>
          <p:spPr>
            <a:xfrm>
              <a:off x="-2299084" y="1567355"/>
              <a:ext cx="9525000" cy="3609975"/>
            </a:xfrm>
            <a:prstGeom prst="rect">
              <a:avLst/>
            </a:prstGeom>
          </p:spPr>
        </p:pic>
        <p:pic>
          <p:nvPicPr>
            <p:cNvPr id="3" name="Picture 2">
              <a:extLst>
                <a:ext uri="{FF2B5EF4-FFF2-40B4-BE49-F238E27FC236}">
                  <a16:creationId xmlns:a16="http://schemas.microsoft.com/office/drawing/2014/main" id="{0AE6A2A6-0CE5-486D-A2EF-F56170955D1C}"/>
                </a:ext>
              </a:extLst>
            </p:cNvPr>
            <p:cNvPicPr>
              <a:picLocks noChangeAspect="1"/>
            </p:cNvPicPr>
            <p:nvPr/>
          </p:nvPicPr>
          <p:blipFill>
            <a:blip r:embed="rId4"/>
            <a:stretch>
              <a:fillRect/>
            </a:stretch>
          </p:blipFill>
          <p:spPr>
            <a:xfrm>
              <a:off x="7176311" y="1569220"/>
              <a:ext cx="8467725" cy="3552825"/>
            </a:xfrm>
            <a:prstGeom prst="rect">
              <a:avLst/>
            </a:prstGeom>
          </p:spPr>
        </p:pic>
      </p:grpSp>
    </p:spTree>
    <p:extLst>
      <p:ext uri="{BB962C8B-B14F-4D97-AF65-F5344CB8AC3E}">
        <p14:creationId xmlns:p14="http://schemas.microsoft.com/office/powerpoint/2010/main" val="131724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Processing Time</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7768364" y="1424100"/>
            <a:ext cx="4088104" cy="4340537"/>
          </a:xfrm>
        </p:spPr>
        <p:txBody>
          <a:bodyPr>
            <a:noAutofit/>
          </a:bodyPr>
          <a:lstStyle/>
          <a:p>
            <a:pPr algn="l"/>
            <a:r>
              <a:rPr lang="en-US" sz="1200" b="1" dirty="0"/>
              <a:t>Objective: </a:t>
            </a:r>
            <a:r>
              <a:rPr lang="en-US" sz="1200" dirty="0"/>
              <a:t>Understand how much time is required to analyze the 3 different intraday strategy for 1 ticker </a:t>
            </a:r>
          </a:p>
          <a:p>
            <a:pPr algn="l"/>
            <a:r>
              <a:rPr lang="en-US" sz="1200" b="1" dirty="0"/>
              <a:t>Considerations:</a:t>
            </a:r>
            <a:r>
              <a:rPr lang="en-US" sz="1200" dirty="0"/>
              <a:t> Imagine you have too huge of a list to analyze through. The first cut is to understand what is the maximum number tickers for every 3 minutes of processing</a:t>
            </a:r>
          </a:p>
          <a:p>
            <a:pPr algn="l"/>
            <a:endParaRPr lang="en-US" sz="1200" dirty="0"/>
          </a:p>
          <a:p>
            <a:pPr algn="l"/>
            <a:r>
              <a:rPr lang="en-US" sz="1200" b="1" dirty="0"/>
              <a:t>Observations: </a:t>
            </a:r>
          </a:p>
          <a:p>
            <a:pPr marL="171450" indent="-171450" algn="l">
              <a:buFont typeface="Arial" panose="020B0604020202020204" pitchFamily="34" charset="0"/>
              <a:buChar char="•"/>
            </a:pPr>
            <a:r>
              <a:rPr lang="en-US" sz="1200" dirty="0"/>
              <a:t>Through the charts, we see that Triple EMA method has occasional spikes whereby the other two methods (EMA9+VWAP and VWAP retest) are quite consistent in term so processing time. </a:t>
            </a:r>
          </a:p>
          <a:p>
            <a:pPr marL="171450" indent="-171450" algn="l">
              <a:buFont typeface="Arial" panose="020B0604020202020204" pitchFamily="34" charset="0"/>
              <a:buChar char="•"/>
            </a:pPr>
            <a:r>
              <a:rPr lang="en-US" sz="1200" dirty="0"/>
              <a:t>On average the time taken per iteration for 1 ticker is ~ 0.0305 seconds</a:t>
            </a:r>
          </a:p>
          <a:p>
            <a:pPr marL="171450" indent="-171450" algn="l">
              <a:buFont typeface="Arial" panose="020B0604020202020204" pitchFamily="34" charset="0"/>
              <a:buChar char="•"/>
            </a:pPr>
            <a:r>
              <a:rPr lang="en-US" sz="1200" dirty="0"/>
              <a:t>In 3 minutes (180 seconds), based on the 0.0305 seconds per ticker, we can compute our analysis across 5901 tickers.</a:t>
            </a:r>
          </a:p>
          <a:p>
            <a:pPr marL="171450" indent="-171450" algn="l">
              <a:buFont typeface="Arial" panose="020B0604020202020204" pitchFamily="34" charset="0"/>
              <a:buChar char="•"/>
            </a:pPr>
            <a:r>
              <a:rPr lang="en-US" sz="1200" dirty="0"/>
              <a:t>Currently, the number of tickers to be monitored is around 120-150 max. As such, it will only takes 4.575 seconds to process through 150 tickers. However, this does not take into consideration of the time required to download the live data (would need to test live during trade hours)</a:t>
            </a:r>
          </a:p>
        </p:txBody>
      </p:sp>
      <p:pic>
        <p:nvPicPr>
          <p:cNvPr id="5" name="Picture 4">
            <a:extLst>
              <a:ext uri="{FF2B5EF4-FFF2-40B4-BE49-F238E27FC236}">
                <a16:creationId xmlns:a16="http://schemas.microsoft.com/office/drawing/2014/main" id="{BFAA24BA-E461-4AA8-8065-56E48989D6B8}"/>
              </a:ext>
            </a:extLst>
          </p:cNvPr>
          <p:cNvPicPr>
            <a:picLocks noChangeAspect="1"/>
          </p:cNvPicPr>
          <p:nvPr/>
        </p:nvPicPr>
        <p:blipFill>
          <a:blip r:embed="rId2"/>
          <a:stretch>
            <a:fillRect/>
          </a:stretch>
        </p:blipFill>
        <p:spPr>
          <a:xfrm>
            <a:off x="153909" y="1602462"/>
            <a:ext cx="7614455" cy="3983815"/>
          </a:xfrm>
          <a:prstGeom prst="rect">
            <a:avLst/>
          </a:prstGeom>
        </p:spPr>
      </p:pic>
    </p:spTree>
    <p:extLst>
      <p:ext uri="{BB962C8B-B14F-4D97-AF65-F5344CB8AC3E}">
        <p14:creationId xmlns:p14="http://schemas.microsoft.com/office/powerpoint/2010/main" val="59268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Processing Flow Chart</a:t>
            </a:r>
            <a:endParaRPr lang="en-SG" dirty="0"/>
          </a:p>
        </p:txBody>
      </p:sp>
      <p:sp>
        <p:nvSpPr>
          <p:cNvPr id="4" name="Rectangle 3">
            <a:extLst>
              <a:ext uri="{FF2B5EF4-FFF2-40B4-BE49-F238E27FC236}">
                <a16:creationId xmlns:a16="http://schemas.microsoft.com/office/drawing/2014/main" id="{08289B44-1F75-4620-BB5E-05E4EE23FF00}"/>
              </a:ext>
            </a:extLst>
          </p:cNvPr>
          <p:cNvSpPr/>
          <p:nvPr/>
        </p:nvSpPr>
        <p:spPr>
          <a:xfrm>
            <a:off x="2112264" y="2388526"/>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Retrieve tickers from watchlist.csv (exported from trading view)</a:t>
            </a:r>
          </a:p>
        </p:txBody>
      </p:sp>
      <p:sp>
        <p:nvSpPr>
          <p:cNvPr id="6" name="Rectangle 5">
            <a:extLst>
              <a:ext uri="{FF2B5EF4-FFF2-40B4-BE49-F238E27FC236}">
                <a16:creationId xmlns:a16="http://schemas.microsoft.com/office/drawing/2014/main" id="{082486E2-5551-494D-B786-DA543CFB1431}"/>
              </a:ext>
            </a:extLst>
          </p:cNvPr>
          <p:cNvSpPr/>
          <p:nvPr/>
        </p:nvSpPr>
        <p:spPr>
          <a:xfrm>
            <a:off x="2112264" y="3659542"/>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Create a dictionary of tickers + </a:t>
            </a:r>
            <a:r>
              <a:rPr lang="en-SG" sz="1200" dirty="0" err="1"/>
              <a:t>dataframes</a:t>
            </a:r>
            <a:endParaRPr lang="en-SG" sz="1200" dirty="0"/>
          </a:p>
        </p:txBody>
      </p:sp>
      <p:cxnSp>
        <p:nvCxnSpPr>
          <p:cNvPr id="8" name="Straight Arrow Connector 7">
            <a:extLst>
              <a:ext uri="{FF2B5EF4-FFF2-40B4-BE49-F238E27FC236}">
                <a16:creationId xmlns:a16="http://schemas.microsoft.com/office/drawing/2014/main" id="{4BF7A10F-9FF2-4DFE-9EFB-6F46F28CB261}"/>
              </a:ext>
            </a:extLst>
          </p:cNvPr>
          <p:cNvCxnSpPr>
            <a:stCxn id="4" idx="2"/>
            <a:endCxn id="6" idx="0"/>
          </p:cNvCxnSpPr>
          <p:nvPr/>
        </p:nvCxnSpPr>
        <p:spPr>
          <a:xfrm>
            <a:off x="3003804" y="3046893"/>
            <a:ext cx="0" cy="61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144F5D3-831B-4EB6-9C20-55EBBE13C0F6}"/>
              </a:ext>
            </a:extLst>
          </p:cNvPr>
          <p:cNvSpPr txBox="1">
            <a:spLocks/>
          </p:cNvSpPr>
          <p:nvPr/>
        </p:nvSpPr>
        <p:spPr>
          <a:xfrm>
            <a:off x="2036760" y="1122062"/>
            <a:ext cx="2018754"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Start of program (run once)</a:t>
            </a:r>
            <a:endParaRPr lang="en-US" sz="1200" dirty="0"/>
          </a:p>
        </p:txBody>
      </p:sp>
      <p:sp>
        <p:nvSpPr>
          <p:cNvPr id="10" name="Subtitle 2">
            <a:extLst>
              <a:ext uri="{FF2B5EF4-FFF2-40B4-BE49-F238E27FC236}">
                <a16:creationId xmlns:a16="http://schemas.microsoft.com/office/drawing/2014/main" id="{D7C7D651-489D-4861-A8E0-E741EEF9D66D}"/>
              </a:ext>
            </a:extLst>
          </p:cNvPr>
          <p:cNvSpPr txBox="1">
            <a:spLocks/>
          </p:cNvSpPr>
          <p:nvPr/>
        </p:nvSpPr>
        <p:spPr>
          <a:xfrm>
            <a:off x="8225561" y="997825"/>
            <a:ext cx="2018754"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Iteratively (interval basis)</a:t>
            </a:r>
            <a:endParaRPr lang="en-US" sz="1200" dirty="0"/>
          </a:p>
        </p:txBody>
      </p:sp>
      <p:cxnSp>
        <p:nvCxnSpPr>
          <p:cNvPr id="14" name="Straight Arrow Connector 13">
            <a:extLst>
              <a:ext uri="{FF2B5EF4-FFF2-40B4-BE49-F238E27FC236}">
                <a16:creationId xmlns:a16="http://schemas.microsoft.com/office/drawing/2014/main" id="{82C6AB97-C2CE-4A64-B7E6-CA2C6A94B7B0}"/>
              </a:ext>
            </a:extLst>
          </p:cNvPr>
          <p:cNvCxnSpPr>
            <a:cxnSpLocks/>
          </p:cNvCxnSpPr>
          <p:nvPr/>
        </p:nvCxnSpPr>
        <p:spPr>
          <a:xfrm>
            <a:off x="6096000" y="1519770"/>
            <a:ext cx="0" cy="4798734"/>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3E2D43-DEB3-45EC-BB95-6EC8E5878CC6}"/>
              </a:ext>
            </a:extLst>
          </p:cNvPr>
          <p:cNvSpPr/>
          <p:nvPr/>
        </p:nvSpPr>
        <p:spPr>
          <a:xfrm>
            <a:off x="10079736" y="2681334"/>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VWAP Retest</a:t>
            </a:r>
          </a:p>
        </p:txBody>
      </p:sp>
      <p:sp>
        <p:nvSpPr>
          <p:cNvPr id="17" name="Diamond 16">
            <a:extLst>
              <a:ext uri="{FF2B5EF4-FFF2-40B4-BE49-F238E27FC236}">
                <a16:creationId xmlns:a16="http://schemas.microsoft.com/office/drawing/2014/main" id="{1DEF0D67-CD48-49DC-ABF7-910C96575C04}"/>
              </a:ext>
            </a:extLst>
          </p:cNvPr>
          <p:cNvSpPr/>
          <p:nvPr/>
        </p:nvSpPr>
        <p:spPr>
          <a:xfrm>
            <a:off x="6806685" y="4546710"/>
            <a:ext cx="1404133" cy="127271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100" dirty="0"/>
              <a:t>For ticker_</a:t>
            </a:r>
            <a:br>
              <a:rPr lang="en-SG" sz="1100" dirty="0"/>
            </a:br>
            <a:r>
              <a:rPr lang="en-SG" sz="1100" dirty="0"/>
              <a:t>symbol in watchlist</a:t>
            </a:r>
          </a:p>
        </p:txBody>
      </p:sp>
      <p:sp>
        <p:nvSpPr>
          <p:cNvPr id="18" name="Rectangle 17">
            <a:extLst>
              <a:ext uri="{FF2B5EF4-FFF2-40B4-BE49-F238E27FC236}">
                <a16:creationId xmlns:a16="http://schemas.microsoft.com/office/drawing/2014/main" id="{5BC86C4F-7E30-4D44-8A78-F846B172DF6C}"/>
              </a:ext>
            </a:extLst>
          </p:cNvPr>
          <p:cNvSpPr/>
          <p:nvPr/>
        </p:nvSpPr>
        <p:spPr>
          <a:xfrm>
            <a:off x="10079736" y="3747542"/>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EMA9 + VWAP Crossover</a:t>
            </a:r>
          </a:p>
        </p:txBody>
      </p:sp>
      <p:sp>
        <p:nvSpPr>
          <p:cNvPr id="19" name="Rectangle 18">
            <a:extLst>
              <a:ext uri="{FF2B5EF4-FFF2-40B4-BE49-F238E27FC236}">
                <a16:creationId xmlns:a16="http://schemas.microsoft.com/office/drawing/2014/main" id="{E3BA8E6D-BE8A-46F6-B401-8BD07C6710E9}"/>
              </a:ext>
            </a:extLst>
          </p:cNvPr>
          <p:cNvSpPr/>
          <p:nvPr/>
        </p:nvSpPr>
        <p:spPr>
          <a:xfrm>
            <a:off x="10079736" y="4852191"/>
            <a:ext cx="140414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Triple EMA</a:t>
            </a:r>
          </a:p>
        </p:txBody>
      </p:sp>
      <p:cxnSp>
        <p:nvCxnSpPr>
          <p:cNvPr id="20" name="Straight Arrow Connector 19">
            <a:extLst>
              <a:ext uri="{FF2B5EF4-FFF2-40B4-BE49-F238E27FC236}">
                <a16:creationId xmlns:a16="http://schemas.microsoft.com/office/drawing/2014/main" id="{CBBC393B-370B-4085-B430-D5910B63F588}"/>
              </a:ext>
            </a:extLst>
          </p:cNvPr>
          <p:cNvCxnSpPr>
            <a:cxnSpLocks/>
            <a:stCxn id="17" idx="3"/>
            <a:endCxn id="19" idx="1"/>
          </p:cNvCxnSpPr>
          <p:nvPr/>
        </p:nvCxnSpPr>
        <p:spPr>
          <a:xfrm flipV="1">
            <a:off x="8210818" y="5181375"/>
            <a:ext cx="1868918" cy="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33F09B5-9546-4311-A430-F314A80CE676}"/>
              </a:ext>
            </a:extLst>
          </p:cNvPr>
          <p:cNvSpPr/>
          <p:nvPr/>
        </p:nvSpPr>
        <p:spPr>
          <a:xfrm>
            <a:off x="6617211" y="2675399"/>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Dictionary of tickers + </a:t>
            </a:r>
            <a:r>
              <a:rPr lang="en-SG" sz="1200" dirty="0" err="1"/>
              <a:t>dataframes</a:t>
            </a:r>
            <a:endParaRPr lang="en-SG" sz="1200" dirty="0"/>
          </a:p>
        </p:txBody>
      </p:sp>
      <p:cxnSp>
        <p:nvCxnSpPr>
          <p:cNvPr id="24" name="Straight Arrow Connector 23">
            <a:extLst>
              <a:ext uri="{FF2B5EF4-FFF2-40B4-BE49-F238E27FC236}">
                <a16:creationId xmlns:a16="http://schemas.microsoft.com/office/drawing/2014/main" id="{37993961-F591-4078-A9F5-AAC0FC50B0E9}"/>
              </a:ext>
            </a:extLst>
          </p:cNvPr>
          <p:cNvCxnSpPr>
            <a:cxnSpLocks/>
            <a:stCxn id="23" idx="2"/>
            <a:endCxn id="17" idx="0"/>
          </p:cNvCxnSpPr>
          <p:nvPr/>
        </p:nvCxnSpPr>
        <p:spPr>
          <a:xfrm>
            <a:off x="7508751" y="3333766"/>
            <a:ext cx="1" cy="121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80A493-8AA3-458C-AC77-EE973DB19F8F}"/>
              </a:ext>
            </a:extLst>
          </p:cNvPr>
          <p:cNvCxnSpPr>
            <a:cxnSpLocks/>
            <a:endCxn id="18" idx="2"/>
          </p:cNvCxnSpPr>
          <p:nvPr/>
        </p:nvCxnSpPr>
        <p:spPr>
          <a:xfrm flipV="1">
            <a:off x="10781806" y="4405909"/>
            <a:ext cx="0" cy="4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06BFB5-3BA8-48C0-9BF9-B1A2D56ACF2B}"/>
              </a:ext>
            </a:extLst>
          </p:cNvPr>
          <p:cNvCxnSpPr>
            <a:cxnSpLocks/>
            <a:stCxn id="18" idx="0"/>
          </p:cNvCxnSpPr>
          <p:nvPr/>
        </p:nvCxnSpPr>
        <p:spPr>
          <a:xfrm flipV="1">
            <a:off x="10781806" y="3339702"/>
            <a:ext cx="0" cy="40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1A36A-F3EA-4CED-B69A-89FF32C9ACA3}"/>
              </a:ext>
            </a:extLst>
          </p:cNvPr>
          <p:cNvCxnSpPr>
            <a:cxnSpLocks/>
            <a:stCxn id="16" idx="1"/>
            <a:endCxn id="23" idx="3"/>
          </p:cNvCxnSpPr>
          <p:nvPr/>
        </p:nvCxnSpPr>
        <p:spPr>
          <a:xfrm flipH="1" flipV="1">
            <a:off x="8400291" y="3004583"/>
            <a:ext cx="1679445" cy="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26C9E0CE-D962-460D-AEFE-88765186EAAB}"/>
              </a:ext>
            </a:extLst>
          </p:cNvPr>
          <p:cNvSpPr txBox="1">
            <a:spLocks/>
          </p:cNvSpPr>
          <p:nvPr/>
        </p:nvSpPr>
        <p:spPr>
          <a:xfrm>
            <a:off x="8693382" y="3050178"/>
            <a:ext cx="1404140"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Save </a:t>
            </a:r>
            <a:r>
              <a:rPr lang="en-US" sz="1200" b="1" dirty="0" err="1"/>
              <a:t>result_df</a:t>
            </a:r>
            <a:r>
              <a:rPr lang="en-US" sz="1200" b="1" dirty="0"/>
              <a:t> to dictionary</a:t>
            </a:r>
          </a:p>
          <a:p>
            <a:pPr algn="l"/>
            <a:endParaRPr lang="en-US" sz="1200" dirty="0"/>
          </a:p>
        </p:txBody>
      </p:sp>
      <p:sp>
        <p:nvSpPr>
          <p:cNvPr id="37" name="Subtitle 2">
            <a:extLst>
              <a:ext uri="{FF2B5EF4-FFF2-40B4-BE49-F238E27FC236}">
                <a16:creationId xmlns:a16="http://schemas.microsoft.com/office/drawing/2014/main" id="{A82CFECE-D758-4A32-A343-438A5FB58F92}"/>
              </a:ext>
            </a:extLst>
          </p:cNvPr>
          <p:cNvSpPr txBox="1">
            <a:spLocks/>
          </p:cNvSpPr>
          <p:nvPr/>
        </p:nvSpPr>
        <p:spPr>
          <a:xfrm>
            <a:off x="8378958" y="4754162"/>
            <a:ext cx="1404140" cy="3925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e.g. Ticker “MSFT"</a:t>
            </a:r>
          </a:p>
          <a:p>
            <a:pPr algn="l"/>
            <a:endParaRPr lang="en-US" sz="1200" dirty="0"/>
          </a:p>
        </p:txBody>
      </p:sp>
      <p:sp>
        <p:nvSpPr>
          <p:cNvPr id="43" name="Rectangle 42">
            <a:extLst>
              <a:ext uri="{FF2B5EF4-FFF2-40B4-BE49-F238E27FC236}">
                <a16:creationId xmlns:a16="http://schemas.microsoft.com/office/drawing/2014/main" id="{B3A3CF23-6DD8-49C7-AEA9-AA5C1B72C9A3}"/>
              </a:ext>
            </a:extLst>
          </p:cNvPr>
          <p:cNvSpPr/>
          <p:nvPr/>
        </p:nvSpPr>
        <p:spPr>
          <a:xfrm>
            <a:off x="6624682" y="1937943"/>
            <a:ext cx="1783080" cy="658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sz="1200" dirty="0"/>
              <a:t>Dashboard</a:t>
            </a:r>
          </a:p>
        </p:txBody>
      </p:sp>
      <p:cxnSp>
        <p:nvCxnSpPr>
          <p:cNvPr id="45" name="Connector: Elbow 44">
            <a:extLst>
              <a:ext uri="{FF2B5EF4-FFF2-40B4-BE49-F238E27FC236}">
                <a16:creationId xmlns:a16="http://schemas.microsoft.com/office/drawing/2014/main" id="{ACC4A75C-8A6C-4EBE-B45C-171950E64F4E}"/>
              </a:ext>
            </a:extLst>
          </p:cNvPr>
          <p:cNvCxnSpPr>
            <a:endCxn id="43" idx="3"/>
          </p:cNvCxnSpPr>
          <p:nvPr/>
        </p:nvCxnSpPr>
        <p:spPr>
          <a:xfrm rot="10800000">
            <a:off x="8407763" y="2267128"/>
            <a:ext cx="737515" cy="737455"/>
          </a:xfrm>
          <a:prstGeom prst="bentConnector3">
            <a:avLst>
              <a:gd name="adj1" fmla="val -678"/>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Subtitle 2">
            <a:extLst>
              <a:ext uri="{FF2B5EF4-FFF2-40B4-BE49-F238E27FC236}">
                <a16:creationId xmlns:a16="http://schemas.microsoft.com/office/drawing/2014/main" id="{CBBBD4CB-EA64-4029-9EAE-1C9EBCC9C7D3}"/>
              </a:ext>
            </a:extLst>
          </p:cNvPr>
          <p:cNvSpPr txBox="1">
            <a:spLocks/>
          </p:cNvSpPr>
          <p:nvPr/>
        </p:nvSpPr>
        <p:spPr>
          <a:xfrm>
            <a:off x="8478654" y="2003560"/>
            <a:ext cx="1765661" cy="2699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Output to dashboard</a:t>
            </a:r>
          </a:p>
          <a:p>
            <a:pPr algn="l"/>
            <a:endParaRPr lang="en-US" sz="1200" dirty="0"/>
          </a:p>
        </p:txBody>
      </p:sp>
    </p:spTree>
    <p:extLst>
      <p:ext uri="{BB962C8B-B14F-4D97-AF65-F5344CB8AC3E}">
        <p14:creationId xmlns:p14="http://schemas.microsoft.com/office/powerpoint/2010/main" val="99593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Dashboard</a:t>
            </a:r>
            <a:endParaRPr lang="en-SG" dirty="0"/>
          </a:p>
        </p:txBody>
      </p:sp>
      <p:pic>
        <p:nvPicPr>
          <p:cNvPr id="3" name="Picture 2">
            <a:extLst>
              <a:ext uri="{FF2B5EF4-FFF2-40B4-BE49-F238E27FC236}">
                <a16:creationId xmlns:a16="http://schemas.microsoft.com/office/drawing/2014/main" id="{5AB5A1C8-C3D1-4BF2-BA29-BEAC8EC59CB8}"/>
              </a:ext>
            </a:extLst>
          </p:cNvPr>
          <p:cNvPicPr>
            <a:picLocks noChangeAspect="1"/>
          </p:cNvPicPr>
          <p:nvPr/>
        </p:nvPicPr>
        <p:blipFill>
          <a:blip r:embed="rId2"/>
          <a:stretch>
            <a:fillRect/>
          </a:stretch>
        </p:blipFill>
        <p:spPr>
          <a:xfrm>
            <a:off x="762000" y="893178"/>
            <a:ext cx="10668000" cy="5751200"/>
          </a:xfrm>
          <a:prstGeom prst="rect">
            <a:avLst/>
          </a:prstGeom>
        </p:spPr>
      </p:pic>
    </p:spTree>
    <p:extLst>
      <p:ext uri="{BB962C8B-B14F-4D97-AF65-F5344CB8AC3E}">
        <p14:creationId xmlns:p14="http://schemas.microsoft.com/office/powerpoint/2010/main" val="233563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 Iteration Plan</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82565" y="985964"/>
            <a:ext cx="5114924" cy="4437062"/>
          </a:xfrm>
        </p:spPr>
        <p:txBody>
          <a:bodyPr>
            <a:noAutofit/>
          </a:bodyPr>
          <a:lstStyle/>
          <a:p>
            <a:pPr algn="l"/>
            <a:r>
              <a:rPr lang="en-US" sz="1400" b="1" u="sng" dirty="0"/>
              <a:t>v1.0 Features (27/03/2022)</a:t>
            </a:r>
          </a:p>
          <a:p>
            <a:pPr marL="457200" indent="-457200" algn="l">
              <a:buFont typeface="+mj-lt"/>
              <a:buAutoNum type="arabicPeriod"/>
            </a:pPr>
            <a:r>
              <a:rPr lang="en-US" sz="1400" dirty="0"/>
              <a:t>Take in a list of tickers, pull live data and calculate the various indicators (EMA9, EMA13, VWAP), 3min Charts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Triple EMA method </a:t>
            </a:r>
            <a:r>
              <a:rPr lang="en-US" sz="1400" dirty="0">
                <a:solidFill>
                  <a:schemeClr val="accent2"/>
                </a:solidFill>
                <a:sym typeface="Wingdings" panose="05000000000000000000" pitchFamily="2" charset="2"/>
              </a:rPr>
              <a:t> (Up to rule two)</a:t>
            </a:r>
            <a:endParaRPr lang="en-US" sz="1400" dirty="0">
              <a:solidFill>
                <a:schemeClr val="accent2"/>
              </a:solidFill>
            </a:endParaRPr>
          </a:p>
          <a:p>
            <a:pPr marL="457200" indent="-457200" algn="l">
              <a:buFont typeface="+mj-lt"/>
              <a:buAutoNum type="arabicPeriod"/>
            </a:pPr>
            <a:r>
              <a:rPr lang="en-US" sz="1400" dirty="0"/>
              <a:t>Apply EMA9 + VWAP combo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VWAP Retest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Periodically output the list of tickers that have a feasible setup based on the 3 day trade methods </a:t>
            </a:r>
            <a:r>
              <a:rPr lang="en-US" sz="1400" dirty="0">
                <a:solidFill>
                  <a:schemeClr val="accent6"/>
                </a:solidFill>
                <a:sym typeface="Wingdings" panose="05000000000000000000" pitchFamily="2" charset="2"/>
              </a:rPr>
              <a:t></a:t>
            </a:r>
            <a:endParaRPr lang="en-US" sz="1400" dirty="0"/>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Apply the necessary analysis (e.g. cross reference with SPY, stop-loss, risk, position sizing) and determine if it’s feasible to enter the trade)</a:t>
            </a:r>
          </a:p>
          <a:p>
            <a:pPr marL="457200" indent="-457200" algn="l">
              <a:buFont typeface="+mj-lt"/>
              <a:buAutoNum type="arabicPeriod"/>
            </a:pPr>
            <a:r>
              <a:rPr lang="en-US" sz="1400" dirty="0"/>
              <a:t>Go to brokerage platform and place the trade</a:t>
            </a:r>
          </a:p>
          <a:p>
            <a:pPr marL="457200" indent="-457200" algn="l">
              <a:buFont typeface="+mj-lt"/>
              <a:buAutoNum type="arabicPeriod"/>
            </a:pPr>
            <a:r>
              <a:rPr lang="en-US" sz="1400" dirty="0"/>
              <a:t>Trader executes personal judgement to understand when to take profit</a:t>
            </a:r>
          </a:p>
          <a:p>
            <a:pPr algn="l"/>
            <a:endParaRPr lang="en-US" sz="1400" dirty="0"/>
          </a:p>
          <a:p>
            <a:pPr algn="l"/>
            <a:endParaRPr lang="en-US" sz="1400" dirty="0"/>
          </a:p>
          <a:p>
            <a:pPr marL="457200" indent="-457200" algn="l">
              <a:buFont typeface="Arial" panose="020B0604020202020204" pitchFamily="34" charset="0"/>
              <a:buChar char="•"/>
            </a:pPr>
            <a:endParaRPr lang="en-US" sz="1400" dirty="0"/>
          </a:p>
          <a:p>
            <a:pPr algn="l"/>
            <a:endParaRPr lang="en-US" sz="1400" dirty="0"/>
          </a:p>
          <a:p>
            <a:pPr algn="l"/>
            <a:endParaRPr lang="en-US" sz="1400" dirty="0"/>
          </a:p>
        </p:txBody>
      </p:sp>
      <p:sp>
        <p:nvSpPr>
          <p:cNvPr id="6" name="Subtitle 2">
            <a:extLst>
              <a:ext uri="{FF2B5EF4-FFF2-40B4-BE49-F238E27FC236}">
                <a16:creationId xmlns:a16="http://schemas.microsoft.com/office/drawing/2014/main" id="{A9A94275-964A-4588-8C25-48A890979B12}"/>
              </a:ext>
            </a:extLst>
          </p:cNvPr>
          <p:cNvSpPr txBox="1">
            <a:spLocks/>
          </p:cNvSpPr>
          <p:nvPr/>
        </p:nvSpPr>
        <p:spPr>
          <a:xfrm>
            <a:off x="5100403" y="985964"/>
            <a:ext cx="4733924" cy="5389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a:t>v1.01 Features</a:t>
            </a:r>
          </a:p>
          <a:p>
            <a:pPr marL="457200" indent="-457200" algn="l">
              <a:buFont typeface="+mj-lt"/>
              <a:buAutoNum type="arabicPeriod"/>
            </a:pPr>
            <a:r>
              <a:rPr lang="en-US" sz="1400" dirty="0" err="1"/>
              <a:t>Backtest</a:t>
            </a:r>
            <a:r>
              <a:rPr lang="en-US" sz="1400" dirty="0"/>
              <a:t> the various methods</a:t>
            </a:r>
          </a:p>
          <a:p>
            <a:pPr marL="457200" indent="-457200" algn="l">
              <a:buFont typeface="+mj-lt"/>
              <a:buAutoNum type="arabicPeriod"/>
            </a:pPr>
            <a:r>
              <a:rPr lang="en-US" sz="1400" dirty="0"/>
              <a:t>Analyze Profits</a:t>
            </a:r>
          </a:p>
          <a:p>
            <a:pPr marL="457200" indent="-457200" algn="l">
              <a:buFont typeface="+mj-lt"/>
              <a:buAutoNum type="arabicPeriod"/>
            </a:pPr>
            <a:endParaRPr lang="en-US" sz="1400" dirty="0"/>
          </a:p>
          <a:p>
            <a:pPr algn="l"/>
            <a:endParaRPr lang="en-US" sz="1400" dirty="0"/>
          </a:p>
          <a:p>
            <a:pPr algn="l"/>
            <a:endParaRPr lang="en-US" sz="1400" dirty="0"/>
          </a:p>
          <a:p>
            <a:pPr algn="l"/>
            <a:endParaRPr lang="en-US" sz="14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5" name="Subtitle 2">
            <a:extLst>
              <a:ext uri="{FF2B5EF4-FFF2-40B4-BE49-F238E27FC236}">
                <a16:creationId xmlns:a16="http://schemas.microsoft.com/office/drawing/2014/main" id="{42B687F5-067E-43CD-8D2B-6EDAB1851515}"/>
              </a:ext>
            </a:extLst>
          </p:cNvPr>
          <p:cNvSpPr txBox="1">
            <a:spLocks/>
          </p:cNvSpPr>
          <p:nvPr/>
        </p:nvSpPr>
        <p:spPr>
          <a:xfrm>
            <a:off x="8979051" y="1064482"/>
            <a:ext cx="3212949" cy="538956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a:t>v1.02 Features</a:t>
            </a:r>
          </a:p>
          <a:p>
            <a:pPr marL="457200" indent="-457200" algn="l">
              <a:buFont typeface="+mj-lt"/>
              <a:buAutoNum type="arabicPeriod"/>
            </a:pPr>
            <a:r>
              <a:rPr lang="en-US" sz="1400" dirty="0"/>
              <a:t>Dashboard to visualize the possible setups</a:t>
            </a:r>
          </a:p>
          <a:p>
            <a:pPr marL="457200" indent="-457200" algn="l">
              <a:buFont typeface="+mj-lt"/>
              <a:buAutoNum type="arabicPeriod"/>
            </a:pPr>
            <a:r>
              <a:rPr lang="en-US" sz="1400" dirty="0"/>
              <a:t>Able to calculate the stop loss</a:t>
            </a:r>
          </a:p>
          <a:p>
            <a:pPr marL="457200" indent="-457200" algn="l">
              <a:buFont typeface="+mj-lt"/>
              <a:buAutoNum type="arabicPeriod"/>
            </a:pPr>
            <a:r>
              <a:rPr lang="en-US" sz="1400" dirty="0" err="1"/>
              <a:t>Analyse</a:t>
            </a:r>
            <a:r>
              <a:rPr lang="en-US" sz="1400" dirty="0"/>
              <a:t> if the risk is too big</a:t>
            </a:r>
          </a:p>
          <a:p>
            <a:pPr marL="457200" indent="-457200" algn="l">
              <a:buFont typeface="+mj-lt"/>
              <a:buAutoNum type="arabicPeriod"/>
            </a:pPr>
            <a:r>
              <a:rPr lang="en-US" sz="1400" dirty="0"/>
              <a:t>Calculate position sizing</a:t>
            </a:r>
          </a:p>
          <a:p>
            <a:pPr marL="457200" indent="-457200" algn="l">
              <a:buFont typeface="+mj-lt"/>
              <a:buAutoNum type="arabicPeriod"/>
            </a:pPr>
            <a:r>
              <a:rPr lang="en-US" sz="1400" dirty="0"/>
              <a:t>Cross reference with SPY and key levels</a:t>
            </a:r>
          </a:p>
          <a:p>
            <a:pPr marL="457200" indent="-457200" algn="l">
              <a:buFont typeface="+mj-lt"/>
              <a:buAutoNum type="arabicPeriod"/>
            </a:pPr>
            <a:endParaRPr lang="en-US" sz="1400" dirty="0"/>
          </a:p>
          <a:p>
            <a:pPr algn="l"/>
            <a:endParaRPr lang="en-US" sz="1400" dirty="0"/>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Based on the additional information provided (e.g. position sizing and maybe limit price/market), the trader will place the trade on the brokerage platform </a:t>
            </a:r>
          </a:p>
          <a:p>
            <a:pPr marL="457200" indent="-457200" algn="l">
              <a:buFont typeface="+mj-lt"/>
              <a:buAutoNum type="arabicPeriod"/>
            </a:pPr>
            <a:r>
              <a:rPr lang="en-US" sz="1400" dirty="0"/>
              <a:t>Trader executes personal judgement to understand when to take profit</a:t>
            </a:r>
            <a:endParaRPr lang="en-US"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272555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EMA9 + VWAP combo</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90906" y="1336612"/>
            <a:ext cx="5705094" cy="1708340"/>
          </a:xfrm>
        </p:spPr>
        <p:txBody>
          <a:bodyPr>
            <a:normAutofit/>
          </a:bodyPr>
          <a:lstStyle/>
          <a:p>
            <a:pPr algn="l"/>
            <a:r>
              <a:rPr lang="en-US" sz="1800" b="1" u="sng" dirty="0"/>
              <a:t>Method:</a:t>
            </a:r>
          </a:p>
          <a:p>
            <a:pPr marL="457200" indent="-457200" algn="l">
              <a:buFont typeface="Arial" panose="020B0604020202020204" pitchFamily="34" charset="0"/>
              <a:buChar char="•"/>
            </a:pPr>
            <a:r>
              <a:rPr lang="en-US" sz="1800" dirty="0"/>
              <a:t>Check for EMA9 and VWAP crossover. </a:t>
            </a:r>
            <a:br>
              <a:rPr lang="en-US" sz="1800" dirty="0"/>
            </a:br>
            <a:r>
              <a:rPr lang="en-US" sz="1800" dirty="0"/>
              <a:t>If EMA9 crosses above VWAP = LONG;</a:t>
            </a:r>
            <a:br>
              <a:rPr lang="en-US" sz="1800" dirty="0"/>
            </a:br>
            <a:r>
              <a:rPr lang="en-US" sz="1800" dirty="0"/>
              <a:t>Else EMA9 crosses below VWAP =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467E21A0-0154-41BC-9F38-B7061E000CCA}"/>
              </a:ext>
            </a:extLst>
          </p:cNvPr>
          <p:cNvPicPr>
            <a:picLocks noChangeAspect="1"/>
          </p:cNvPicPr>
          <p:nvPr/>
        </p:nvPicPr>
        <p:blipFill>
          <a:blip r:embed="rId2"/>
          <a:stretch>
            <a:fillRect/>
          </a:stretch>
        </p:blipFill>
        <p:spPr>
          <a:xfrm>
            <a:off x="2201418" y="3959351"/>
            <a:ext cx="6906006" cy="1909909"/>
          </a:xfrm>
          <a:prstGeom prst="rect">
            <a:avLst/>
          </a:prstGeom>
        </p:spPr>
      </p:pic>
      <p:sp>
        <p:nvSpPr>
          <p:cNvPr id="6" name="Subtitle 2">
            <a:extLst>
              <a:ext uri="{FF2B5EF4-FFF2-40B4-BE49-F238E27FC236}">
                <a16:creationId xmlns:a16="http://schemas.microsoft.com/office/drawing/2014/main" id="{1147AEBB-540C-4621-AA90-8D54679343D7}"/>
              </a:ext>
            </a:extLst>
          </p:cNvPr>
          <p:cNvSpPr txBox="1">
            <a:spLocks/>
          </p:cNvSpPr>
          <p:nvPr/>
        </p:nvSpPr>
        <p:spPr>
          <a:xfrm>
            <a:off x="5359146" y="1655128"/>
            <a:ext cx="5705094" cy="170834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above VWAP</a:t>
            </a:r>
          </a:p>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below VWAP</a:t>
            </a:r>
          </a:p>
          <a:p>
            <a:pPr marL="457200" indent="-457200" algn="l">
              <a:buFont typeface="Arial" panose="020B0604020202020204" pitchFamily="34" charset="0"/>
              <a:buChar char="•"/>
            </a:pPr>
            <a:r>
              <a:rPr lang="en-US" sz="1800" dirty="0"/>
              <a:t>‘</a:t>
            </a:r>
            <a:r>
              <a:rPr lang="en-US" sz="1800" dirty="0" err="1"/>
              <a:t>crossover_position</a:t>
            </a:r>
            <a:r>
              <a:rPr lang="en-US" sz="1800" dirty="0"/>
              <a:t>’ = 0, means no crossing below EMA9 and VWAP</a:t>
            </a:r>
          </a:p>
          <a:p>
            <a:pPr marL="457200" indent="-457200" algn="l">
              <a:buFont typeface="Arial" panose="020B0604020202020204" pitchFamily="34" charset="0"/>
              <a:buChar char="•"/>
            </a:pPr>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38783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Long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pic>
        <p:nvPicPr>
          <p:cNvPr id="7" name="Picture 6">
            <a:extLst>
              <a:ext uri="{FF2B5EF4-FFF2-40B4-BE49-F238E27FC236}">
                <a16:creationId xmlns:a16="http://schemas.microsoft.com/office/drawing/2014/main" id="{A4E0EE02-EE04-4E3D-8B64-5902D4F7FE29}"/>
              </a:ext>
            </a:extLst>
          </p:cNvPr>
          <p:cNvPicPr>
            <a:picLocks noChangeAspect="1"/>
          </p:cNvPicPr>
          <p:nvPr/>
        </p:nvPicPr>
        <p:blipFill>
          <a:blip r:embed="rId3"/>
          <a:stretch>
            <a:fillRect/>
          </a:stretch>
        </p:blipFill>
        <p:spPr>
          <a:xfrm>
            <a:off x="397574" y="5313356"/>
            <a:ext cx="10270426" cy="1487121"/>
          </a:xfrm>
          <a:prstGeom prst="rect">
            <a:avLst/>
          </a:prstGeom>
        </p:spPr>
      </p:pic>
      <p:sp>
        <p:nvSpPr>
          <p:cNvPr id="9" name="Rectangle 8">
            <a:extLst>
              <a:ext uri="{FF2B5EF4-FFF2-40B4-BE49-F238E27FC236}">
                <a16:creationId xmlns:a16="http://schemas.microsoft.com/office/drawing/2014/main" id="{E196E26C-FAED-463C-AAB1-EE86E317444C}"/>
              </a:ext>
            </a:extLst>
          </p:cNvPr>
          <p:cNvSpPr/>
          <p:nvPr/>
        </p:nvSpPr>
        <p:spPr>
          <a:xfrm>
            <a:off x="4672584" y="1344002"/>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5666232" y="1316404"/>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Long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5870B142-767C-4FD2-8EB7-CF3A36EAA6E0}"/>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301834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667000" y="1003110"/>
            <a:ext cx="6967728" cy="4310246"/>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Short Results</a:t>
            </a:r>
            <a:endParaRPr lang="en-SG" dirty="0"/>
          </a:p>
        </p:txBody>
      </p:sp>
      <p:sp>
        <p:nvSpPr>
          <p:cNvPr id="9" name="Rectangle 8">
            <a:extLst>
              <a:ext uri="{FF2B5EF4-FFF2-40B4-BE49-F238E27FC236}">
                <a16:creationId xmlns:a16="http://schemas.microsoft.com/office/drawing/2014/main" id="{E196E26C-FAED-463C-AAB1-EE86E317444C}"/>
              </a:ext>
            </a:extLst>
          </p:cNvPr>
          <p:cNvSpPr/>
          <p:nvPr/>
        </p:nvSpPr>
        <p:spPr>
          <a:xfrm>
            <a:off x="5715762" y="1336325"/>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4340352"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Short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E293F8E9-A3F4-4100-B277-93C6883AFFC4}"/>
              </a:ext>
            </a:extLst>
          </p:cNvPr>
          <p:cNvPicPr>
            <a:picLocks noChangeAspect="1"/>
          </p:cNvPicPr>
          <p:nvPr/>
        </p:nvPicPr>
        <p:blipFill>
          <a:blip r:embed="rId3"/>
          <a:stretch>
            <a:fillRect/>
          </a:stretch>
        </p:blipFill>
        <p:spPr>
          <a:xfrm>
            <a:off x="694563" y="5313356"/>
            <a:ext cx="10382250" cy="1538001"/>
          </a:xfrm>
          <a:prstGeom prst="rect">
            <a:avLst/>
          </a:prstGeom>
        </p:spPr>
      </p:pic>
      <p:sp>
        <p:nvSpPr>
          <p:cNvPr id="12" name="Rectangle 11">
            <a:extLst>
              <a:ext uri="{FF2B5EF4-FFF2-40B4-BE49-F238E27FC236}">
                <a16:creationId xmlns:a16="http://schemas.microsoft.com/office/drawing/2014/main" id="{B8832D10-EA9B-4963-B58F-BB30DCD160B5}"/>
              </a:ext>
            </a:extLst>
          </p:cNvPr>
          <p:cNvSpPr/>
          <p:nvPr/>
        </p:nvSpPr>
        <p:spPr>
          <a:xfrm>
            <a:off x="4693920"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3" name="TextBox 12">
            <a:extLst>
              <a:ext uri="{FF2B5EF4-FFF2-40B4-BE49-F238E27FC236}">
                <a16:creationId xmlns:a16="http://schemas.microsoft.com/office/drawing/2014/main" id="{D4B1B241-E72B-41B9-B7A5-B73D25ACD9F2}"/>
              </a:ext>
            </a:extLst>
          </p:cNvPr>
          <p:cNvSpPr txBox="1"/>
          <p:nvPr/>
        </p:nvSpPr>
        <p:spPr>
          <a:xfrm>
            <a:off x="662750" y="1003110"/>
            <a:ext cx="1894522"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9612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600" b="1" dirty="0"/>
              <a:t>Rule 1</a:t>
            </a:r>
          </a:p>
          <a:p>
            <a:pPr marL="914400" lvl="1" indent="-457200" algn="l">
              <a:buFont typeface="Arial" panose="020B0604020202020204" pitchFamily="34" charset="0"/>
              <a:buChar char="•"/>
            </a:pPr>
            <a:r>
              <a:rPr lang="en-US" sz="1200" dirty="0"/>
              <a:t>Check if last 5 candles (including wicks) are above or below EMA9 or within certain thresholds 0.05% </a:t>
            </a:r>
          </a:p>
          <a:p>
            <a:pPr marL="914400" lvl="1" indent="-457200" algn="l">
              <a:buFont typeface="Arial" panose="020B0604020202020204" pitchFamily="34" charset="0"/>
              <a:buChar char="•"/>
            </a:pPr>
            <a:r>
              <a:rPr lang="en-US" sz="1200" dirty="0"/>
              <a:t>For Long, compare if candle’s low is above EMA9</a:t>
            </a:r>
          </a:p>
          <a:p>
            <a:pPr marL="914400" lvl="1" indent="-457200" algn="l">
              <a:buFont typeface="Arial" panose="020B0604020202020204" pitchFamily="34" charset="0"/>
              <a:buChar char="•"/>
            </a:pPr>
            <a:r>
              <a:rPr lang="en-US" sz="1200" dirty="0"/>
              <a:t>Whereas for Short, compare if candle’s High is below EMA9</a:t>
            </a:r>
          </a:p>
          <a:p>
            <a:pPr marL="914400" lvl="1" indent="-457200" algn="l">
              <a:buFont typeface="Arial" panose="020B0604020202020204" pitchFamily="34" charset="0"/>
              <a:buChar char="•"/>
            </a:pPr>
            <a:r>
              <a:rPr lang="en-US" sz="1200" dirty="0"/>
              <a:t>‘</a:t>
            </a:r>
            <a:r>
              <a:rPr lang="en-US" sz="1200" dirty="0" err="1"/>
              <a:t>hold_rule_one</a:t>
            </a:r>
            <a:r>
              <a:rPr lang="en-US" sz="1200" dirty="0"/>
              <a:t>’ is used to indicate if last 5 candles are above or below.</a:t>
            </a:r>
          </a:p>
          <a:p>
            <a:pPr marL="914400" lvl="1" indent="-457200" algn="l">
              <a:buFont typeface="Arial" panose="020B0604020202020204" pitchFamily="34" charset="0"/>
              <a:buChar char="•"/>
            </a:pPr>
            <a:r>
              <a:rPr lang="en-US" sz="1200" dirty="0"/>
              <a:t>1 for Long, -1 for Short, 0 for not applicable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marL="457200" indent="-457200" algn="l">
              <a:buFont typeface="Arial" panose="020B0604020202020204" pitchFamily="34" charset="0"/>
              <a:buChar char="•"/>
            </a:pPr>
            <a:r>
              <a:rPr lang="en-US" sz="1500" dirty="0"/>
              <a:t>What is consider above? For now the candle’s low must be equals or above.</a:t>
            </a:r>
          </a:p>
          <a:p>
            <a:pPr marL="457200" indent="-457200" algn="l">
              <a:buFont typeface="Arial" panose="020B0604020202020204" pitchFamily="34" charset="0"/>
              <a:buChar char="•"/>
            </a:pPr>
            <a:r>
              <a:rPr lang="en-US" sz="1500" dirty="0"/>
              <a:t>In the future (Rule 1), we can consider adding a tolerance threshold as to if the wick crosses the EMA9 slightly</a:t>
            </a:r>
          </a:p>
          <a:p>
            <a:pPr algn="l"/>
            <a:endParaRPr lang="en-US" dirty="0"/>
          </a:p>
          <a:p>
            <a:pPr algn="l"/>
            <a:endParaRPr lang="en-US" dirty="0"/>
          </a:p>
        </p:txBody>
      </p:sp>
      <p:grpSp>
        <p:nvGrpSpPr>
          <p:cNvPr id="22" name="Group 21">
            <a:extLst>
              <a:ext uri="{FF2B5EF4-FFF2-40B4-BE49-F238E27FC236}">
                <a16:creationId xmlns:a16="http://schemas.microsoft.com/office/drawing/2014/main" id="{9674EE10-FD5F-40C0-A7FC-7DBB04C329B1}"/>
              </a:ext>
            </a:extLst>
          </p:cNvPr>
          <p:cNvGrpSpPr/>
          <p:nvPr/>
        </p:nvGrpSpPr>
        <p:grpSpPr>
          <a:xfrm>
            <a:off x="449949" y="3379277"/>
            <a:ext cx="7639050" cy="1428750"/>
            <a:chOff x="525377" y="4203256"/>
            <a:chExt cx="7639050" cy="1428750"/>
          </a:xfrm>
        </p:grpSpPr>
        <p:pic>
          <p:nvPicPr>
            <p:cNvPr id="4" name="Picture 3">
              <a:extLst>
                <a:ext uri="{FF2B5EF4-FFF2-40B4-BE49-F238E27FC236}">
                  <a16:creationId xmlns:a16="http://schemas.microsoft.com/office/drawing/2014/main" id="{A2CA3C70-BBF0-4030-B6F3-9797136E9C39}"/>
                </a:ext>
              </a:extLst>
            </p:cNvPr>
            <p:cNvPicPr>
              <a:picLocks noChangeAspect="1"/>
            </p:cNvPicPr>
            <p:nvPr/>
          </p:nvPicPr>
          <p:blipFill>
            <a:blip r:embed="rId3"/>
            <a:stretch>
              <a:fillRect/>
            </a:stretch>
          </p:blipFill>
          <p:spPr>
            <a:xfrm>
              <a:off x="525377" y="4203256"/>
              <a:ext cx="7639050" cy="1428750"/>
            </a:xfrm>
            <a:prstGeom prst="rect">
              <a:avLst/>
            </a:prstGeom>
          </p:spPr>
        </p:pic>
        <p:sp>
          <p:nvSpPr>
            <p:cNvPr id="24" name="TextBox 23">
              <a:extLst>
                <a:ext uri="{FF2B5EF4-FFF2-40B4-BE49-F238E27FC236}">
                  <a16:creationId xmlns:a16="http://schemas.microsoft.com/office/drawing/2014/main" id="{72D05AC9-C484-43C0-83B1-CEFE24D1CE66}"/>
                </a:ext>
              </a:extLst>
            </p:cNvPr>
            <p:cNvSpPr txBox="1"/>
            <p:nvPr/>
          </p:nvSpPr>
          <p:spPr>
            <a:xfrm>
              <a:off x="7206231" y="4203256"/>
              <a:ext cx="769763" cy="369332"/>
            </a:xfrm>
            <a:prstGeom prst="rect">
              <a:avLst/>
            </a:prstGeom>
            <a:noFill/>
          </p:spPr>
          <p:txBody>
            <a:bodyPr wrap="none" rtlCol="0">
              <a:spAutoFit/>
            </a:bodyPr>
            <a:lstStyle/>
            <a:p>
              <a:r>
                <a:rPr lang="en-US" dirty="0"/>
                <a:t>Rule 1</a:t>
              </a:r>
            </a:p>
          </p:txBody>
        </p:sp>
      </p:grpSp>
      <p:grpSp>
        <p:nvGrpSpPr>
          <p:cNvPr id="44" name="Group 43">
            <a:extLst>
              <a:ext uri="{FF2B5EF4-FFF2-40B4-BE49-F238E27FC236}">
                <a16:creationId xmlns:a16="http://schemas.microsoft.com/office/drawing/2014/main" id="{8C273AC4-6C5D-4A05-A436-74FD74D09919}"/>
              </a:ext>
            </a:extLst>
          </p:cNvPr>
          <p:cNvGrpSpPr/>
          <p:nvPr/>
        </p:nvGrpSpPr>
        <p:grpSpPr>
          <a:xfrm>
            <a:off x="9491044" y="2675194"/>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grpSp>
        <p:nvGrpSpPr>
          <p:cNvPr id="7" name="Group 6">
            <a:extLst>
              <a:ext uri="{FF2B5EF4-FFF2-40B4-BE49-F238E27FC236}">
                <a16:creationId xmlns:a16="http://schemas.microsoft.com/office/drawing/2014/main" id="{845E69AB-5FB8-4386-8A6B-E89C7D98D08F}"/>
              </a:ext>
            </a:extLst>
          </p:cNvPr>
          <p:cNvGrpSpPr/>
          <p:nvPr/>
        </p:nvGrpSpPr>
        <p:grpSpPr>
          <a:xfrm>
            <a:off x="414667" y="4941642"/>
            <a:ext cx="9716989" cy="1657350"/>
            <a:chOff x="414667" y="4941642"/>
            <a:chExt cx="9716989" cy="1657350"/>
          </a:xfrm>
        </p:grpSpPr>
        <p:pic>
          <p:nvPicPr>
            <p:cNvPr id="5" name="Picture 4">
              <a:extLst>
                <a:ext uri="{FF2B5EF4-FFF2-40B4-BE49-F238E27FC236}">
                  <a16:creationId xmlns:a16="http://schemas.microsoft.com/office/drawing/2014/main" id="{0EE1EC9A-C991-43FE-8CE8-4F2F17751054}"/>
                </a:ext>
              </a:extLst>
            </p:cNvPr>
            <p:cNvPicPr>
              <a:picLocks noChangeAspect="1"/>
            </p:cNvPicPr>
            <p:nvPr/>
          </p:nvPicPr>
          <p:blipFill>
            <a:blip r:embed="rId6"/>
            <a:stretch>
              <a:fillRect/>
            </a:stretch>
          </p:blipFill>
          <p:spPr>
            <a:xfrm>
              <a:off x="414667" y="4941642"/>
              <a:ext cx="7709614" cy="1657350"/>
            </a:xfrm>
            <a:prstGeom prst="rect">
              <a:avLst/>
            </a:prstGeom>
          </p:spPr>
        </p:pic>
        <p:pic>
          <p:nvPicPr>
            <p:cNvPr id="6" name="Picture 5">
              <a:extLst>
                <a:ext uri="{FF2B5EF4-FFF2-40B4-BE49-F238E27FC236}">
                  <a16:creationId xmlns:a16="http://schemas.microsoft.com/office/drawing/2014/main" id="{B1602D65-4920-40BE-9327-D4213F6F93A1}"/>
                </a:ext>
              </a:extLst>
            </p:cNvPr>
            <p:cNvPicPr>
              <a:picLocks noChangeAspect="1"/>
            </p:cNvPicPr>
            <p:nvPr/>
          </p:nvPicPr>
          <p:blipFill>
            <a:blip r:embed="rId7"/>
            <a:stretch>
              <a:fillRect/>
            </a:stretch>
          </p:blipFill>
          <p:spPr>
            <a:xfrm>
              <a:off x="7540856" y="5515136"/>
              <a:ext cx="2590800" cy="390525"/>
            </a:xfrm>
            <a:prstGeom prst="rect">
              <a:avLst/>
            </a:prstGeom>
          </p:spPr>
        </p:pic>
      </p:grpSp>
      <p:sp>
        <p:nvSpPr>
          <p:cNvPr id="26" name="TextBox 25">
            <a:extLst>
              <a:ext uri="{FF2B5EF4-FFF2-40B4-BE49-F238E27FC236}">
                <a16:creationId xmlns:a16="http://schemas.microsoft.com/office/drawing/2014/main" id="{93EC7A00-A271-4660-B550-9300CD0ED63D}"/>
              </a:ext>
            </a:extLst>
          </p:cNvPr>
          <p:cNvSpPr txBox="1"/>
          <p:nvPr/>
        </p:nvSpPr>
        <p:spPr>
          <a:xfrm>
            <a:off x="6565726" y="5011089"/>
            <a:ext cx="1542025" cy="646331"/>
          </a:xfrm>
          <a:prstGeom prst="rect">
            <a:avLst/>
          </a:prstGeom>
          <a:noFill/>
        </p:spPr>
        <p:txBody>
          <a:bodyPr wrap="none" rtlCol="0">
            <a:spAutoFit/>
          </a:bodyPr>
          <a:lstStyle/>
          <a:p>
            <a:r>
              <a:rPr lang="en-US" dirty="0"/>
              <a:t>Revised Rule 1</a:t>
            </a:r>
          </a:p>
          <a:p>
            <a:r>
              <a:rPr lang="en-US" dirty="0"/>
              <a:t>22/01/2022</a:t>
            </a:r>
          </a:p>
        </p:txBody>
      </p:sp>
    </p:spTree>
    <p:extLst>
      <p:ext uri="{BB962C8B-B14F-4D97-AF65-F5344CB8AC3E}">
        <p14:creationId xmlns:p14="http://schemas.microsoft.com/office/powerpoint/2010/main" val="148116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Triple EMA Short Rule 1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5920740" y="2110740"/>
            <a:ext cx="487680" cy="11277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9681590" y="1256570"/>
            <a:ext cx="2472309" cy="1708340"/>
          </a:xfrm>
        </p:spPr>
        <p:txBody>
          <a:bodyPr>
            <a:normAutofit fontScale="92500"/>
          </a:bodyPr>
          <a:lstStyle/>
          <a:p>
            <a:pPr algn="l"/>
            <a:r>
              <a:rPr lang="en-US" sz="1800" b="1" u="sng" dirty="0"/>
              <a:t>Comments:</a:t>
            </a:r>
          </a:p>
          <a:p>
            <a:pPr marL="457200" indent="-457200" algn="l">
              <a:buFont typeface="Arial" panose="020B0604020202020204" pitchFamily="34" charset="0"/>
              <a:buChar char="•"/>
            </a:pPr>
            <a:r>
              <a:rPr lang="en-US" sz="1800" dirty="0"/>
              <a:t>The algorithm is able to at 10:51 there is 5 candles below EMA9</a:t>
            </a:r>
          </a:p>
          <a:p>
            <a:pPr marL="457200" indent="-457200" algn="l">
              <a:buFont typeface="Arial" panose="020B0604020202020204" pitchFamily="34" charset="0"/>
              <a:buChar char="•"/>
            </a:pPr>
            <a:r>
              <a:rPr lang="en-US" sz="1800" dirty="0"/>
              <a:t>‘</a:t>
            </a:r>
            <a:r>
              <a:rPr lang="en-US" sz="1800" dirty="0" err="1"/>
              <a:t>hold_rule_one</a:t>
            </a:r>
            <a:r>
              <a:rPr lang="en-US" sz="1800" dirty="0"/>
              <a:t>’ = -1</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grpSp>
        <p:nvGrpSpPr>
          <p:cNvPr id="6" name="Group 5">
            <a:extLst>
              <a:ext uri="{FF2B5EF4-FFF2-40B4-BE49-F238E27FC236}">
                <a16:creationId xmlns:a16="http://schemas.microsoft.com/office/drawing/2014/main" id="{FAC48C36-E33B-432E-A2EA-D87799D6BF53}"/>
              </a:ext>
            </a:extLst>
          </p:cNvPr>
          <p:cNvGrpSpPr/>
          <p:nvPr/>
        </p:nvGrpSpPr>
        <p:grpSpPr>
          <a:xfrm>
            <a:off x="64009" y="5313356"/>
            <a:ext cx="11650472" cy="1328393"/>
            <a:chOff x="64008" y="5211756"/>
            <a:chExt cx="15855727" cy="1328393"/>
          </a:xfrm>
        </p:grpSpPr>
        <p:pic>
          <p:nvPicPr>
            <p:cNvPr id="3" name="Picture 2">
              <a:extLst>
                <a:ext uri="{FF2B5EF4-FFF2-40B4-BE49-F238E27FC236}">
                  <a16:creationId xmlns:a16="http://schemas.microsoft.com/office/drawing/2014/main" id="{F0FF5482-AB3F-41EB-AD69-C7F1A1E69AC9}"/>
                </a:ext>
              </a:extLst>
            </p:cNvPr>
            <p:cNvPicPr>
              <a:picLocks noChangeAspect="1"/>
            </p:cNvPicPr>
            <p:nvPr/>
          </p:nvPicPr>
          <p:blipFill rotWithShape="1">
            <a:blip r:embed="rId3"/>
            <a:srcRect t="5231" b="16205"/>
            <a:stretch/>
          </p:blipFill>
          <p:spPr>
            <a:xfrm>
              <a:off x="64008" y="5211756"/>
              <a:ext cx="10410826" cy="1317060"/>
            </a:xfrm>
            <a:prstGeom prst="rect">
              <a:avLst/>
            </a:prstGeom>
          </p:spPr>
        </p:pic>
        <p:pic>
          <p:nvPicPr>
            <p:cNvPr id="5" name="Picture 4">
              <a:extLst>
                <a:ext uri="{FF2B5EF4-FFF2-40B4-BE49-F238E27FC236}">
                  <a16:creationId xmlns:a16="http://schemas.microsoft.com/office/drawing/2014/main" id="{59D174A3-CF74-4D0E-8E9E-E737E8551284}"/>
                </a:ext>
              </a:extLst>
            </p:cNvPr>
            <p:cNvPicPr>
              <a:picLocks noChangeAspect="1"/>
            </p:cNvPicPr>
            <p:nvPr/>
          </p:nvPicPr>
          <p:blipFill rotWithShape="1">
            <a:blip r:embed="rId4"/>
            <a:srcRect b="14299"/>
            <a:stretch/>
          </p:blipFill>
          <p:spPr>
            <a:xfrm>
              <a:off x="10471435" y="5242227"/>
              <a:ext cx="5448300" cy="1297922"/>
            </a:xfrm>
            <a:prstGeom prst="rect">
              <a:avLst/>
            </a:prstGeom>
          </p:spPr>
        </p:pic>
      </p:grpSp>
      <p:sp>
        <p:nvSpPr>
          <p:cNvPr id="12" name="TextBox 11">
            <a:extLst>
              <a:ext uri="{FF2B5EF4-FFF2-40B4-BE49-F238E27FC236}">
                <a16:creationId xmlns:a16="http://schemas.microsoft.com/office/drawing/2014/main" id="{9FC63BF0-605C-4C35-BF07-B780B26F9A6A}"/>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4797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457200" indent="-457200" algn="l">
              <a:buFont typeface="+mj-lt"/>
              <a:buAutoNum type="arabicPeriod" startAt="2"/>
            </a:pPr>
            <a:r>
              <a:rPr lang="en-US" sz="1600" b="1" dirty="0"/>
              <a:t>Rule 2</a:t>
            </a:r>
          </a:p>
          <a:p>
            <a:pPr marL="914400" lvl="1" indent="-457200" algn="l">
              <a:buFont typeface="Arial" panose="020B0604020202020204" pitchFamily="34" charset="0"/>
              <a:buChar char="•"/>
            </a:pPr>
            <a:r>
              <a:rPr lang="en-US" sz="1200" dirty="0"/>
              <a:t>Check if the last candle (out of the 5) is retesting EMA9. </a:t>
            </a:r>
          </a:p>
          <a:p>
            <a:pPr marL="914400" lvl="1" indent="-457200" algn="l">
              <a:buFont typeface="Arial" panose="020B0604020202020204" pitchFamily="34" charset="0"/>
              <a:buChar char="•"/>
            </a:pPr>
            <a:r>
              <a:rPr lang="en-US" sz="1200" dirty="0"/>
              <a:t>Retest means that it’s close / bounce off EMA9</a:t>
            </a:r>
          </a:p>
          <a:p>
            <a:pPr marL="914400" lvl="1" indent="-457200" algn="l">
              <a:buFont typeface="Arial" panose="020B0604020202020204" pitchFamily="34" charset="0"/>
              <a:buChar char="•"/>
            </a:pPr>
            <a:r>
              <a:rPr lang="en-US" sz="1200" dirty="0"/>
              <a:t>A tolerance threshold is defined to allow the candle to bounce off EMA9 instead of requiring it to be entirely above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algn="l"/>
            <a:endParaRPr lang="en-US" dirty="0"/>
          </a:p>
          <a:p>
            <a:pPr algn="l"/>
            <a:endParaRPr lang="en-US" dirty="0"/>
          </a:p>
        </p:txBody>
      </p:sp>
      <p:sp>
        <p:nvSpPr>
          <p:cNvPr id="27" name="TextBox 26">
            <a:extLst>
              <a:ext uri="{FF2B5EF4-FFF2-40B4-BE49-F238E27FC236}">
                <a16:creationId xmlns:a16="http://schemas.microsoft.com/office/drawing/2014/main" id="{59F64636-002F-4DEB-8236-E54871B4E1B8}"/>
              </a:ext>
            </a:extLst>
          </p:cNvPr>
          <p:cNvSpPr txBox="1"/>
          <p:nvPr/>
        </p:nvSpPr>
        <p:spPr>
          <a:xfrm>
            <a:off x="7168903" y="5293227"/>
            <a:ext cx="769763" cy="369332"/>
          </a:xfrm>
          <a:prstGeom prst="rect">
            <a:avLst/>
          </a:prstGeom>
          <a:noFill/>
        </p:spPr>
        <p:txBody>
          <a:bodyPr wrap="none" rtlCol="0">
            <a:spAutoFit/>
          </a:bodyPr>
          <a:lstStyle/>
          <a:p>
            <a:r>
              <a:rPr lang="en-US" dirty="0"/>
              <a:t>Rule 2</a:t>
            </a:r>
          </a:p>
        </p:txBody>
      </p:sp>
      <p:grpSp>
        <p:nvGrpSpPr>
          <p:cNvPr id="36" name="Group 35">
            <a:extLst>
              <a:ext uri="{FF2B5EF4-FFF2-40B4-BE49-F238E27FC236}">
                <a16:creationId xmlns:a16="http://schemas.microsoft.com/office/drawing/2014/main" id="{8D4C2AE2-822C-42F2-82B3-211C8B1CB5B1}"/>
              </a:ext>
            </a:extLst>
          </p:cNvPr>
          <p:cNvGrpSpPr/>
          <p:nvPr/>
        </p:nvGrpSpPr>
        <p:grpSpPr>
          <a:xfrm>
            <a:off x="449949" y="5260435"/>
            <a:ext cx="7639050" cy="1460690"/>
            <a:chOff x="449949" y="5159851"/>
            <a:chExt cx="7639050" cy="1460690"/>
          </a:xfrm>
        </p:grpSpPr>
        <p:pic>
          <p:nvPicPr>
            <p:cNvPr id="25" name="Picture 24">
              <a:extLst>
                <a:ext uri="{FF2B5EF4-FFF2-40B4-BE49-F238E27FC236}">
                  <a16:creationId xmlns:a16="http://schemas.microsoft.com/office/drawing/2014/main" id="{4D1571A9-3676-43EE-BBDD-EBBE5509A02D}"/>
                </a:ext>
              </a:extLst>
            </p:cNvPr>
            <p:cNvPicPr>
              <a:picLocks noChangeAspect="1"/>
            </p:cNvPicPr>
            <p:nvPr/>
          </p:nvPicPr>
          <p:blipFill>
            <a:blip r:embed="rId3"/>
            <a:stretch>
              <a:fillRect/>
            </a:stretch>
          </p:blipFill>
          <p:spPr>
            <a:xfrm>
              <a:off x="449949" y="5296566"/>
              <a:ext cx="7639050" cy="1323975"/>
            </a:xfrm>
            <a:prstGeom prst="rect">
              <a:avLst/>
            </a:prstGeom>
          </p:spPr>
        </p:pic>
        <p:pic>
          <p:nvPicPr>
            <p:cNvPr id="26" name="Picture 25">
              <a:extLst>
                <a:ext uri="{FF2B5EF4-FFF2-40B4-BE49-F238E27FC236}">
                  <a16:creationId xmlns:a16="http://schemas.microsoft.com/office/drawing/2014/main" id="{8B2FE697-3640-4446-A8E9-CC2206EC37BB}"/>
                </a:ext>
              </a:extLst>
            </p:cNvPr>
            <p:cNvPicPr>
              <a:picLocks noChangeAspect="1"/>
            </p:cNvPicPr>
            <p:nvPr/>
          </p:nvPicPr>
          <p:blipFill>
            <a:blip r:embed="rId4"/>
            <a:stretch>
              <a:fillRect/>
            </a:stretch>
          </p:blipFill>
          <p:spPr>
            <a:xfrm>
              <a:off x="492621" y="5159851"/>
              <a:ext cx="2314575" cy="295275"/>
            </a:xfrm>
            <a:prstGeom prst="rect">
              <a:avLst/>
            </a:prstGeom>
          </p:spPr>
        </p:pic>
      </p:grpSp>
      <p:grpSp>
        <p:nvGrpSpPr>
          <p:cNvPr id="44" name="Group 43">
            <a:extLst>
              <a:ext uri="{FF2B5EF4-FFF2-40B4-BE49-F238E27FC236}">
                <a16:creationId xmlns:a16="http://schemas.microsoft.com/office/drawing/2014/main" id="{8C273AC4-6C5D-4A05-A436-74FD74D09919}"/>
              </a:ext>
            </a:extLst>
          </p:cNvPr>
          <p:cNvGrpSpPr/>
          <p:nvPr/>
        </p:nvGrpSpPr>
        <p:grpSpPr>
          <a:xfrm>
            <a:off x="9340124" y="4055347"/>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E8FFB28F-D272-4CEC-9821-65EBB440172A}"/>
              </a:ext>
            </a:extLst>
          </p:cNvPr>
          <p:cNvSpPr txBox="1"/>
          <p:nvPr/>
        </p:nvSpPr>
        <p:spPr>
          <a:xfrm>
            <a:off x="7319236" y="5379987"/>
            <a:ext cx="769763" cy="369332"/>
          </a:xfrm>
          <a:prstGeom prst="rect">
            <a:avLst/>
          </a:prstGeom>
          <a:noFill/>
        </p:spPr>
        <p:txBody>
          <a:bodyPr wrap="none" rtlCol="0">
            <a:spAutoFit/>
          </a:bodyPr>
          <a:lstStyle/>
          <a:p>
            <a:r>
              <a:rPr lang="en-US" dirty="0"/>
              <a:t>Rule 2</a:t>
            </a:r>
          </a:p>
        </p:txBody>
      </p:sp>
    </p:spTree>
    <p:extLst>
      <p:ext uri="{BB962C8B-B14F-4D97-AF65-F5344CB8AC3E}">
        <p14:creationId xmlns:p14="http://schemas.microsoft.com/office/powerpoint/2010/main" val="28044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LONG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above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grpSp>
        <p:nvGrpSpPr>
          <p:cNvPr id="15" name="Group 14">
            <a:extLst>
              <a:ext uri="{FF2B5EF4-FFF2-40B4-BE49-F238E27FC236}">
                <a16:creationId xmlns:a16="http://schemas.microsoft.com/office/drawing/2014/main" id="{3661233E-E82C-4E42-9783-FC5075CC118F}"/>
              </a:ext>
            </a:extLst>
          </p:cNvPr>
          <p:cNvGrpSpPr/>
          <p:nvPr/>
        </p:nvGrpSpPr>
        <p:grpSpPr>
          <a:xfrm>
            <a:off x="105763" y="1859691"/>
            <a:ext cx="7127898" cy="4519027"/>
            <a:chOff x="2553692" y="1021873"/>
            <a:chExt cx="7127898" cy="4519027"/>
          </a:xfrm>
        </p:grpSpPr>
        <p:pic>
          <p:nvPicPr>
            <p:cNvPr id="7" name="Picture 6">
              <a:extLst>
                <a:ext uri="{FF2B5EF4-FFF2-40B4-BE49-F238E27FC236}">
                  <a16:creationId xmlns:a16="http://schemas.microsoft.com/office/drawing/2014/main" id="{4EE9FC96-1572-4CB3-A1D2-E930B31D1F24}"/>
                </a:ext>
              </a:extLst>
            </p:cNvPr>
            <p:cNvPicPr>
              <a:picLocks noChangeAspect="1"/>
            </p:cNvPicPr>
            <p:nvPr/>
          </p:nvPicPr>
          <p:blipFill>
            <a:blip r:embed="rId2"/>
            <a:stretch>
              <a:fillRect/>
            </a:stretch>
          </p:blipFill>
          <p:spPr>
            <a:xfrm>
              <a:off x="2553692" y="1021873"/>
              <a:ext cx="7127898" cy="4519027"/>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4722920" y="1514917"/>
              <a:ext cx="559294" cy="13170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3C582B0D-A258-4EE9-B761-32259A86F720}"/>
                </a:ext>
              </a:extLst>
            </p:cNvPr>
            <p:cNvCxnSpPr/>
            <p:nvPr/>
          </p:nvCxnSpPr>
          <p:spPr>
            <a:xfrm flipH="1">
              <a:off x="5211192" y="1468021"/>
              <a:ext cx="443883" cy="330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3824DC-6A1D-4CBD-A76D-4966800D542C}"/>
                </a:ext>
              </a:extLst>
            </p:cNvPr>
            <p:cNvSpPr txBox="1"/>
            <p:nvPr/>
          </p:nvSpPr>
          <p:spPr>
            <a:xfrm>
              <a:off x="5670856" y="1321303"/>
              <a:ext cx="1997476" cy="769441"/>
            </a:xfrm>
            <a:prstGeom prst="rect">
              <a:avLst/>
            </a:prstGeom>
            <a:noFill/>
          </p:spPr>
          <p:txBody>
            <a:bodyPr wrap="square" rtlCol="0">
              <a:spAutoFit/>
            </a:bodyPr>
            <a:lstStyle/>
            <a:p>
              <a:r>
                <a:rPr lang="en-SG" sz="1100" dirty="0">
                  <a:solidFill>
                    <a:schemeClr val="bg1"/>
                  </a:solidFill>
                </a:rPr>
                <a:t>With a tolerance test, we are able to detect this retest of EM9 even if the low of the candle is below EMA9. </a:t>
              </a:r>
            </a:p>
          </p:txBody>
        </p:sp>
      </p:grpSp>
      <p:grpSp>
        <p:nvGrpSpPr>
          <p:cNvPr id="17" name="Group 16">
            <a:extLst>
              <a:ext uri="{FF2B5EF4-FFF2-40B4-BE49-F238E27FC236}">
                <a16:creationId xmlns:a16="http://schemas.microsoft.com/office/drawing/2014/main" id="{53C935D6-D814-43FA-B1BD-680E675A9DD3}"/>
              </a:ext>
            </a:extLst>
          </p:cNvPr>
          <p:cNvGrpSpPr/>
          <p:nvPr/>
        </p:nvGrpSpPr>
        <p:grpSpPr>
          <a:xfrm>
            <a:off x="7410835" y="181031"/>
            <a:ext cx="4333165" cy="4343407"/>
            <a:chOff x="6595247" y="2647525"/>
            <a:chExt cx="4333165" cy="4343407"/>
          </a:xfrm>
        </p:grpSpPr>
        <p:pic>
          <p:nvPicPr>
            <p:cNvPr id="14" name="Picture 13">
              <a:extLst>
                <a:ext uri="{FF2B5EF4-FFF2-40B4-BE49-F238E27FC236}">
                  <a16:creationId xmlns:a16="http://schemas.microsoft.com/office/drawing/2014/main" id="{7DA46A2A-9A27-4601-A04B-63054EBA13D8}"/>
                </a:ext>
              </a:extLst>
            </p:cNvPr>
            <p:cNvPicPr>
              <a:picLocks noChangeAspect="1"/>
            </p:cNvPicPr>
            <p:nvPr/>
          </p:nvPicPr>
          <p:blipFill rotWithShape="1">
            <a:blip r:embed="rId3"/>
            <a:srcRect r="54989"/>
            <a:stretch/>
          </p:blipFill>
          <p:spPr>
            <a:xfrm>
              <a:off x="6796579" y="2964910"/>
              <a:ext cx="3930500" cy="4026022"/>
            </a:xfrm>
            <a:prstGeom prst="rect">
              <a:avLst/>
            </a:prstGeom>
          </p:spPr>
        </p:pic>
        <p:sp>
          <p:nvSpPr>
            <p:cNvPr id="16" name="Rectangle 15">
              <a:extLst>
                <a:ext uri="{FF2B5EF4-FFF2-40B4-BE49-F238E27FC236}">
                  <a16:creationId xmlns:a16="http://schemas.microsoft.com/office/drawing/2014/main" id="{550702F1-7D8D-4D8E-B0C4-37D74D4C1FFA}"/>
                </a:ext>
              </a:extLst>
            </p:cNvPr>
            <p:cNvSpPr/>
            <p:nvPr/>
          </p:nvSpPr>
          <p:spPr>
            <a:xfrm>
              <a:off x="6595247" y="2647525"/>
              <a:ext cx="4333165"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grpSp>
        <p:nvGrpSpPr>
          <p:cNvPr id="20" name="Group 19">
            <a:extLst>
              <a:ext uri="{FF2B5EF4-FFF2-40B4-BE49-F238E27FC236}">
                <a16:creationId xmlns:a16="http://schemas.microsoft.com/office/drawing/2014/main" id="{B1AB41CB-CD65-49FC-872D-21F2C6DAC952}"/>
              </a:ext>
            </a:extLst>
          </p:cNvPr>
          <p:cNvGrpSpPr/>
          <p:nvPr/>
        </p:nvGrpSpPr>
        <p:grpSpPr>
          <a:xfrm>
            <a:off x="7410836" y="4621346"/>
            <a:ext cx="4454598" cy="2055623"/>
            <a:chOff x="7490735" y="4621346"/>
            <a:chExt cx="4454598" cy="2055623"/>
          </a:xfrm>
        </p:grpSpPr>
        <p:pic>
          <p:nvPicPr>
            <p:cNvPr id="18" name="Picture 17">
              <a:extLst>
                <a:ext uri="{FF2B5EF4-FFF2-40B4-BE49-F238E27FC236}">
                  <a16:creationId xmlns:a16="http://schemas.microsoft.com/office/drawing/2014/main" id="{2472FCFA-26EC-470D-83BF-4795BEAF7462}"/>
                </a:ext>
              </a:extLst>
            </p:cNvPr>
            <p:cNvPicPr>
              <a:picLocks noChangeAspect="1"/>
            </p:cNvPicPr>
            <p:nvPr/>
          </p:nvPicPr>
          <p:blipFill rotWithShape="1">
            <a:blip r:embed="rId4"/>
            <a:srcRect r="56422"/>
            <a:stretch/>
          </p:blipFill>
          <p:spPr>
            <a:xfrm>
              <a:off x="7845150" y="4863243"/>
              <a:ext cx="3867199" cy="1813726"/>
            </a:xfrm>
            <a:prstGeom prst="rect">
              <a:avLst/>
            </a:prstGeom>
          </p:spPr>
        </p:pic>
        <p:sp>
          <p:nvSpPr>
            <p:cNvPr id="19" name="Rectangle 18">
              <a:extLst>
                <a:ext uri="{FF2B5EF4-FFF2-40B4-BE49-F238E27FC236}">
                  <a16:creationId xmlns:a16="http://schemas.microsoft.com/office/drawing/2014/main" id="{1909FFD3-DEFD-43EC-904E-594838A7FC44}"/>
                </a:ext>
              </a:extLst>
            </p:cNvPr>
            <p:cNvSpPr/>
            <p:nvPr/>
          </p:nvSpPr>
          <p:spPr>
            <a:xfrm>
              <a:off x="7490735" y="4621346"/>
              <a:ext cx="4454598"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spTree>
    <p:extLst>
      <p:ext uri="{BB962C8B-B14F-4D97-AF65-F5344CB8AC3E}">
        <p14:creationId xmlns:p14="http://schemas.microsoft.com/office/powerpoint/2010/main" val="240740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25264</TotalTime>
  <Words>1660</Words>
  <Application>Microsoft Office PowerPoint</Application>
  <PresentationFormat>Widescreen</PresentationFormat>
  <Paragraphs>233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Day Trade Bot</vt:lpstr>
      <vt:lpstr>Day Trade Bot Iteration Plan</vt:lpstr>
      <vt:lpstr>EMA9 + VWAP combo</vt:lpstr>
      <vt:lpstr>EMA9 + VWAP combo Long Results</vt:lpstr>
      <vt:lpstr>EMA9 + VWAP combo Short Results</vt:lpstr>
      <vt:lpstr>Triple EMA</vt:lpstr>
      <vt:lpstr>Triple EMA Short Rule 1 Results</vt:lpstr>
      <vt:lpstr>Triple EMA</vt:lpstr>
      <vt:lpstr>Triple EMA LONG Revised Rule 1 Results</vt:lpstr>
      <vt:lpstr>Triple EMA SHORT Revised Rule 1 Results</vt:lpstr>
      <vt:lpstr>VWAP Retest</vt:lpstr>
      <vt:lpstr>VWAP Retest Edge Cases</vt:lpstr>
      <vt:lpstr>LONG VWAP RETEST</vt:lpstr>
      <vt:lpstr>SHORT VWAP RETEST</vt:lpstr>
      <vt:lpstr>Processing Time</vt:lpstr>
      <vt:lpstr>Processing Flow Chart</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Trade Bot</dc:title>
  <dc:creator>Roger Tan Sheng Chuen</dc:creator>
  <cp:lastModifiedBy>Roger Tan Sheng Chuen</cp:lastModifiedBy>
  <cp:revision>42</cp:revision>
  <dcterms:created xsi:type="dcterms:W3CDTF">2022-01-02T12:20:46Z</dcterms:created>
  <dcterms:modified xsi:type="dcterms:W3CDTF">2022-03-27T14:27:31Z</dcterms:modified>
</cp:coreProperties>
</file>