
<file path=[Content_Types].xml><?xml version="1.0" encoding="utf-8"?>
<Types xmlns="http://schemas.openxmlformats.org/package/2006/content-types"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5"/>
  </p:notesMasterIdLst>
  <p:sldIdLst>
    <p:sldId id="285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311" r:id="rId28"/>
    <p:sldId id="312" r:id="rId29"/>
    <p:sldId id="313" r:id="rId30"/>
    <p:sldId id="314" r:id="rId31"/>
    <p:sldId id="315" r:id="rId32"/>
    <p:sldId id="316" r:id="rId33"/>
    <p:sldId id="317" r:id="rId34"/>
    <p:sldId id="318" r:id="rId35"/>
    <p:sldId id="319" r:id="rId36"/>
    <p:sldId id="320" r:id="rId37"/>
    <p:sldId id="321" r:id="rId38"/>
    <p:sldId id="322" r:id="rId39"/>
    <p:sldId id="323" r:id="rId40"/>
    <p:sldId id="324" r:id="rId41"/>
    <p:sldId id="325" r:id="rId42"/>
    <p:sldId id="326" r:id="rId43"/>
    <p:sldId id="327" r:id="rId4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1"/>
  </p:normalViewPr>
  <p:slideViewPr>
    <p:cSldViewPr snapToGrid="0" snapToObjects="1">
      <p:cViewPr varScale="1">
        <p:scale>
          <a:sx n="61" d="100"/>
          <a:sy n="61" d="100"/>
        </p:scale>
        <p:origin x="176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1pPr>
    <a:lvl2pPr indent="228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2pPr>
    <a:lvl3pPr indent="457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3pPr>
    <a:lvl4pPr indent="685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4pPr>
    <a:lvl5pPr indent="9144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5pPr>
    <a:lvl6pPr indent="11430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6pPr>
    <a:lvl7pPr indent="1371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7pPr>
    <a:lvl8pPr indent="1600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8pPr>
    <a:lvl9pPr indent="1828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57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0849"/>
            <a:ext cx="10464800" cy="6223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0263" y="9296400"/>
            <a:ext cx="317501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9pPr>
    </p:titleStyle>
    <p:bodyStyle>
      <a:lvl1pPr marL="508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1pPr>
      <a:lvl2pPr marL="9525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1397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255/#bdfl-pronouncements" TargetMode="External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255/#bdfl-pronouncements" TargetMode="External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255/#bdfl-pronouncements" TargetMode="External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[301] Advanced Functions"/>
          <p:cNvSpPr txBox="1">
            <a:spLocks noGrp="1"/>
          </p:cNvSpPr>
          <p:nvPr>
            <p:ph type="ctrTitle"/>
          </p:nvPr>
        </p:nvSpPr>
        <p:spPr>
          <a:xfrm>
            <a:off x="210740" y="1638300"/>
            <a:ext cx="12583320" cy="3302000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dirty="0"/>
              <a:t>[</a:t>
            </a:r>
            <a:r>
              <a:rPr lang="en-US" dirty="0"/>
              <a:t>220</a:t>
            </a:r>
            <a:r>
              <a:rPr dirty="0"/>
              <a:t>] </a:t>
            </a:r>
            <a:r>
              <a:rPr lang="en-US" dirty="0"/>
              <a:t>Iterators / Generators</a:t>
            </a:r>
            <a:endParaRPr dirty="0"/>
          </a:p>
        </p:txBody>
      </p:sp>
      <p:sp>
        <p:nvSpPr>
          <p:cNvPr id="486" name="Tyler Caraza-Harter"/>
          <p:cNvSpPr txBox="1">
            <a:spLocks noGrp="1"/>
          </p:cNvSpPr>
          <p:nvPr>
            <p:ph type="subTitle" sz="quarter" idx="1"/>
          </p:nvPr>
        </p:nvSpPr>
        <p:spPr>
          <a:xfrm>
            <a:off x="1270000" y="5233286"/>
            <a:ext cx="10464800" cy="11303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hangingPunct="1">
              <a:spcBef>
                <a:spcPct val="0"/>
              </a:spcBef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Meena 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Syamkumar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hangingPunct="1">
              <a:spcBef>
                <a:spcPct val="0"/>
              </a:spcBef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Mike 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Doescher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def get_primes():…"/>
          <p:cNvSpPr txBox="1"/>
          <p:nvPr/>
        </p:nvSpPr>
        <p:spPr>
          <a:xfrm>
            <a:off x="1027211" y="622300"/>
            <a:ext cx="5038354" cy="2197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5E34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def</a:t>
            </a:r>
            <a:r>
              <a:rPr>
                <a:solidFill>
                  <a:srgbClr val="000000"/>
                </a:solidFill>
              </a:rPr>
              <a:t> </a:t>
            </a:r>
            <a:r>
              <a:t>get_primes</a:t>
            </a:r>
            <a:r>
              <a:rPr>
                <a:solidFill>
                  <a:srgbClr val="000000"/>
                </a:solidFill>
              </a:rPr>
              <a:t>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...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for</a:t>
            </a:r>
            <a:r>
              <a:t> x </a:t>
            </a:r>
            <a:r>
              <a:rPr>
                <a:solidFill>
                  <a:srgbClr val="D03BFF"/>
                </a:solidFill>
              </a:rPr>
              <a:t>in</a:t>
            </a:r>
            <a:r>
              <a:t> get_primes():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print</a:t>
            </a:r>
            <a:r>
              <a:rPr>
                <a:solidFill>
                  <a:srgbClr val="000000"/>
                </a:solidFill>
              </a:rPr>
              <a:t>(x)</a:t>
            </a:r>
          </a:p>
        </p:txBody>
      </p:sp>
      <p:sp>
        <p:nvSpPr>
          <p:cNvPr id="570" name="time"/>
          <p:cNvSpPr txBox="1"/>
          <p:nvPr/>
        </p:nvSpPr>
        <p:spPr>
          <a:xfrm>
            <a:off x="6085309" y="8483599"/>
            <a:ext cx="83418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time</a:t>
            </a:r>
          </a:p>
        </p:txBody>
      </p:sp>
      <p:sp>
        <p:nvSpPr>
          <p:cNvPr id="571" name="Line"/>
          <p:cNvSpPr/>
          <p:nvPr/>
        </p:nvSpPr>
        <p:spPr>
          <a:xfrm>
            <a:off x="1092200" y="8369300"/>
            <a:ext cx="10820401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72" name="Rectangle"/>
          <p:cNvSpPr/>
          <p:nvPr/>
        </p:nvSpPr>
        <p:spPr>
          <a:xfrm>
            <a:off x="16216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73" name="Rectangle"/>
          <p:cNvSpPr/>
          <p:nvPr/>
        </p:nvSpPr>
        <p:spPr>
          <a:xfrm>
            <a:off x="20193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74" name="Rectangle"/>
          <p:cNvSpPr/>
          <p:nvPr/>
        </p:nvSpPr>
        <p:spPr>
          <a:xfrm>
            <a:off x="24344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75" name="Rectangle"/>
          <p:cNvSpPr/>
          <p:nvPr/>
        </p:nvSpPr>
        <p:spPr>
          <a:xfrm>
            <a:off x="28321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76" name="Rectangle"/>
          <p:cNvSpPr/>
          <p:nvPr/>
        </p:nvSpPr>
        <p:spPr>
          <a:xfrm>
            <a:off x="32472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77" name="Rectangle"/>
          <p:cNvSpPr/>
          <p:nvPr/>
        </p:nvSpPr>
        <p:spPr>
          <a:xfrm>
            <a:off x="36449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78" name="Rectangle"/>
          <p:cNvSpPr/>
          <p:nvPr/>
        </p:nvSpPr>
        <p:spPr>
          <a:xfrm>
            <a:off x="40600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79" name="Rectangle"/>
          <p:cNvSpPr/>
          <p:nvPr/>
        </p:nvSpPr>
        <p:spPr>
          <a:xfrm>
            <a:off x="44577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80" name="Rectangle"/>
          <p:cNvSpPr/>
          <p:nvPr/>
        </p:nvSpPr>
        <p:spPr>
          <a:xfrm>
            <a:off x="48601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81" name="Rectangle"/>
          <p:cNvSpPr/>
          <p:nvPr/>
        </p:nvSpPr>
        <p:spPr>
          <a:xfrm>
            <a:off x="52578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82" name="Rectangle"/>
          <p:cNvSpPr/>
          <p:nvPr/>
        </p:nvSpPr>
        <p:spPr>
          <a:xfrm>
            <a:off x="56729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83" name="Rectangle"/>
          <p:cNvSpPr/>
          <p:nvPr/>
        </p:nvSpPr>
        <p:spPr>
          <a:xfrm>
            <a:off x="60706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84" name="Rectangle"/>
          <p:cNvSpPr/>
          <p:nvPr/>
        </p:nvSpPr>
        <p:spPr>
          <a:xfrm>
            <a:off x="64857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85" name="Rectangle"/>
          <p:cNvSpPr/>
          <p:nvPr/>
        </p:nvSpPr>
        <p:spPr>
          <a:xfrm>
            <a:off x="68834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86" name="Rectangle"/>
          <p:cNvSpPr/>
          <p:nvPr/>
        </p:nvSpPr>
        <p:spPr>
          <a:xfrm>
            <a:off x="72985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87" name="Rectangle"/>
          <p:cNvSpPr/>
          <p:nvPr/>
        </p:nvSpPr>
        <p:spPr>
          <a:xfrm>
            <a:off x="76962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88" name="... continue forever ..."/>
          <p:cNvSpPr txBox="1"/>
          <p:nvPr/>
        </p:nvSpPr>
        <p:spPr>
          <a:xfrm>
            <a:off x="8530356" y="7731962"/>
            <a:ext cx="270048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... continue forever ...</a:t>
            </a:r>
          </a:p>
        </p:txBody>
      </p:sp>
      <p:sp>
        <p:nvSpPr>
          <p:cNvPr id="589" name="Square"/>
          <p:cNvSpPr/>
          <p:nvPr/>
        </p:nvSpPr>
        <p:spPr>
          <a:xfrm>
            <a:off x="3767142" y="2423770"/>
            <a:ext cx="461060" cy="461060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90" name="Square"/>
          <p:cNvSpPr/>
          <p:nvPr/>
        </p:nvSpPr>
        <p:spPr>
          <a:xfrm>
            <a:off x="2878142" y="1153770"/>
            <a:ext cx="461060" cy="46106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91" name="Line"/>
          <p:cNvSpPr/>
          <p:nvPr/>
        </p:nvSpPr>
        <p:spPr>
          <a:xfrm flipH="1">
            <a:off x="1816100" y="5271068"/>
            <a:ext cx="710038" cy="234171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92" name="run get_primes just long…"/>
          <p:cNvSpPr txBox="1"/>
          <p:nvPr/>
        </p:nvSpPr>
        <p:spPr>
          <a:xfrm>
            <a:off x="2166118" y="4349750"/>
            <a:ext cx="3663108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run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get_primes</a:t>
            </a:r>
            <a:r>
              <a:t> just long</a:t>
            </a:r>
          </a:p>
          <a:p>
            <a:pPr>
              <a:defRPr b="0"/>
            </a:pPr>
            <a:r>
              <a:t>enough to get one prime</a:t>
            </a:r>
          </a:p>
        </p:txBody>
      </p:sp>
      <p:sp>
        <p:nvSpPr>
          <p:cNvPr id="593" name="LAZY (contrast with &quot;eager&quot;)"/>
          <p:cNvSpPr txBox="1"/>
          <p:nvPr/>
        </p:nvSpPr>
        <p:spPr>
          <a:xfrm>
            <a:off x="6211396" y="4362450"/>
            <a:ext cx="6195115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800"/>
            </a:pPr>
            <a:r>
              <a:t>LAZY </a:t>
            </a:r>
            <a:r>
              <a:rPr sz="3500" b="0"/>
              <a:t>(contrast with "eager")</a:t>
            </a:r>
          </a:p>
        </p:txBody>
      </p:sp>
      <p:sp>
        <p:nvSpPr>
          <p:cNvPr id="594" name="Line"/>
          <p:cNvSpPr/>
          <p:nvPr/>
        </p:nvSpPr>
        <p:spPr>
          <a:xfrm flipH="1">
            <a:off x="2197100" y="5964061"/>
            <a:ext cx="558096" cy="164872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95" name="print one number"/>
          <p:cNvSpPr txBox="1"/>
          <p:nvPr/>
        </p:nvSpPr>
        <p:spPr>
          <a:xfrm>
            <a:off x="2670398" y="5473699"/>
            <a:ext cx="229999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print one number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def get_primes():…"/>
          <p:cNvSpPr txBox="1"/>
          <p:nvPr/>
        </p:nvSpPr>
        <p:spPr>
          <a:xfrm>
            <a:off x="1027211" y="622300"/>
            <a:ext cx="5038354" cy="2197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5E34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def</a:t>
            </a:r>
            <a:r>
              <a:rPr>
                <a:solidFill>
                  <a:srgbClr val="000000"/>
                </a:solidFill>
              </a:rPr>
              <a:t> </a:t>
            </a:r>
            <a:r>
              <a:t>get_primes</a:t>
            </a:r>
            <a:r>
              <a:rPr>
                <a:solidFill>
                  <a:srgbClr val="000000"/>
                </a:solidFill>
              </a:rPr>
              <a:t>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...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for</a:t>
            </a:r>
            <a:r>
              <a:t> x </a:t>
            </a:r>
            <a:r>
              <a:rPr>
                <a:solidFill>
                  <a:srgbClr val="D03BFF"/>
                </a:solidFill>
              </a:rPr>
              <a:t>in</a:t>
            </a:r>
            <a:r>
              <a:t> get_primes():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print</a:t>
            </a:r>
            <a:r>
              <a:rPr>
                <a:solidFill>
                  <a:srgbClr val="000000"/>
                </a:solidFill>
              </a:rPr>
              <a:t>(x)</a:t>
            </a:r>
          </a:p>
        </p:txBody>
      </p:sp>
      <p:sp>
        <p:nvSpPr>
          <p:cNvPr id="598" name="time"/>
          <p:cNvSpPr txBox="1"/>
          <p:nvPr/>
        </p:nvSpPr>
        <p:spPr>
          <a:xfrm>
            <a:off x="6085309" y="8483599"/>
            <a:ext cx="83418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time</a:t>
            </a:r>
          </a:p>
        </p:txBody>
      </p:sp>
      <p:sp>
        <p:nvSpPr>
          <p:cNvPr id="599" name="Line"/>
          <p:cNvSpPr/>
          <p:nvPr/>
        </p:nvSpPr>
        <p:spPr>
          <a:xfrm>
            <a:off x="1092200" y="8369300"/>
            <a:ext cx="10820401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00" name="Rectangle"/>
          <p:cNvSpPr/>
          <p:nvPr/>
        </p:nvSpPr>
        <p:spPr>
          <a:xfrm>
            <a:off x="16216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01" name="Rectangle"/>
          <p:cNvSpPr/>
          <p:nvPr/>
        </p:nvSpPr>
        <p:spPr>
          <a:xfrm>
            <a:off x="20193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02" name="Rectangle"/>
          <p:cNvSpPr/>
          <p:nvPr/>
        </p:nvSpPr>
        <p:spPr>
          <a:xfrm>
            <a:off x="24344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03" name="Rectangle"/>
          <p:cNvSpPr/>
          <p:nvPr/>
        </p:nvSpPr>
        <p:spPr>
          <a:xfrm>
            <a:off x="28321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04" name="Rectangle"/>
          <p:cNvSpPr/>
          <p:nvPr/>
        </p:nvSpPr>
        <p:spPr>
          <a:xfrm>
            <a:off x="32472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05" name="Rectangle"/>
          <p:cNvSpPr/>
          <p:nvPr/>
        </p:nvSpPr>
        <p:spPr>
          <a:xfrm>
            <a:off x="36449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06" name="Rectangle"/>
          <p:cNvSpPr/>
          <p:nvPr/>
        </p:nvSpPr>
        <p:spPr>
          <a:xfrm>
            <a:off x="40600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07" name="Rectangle"/>
          <p:cNvSpPr/>
          <p:nvPr/>
        </p:nvSpPr>
        <p:spPr>
          <a:xfrm>
            <a:off x="44577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08" name="Rectangle"/>
          <p:cNvSpPr/>
          <p:nvPr/>
        </p:nvSpPr>
        <p:spPr>
          <a:xfrm>
            <a:off x="48601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09" name="Rectangle"/>
          <p:cNvSpPr/>
          <p:nvPr/>
        </p:nvSpPr>
        <p:spPr>
          <a:xfrm>
            <a:off x="52578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10" name="Rectangle"/>
          <p:cNvSpPr/>
          <p:nvPr/>
        </p:nvSpPr>
        <p:spPr>
          <a:xfrm>
            <a:off x="56729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11" name="Rectangle"/>
          <p:cNvSpPr/>
          <p:nvPr/>
        </p:nvSpPr>
        <p:spPr>
          <a:xfrm>
            <a:off x="60706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12" name="Rectangle"/>
          <p:cNvSpPr/>
          <p:nvPr/>
        </p:nvSpPr>
        <p:spPr>
          <a:xfrm>
            <a:off x="64857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13" name="Rectangle"/>
          <p:cNvSpPr/>
          <p:nvPr/>
        </p:nvSpPr>
        <p:spPr>
          <a:xfrm>
            <a:off x="68834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14" name="Rectangle"/>
          <p:cNvSpPr/>
          <p:nvPr/>
        </p:nvSpPr>
        <p:spPr>
          <a:xfrm>
            <a:off x="72985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15" name="Rectangle"/>
          <p:cNvSpPr/>
          <p:nvPr/>
        </p:nvSpPr>
        <p:spPr>
          <a:xfrm>
            <a:off x="76962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16" name="... continue forever ..."/>
          <p:cNvSpPr txBox="1"/>
          <p:nvPr/>
        </p:nvSpPr>
        <p:spPr>
          <a:xfrm>
            <a:off x="8530356" y="7731962"/>
            <a:ext cx="270048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... continue forever ...</a:t>
            </a:r>
          </a:p>
        </p:txBody>
      </p:sp>
      <p:sp>
        <p:nvSpPr>
          <p:cNvPr id="617" name="Square"/>
          <p:cNvSpPr/>
          <p:nvPr/>
        </p:nvSpPr>
        <p:spPr>
          <a:xfrm>
            <a:off x="3767142" y="2423770"/>
            <a:ext cx="461060" cy="461060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18" name="Square"/>
          <p:cNvSpPr/>
          <p:nvPr/>
        </p:nvSpPr>
        <p:spPr>
          <a:xfrm>
            <a:off x="2878142" y="1153770"/>
            <a:ext cx="461060" cy="46106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19" name="Line"/>
          <p:cNvSpPr/>
          <p:nvPr/>
        </p:nvSpPr>
        <p:spPr>
          <a:xfrm flipH="1">
            <a:off x="1816100" y="5271068"/>
            <a:ext cx="710038" cy="234171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20" name="run get_primes just long…"/>
          <p:cNvSpPr txBox="1"/>
          <p:nvPr/>
        </p:nvSpPr>
        <p:spPr>
          <a:xfrm>
            <a:off x="2166118" y="4349750"/>
            <a:ext cx="3663108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run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get_primes</a:t>
            </a:r>
            <a:r>
              <a:t> just long</a:t>
            </a:r>
          </a:p>
          <a:p>
            <a:pPr>
              <a:defRPr b="0"/>
            </a:pPr>
            <a:r>
              <a:t>enough to get one prime</a:t>
            </a:r>
          </a:p>
        </p:txBody>
      </p:sp>
      <p:sp>
        <p:nvSpPr>
          <p:cNvPr id="621" name="LAZY (contrast with &quot;eager&quot;)"/>
          <p:cNvSpPr txBox="1"/>
          <p:nvPr/>
        </p:nvSpPr>
        <p:spPr>
          <a:xfrm>
            <a:off x="6211396" y="4362450"/>
            <a:ext cx="6195115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800"/>
            </a:pPr>
            <a:r>
              <a:t>LAZY </a:t>
            </a:r>
            <a:r>
              <a:rPr sz="3500" b="0"/>
              <a:t>(contrast with "eager")</a:t>
            </a:r>
          </a:p>
        </p:txBody>
      </p:sp>
      <p:sp>
        <p:nvSpPr>
          <p:cNvPr id="622" name="Line"/>
          <p:cNvSpPr/>
          <p:nvPr/>
        </p:nvSpPr>
        <p:spPr>
          <a:xfrm flipH="1">
            <a:off x="2197100" y="5964061"/>
            <a:ext cx="558096" cy="164872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23" name="print one number"/>
          <p:cNvSpPr txBox="1"/>
          <p:nvPr/>
        </p:nvSpPr>
        <p:spPr>
          <a:xfrm>
            <a:off x="2670398" y="5473699"/>
            <a:ext cx="229999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print one number</a:t>
            </a:r>
          </a:p>
        </p:txBody>
      </p:sp>
      <p:sp>
        <p:nvSpPr>
          <p:cNvPr id="624" name="Line"/>
          <p:cNvSpPr/>
          <p:nvPr/>
        </p:nvSpPr>
        <p:spPr>
          <a:xfrm flipH="1">
            <a:off x="2603500" y="6776778"/>
            <a:ext cx="316571" cy="83600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25" name="RESUME get_primes to get another number"/>
          <p:cNvSpPr txBox="1"/>
          <p:nvPr/>
        </p:nvSpPr>
        <p:spPr>
          <a:xfrm>
            <a:off x="2860650" y="6275593"/>
            <a:ext cx="630584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rPr b="1"/>
              <a:t>RESUME</a:t>
            </a:r>
            <a:r>
              <a:t>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get_primes</a:t>
            </a:r>
            <a:r>
              <a:t> to get another number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def get_primes():…"/>
          <p:cNvSpPr txBox="1"/>
          <p:nvPr/>
        </p:nvSpPr>
        <p:spPr>
          <a:xfrm>
            <a:off x="1027211" y="622300"/>
            <a:ext cx="5038354" cy="2197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5E34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def</a:t>
            </a:r>
            <a:r>
              <a:rPr>
                <a:solidFill>
                  <a:srgbClr val="000000"/>
                </a:solidFill>
              </a:rPr>
              <a:t> </a:t>
            </a:r>
            <a:r>
              <a:t>get_primes</a:t>
            </a:r>
            <a:r>
              <a:rPr>
                <a:solidFill>
                  <a:srgbClr val="000000"/>
                </a:solidFill>
              </a:rPr>
              <a:t>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...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for</a:t>
            </a:r>
            <a:r>
              <a:t> x </a:t>
            </a:r>
            <a:r>
              <a:rPr>
                <a:solidFill>
                  <a:srgbClr val="D03BFF"/>
                </a:solidFill>
              </a:rPr>
              <a:t>in</a:t>
            </a:r>
            <a:r>
              <a:t> get_primes():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print</a:t>
            </a:r>
            <a:r>
              <a:rPr>
                <a:solidFill>
                  <a:srgbClr val="000000"/>
                </a:solidFill>
              </a:rPr>
              <a:t>(x)</a:t>
            </a:r>
          </a:p>
        </p:txBody>
      </p:sp>
      <p:sp>
        <p:nvSpPr>
          <p:cNvPr id="628" name="time"/>
          <p:cNvSpPr txBox="1"/>
          <p:nvPr/>
        </p:nvSpPr>
        <p:spPr>
          <a:xfrm>
            <a:off x="6085309" y="8483599"/>
            <a:ext cx="83418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time</a:t>
            </a:r>
          </a:p>
        </p:txBody>
      </p:sp>
      <p:sp>
        <p:nvSpPr>
          <p:cNvPr id="629" name="Line"/>
          <p:cNvSpPr/>
          <p:nvPr/>
        </p:nvSpPr>
        <p:spPr>
          <a:xfrm>
            <a:off x="1092200" y="8369300"/>
            <a:ext cx="10820401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30" name="Rectangle"/>
          <p:cNvSpPr/>
          <p:nvPr/>
        </p:nvSpPr>
        <p:spPr>
          <a:xfrm>
            <a:off x="16216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31" name="Rectangle"/>
          <p:cNvSpPr/>
          <p:nvPr/>
        </p:nvSpPr>
        <p:spPr>
          <a:xfrm>
            <a:off x="20193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32" name="Rectangle"/>
          <p:cNvSpPr/>
          <p:nvPr/>
        </p:nvSpPr>
        <p:spPr>
          <a:xfrm>
            <a:off x="24344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33" name="Rectangle"/>
          <p:cNvSpPr/>
          <p:nvPr/>
        </p:nvSpPr>
        <p:spPr>
          <a:xfrm>
            <a:off x="28321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34" name="Rectangle"/>
          <p:cNvSpPr/>
          <p:nvPr/>
        </p:nvSpPr>
        <p:spPr>
          <a:xfrm>
            <a:off x="32472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35" name="Rectangle"/>
          <p:cNvSpPr/>
          <p:nvPr/>
        </p:nvSpPr>
        <p:spPr>
          <a:xfrm>
            <a:off x="36449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36" name="Rectangle"/>
          <p:cNvSpPr/>
          <p:nvPr/>
        </p:nvSpPr>
        <p:spPr>
          <a:xfrm>
            <a:off x="40600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37" name="Rectangle"/>
          <p:cNvSpPr/>
          <p:nvPr/>
        </p:nvSpPr>
        <p:spPr>
          <a:xfrm>
            <a:off x="44577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38" name="Rectangle"/>
          <p:cNvSpPr/>
          <p:nvPr/>
        </p:nvSpPr>
        <p:spPr>
          <a:xfrm>
            <a:off x="48601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39" name="Rectangle"/>
          <p:cNvSpPr/>
          <p:nvPr/>
        </p:nvSpPr>
        <p:spPr>
          <a:xfrm>
            <a:off x="52578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40" name="Rectangle"/>
          <p:cNvSpPr/>
          <p:nvPr/>
        </p:nvSpPr>
        <p:spPr>
          <a:xfrm>
            <a:off x="56729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41" name="Rectangle"/>
          <p:cNvSpPr/>
          <p:nvPr/>
        </p:nvSpPr>
        <p:spPr>
          <a:xfrm>
            <a:off x="60706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42" name="Rectangle"/>
          <p:cNvSpPr/>
          <p:nvPr/>
        </p:nvSpPr>
        <p:spPr>
          <a:xfrm>
            <a:off x="64857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43" name="Rectangle"/>
          <p:cNvSpPr/>
          <p:nvPr/>
        </p:nvSpPr>
        <p:spPr>
          <a:xfrm>
            <a:off x="68834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44" name="Rectangle"/>
          <p:cNvSpPr/>
          <p:nvPr/>
        </p:nvSpPr>
        <p:spPr>
          <a:xfrm>
            <a:off x="72985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45" name="Rectangle"/>
          <p:cNvSpPr/>
          <p:nvPr/>
        </p:nvSpPr>
        <p:spPr>
          <a:xfrm>
            <a:off x="76962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46" name="... continue forever ..."/>
          <p:cNvSpPr txBox="1"/>
          <p:nvPr/>
        </p:nvSpPr>
        <p:spPr>
          <a:xfrm>
            <a:off x="8530356" y="7731962"/>
            <a:ext cx="270048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... continue forever ...</a:t>
            </a:r>
          </a:p>
        </p:txBody>
      </p:sp>
      <p:sp>
        <p:nvSpPr>
          <p:cNvPr id="647" name="Square"/>
          <p:cNvSpPr/>
          <p:nvPr/>
        </p:nvSpPr>
        <p:spPr>
          <a:xfrm>
            <a:off x="3767142" y="2423770"/>
            <a:ext cx="461060" cy="461060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48" name="Square"/>
          <p:cNvSpPr/>
          <p:nvPr/>
        </p:nvSpPr>
        <p:spPr>
          <a:xfrm>
            <a:off x="2878142" y="1153770"/>
            <a:ext cx="461060" cy="46106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49" name="Line"/>
          <p:cNvSpPr/>
          <p:nvPr/>
        </p:nvSpPr>
        <p:spPr>
          <a:xfrm flipH="1">
            <a:off x="1816100" y="5271068"/>
            <a:ext cx="710038" cy="234171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50" name="run get_primes just long…"/>
          <p:cNvSpPr txBox="1"/>
          <p:nvPr/>
        </p:nvSpPr>
        <p:spPr>
          <a:xfrm>
            <a:off x="2166118" y="4349750"/>
            <a:ext cx="3663108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run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get_primes</a:t>
            </a:r>
            <a:r>
              <a:t> just long</a:t>
            </a:r>
          </a:p>
          <a:p>
            <a:pPr>
              <a:defRPr b="0"/>
            </a:pPr>
            <a:r>
              <a:t>enough to get one prime</a:t>
            </a:r>
          </a:p>
        </p:txBody>
      </p:sp>
      <p:sp>
        <p:nvSpPr>
          <p:cNvPr id="651" name="LAZY (contrast with &quot;eager&quot;)"/>
          <p:cNvSpPr txBox="1"/>
          <p:nvPr/>
        </p:nvSpPr>
        <p:spPr>
          <a:xfrm>
            <a:off x="6211396" y="4362450"/>
            <a:ext cx="6195115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800"/>
            </a:pPr>
            <a:r>
              <a:t>LAZY </a:t>
            </a:r>
            <a:r>
              <a:rPr sz="3500" b="0"/>
              <a:t>(contrast with "eager")</a:t>
            </a:r>
          </a:p>
        </p:txBody>
      </p:sp>
      <p:sp>
        <p:nvSpPr>
          <p:cNvPr id="652" name="Line"/>
          <p:cNvSpPr/>
          <p:nvPr/>
        </p:nvSpPr>
        <p:spPr>
          <a:xfrm flipH="1">
            <a:off x="2197100" y="5964061"/>
            <a:ext cx="558096" cy="164872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53" name="print one number"/>
          <p:cNvSpPr txBox="1"/>
          <p:nvPr/>
        </p:nvSpPr>
        <p:spPr>
          <a:xfrm>
            <a:off x="2670398" y="5473699"/>
            <a:ext cx="229999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print one number</a:t>
            </a:r>
          </a:p>
        </p:txBody>
      </p:sp>
      <p:sp>
        <p:nvSpPr>
          <p:cNvPr id="654" name="Line"/>
          <p:cNvSpPr/>
          <p:nvPr/>
        </p:nvSpPr>
        <p:spPr>
          <a:xfrm flipH="1">
            <a:off x="2603500" y="6776778"/>
            <a:ext cx="316571" cy="83600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55" name="RESUME get_primes to get another number"/>
          <p:cNvSpPr txBox="1"/>
          <p:nvPr/>
        </p:nvSpPr>
        <p:spPr>
          <a:xfrm>
            <a:off x="2860650" y="6275593"/>
            <a:ext cx="630584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rPr b="1"/>
              <a:t>RESUME</a:t>
            </a:r>
            <a:r>
              <a:t>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get_primes</a:t>
            </a:r>
            <a:r>
              <a:t> to get another number</a:t>
            </a:r>
          </a:p>
        </p:txBody>
      </p:sp>
      <p:sp>
        <p:nvSpPr>
          <p:cNvPr id="656" name="we will stop and resume running…"/>
          <p:cNvSpPr txBox="1"/>
          <p:nvPr/>
        </p:nvSpPr>
        <p:spPr>
          <a:xfrm>
            <a:off x="7467351" y="793749"/>
            <a:ext cx="4216897" cy="1181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we will stop and resume running</a:t>
            </a:r>
          </a:p>
          <a:p>
            <a:pPr>
              <a:defRPr b="0"/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get_primes</a:t>
            </a:r>
            <a:r>
              <a:t> many times, even</a:t>
            </a:r>
          </a:p>
          <a:p>
            <a:pPr>
              <a:defRPr b="0"/>
            </a:pPr>
            <a:r>
              <a:t>though we only call it once</a:t>
            </a:r>
          </a:p>
        </p:txBody>
      </p:sp>
      <p:sp>
        <p:nvSpPr>
          <p:cNvPr id="658" name="Connection Line"/>
          <p:cNvSpPr/>
          <p:nvPr/>
        </p:nvSpPr>
        <p:spPr>
          <a:xfrm>
            <a:off x="4709247" y="1168862"/>
            <a:ext cx="2687192" cy="6907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49" extrusionOk="0">
                <a:moveTo>
                  <a:pt x="0" y="20449"/>
                </a:moveTo>
                <a:cubicBezTo>
                  <a:pt x="4716" y="5612"/>
                  <a:pt x="11916" y="-1151"/>
                  <a:pt x="21600" y="159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def get_primes():…"/>
          <p:cNvSpPr txBox="1"/>
          <p:nvPr/>
        </p:nvSpPr>
        <p:spPr>
          <a:xfrm>
            <a:off x="1027211" y="622300"/>
            <a:ext cx="5038354" cy="2197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5E34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def</a:t>
            </a:r>
            <a:r>
              <a:rPr>
                <a:solidFill>
                  <a:srgbClr val="000000"/>
                </a:solidFill>
              </a:rPr>
              <a:t> </a:t>
            </a:r>
            <a:r>
              <a:t>get_primes</a:t>
            </a:r>
            <a:r>
              <a:rPr>
                <a:solidFill>
                  <a:srgbClr val="000000"/>
                </a:solidFill>
              </a:rPr>
              <a:t>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...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for</a:t>
            </a:r>
            <a:r>
              <a:t> x </a:t>
            </a:r>
            <a:r>
              <a:rPr>
                <a:solidFill>
                  <a:srgbClr val="D03BFF"/>
                </a:solidFill>
              </a:rPr>
              <a:t>in</a:t>
            </a:r>
            <a:r>
              <a:t> get_primes():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print</a:t>
            </a:r>
            <a:r>
              <a:rPr>
                <a:solidFill>
                  <a:srgbClr val="000000"/>
                </a:solidFill>
              </a:rPr>
              <a:t>(x)</a:t>
            </a:r>
          </a:p>
        </p:txBody>
      </p:sp>
      <p:sp>
        <p:nvSpPr>
          <p:cNvPr id="661" name="time"/>
          <p:cNvSpPr txBox="1"/>
          <p:nvPr/>
        </p:nvSpPr>
        <p:spPr>
          <a:xfrm>
            <a:off x="6085309" y="8483599"/>
            <a:ext cx="83418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time</a:t>
            </a:r>
          </a:p>
        </p:txBody>
      </p:sp>
      <p:sp>
        <p:nvSpPr>
          <p:cNvPr id="662" name="Line"/>
          <p:cNvSpPr/>
          <p:nvPr/>
        </p:nvSpPr>
        <p:spPr>
          <a:xfrm>
            <a:off x="1092200" y="8369300"/>
            <a:ext cx="10820401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63" name="Rectangle"/>
          <p:cNvSpPr/>
          <p:nvPr/>
        </p:nvSpPr>
        <p:spPr>
          <a:xfrm>
            <a:off x="16216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64" name="Rectangle"/>
          <p:cNvSpPr/>
          <p:nvPr/>
        </p:nvSpPr>
        <p:spPr>
          <a:xfrm>
            <a:off x="20193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65" name="Rectangle"/>
          <p:cNvSpPr/>
          <p:nvPr/>
        </p:nvSpPr>
        <p:spPr>
          <a:xfrm>
            <a:off x="24344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66" name="Rectangle"/>
          <p:cNvSpPr/>
          <p:nvPr/>
        </p:nvSpPr>
        <p:spPr>
          <a:xfrm>
            <a:off x="28321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67" name="Rectangle"/>
          <p:cNvSpPr/>
          <p:nvPr/>
        </p:nvSpPr>
        <p:spPr>
          <a:xfrm>
            <a:off x="32472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68" name="Rectangle"/>
          <p:cNvSpPr/>
          <p:nvPr/>
        </p:nvSpPr>
        <p:spPr>
          <a:xfrm>
            <a:off x="36449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69" name="Rectangle"/>
          <p:cNvSpPr/>
          <p:nvPr/>
        </p:nvSpPr>
        <p:spPr>
          <a:xfrm>
            <a:off x="40600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70" name="Rectangle"/>
          <p:cNvSpPr/>
          <p:nvPr/>
        </p:nvSpPr>
        <p:spPr>
          <a:xfrm>
            <a:off x="44577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71" name="Rectangle"/>
          <p:cNvSpPr/>
          <p:nvPr/>
        </p:nvSpPr>
        <p:spPr>
          <a:xfrm>
            <a:off x="48601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72" name="Rectangle"/>
          <p:cNvSpPr/>
          <p:nvPr/>
        </p:nvSpPr>
        <p:spPr>
          <a:xfrm>
            <a:off x="52578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73" name="Rectangle"/>
          <p:cNvSpPr/>
          <p:nvPr/>
        </p:nvSpPr>
        <p:spPr>
          <a:xfrm>
            <a:off x="56729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74" name="Rectangle"/>
          <p:cNvSpPr/>
          <p:nvPr/>
        </p:nvSpPr>
        <p:spPr>
          <a:xfrm>
            <a:off x="60706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75" name="Rectangle"/>
          <p:cNvSpPr/>
          <p:nvPr/>
        </p:nvSpPr>
        <p:spPr>
          <a:xfrm>
            <a:off x="64857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76" name="Rectangle"/>
          <p:cNvSpPr/>
          <p:nvPr/>
        </p:nvSpPr>
        <p:spPr>
          <a:xfrm>
            <a:off x="68834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77" name="Rectangle"/>
          <p:cNvSpPr/>
          <p:nvPr/>
        </p:nvSpPr>
        <p:spPr>
          <a:xfrm>
            <a:off x="72985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78" name="Rectangle"/>
          <p:cNvSpPr/>
          <p:nvPr/>
        </p:nvSpPr>
        <p:spPr>
          <a:xfrm>
            <a:off x="76962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79" name="... continue forever ..."/>
          <p:cNvSpPr txBox="1"/>
          <p:nvPr/>
        </p:nvSpPr>
        <p:spPr>
          <a:xfrm>
            <a:off x="8530356" y="7731962"/>
            <a:ext cx="270048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... continue forever ...</a:t>
            </a:r>
          </a:p>
        </p:txBody>
      </p:sp>
      <p:sp>
        <p:nvSpPr>
          <p:cNvPr id="680" name="Square"/>
          <p:cNvSpPr/>
          <p:nvPr/>
        </p:nvSpPr>
        <p:spPr>
          <a:xfrm>
            <a:off x="3767142" y="2423770"/>
            <a:ext cx="461060" cy="461060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81" name="Square"/>
          <p:cNvSpPr/>
          <p:nvPr/>
        </p:nvSpPr>
        <p:spPr>
          <a:xfrm>
            <a:off x="2878142" y="1153770"/>
            <a:ext cx="461060" cy="46106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82" name="Line"/>
          <p:cNvSpPr/>
          <p:nvPr/>
        </p:nvSpPr>
        <p:spPr>
          <a:xfrm flipH="1">
            <a:off x="1816100" y="5271068"/>
            <a:ext cx="710038" cy="234171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83" name="run get_primes just long…"/>
          <p:cNvSpPr txBox="1"/>
          <p:nvPr/>
        </p:nvSpPr>
        <p:spPr>
          <a:xfrm>
            <a:off x="2166118" y="4349750"/>
            <a:ext cx="3663108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run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get_primes</a:t>
            </a:r>
            <a:r>
              <a:t> just long</a:t>
            </a:r>
          </a:p>
          <a:p>
            <a:pPr>
              <a:defRPr b="0"/>
            </a:pPr>
            <a:r>
              <a:t>enough to get one prime</a:t>
            </a:r>
          </a:p>
        </p:txBody>
      </p:sp>
      <p:sp>
        <p:nvSpPr>
          <p:cNvPr id="684" name="LAZY (contrast with &quot;eager&quot;)"/>
          <p:cNvSpPr txBox="1"/>
          <p:nvPr/>
        </p:nvSpPr>
        <p:spPr>
          <a:xfrm>
            <a:off x="6211396" y="4362450"/>
            <a:ext cx="6195115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800"/>
            </a:pPr>
            <a:r>
              <a:t>LAZY </a:t>
            </a:r>
            <a:r>
              <a:rPr sz="3500" b="0"/>
              <a:t>(contrast with "eager")</a:t>
            </a:r>
          </a:p>
        </p:txBody>
      </p:sp>
      <p:sp>
        <p:nvSpPr>
          <p:cNvPr id="685" name="Line"/>
          <p:cNvSpPr/>
          <p:nvPr/>
        </p:nvSpPr>
        <p:spPr>
          <a:xfrm flipH="1">
            <a:off x="2197100" y="5964061"/>
            <a:ext cx="558096" cy="164872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86" name="print one number"/>
          <p:cNvSpPr txBox="1"/>
          <p:nvPr/>
        </p:nvSpPr>
        <p:spPr>
          <a:xfrm>
            <a:off x="2670398" y="5473699"/>
            <a:ext cx="229999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print one number</a:t>
            </a:r>
          </a:p>
        </p:txBody>
      </p:sp>
      <p:sp>
        <p:nvSpPr>
          <p:cNvPr id="687" name="Line"/>
          <p:cNvSpPr/>
          <p:nvPr/>
        </p:nvSpPr>
        <p:spPr>
          <a:xfrm flipH="1">
            <a:off x="2603500" y="6776778"/>
            <a:ext cx="316571" cy="83600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88" name="RESUME get_primes to get another number"/>
          <p:cNvSpPr txBox="1"/>
          <p:nvPr/>
        </p:nvSpPr>
        <p:spPr>
          <a:xfrm>
            <a:off x="2860650" y="6275593"/>
            <a:ext cx="630584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rPr b="1"/>
              <a:t>RESUME</a:t>
            </a:r>
            <a:r>
              <a:t>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get_primes</a:t>
            </a:r>
            <a:r>
              <a:t> to get another number</a:t>
            </a:r>
          </a:p>
        </p:txBody>
      </p:sp>
      <p:sp>
        <p:nvSpPr>
          <p:cNvPr id="689" name="we will stop and resume running…"/>
          <p:cNvSpPr txBox="1"/>
          <p:nvPr/>
        </p:nvSpPr>
        <p:spPr>
          <a:xfrm>
            <a:off x="7467351" y="793749"/>
            <a:ext cx="4216897" cy="1181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we will stop and resume running</a:t>
            </a:r>
          </a:p>
          <a:p>
            <a:pPr>
              <a:defRPr b="0"/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get_primes</a:t>
            </a:r>
            <a:r>
              <a:t> many times, even</a:t>
            </a:r>
          </a:p>
          <a:p>
            <a:pPr>
              <a:defRPr b="0"/>
            </a:pPr>
            <a:r>
              <a:t>though we only call it once</a:t>
            </a:r>
          </a:p>
        </p:txBody>
      </p:sp>
      <p:sp>
        <p:nvSpPr>
          <p:cNvPr id="692" name="Connection Line"/>
          <p:cNvSpPr/>
          <p:nvPr/>
        </p:nvSpPr>
        <p:spPr>
          <a:xfrm>
            <a:off x="4709247" y="1168862"/>
            <a:ext cx="2687192" cy="6907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49" extrusionOk="0">
                <a:moveTo>
                  <a:pt x="0" y="20449"/>
                </a:moveTo>
                <a:cubicBezTo>
                  <a:pt x="4716" y="5612"/>
                  <a:pt x="11916" y="-1151"/>
                  <a:pt x="21600" y="159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691" name="functions with this stop/resume…"/>
          <p:cNvSpPr txBox="1"/>
          <p:nvPr/>
        </p:nvSpPr>
        <p:spPr>
          <a:xfrm>
            <a:off x="7531868" y="2374900"/>
            <a:ext cx="408786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functions with this stop/resume</a:t>
            </a:r>
          </a:p>
          <a:p>
            <a:pPr>
              <a:defRPr b="0"/>
            </a:pPr>
            <a:r>
              <a:t>behavior are called generators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def get_primes():…"/>
          <p:cNvSpPr txBox="1"/>
          <p:nvPr/>
        </p:nvSpPr>
        <p:spPr>
          <a:xfrm>
            <a:off x="1078011" y="1054100"/>
            <a:ext cx="4824265" cy="261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5E34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def</a:t>
            </a:r>
            <a:r>
              <a:rPr>
                <a:solidFill>
                  <a:srgbClr val="000000"/>
                </a:solidFill>
              </a:rPr>
              <a:t> </a:t>
            </a:r>
            <a:r>
              <a:t>get_primes</a:t>
            </a:r>
            <a:r>
              <a:rPr>
                <a:solidFill>
                  <a:srgbClr val="000000"/>
                </a:solidFill>
              </a:rPr>
              <a:t>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... some code ...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D03BFF"/>
                </a:solidFill>
              </a:rPr>
              <a:t>yield </a:t>
            </a:r>
            <a:r>
              <a:rPr>
                <a:solidFill>
                  <a:srgbClr val="000000"/>
                </a:solidFill>
              </a:rPr>
              <a:t>VALUE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... more code ...</a:t>
            </a:r>
          </a:p>
        </p:txBody>
      </p:sp>
      <p:sp>
        <p:nvSpPr>
          <p:cNvPr id="695" name="Line"/>
          <p:cNvSpPr/>
          <p:nvPr/>
        </p:nvSpPr>
        <p:spPr>
          <a:xfrm flipH="1">
            <a:off x="4686300" y="1931640"/>
            <a:ext cx="2587477" cy="64646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96" name="any function containing the yield…"/>
          <p:cNvSpPr txBox="1"/>
          <p:nvPr/>
        </p:nvSpPr>
        <p:spPr>
          <a:xfrm>
            <a:off x="7345273" y="1464767"/>
            <a:ext cx="4320184" cy="22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/>
            </a:pPr>
            <a:r>
              <a:t>any function containing the </a:t>
            </a:r>
            <a:r>
              <a:rPr>
                <a:solidFill>
                  <a:srgbClr val="D03BFF"/>
                </a:solidFill>
              </a:rPr>
              <a:t>yield </a:t>
            </a:r>
          </a:p>
          <a:p>
            <a:pPr algn="l">
              <a:defRPr b="0"/>
            </a:pPr>
            <a:r>
              <a:t>keyword anywhere is a generator</a:t>
            </a:r>
          </a:p>
          <a:p>
            <a:pPr algn="l">
              <a:defRPr b="0"/>
            </a:pPr>
            <a:endParaRPr/>
          </a:p>
          <a:p>
            <a:pPr algn="l">
              <a:defRPr b="0"/>
            </a:pPr>
            <a:r>
              <a:t>if you see this, all bets are off</a:t>
            </a:r>
          </a:p>
          <a:p>
            <a:pPr algn="l">
              <a:defRPr b="0"/>
            </a:pPr>
            <a:r>
              <a:t>regarding how you currently</a:t>
            </a:r>
          </a:p>
          <a:p>
            <a:pPr algn="l">
              <a:defRPr b="0"/>
            </a:pPr>
            <a:r>
              <a:t>understand functions to behave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en def get_primes():…"/>
          <p:cNvSpPr txBox="1"/>
          <p:nvPr/>
        </p:nvSpPr>
        <p:spPr>
          <a:xfrm>
            <a:off x="1078011" y="1054100"/>
            <a:ext cx="4824265" cy="261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5E34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gen </a:t>
            </a:r>
            <a:r>
              <a:rPr strike="sngStrike">
                <a:solidFill>
                  <a:srgbClr val="D6D5D5"/>
                </a:solidFill>
              </a:rPr>
              <a:t>def</a:t>
            </a:r>
            <a:r>
              <a:rPr>
                <a:solidFill>
                  <a:srgbClr val="000000"/>
                </a:solidFill>
              </a:rPr>
              <a:t> </a:t>
            </a:r>
            <a:r>
              <a:t>get_primes</a:t>
            </a:r>
            <a:r>
              <a:rPr>
                <a:solidFill>
                  <a:srgbClr val="000000"/>
                </a:solidFill>
              </a:rPr>
              <a:t>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... some code ...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D03BFF"/>
                </a:solidFill>
              </a:rPr>
              <a:t>yield </a:t>
            </a:r>
            <a:r>
              <a:rPr>
                <a:solidFill>
                  <a:srgbClr val="000000"/>
                </a:solidFill>
              </a:rPr>
              <a:t>VALUE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... more code ...</a:t>
            </a:r>
          </a:p>
        </p:txBody>
      </p:sp>
      <p:sp>
        <p:nvSpPr>
          <p:cNvPr id="699" name="Line"/>
          <p:cNvSpPr/>
          <p:nvPr/>
        </p:nvSpPr>
        <p:spPr>
          <a:xfrm flipH="1">
            <a:off x="4686300" y="1931640"/>
            <a:ext cx="2587477" cy="64646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00" name="any function containing the yield…"/>
          <p:cNvSpPr txBox="1"/>
          <p:nvPr/>
        </p:nvSpPr>
        <p:spPr>
          <a:xfrm>
            <a:off x="7345273" y="1464767"/>
            <a:ext cx="4430316" cy="294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/>
            </a:pPr>
            <a:r>
              <a:t>any function containing the </a:t>
            </a:r>
            <a:r>
              <a:rPr>
                <a:solidFill>
                  <a:srgbClr val="D03BFF"/>
                </a:solidFill>
              </a:rPr>
              <a:t>yield </a:t>
            </a:r>
          </a:p>
          <a:p>
            <a:pPr algn="l">
              <a:defRPr b="0"/>
            </a:pPr>
            <a:r>
              <a:t>keyword anywhere is a generator</a:t>
            </a:r>
          </a:p>
          <a:p>
            <a:pPr algn="l">
              <a:defRPr b="0"/>
            </a:pPr>
            <a:endParaRPr/>
          </a:p>
          <a:p>
            <a:pPr algn="l">
              <a:defRPr b="0"/>
            </a:pPr>
            <a:r>
              <a:t>if you see this, all bets are off</a:t>
            </a:r>
          </a:p>
          <a:p>
            <a:pPr algn="l">
              <a:defRPr b="0"/>
            </a:pPr>
            <a:r>
              <a:t>regarding how you currently</a:t>
            </a:r>
          </a:p>
          <a:p>
            <a:pPr algn="l">
              <a:defRPr b="0"/>
            </a:pPr>
            <a:r>
              <a:t>understand functions to behave</a:t>
            </a:r>
          </a:p>
          <a:p>
            <a:pPr algn="l">
              <a:defRPr b="0"/>
            </a:pPr>
            <a:endParaRPr/>
          </a:p>
          <a:p>
            <a:pPr algn="l">
              <a:defRPr b="0" i="1"/>
            </a:pPr>
            <a:r>
              <a:t>should we even consider it a function?</a:t>
            </a:r>
          </a:p>
        </p:txBody>
      </p:sp>
      <p:sp>
        <p:nvSpPr>
          <p:cNvPr id="701" name="?"/>
          <p:cNvSpPr txBox="1"/>
          <p:nvPr/>
        </p:nvSpPr>
        <p:spPr>
          <a:xfrm>
            <a:off x="1276449" y="273050"/>
            <a:ext cx="317302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 b="0"/>
            </a:lvl1pPr>
          </a:lstStyle>
          <a:p>
            <a:r>
              <a:t>?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en def get_primes():…"/>
          <p:cNvSpPr txBox="1"/>
          <p:nvPr/>
        </p:nvSpPr>
        <p:spPr>
          <a:xfrm>
            <a:off x="1078011" y="1054100"/>
            <a:ext cx="4824265" cy="261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5E34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gen </a:t>
            </a:r>
            <a:r>
              <a:rPr strike="sngStrike">
                <a:solidFill>
                  <a:srgbClr val="D6D5D5"/>
                </a:solidFill>
              </a:rPr>
              <a:t>def</a:t>
            </a:r>
            <a:r>
              <a:rPr>
                <a:solidFill>
                  <a:srgbClr val="000000"/>
                </a:solidFill>
              </a:rPr>
              <a:t> </a:t>
            </a:r>
            <a:r>
              <a:t>get_primes</a:t>
            </a:r>
            <a:r>
              <a:rPr>
                <a:solidFill>
                  <a:srgbClr val="000000"/>
                </a:solidFill>
              </a:rPr>
              <a:t>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... some code ...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D03BFF"/>
                </a:solidFill>
              </a:rPr>
              <a:t>yield </a:t>
            </a:r>
            <a:r>
              <a:rPr>
                <a:solidFill>
                  <a:srgbClr val="000000"/>
                </a:solidFill>
              </a:rPr>
              <a:t>VALUE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... more code ...</a:t>
            </a:r>
          </a:p>
        </p:txBody>
      </p:sp>
      <p:sp>
        <p:nvSpPr>
          <p:cNvPr id="704" name="Line"/>
          <p:cNvSpPr/>
          <p:nvPr/>
        </p:nvSpPr>
        <p:spPr>
          <a:xfrm flipH="1">
            <a:off x="4686300" y="1931640"/>
            <a:ext cx="2587477" cy="64646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05" name="any function containing the yield…"/>
          <p:cNvSpPr txBox="1"/>
          <p:nvPr/>
        </p:nvSpPr>
        <p:spPr>
          <a:xfrm>
            <a:off x="7345273" y="1464767"/>
            <a:ext cx="4430316" cy="294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/>
            </a:pPr>
            <a:r>
              <a:t>any function containing the </a:t>
            </a:r>
            <a:r>
              <a:rPr>
                <a:solidFill>
                  <a:srgbClr val="D03BFF"/>
                </a:solidFill>
              </a:rPr>
              <a:t>yield </a:t>
            </a:r>
          </a:p>
          <a:p>
            <a:pPr algn="l">
              <a:defRPr b="0"/>
            </a:pPr>
            <a:r>
              <a:t>keyword anywhere is a generator</a:t>
            </a:r>
          </a:p>
          <a:p>
            <a:pPr algn="l">
              <a:defRPr b="0"/>
            </a:pPr>
            <a:endParaRPr/>
          </a:p>
          <a:p>
            <a:pPr algn="l">
              <a:defRPr b="0"/>
            </a:pPr>
            <a:r>
              <a:t>if you see this, all bets are off</a:t>
            </a:r>
          </a:p>
          <a:p>
            <a:pPr algn="l">
              <a:defRPr b="0"/>
            </a:pPr>
            <a:r>
              <a:t>regarding how you currently</a:t>
            </a:r>
          </a:p>
          <a:p>
            <a:pPr algn="l">
              <a:defRPr b="0"/>
            </a:pPr>
            <a:r>
              <a:t>understand functions to behave</a:t>
            </a:r>
          </a:p>
          <a:p>
            <a:pPr algn="l">
              <a:defRPr b="0"/>
            </a:pPr>
            <a:endParaRPr/>
          </a:p>
          <a:p>
            <a:pPr algn="l">
              <a:defRPr b="0" i="1"/>
            </a:pPr>
            <a:r>
              <a:t>should we even consider it a function?</a:t>
            </a:r>
          </a:p>
        </p:txBody>
      </p:sp>
      <p:sp>
        <p:nvSpPr>
          <p:cNvPr id="706" name="?"/>
          <p:cNvSpPr txBox="1"/>
          <p:nvPr/>
        </p:nvSpPr>
        <p:spPr>
          <a:xfrm>
            <a:off x="1276449" y="273050"/>
            <a:ext cx="317302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 b="0"/>
            </a:lvl1pPr>
          </a:lstStyle>
          <a:p>
            <a:r>
              <a:t>?</a:t>
            </a:r>
          </a:p>
        </p:txBody>
      </p:sp>
      <p:pic>
        <p:nvPicPr>
          <p:cNvPr id="70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243" y="5041900"/>
            <a:ext cx="2286001" cy="3429000"/>
          </a:xfrm>
          <a:prstGeom prst="rect">
            <a:avLst/>
          </a:prstGeom>
          <a:ln w="12700">
            <a:miter lim="400000"/>
          </a:ln>
        </p:spPr>
      </p:pic>
      <p:sp>
        <p:nvSpPr>
          <p:cNvPr id="708" name="Guido van Rossum Python's Benevolent Dictator for Life (until recently)"/>
          <p:cNvSpPr txBox="1"/>
          <p:nvPr/>
        </p:nvSpPr>
        <p:spPr>
          <a:xfrm>
            <a:off x="409699" y="8521699"/>
            <a:ext cx="471309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Guido van Rossum</a:t>
            </a:r>
            <a:br/>
            <a:r>
              <a:rPr b="0"/>
              <a:t>Python's Benevolent Dictator for Life</a:t>
            </a:r>
            <a:br>
              <a:rPr b="0"/>
            </a:br>
            <a:r>
              <a:rPr b="0"/>
              <a:t>(until recently)</a:t>
            </a:r>
          </a:p>
        </p:txBody>
      </p:sp>
      <p:sp>
        <p:nvSpPr>
          <p:cNvPr id="709" name="https://www.python.org/dev/peps/pep-0255/#bdfl-pronouncements"/>
          <p:cNvSpPr txBox="1"/>
          <p:nvPr/>
        </p:nvSpPr>
        <p:spPr>
          <a:xfrm>
            <a:off x="8746232" y="9334500"/>
            <a:ext cx="4173736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2800"/>
              </a:lnSpc>
              <a:defRPr sz="1200" b="0" u="sng">
                <a:solidFill>
                  <a:srgbClr val="0000EE"/>
                </a:solidFill>
                <a:latin typeface="Times"/>
                <a:ea typeface="Times"/>
                <a:cs typeface="Times"/>
                <a:sym typeface="Times"/>
                <a:hlinkClick r:id="rId3"/>
              </a:defRPr>
            </a:lvl1pPr>
          </a:lstStyle>
          <a:p>
            <a:r>
              <a:rPr>
                <a:hlinkClick r:id="rId3"/>
              </a:rPr>
              <a:t>https://www.python.org/dev/peps/pep-0255/#bdfl-pronouncements</a:t>
            </a:r>
          </a:p>
        </p:txBody>
      </p:sp>
      <p:sp>
        <p:nvSpPr>
          <p:cNvPr id="710" name="Should we &quot;introduce another new keyword (say, gen or generator) in place of def&quot;?"/>
          <p:cNvSpPr/>
          <p:nvPr/>
        </p:nvSpPr>
        <p:spPr>
          <a:xfrm>
            <a:off x="4262834" y="5557303"/>
            <a:ext cx="5307013" cy="15640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24" y="0"/>
                </a:moveTo>
                <a:cubicBezTo>
                  <a:pt x="1581" y="0"/>
                  <a:pt x="1465" y="393"/>
                  <a:pt x="1465" y="877"/>
                </a:cubicBezTo>
                <a:lnTo>
                  <a:pt x="1465" y="5645"/>
                </a:lnTo>
                <a:lnTo>
                  <a:pt x="0" y="7394"/>
                </a:lnTo>
                <a:lnTo>
                  <a:pt x="1465" y="9148"/>
                </a:lnTo>
                <a:lnTo>
                  <a:pt x="1465" y="20723"/>
                </a:lnTo>
                <a:cubicBezTo>
                  <a:pt x="1465" y="21207"/>
                  <a:pt x="1581" y="21600"/>
                  <a:pt x="1724" y="21600"/>
                </a:cubicBezTo>
                <a:lnTo>
                  <a:pt x="21342" y="21600"/>
                </a:lnTo>
                <a:cubicBezTo>
                  <a:pt x="21484" y="21600"/>
                  <a:pt x="21600" y="21207"/>
                  <a:pt x="21600" y="20723"/>
                </a:cubicBezTo>
                <a:lnTo>
                  <a:pt x="21600" y="877"/>
                </a:lnTo>
                <a:cubicBezTo>
                  <a:pt x="21600" y="393"/>
                  <a:pt x="21484" y="0"/>
                  <a:pt x="21342" y="0"/>
                </a:cubicBezTo>
                <a:lnTo>
                  <a:pt x="1724" y="0"/>
                </a:lnTo>
                <a:close/>
              </a:path>
            </a:pathLst>
          </a:custGeom>
          <a:solidFill>
            <a:srgbClr val="D6D5D5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indent="88900" algn="l">
              <a:defRPr sz="2200" b="0"/>
            </a:pPr>
            <a:r>
              <a:t>Should we </a:t>
            </a:r>
            <a:r>
              <a:rPr i="1"/>
              <a:t>"introduce another new keyword (say, gen or generator) in place of def"?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en def get_primes():…"/>
          <p:cNvSpPr txBox="1"/>
          <p:nvPr/>
        </p:nvSpPr>
        <p:spPr>
          <a:xfrm>
            <a:off x="1078011" y="1054100"/>
            <a:ext cx="4824265" cy="261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5E34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gen </a:t>
            </a:r>
            <a:r>
              <a:rPr strike="sngStrike">
                <a:solidFill>
                  <a:srgbClr val="D6D5D5"/>
                </a:solidFill>
              </a:rPr>
              <a:t>def</a:t>
            </a:r>
            <a:r>
              <a:rPr>
                <a:solidFill>
                  <a:srgbClr val="000000"/>
                </a:solidFill>
              </a:rPr>
              <a:t> </a:t>
            </a:r>
            <a:r>
              <a:t>get_primes</a:t>
            </a:r>
            <a:r>
              <a:rPr>
                <a:solidFill>
                  <a:srgbClr val="000000"/>
                </a:solidFill>
              </a:rPr>
              <a:t>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... some code ...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D03BFF"/>
                </a:solidFill>
              </a:rPr>
              <a:t>yield </a:t>
            </a:r>
            <a:r>
              <a:rPr>
                <a:solidFill>
                  <a:srgbClr val="000000"/>
                </a:solidFill>
              </a:rPr>
              <a:t>VALUE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... more code ...</a:t>
            </a:r>
          </a:p>
        </p:txBody>
      </p:sp>
      <p:sp>
        <p:nvSpPr>
          <p:cNvPr id="713" name="Line"/>
          <p:cNvSpPr/>
          <p:nvPr/>
        </p:nvSpPr>
        <p:spPr>
          <a:xfrm flipH="1">
            <a:off x="4686300" y="1931640"/>
            <a:ext cx="2587477" cy="64646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14" name="any function containing the yield…"/>
          <p:cNvSpPr txBox="1"/>
          <p:nvPr/>
        </p:nvSpPr>
        <p:spPr>
          <a:xfrm>
            <a:off x="7345273" y="1464767"/>
            <a:ext cx="4430316" cy="294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/>
            </a:pPr>
            <a:r>
              <a:t>any function containing the </a:t>
            </a:r>
            <a:r>
              <a:rPr>
                <a:solidFill>
                  <a:srgbClr val="D03BFF"/>
                </a:solidFill>
              </a:rPr>
              <a:t>yield </a:t>
            </a:r>
          </a:p>
          <a:p>
            <a:pPr algn="l">
              <a:defRPr b="0"/>
            </a:pPr>
            <a:r>
              <a:t>keyword anywhere is a generator</a:t>
            </a:r>
          </a:p>
          <a:p>
            <a:pPr algn="l">
              <a:defRPr b="0"/>
            </a:pPr>
            <a:endParaRPr/>
          </a:p>
          <a:p>
            <a:pPr algn="l">
              <a:defRPr b="0"/>
            </a:pPr>
            <a:r>
              <a:t>if you see this, all bets are off</a:t>
            </a:r>
          </a:p>
          <a:p>
            <a:pPr algn="l">
              <a:defRPr b="0"/>
            </a:pPr>
            <a:r>
              <a:t>regarding how you currently</a:t>
            </a:r>
          </a:p>
          <a:p>
            <a:pPr algn="l">
              <a:defRPr b="0"/>
            </a:pPr>
            <a:r>
              <a:t>understand functions to behave</a:t>
            </a:r>
          </a:p>
          <a:p>
            <a:pPr algn="l">
              <a:defRPr b="0"/>
            </a:pPr>
            <a:endParaRPr/>
          </a:p>
          <a:p>
            <a:pPr algn="l">
              <a:defRPr b="0" i="1"/>
            </a:pPr>
            <a:r>
              <a:t>should we even consider it a function?</a:t>
            </a:r>
          </a:p>
        </p:txBody>
      </p:sp>
      <p:sp>
        <p:nvSpPr>
          <p:cNvPr id="715" name="?"/>
          <p:cNvSpPr txBox="1"/>
          <p:nvPr/>
        </p:nvSpPr>
        <p:spPr>
          <a:xfrm>
            <a:off x="1276449" y="273050"/>
            <a:ext cx="317302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 b="0"/>
            </a:lvl1pPr>
          </a:lstStyle>
          <a:p>
            <a:r>
              <a:t>?</a:t>
            </a:r>
          </a:p>
        </p:txBody>
      </p:sp>
      <p:pic>
        <p:nvPicPr>
          <p:cNvPr id="716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243" y="5041900"/>
            <a:ext cx="2286001" cy="3429000"/>
          </a:xfrm>
          <a:prstGeom prst="rect">
            <a:avLst/>
          </a:prstGeom>
          <a:ln w="12700">
            <a:miter lim="400000"/>
          </a:ln>
        </p:spPr>
      </p:pic>
      <p:sp>
        <p:nvSpPr>
          <p:cNvPr id="717" name="Guido van Rossum Python's Benevolent Dictator for Life (until recently)"/>
          <p:cNvSpPr txBox="1"/>
          <p:nvPr/>
        </p:nvSpPr>
        <p:spPr>
          <a:xfrm>
            <a:off x="409699" y="8521699"/>
            <a:ext cx="471309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Guido van Rossum</a:t>
            </a:r>
            <a:br/>
            <a:r>
              <a:rPr b="0"/>
              <a:t>Python's Benevolent Dictator for Life</a:t>
            </a:r>
            <a:br>
              <a:rPr b="0"/>
            </a:br>
            <a:r>
              <a:rPr b="0"/>
              <a:t>(until recently)</a:t>
            </a:r>
          </a:p>
        </p:txBody>
      </p:sp>
      <p:sp>
        <p:nvSpPr>
          <p:cNvPr id="718" name="https://www.python.org/dev/peps/pep-0255/#bdfl-pronouncements"/>
          <p:cNvSpPr txBox="1"/>
          <p:nvPr/>
        </p:nvSpPr>
        <p:spPr>
          <a:xfrm>
            <a:off x="8746232" y="9334500"/>
            <a:ext cx="4173736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2800"/>
              </a:lnSpc>
              <a:defRPr sz="1200" b="0" u="sng">
                <a:solidFill>
                  <a:srgbClr val="0000EE"/>
                </a:solidFill>
                <a:latin typeface="Times"/>
                <a:ea typeface="Times"/>
                <a:cs typeface="Times"/>
                <a:sym typeface="Times"/>
                <a:hlinkClick r:id="rId3"/>
              </a:defRPr>
            </a:lvl1pPr>
          </a:lstStyle>
          <a:p>
            <a:r>
              <a:rPr>
                <a:hlinkClick r:id="rId3"/>
              </a:rPr>
              <a:t>https://www.python.org/dev/peps/pep-0255/#bdfl-pronouncements</a:t>
            </a:r>
          </a:p>
        </p:txBody>
      </p:sp>
      <p:sp>
        <p:nvSpPr>
          <p:cNvPr id="719" name="Argument for def: &quot;generators are functions, but with the twist that they're resumable&quot;"/>
          <p:cNvSpPr/>
          <p:nvPr/>
        </p:nvSpPr>
        <p:spPr>
          <a:xfrm>
            <a:off x="4078287" y="6869917"/>
            <a:ext cx="6040835" cy="11251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93" y="0"/>
                </a:moveTo>
                <a:cubicBezTo>
                  <a:pt x="1367" y="0"/>
                  <a:pt x="1266" y="546"/>
                  <a:pt x="1266" y="1219"/>
                </a:cubicBezTo>
                <a:lnTo>
                  <a:pt x="1266" y="8571"/>
                </a:lnTo>
                <a:lnTo>
                  <a:pt x="0" y="11010"/>
                </a:lnTo>
                <a:lnTo>
                  <a:pt x="1266" y="13440"/>
                </a:lnTo>
                <a:lnTo>
                  <a:pt x="1266" y="20381"/>
                </a:lnTo>
                <a:cubicBezTo>
                  <a:pt x="1266" y="21054"/>
                  <a:pt x="1367" y="21600"/>
                  <a:pt x="1493" y="21600"/>
                </a:cubicBezTo>
                <a:lnTo>
                  <a:pt x="21373" y="21600"/>
                </a:lnTo>
                <a:cubicBezTo>
                  <a:pt x="21498" y="21600"/>
                  <a:pt x="21600" y="21054"/>
                  <a:pt x="21600" y="20381"/>
                </a:cubicBezTo>
                <a:lnTo>
                  <a:pt x="21600" y="1219"/>
                </a:lnTo>
                <a:cubicBezTo>
                  <a:pt x="21600" y="546"/>
                  <a:pt x="21498" y="0"/>
                  <a:pt x="21373" y="0"/>
                </a:cubicBezTo>
                <a:lnTo>
                  <a:pt x="1493" y="0"/>
                </a:lnTo>
                <a:close/>
              </a:path>
            </a:pathLst>
          </a:custGeom>
          <a:solidFill>
            <a:srgbClr val="D6D5D5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indent="88900" algn="l">
              <a:defRPr sz="2100" b="0"/>
            </a:pPr>
            <a:r>
              <a:t>Argument for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def</a:t>
            </a:r>
            <a:r>
              <a:t>: </a:t>
            </a:r>
            <a:r>
              <a:rPr i="1"/>
              <a:t>"generators are functions, but with the twist that they're resumable"</a:t>
            </a:r>
          </a:p>
        </p:txBody>
      </p:sp>
      <p:sp>
        <p:nvSpPr>
          <p:cNvPr id="720" name="Argument for gen: &quot;a yield statement buried…"/>
          <p:cNvSpPr/>
          <p:nvPr/>
        </p:nvSpPr>
        <p:spPr>
          <a:xfrm>
            <a:off x="4058046" y="5348708"/>
            <a:ext cx="6081317" cy="11977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11" y="0"/>
                </a:moveTo>
                <a:cubicBezTo>
                  <a:pt x="1480" y="0"/>
                  <a:pt x="1374" y="537"/>
                  <a:pt x="1374" y="1202"/>
                </a:cubicBezTo>
                <a:lnTo>
                  <a:pt x="1374" y="7758"/>
                </a:lnTo>
                <a:lnTo>
                  <a:pt x="0" y="10170"/>
                </a:lnTo>
                <a:lnTo>
                  <a:pt x="1374" y="12582"/>
                </a:lnTo>
                <a:lnTo>
                  <a:pt x="1374" y="20398"/>
                </a:lnTo>
                <a:cubicBezTo>
                  <a:pt x="1374" y="21063"/>
                  <a:pt x="1480" y="21600"/>
                  <a:pt x="1611" y="21600"/>
                </a:cubicBezTo>
                <a:lnTo>
                  <a:pt x="21363" y="21600"/>
                </a:lnTo>
                <a:cubicBezTo>
                  <a:pt x="21494" y="21600"/>
                  <a:pt x="21600" y="21063"/>
                  <a:pt x="21600" y="20398"/>
                </a:cubicBezTo>
                <a:lnTo>
                  <a:pt x="21600" y="1202"/>
                </a:lnTo>
                <a:cubicBezTo>
                  <a:pt x="21600" y="537"/>
                  <a:pt x="21494" y="0"/>
                  <a:pt x="21363" y="0"/>
                </a:cubicBezTo>
                <a:lnTo>
                  <a:pt x="1611" y="0"/>
                </a:lnTo>
                <a:close/>
              </a:path>
            </a:pathLst>
          </a:custGeom>
          <a:solidFill>
            <a:srgbClr val="D6D5D5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indent="88900" algn="l">
              <a:defRPr sz="2100" b="0"/>
            </a:pPr>
            <a:r>
              <a:t>Argument for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gen</a:t>
            </a:r>
            <a:r>
              <a:t>: </a:t>
            </a:r>
            <a:r>
              <a:rPr i="1"/>
              <a:t>"a yield statement buried</a:t>
            </a:r>
          </a:p>
          <a:p>
            <a:pPr indent="88900" algn="l">
              <a:defRPr sz="2100" b="0"/>
            </a:pPr>
            <a:r>
              <a:rPr i="1"/>
              <a:t>in the body is not enough warning that the semantics are so different"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def get_primes():…"/>
          <p:cNvSpPr txBox="1"/>
          <p:nvPr/>
        </p:nvSpPr>
        <p:spPr>
          <a:xfrm>
            <a:off x="1078011" y="1054100"/>
            <a:ext cx="4824265" cy="261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5E34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def</a:t>
            </a:r>
            <a:r>
              <a:rPr>
                <a:solidFill>
                  <a:srgbClr val="000000"/>
                </a:solidFill>
              </a:rPr>
              <a:t> </a:t>
            </a:r>
            <a:r>
              <a:t>get_primes</a:t>
            </a:r>
            <a:r>
              <a:rPr>
                <a:solidFill>
                  <a:srgbClr val="000000"/>
                </a:solidFill>
              </a:rPr>
              <a:t>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... some code ...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D03BFF"/>
                </a:solidFill>
              </a:rPr>
              <a:t>yield </a:t>
            </a:r>
            <a:r>
              <a:rPr>
                <a:solidFill>
                  <a:srgbClr val="000000"/>
                </a:solidFill>
              </a:rPr>
              <a:t>VALUE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... more code ...</a:t>
            </a:r>
          </a:p>
        </p:txBody>
      </p:sp>
      <p:pic>
        <p:nvPicPr>
          <p:cNvPr id="72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243" y="5041900"/>
            <a:ext cx="2286001" cy="3429000"/>
          </a:xfrm>
          <a:prstGeom prst="rect">
            <a:avLst/>
          </a:prstGeom>
          <a:ln w="12700">
            <a:miter lim="400000"/>
          </a:ln>
        </p:spPr>
      </p:pic>
      <p:sp>
        <p:nvSpPr>
          <p:cNvPr id="724" name="Guido van Rossum Python's Benevolent Dictator for Life (until recently)"/>
          <p:cNvSpPr txBox="1"/>
          <p:nvPr/>
        </p:nvSpPr>
        <p:spPr>
          <a:xfrm>
            <a:off x="409699" y="8521699"/>
            <a:ext cx="471309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Guido van Rossum</a:t>
            </a:r>
            <a:br/>
            <a:r>
              <a:rPr b="0"/>
              <a:t>Python's Benevolent Dictator for Life</a:t>
            </a:r>
            <a:br>
              <a:rPr b="0"/>
            </a:br>
            <a:r>
              <a:rPr b="0"/>
              <a:t>(until recently)</a:t>
            </a:r>
          </a:p>
        </p:txBody>
      </p:sp>
      <p:sp>
        <p:nvSpPr>
          <p:cNvPr id="725" name="https://www.python.org/dev/peps/pep-0255/#bdfl-pronouncements"/>
          <p:cNvSpPr txBox="1"/>
          <p:nvPr/>
        </p:nvSpPr>
        <p:spPr>
          <a:xfrm>
            <a:off x="8746232" y="9334500"/>
            <a:ext cx="4173736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2800"/>
              </a:lnSpc>
              <a:defRPr sz="1200" b="0" u="sng">
                <a:solidFill>
                  <a:srgbClr val="0000EE"/>
                </a:solidFill>
                <a:latin typeface="Times"/>
                <a:ea typeface="Times"/>
                <a:cs typeface="Times"/>
                <a:sym typeface="Times"/>
                <a:hlinkClick r:id="rId3"/>
              </a:defRPr>
            </a:lvl1pPr>
          </a:lstStyle>
          <a:p>
            <a:r>
              <a:rPr>
                <a:hlinkClick r:id="rId3"/>
              </a:rPr>
              <a:t>https://www.python.org/dev/peps/pep-0255/#bdfl-pronouncements</a:t>
            </a:r>
          </a:p>
        </p:txBody>
      </p:sp>
      <p:sp>
        <p:nvSpPr>
          <p:cNvPr id="726" name="Argument for def: &quot;generators are functions, but with the twist that they're resumable&quot;"/>
          <p:cNvSpPr/>
          <p:nvPr/>
        </p:nvSpPr>
        <p:spPr>
          <a:xfrm>
            <a:off x="4078287" y="6869917"/>
            <a:ext cx="6040835" cy="11251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93" y="0"/>
                </a:moveTo>
                <a:cubicBezTo>
                  <a:pt x="1367" y="0"/>
                  <a:pt x="1266" y="546"/>
                  <a:pt x="1266" y="1219"/>
                </a:cubicBezTo>
                <a:lnTo>
                  <a:pt x="1266" y="8571"/>
                </a:lnTo>
                <a:lnTo>
                  <a:pt x="0" y="11010"/>
                </a:lnTo>
                <a:lnTo>
                  <a:pt x="1266" y="13440"/>
                </a:lnTo>
                <a:lnTo>
                  <a:pt x="1266" y="20381"/>
                </a:lnTo>
                <a:cubicBezTo>
                  <a:pt x="1266" y="21054"/>
                  <a:pt x="1367" y="21600"/>
                  <a:pt x="1493" y="21600"/>
                </a:cubicBezTo>
                <a:lnTo>
                  <a:pt x="21373" y="21600"/>
                </a:lnTo>
                <a:cubicBezTo>
                  <a:pt x="21498" y="21600"/>
                  <a:pt x="21600" y="21054"/>
                  <a:pt x="21600" y="20381"/>
                </a:cubicBezTo>
                <a:lnTo>
                  <a:pt x="21600" y="1219"/>
                </a:lnTo>
                <a:cubicBezTo>
                  <a:pt x="21600" y="546"/>
                  <a:pt x="21498" y="0"/>
                  <a:pt x="21373" y="0"/>
                </a:cubicBezTo>
                <a:lnTo>
                  <a:pt x="1493" y="0"/>
                </a:lnTo>
                <a:close/>
              </a:path>
            </a:pathLst>
          </a:custGeom>
          <a:solidFill>
            <a:srgbClr val="D6D5D5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indent="88900" algn="l">
              <a:defRPr sz="2100" b="0"/>
            </a:pPr>
            <a:r>
              <a:t>Argument for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def</a:t>
            </a:r>
            <a:r>
              <a:t>: </a:t>
            </a:r>
            <a:r>
              <a:rPr i="1"/>
              <a:t>"generators are functions, but with the twist that they're resumable"</a:t>
            </a:r>
          </a:p>
        </p:txBody>
      </p:sp>
      <p:sp>
        <p:nvSpPr>
          <p:cNvPr id="727" name="Argument for gen: &quot;a yield statement buried…"/>
          <p:cNvSpPr/>
          <p:nvPr/>
        </p:nvSpPr>
        <p:spPr>
          <a:xfrm>
            <a:off x="4058046" y="5348708"/>
            <a:ext cx="6081317" cy="11977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11" y="0"/>
                </a:moveTo>
                <a:cubicBezTo>
                  <a:pt x="1480" y="0"/>
                  <a:pt x="1374" y="537"/>
                  <a:pt x="1374" y="1202"/>
                </a:cubicBezTo>
                <a:lnTo>
                  <a:pt x="1374" y="7758"/>
                </a:lnTo>
                <a:lnTo>
                  <a:pt x="0" y="10170"/>
                </a:lnTo>
                <a:lnTo>
                  <a:pt x="1374" y="12582"/>
                </a:lnTo>
                <a:lnTo>
                  <a:pt x="1374" y="20398"/>
                </a:lnTo>
                <a:cubicBezTo>
                  <a:pt x="1374" y="21063"/>
                  <a:pt x="1480" y="21600"/>
                  <a:pt x="1611" y="21600"/>
                </a:cubicBezTo>
                <a:lnTo>
                  <a:pt x="21363" y="21600"/>
                </a:lnTo>
                <a:cubicBezTo>
                  <a:pt x="21494" y="21600"/>
                  <a:pt x="21600" y="21063"/>
                  <a:pt x="21600" y="20398"/>
                </a:cubicBezTo>
                <a:lnTo>
                  <a:pt x="21600" y="1202"/>
                </a:lnTo>
                <a:cubicBezTo>
                  <a:pt x="21600" y="537"/>
                  <a:pt x="21494" y="0"/>
                  <a:pt x="21363" y="0"/>
                </a:cubicBezTo>
                <a:lnTo>
                  <a:pt x="1611" y="0"/>
                </a:lnTo>
                <a:close/>
              </a:path>
            </a:pathLst>
          </a:custGeom>
          <a:solidFill>
            <a:srgbClr val="D6D5D5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indent="88900" algn="l">
              <a:defRPr sz="2100" b="0"/>
            </a:pPr>
            <a:r>
              <a:t>Argument for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gen</a:t>
            </a:r>
            <a:r>
              <a:t>: </a:t>
            </a:r>
            <a:r>
              <a:rPr i="1"/>
              <a:t>"a yield statement buried</a:t>
            </a:r>
          </a:p>
          <a:p>
            <a:pPr indent="88900" algn="l">
              <a:defRPr sz="2100" b="0"/>
            </a:pPr>
            <a:r>
              <a:rPr i="1"/>
              <a:t>in the body is not enough warning that the semantics are so different"</a:t>
            </a:r>
          </a:p>
        </p:txBody>
      </p:sp>
      <p:sp>
        <p:nvSpPr>
          <p:cNvPr id="728" name="Thumbs Up"/>
          <p:cNvSpPr/>
          <p:nvPr/>
        </p:nvSpPr>
        <p:spPr>
          <a:xfrm>
            <a:off x="10464385" y="7028272"/>
            <a:ext cx="737431" cy="8084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30" h="21599" extrusionOk="0">
                <a:moveTo>
                  <a:pt x="8533" y="0"/>
                </a:moveTo>
                <a:cubicBezTo>
                  <a:pt x="8363" y="1"/>
                  <a:pt x="8192" y="58"/>
                  <a:pt x="8054" y="179"/>
                </a:cubicBezTo>
                <a:cubicBezTo>
                  <a:pt x="7531" y="638"/>
                  <a:pt x="6970" y="1441"/>
                  <a:pt x="7087" y="2734"/>
                </a:cubicBezTo>
                <a:cubicBezTo>
                  <a:pt x="7292" y="4997"/>
                  <a:pt x="9344" y="5714"/>
                  <a:pt x="7908" y="8149"/>
                </a:cubicBezTo>
                <a:cubicBezTo>
                  <a:pt x="7908" y="8149"/>
                  <a:pt x="6742" y="8020"/>
                  <a:pt x="4459" y="8430"/>
                </a:cubicBezTo>
                <a:cubicBezTo>
                  <a:pt x="2536" y="8776"/>
                  <a:pt x="1728" y="8552"/>
                  <a:pt x="884" y="8969"/>
                </a:cubicBezTo>
                <a:cubicBezTo>
                  <a:pt x="-570" y="9687"/>
                  <a:pt x="-101" y="11442"/>
                  <a:pt x="1349" y="12003"/>
                </a:cubicBezTo>
                <a:cubicBezTo>
                  <a:pt x="110" y="12750"/>
                  <a:pt x="-255" y="14477"/>
                  <a:pt x="1873" y="15239"/>
                </a:cubicBezTo>
                <a:cubicBezTo>
                  <a:pt x="682" y="16392"/>
                  <a:pt x="668" y="17858"/>
                  <a:pt x="2539" y="18352"/>
                </a:cubicBezTo>
                <a:cubicBezTo>
                  <a:pt x="1295" y="19567"/>
                  <a:pt x="2436" y="21027"/>
                  <a:pt x="3759" y="21027"/>
                </a:cubicBezTo>
                <a:cubicBezTo>
                  <a:pt x="13755" y="21027"/>
                  <a:pt x="12101" y="20342"/>
                  <a:pt x="15234" y="20342"/>
                </a:cubicBezTo>
                <a:cubicBezTo>
                  <a:pt x="18665" y="20342"/>
                  <a:pt x="21030" y="21599"/>
                  <a:pt x="21030" y="21599"/>
                </a:cubicBezTo>
                <a:lnTo>
                  <a:pt x="21030" y="11829"/>
                </a:lnTo>
                <a:cubicBezTo>
                  <a:pt x="21030" y="11829"/>
                  <a:pt x="18103" y="11058"/>
                  <a:pt x="16154" y="10113"/>
                </a:cubicBezTo>
                <a:cubicBezTo>
                  <a:pt x="15350" y="9722"/>
                  <a:pt x="14504" y="9210"/>
                  <a:pt x="13676" y="6613"/>
                </a:cubicBezTo>
                <a:cubicBezTo>
                  <a:pt x="12912" y="4218"/>
                  <a:pt x="11140" y="3961"/>
                  <a:pt x="10515" y="2980"/>
                </a:cubicBezTo>
                <a:cubicBezTo>
                  <a:pt x="10128" y="2452"/>
                  <a:pt x="9578" y="1231"/>
                  <a:pt x="9220" y="425"/>
                </a:cubicBezTo>
                <a:cubicBezTo>
                  <a:pt x="9099" y="153"/>
                  <a:pt x="8817" y="-1"/>
                  <a:pt x="8533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29" name="Thumbs Up"/>
          <p:cNvSpPr/>
          <p:nvPr/>
        </p:nvSpPr>
        <p:spPr>
          <a:xfrm rot="10800000">
            <a:off x="10464385" y="5504272"/>
            <a:ext cx="737431" cy="8084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30" h="21599" extrusionOk="0">
                <a:moveTo>
                  <a:pt x="8533" y="0"/>
                </a:moveTo>
                <a:cubicBezTo>
                  <a:pt x="8363" y="1"/>
                  <a:pt x="8192" y="58"/>
                  <a:pt x="8054" y="179"/>
                </a:cubicBezTo>
                <a:cubicBezTo>
                  <a:pt x="7531" y="638"/>
                  <a:pt x="6970" y="1441"/>
                  <a:pt x="7087" y="2734"/>
                </a:cubicBezTo>
                <a:cubicBezTo>
                  <a:pt x="7292" y="4997"/>
                  <a:pt x="9344" y="5714"/>
                  <a:pt x="7908" y="8149"/>
                </a:cubicBezTo>
                <a:cubicBezTo>
                  <a:pt x="7908" y="8149"/>
                  <a:pt x="6742" y="8020"/>
                  <a:pt x="4459" y="8430"/>
                </a:cubicBezTo>
                <a:cubicBezTo>
                  <a:pt x="2536" y="8776"/>
                  <a:pt x="1728" y="8552"/>
                  <a:pt x="884" y="8969"/>
                </a:cubicBezTo>
                <a:cubicBezTo>
                  <a:pt x="-570" y="9687"/>
                  <a:pt x="-101" y="11442"/>
                  <a:pt x="1349" y="12003"/>
                </a:cubicBezTo>
                <a:cubicBezTo>
                  <a:pt x="110" y="12750"/>
                  <a:pt x="-255" y="14477"/>
                  <a:pt x="1873" y="15239"/>
                </a:cubicBezTo>
                <a:cubicBezTo>
                  <a:pt x="682" y="16392"/>
                  <a:pt x="668" y="17858"/>
                  <a:pt x="2539" y="18352"/>
                </a:cubicBezTo>
                <a:cubicBezTo>
                  <a:pt x="1295" y="19567"/>
                  <a:pt x="2436" y="21027"/>
                  <a:pt x="3759" y="21027"/>
                </a:cubicBezTo>
                <a:cubicBezTo>
                  <a:pt x="13755" y="21027"/>
                  <a:pt x="12101" y="20342"/>
                  <a:pt x="15234" y="20342"/>
                </a:cubicBezTo>
                <a:cubicBezTo>
                  <a:pt x="18665" y="20342"/>
                  <a:pt x="21030" y="21599"/>
                  <a:pt x="21030" y="21599"/>
                </a:cubicBezTo>
                <a:lnTo>
                  <a:pt x="21030" y="11829"/>
                </a:lnTo>
                <a:cubicBezTo>
                  <a:pt x="21030" y="11829"/>
                  <a:pt x="18103" y="11058"/>
                  <a:pt x="16154" y="10113"/>
                </a:cubicBezTo>
                <a:cubicBezTo>
                  <a:pt x="15350" y="9722"/>
                  <a:pt x="14504" y="9210"/>
                  <a:pt x="13676" y="6613"/>
                </a:cubicBezTo>
                <a:cubicBezTo>
                  <a:pt x="12912" y="4218"/>
                  <a:pt x="11140" y="3961"/>
                  <a:pt x="10515" y="2980"/>
                </a:cubicBezTo>
                <a:cubicBezTo>
                  <a:pt x="10128" y="2452"/>
                  <a:pt x="9578" y="1231"/>
                  <a:pt x="9220" y="425"/>
                </a:cubicBezTo>
                <a:cubicBezTo>
                  <a:pt x="9099" y="153"/>
                  <a:pt x="8817" y="-1"/>
                  <a:pt x="8533" y="0"/>
                </a:cubicBezTo>
                <a:close/>
              </a:path>
            </a:pathLst>
          </a:cu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30" name="always scan a function for yields…"/>
          <p:cNvSpPr txBox="1"/>
          <p:nvPr/>
        </p:nvSpPr>
        <p:spPr>
          <a:xfrm>
            <a:off x="6390208" y="2197100"/>
            <a:ext cx="385539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i="1">
                <a:solidFill>
                  <a:schemeClr val="accent1">
                    <a:lumOff val="-13575"/>
                  </a:schemeClr>
                </a:solidFill>
              </a:defRPr>
            </a:pPr>
            <a:r>
              <a:t>always scan a function for yields</a:t>
            </a:r>
          </a:p>
          <a:p>
            <a:pPr>
              <a:defRPr b="0" i="1">
                <a:solidFill>
                  <a:schemeClr val="accent1">
                    <a:lumOff val="-13575"/>
                  </a:schemeClr>
                </a:solidFill>
              </a:defRPr>
            </a:pPr>
            <a:r>
              <a:t>when trying to understand it 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Iterators/Generators (Part 2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Iterators/Generators (Part 2)</a:t>
            </a:r>
          </a:p>
        </p:txBody>
      </p:sp>
      <p:sp>
        <p:nvSpPr>
          <p:cNvPr id="733" name="Outline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Outline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when normal functions aren't good enough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yield keyword by example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the scary vocabulary of iteration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the open function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demos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Iterators/Generators (Part 2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Iterators/Generators (Part 2)</a:t>
            </a:r>
          </a:p>
        </p:txBody>
      </p:sp>
      <p:sp>
        <p:nvSpPr>
          <p:cNvPr id="493" name="Outline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Outline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when normal functions aren't good enough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yield keyword by example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the scary vocabulary of iteration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the open function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demos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yield by example (note, PyTutor does a bad job showing generators)"/>
          <p:cNvSpPr txBox="1"/>
          <p:nvPr/>
        </p:nvSpPr>
        <p:spPr>
          <a:xfrm>
            <a:off x="827037" y="323659"/>
            <a:ext cx="11295659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 b="0"/>
            </a:lvl1pPr>
          </a:lstStyle>
          <a:p>
            <a:r>
              <a:t>yield by example (note, PyTutor does a bad job showing generators)</a:t>
            </a:r>
          </a:p>
        </p:txBody>
      </p:sp>
      <p:sp>
        <p:nvSpPr>
          <p:cNvPr id="736" name="def f():…"/>
          <p:cNvSpPr txBox="1"/>
          <p:nvPr/>
        </p:nvSpPr>
        <p:spPr>
          <a:xfrm>
            <a:off x="1055904" y="1276349"/>
            <a:ext cx="3136951" cy="30607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def</a:t>
            </a:r>
            <a:r>
              <a:t> </a:t>
            </a:r>
            <a:r>
              <a:rPr>
                <a:solidFill>
                  <a:srgbClr val="5E34FF"/>
                </a:solidFill>
              </a:rPr>
              <a:t>f</a:t>
            </a:r>
            <a:r>
              <a:t>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yield</a:t>
            </a:r>
            <a:r>
              <a:rPr>
                <a:solidFill>
                  <a:srgbClr val="000000"/>
                </a:solidFill>
              </a:rPr>
              <a:t> 1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yield</a:t>
            </a:r>
            <a:r>
              <a:rPr>
                <a:solidFill>
                  <a:srgbClr val="000000"/>
                </a:solidFill>
              </a:rPr>
              <a:t> 2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yield</a:t>
            </a:r>
            <a:r>
              <a:rPr>
                <a:solidFill>
                  <a:srgbClr val="000000"/>
                </a:solidFill>
              </a:rPr>
              <a:t> 3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for</a:t>
            </a:r>
            <a:r>
              <a:t> x </a:t>
            </a:r>
            <a:r>
              <a:rPr>
                <a:solidFill>
                  <a:srgbClr val="D03BFF"/>
                </a:solidFill>
              </a:rPr>
              <a:t>in</a:t>
            </a:r>
            <a:r>
              <a:t> f():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print</a:t>
            </a:r>
            <a:r>
              <a:rPr>
                <a:solidFill>
                  <a:srgbClr val="000000"/>
                </a:solidFill>
              </a:rPr>
              <a:t>(x)</a:t>
            </a:r>
          </a:p>
        </p:txBody>
      </p:sp>
      <p:sp>
        <p:nvSpPr>
          <p:cNvPr id="737" name="def f():…"/>
          <p:cNvSpPr txBox="1"/>
          <p:nvPr/>
        </p:nvSpPr>
        <p:spPr>
          <a:xfrm>
            <a:off x="4906391" y="1130299"/>
            <a:ext cx="3351040" cy="43180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def</a:t>
            </a:r>
            <a:r>
              <a:t> </a:t>
            </a:r>
            <a:r>
              <a:rPr>
                <a:solidFill>
                  <a:srgbClr val="5E34FF"/>
                </a:solidFill>
              </a:rPr>
              <a:t>f</a:t>
            </a:r>
            <a:r>
              <a:t>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print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AF3782"/>
                </a:solidFill>
              </a:rPr>
              <a:t>"A"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yield</a:t>
            </a:r>
            <a:r>
              <a:rPr>
                <a:solidFill>
                  <a:srgbClr val="000000"/>
                </a:solidFill>
              </a:rPr>
              <a:t> 1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print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AF3782"/>
                </a:solidFill>
              </a:rPr>
              <a:t>"B"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yield</a:t>
            </a:r>
            <a:r>
              <a:rPr>
                <a:solidFill>
                  <a:srgbClr val="000000"/>
                </a:solidFill>
              </a:rPr>
              <a:t> 2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print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AF3782"/>
                </a:solidFill>
              </a:rPr>
              <a:t>"C"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yield</a:t>
            </a:r>
            <a:r>
              <a:rPr>
                <a:solidFill>
                  <a:srgbClr val="000000"/>
                </a:solidFill>
              </a:rPr>
              <a:t> 3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for</a:t>
            </a:r>
            <a:r>
              <a:t> x </a:t>
            </a:r>
            <a:r>
              <a:rPr>
                <a:solidFill>
                  <a:srgbClr val="D03BFF"/>
                </a:solidFill>
              </a:rPr>
              <a:t>in</a:t>
            </a:r>
            <a:r>
              <a:t> f():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print</a:t>
            </a:r>
            <a:r>
              <a:rPr>
                <a:solidFill>
                  <a:srgbClr val="000000"/>
                </a:solidFill>
              </a:rPr>
              <a:t>(x)</a:t>
            </a:r>
          </a:p>
        </p:txBody>
      </p:sp>
      <p:sp>
        <p:nvSpPr>
          <p:cNvPr id="738" name="def f():…"/>
          <p:cNvSpPr txBox="1"/>
          <p:nvPr/>
        </p:nvSpPr>
        <p:spPr>
          <a:xfrm>
            <a:off x="9336304" y="901699"/>
            <a:ext cx="3136951" cy="43180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def</a:t>
            </a:r>
            <a:r>
              <a:t> </a:t>
            </a:r>
            <a:r>
              <a:rPr>
                <a:solidFill>
                  <a:srgbClr val="5E34FF"/>
                </a:solidFill>
              </a:rPr>
              <a:t>f</a:t>
            </a:r>
            <a:r>
              <a:t>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yield</a:t>
            </a:r>
            <a:r>
              <a:rPr>
                <a:solidFill>
                  <a:srgbClr val="000000"/>
                </a:solidFill>
              </a:rPr>
              <a:t> 1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yield</a:t>
            </a:r>
            <a:r>
              <a:rPr>
                <a:solidFill>
                  <a:srgbClr val="000000"/>
                </a:solidFill>
              </a:rPr>
              <a:t> 2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yield</a:t>
            </a:r>
            <a:r>
              <a:rPr>
                <a:solidFill>
                  <a:srgbClr val="000000"/>
                </a:solidFill>
              </a:rPr>
              <a:t> 3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for</a:t>
            </a:r>
            <a:r>
              <a:t> x </a:t>
            </a:r>
            <a:r>
              <a:rPr>
                <a:solidFill>
                  <a:srgbClr val="D03BFF"/>
                </a:solidFill>
              </a:rPr>
              <a:t>in</a:t>
            </a:r>
            <a:r>
              <a:t> f():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print</a:t>
            </a:r>
            <a:r>
              <a:rPr>
                <a:solidFill>
                  <a:srgbClr val="000000"/>
                </a:solidFill>
              </a:rPr>
              <a:t>(x)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for</a:t>
            </a:r>
            <a:r>
              <a:t> x </a:t>
            </a:r>
            <a:r>
              <a:rPr>
                <a:solidFill>
                  <a:srgbClr val="D03BFF"/>
                </a:solidFill>
              </a:rPr>
              <a:t>in</a:t>
            </a:r>
            <a:r>
              <a:t> f():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print</a:t>
            </a:r>
            <a:r>
              <a:rPr>
                <a:solidFill>
                  <a:srgbClr val="000000"/>
                </a:solidFill>
              </a:rPr>
              <a:t>(x)</a:t>
            </a:r>
          </a:p>
        </p:txBody>
      </p:sp>
      <p:sp>
        <p:nvSpPr>
          <p:cNvPr id="739" name="def f():…"/>
          <p:cNvSpPr txBox="1"/>
          <p:nvPr/>
        </p:nvSpPr>
        <p:spPr>
          <a:xfrm>
            <a:off x="652202" y="5654182"/>
            <a:ext cx="4207396" cy="34798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def</a:t>
            </a:r>
            <a:r>
              <a:t> </a:t>
            </a:r>
            <a:r>
              <a:rPr>
                <a:solidFill>
                  <a:srgbClr val="5E34FF"/>
                </a:solidFill>
              </a:rPr>
              <a:t>f</a:t>
            </a:r>
            <a:r>
              <a:t>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yield</a:t>
            </a:r>
            <a:r>
              <a:rPr>
                <a:solidFill>
                  <a:srgbClr val="000000"/>
                </a:solidFill>
              </a:rPr>
              <a:t> 1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yield</a:t>
            </a:r>
            <a:r>
              <a:rPr>
                <a:solidFill>
                  <a:srgbClr val="000000"/>
                </a:solidFill>
              </a:rPr>
              <a:t> 2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yield</a:t>
            </a:r>
            <a:r>
              <a:rPr>
                <a:solidFill>
                  <a:srgbClr val="000000"/>
                </a:solidFill>
              </a:rPr>
              <a:t> 3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for</a:t>
            </a:r>
            <a:r>
              <a:t> x </a:t>
            </a:r>
            <a:r>
              <a:rPr>
                <a:solidFill>
                  <a:srgbClr val="D03BFF"/>
                </a:solidFill>
              </a:rPr>
              <a:t>in</a:t>
            </a:r>
            <a:r>
              <a:t> f():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D03BFF"/>
                </a:solidFill>
              </a:rPr>
              <a:t>for</a:t>
            </a:r>
            <a:r>
              <a:t> y </a:t>
            </a:r>
            <a:r>
              <a:rPr>
                <a:solidFill>
                  <a:srgbClr val="D03BFF"/>
                </a:solidFill>
              </a:rPr>
              <a:t>in</a:t>
            </a:r>
            <a:r>
              <a:t> f():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D03BFF"/>
                </a:solidFill>
              </a:rPr>
              <a:t>print</a:t>
            </a:r>
            <a:r>
              <a:t>(x, y)</a:t>
            </a:r>
          </a:p>
        </p:txBody>
      </p:sp>
      <p:sp>
        <p:nvSpPr>
          <p:cNvPr id="740" name="def f():…"/>
          <p:cNvSpPr txBox="1"/>
          <p:nvPr/>
        </p:nvSpPr>
        <p:spPr>
          <a:xfrm>
            <a:off x="9764483" y="5908579"/>
            <a:ext cx="3136950" cy="34798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def</a:t>
            </a:r>
            <a:r>
              <a:t> </a:t>
            </a:r>
            <a:r>
              <a:rPr>
                <a:solidFill>
                  <a:srgbClr val="5E34FF"/>
                </a:solidFill>
              </a:rPr>
              <a:t>f</a:t>
            </a:r>
            <a:r>
              <a:t>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yield</a:t>
            </a:r>
            <a:r>
              <a:rPr>
                <a:solidFill>
                  <a:srgbClr val="000000"/>
                </a:solidFill>
              </a:rPr>
              <a:t> 1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yield</a:t>
            </a:r>
            <a:r>
              <a:rPr>
                <a:solidFill>
                  <a:srgbClr val="000000"/>
                </a:solidFill>
              </a:rPr>
              <a:t> 2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yield</a:t>
            </a:r>
            <a:r>
              <a:rPr>
                <a:solidFill>
                  <a:srgbClr val="000000"/>
                </a:solidFill>
              </a:rPr>
              <a:t> 3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gen</a:t>
            </a:r>
            <a:r>
              <a:t> = f()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for</a:t>
            </a:r>
            <a:r>
              <a:t> x </a:t>
            </a:r>
            <a:r>
              <a:rPr>
                <a:solidFill>
                  <a:srgbClr val="D03BFF"/>
                </a:solidFill>
              </a:rPr>
              <a:t>in</a:t>
            </a:r>
            <a:r>
              <a:t> gen: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D03BFF"/>
                </a:solidFill>
              </a:rPr>
              <a:t>print</a:t>
            </a:r>
            <a:r>
              <a:t>(x)</a:t>
            </a:r>
          </a:p>
        </p:txBody>
      </p:sp>
      <p:sp>
        <p:nvSpPr>
          <p:cNvPr id="741" name="def f():…"/>
          <p:cNvSpPr txBox="1"/>
          <p:nvPr/>
        </p:nvSpPr>
        <p:spPr>
          <a:xfrm>
            <a:off x="5529476" y="5908579"/>
            <a:ext cx="3779218" cy="34798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def</a:t>
            </a:r>
            <a:r>
              <a:t> </a:t>
            </a:r>
            <a:r>
              <a:rPr>
                <a:solidFill>
                  <a:srgbClr val="5E34FF"/>
                </a:solidFill>
              </a:rPr>
              <a:t>f</a:t>
            </a:r>
            <a:r>
              <a:t>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yield</a:t>
            </a:r>
            <a:r>
              <a:rPr>
                <a:solidFill>
                  <a:srgbClr val="000000"/>
                </a:solidFill>
              </a:rPr>
              <a:t> 1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yield</a:t>
            </a:r>
            <a:r>
              <a:rPr>
                <a:solidFill>
                  <a:srgbClr val="000000"/>
                </a:solidFill>
              </a:rPr>
              <a:t> 2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yield</a:t>
            </a:r>
            <a:r>
              <a:rPr>
                <a:solidFill>
                  <a:srgbClr val="000000"/>
                </a:solidFill>
              </a:rPr>
              <a:t> 3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gen</a:t>
            </a:r>
            <a:r>
              <a:t> = f()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print</a:t>
            </a:r>
            <a:r>
              <a:t>(</a:t>
            </a:r>
            <a:r>
              <a:rPr>
                <a:solidFill>
                  <a:srgbClr val="D03BFF"/>
                </a:solidFill>
              </a:rPr>
              <a:t>next</a:t>
            </a:r>
            <a:r>
              <a:t>(gen))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print</a:t>
            </a:r>
            <a:r>
              <a:t>(</a:t>
            </a:r>
            <a:r>
              <a:rPr>
                <a:solidFill>
                  <a:srgbClr val="D03BFF"/>
                </a:solidFill>
              </a:rPr>
              <a:t>next</a:t>
            </a:r>
            <a:r>
              <a:t>(gen))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Iterators/Generators (Part 2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Iterators/Generators (Part 2)</a:t>
            </a:r>
          </a:p>
        </p:txBody>
      </p:sp>
      <p:sp>
        <p:nvSpPr>
          <p:cNvPr id="744" name="Outline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Outline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when normal functions aren't good enough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yield keyword by example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the scary vocabulary of iteration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the open function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demos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for x in      :…"/>
          <p:cNvSpPr txBox="1"/>
          <p:nvPr/>
        </p:nvSpPr>
        <p:spPr>
          <a:xfrm>
            <a:off x="2767012" y="8102600"/>
            <a:ext cx="4029076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for</a:t>
            </a:r>
            <a:r>
              <a:t> x </a:t>
            </a:r>
            <a:r>
              <a:rPr>
                <a:solidFill>
                  <a:srgbClr val="D03BFF"/>
                </a:solidFill>
              </a:rPr>
              <a:t>in      </a:t>
            </a:r>
            <a:r>
              <a:t>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    # some code</a:t>
            </a:r>
          </a:p>
        </p:txBody>
      </p:sp>
      <p:sp>
        <p:nvSpPr>
          <p:cNvPr id="747" name="Rounded Rectangle"/>
          <p:cNvSpPr/>
          <p:nvPr/>
        </p:nvSpPr>
        <p:spPr>
          <a:xfrm>
            <a:off x="4908550" y="8153400"/>
            <a:ext cx="1270000" cy="512068"/>
          </a:xfrm>
          <a:prstGeom prst="roundRect">
            <a:avLst>
              <a:gd name="adj" fmla="val 37202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48" name="Line"/>
          <p:cNvSpPr/>
          <p:nvPr/>
        </p:nvSpPr>
        <p:spPr>
          <a:xfrm>
            <a:off x="5543550" y="7106188"/>
            <a:ext cx="1" cy="13393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49" name="???"/>
          <p:cNvSpPr/>
          <p:nvPr/>
        </p:nvSpPr>
        <p:spPr>
          <a:xfrm>
            <a:off x="4013671" y="6616700"/>
            <a:ext cx="3059758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???</a:t>
            </a:r>
          </a:p>
        </p:txBody>
      </p:sp>
      <p:sp>
        <p:nvSpPr>
          <p:cNvPr id="750" name="The Vocabulary…"/>
          <p:cNvSpPr txBox="1"/>
          <p:nvPr/>
        </p:nvSpPr>
        <p:spPr>
          <a:xfrm>
            <a:off x="881881" y="440542"/>
            <a:ext cx="4027290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 b="0"/>
            </a:pPr>
            <a:r>
              <a:t>The Vocabulary</a:t>
            </a:r>
          </a:p>
          <a:p>
            <a:pPr>
              <a:defRPr sz="4800" b="0"/>
            </a:pPr>
            <a:r>
              <a:t>of Iteration</a:t>
            </a:r>
          </a:p>
        </p:txBody>
      </p:sp>
      <p:sp>
        <p:nvSpPr>
          <p:cNvPr id="751" name="can go here"/>
          <p:cNvSpPr txBox="1"/>
          <p:nvPr/>
        </p:nvSpPr>
        <p:spPr>
          <a:xfrm>
            <a:off x="5750421" y="7406716"/>
            <a:ext cx="14531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can go here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for x in      :…"/>
          <p:cNvSpPr txBox="1"/>
          <p:nvPr/>
        </p:nvSpPr>
        <p:spPr>
          <a:xfrm>
            <a:off x="2767012" y="8102600"/>
            <a:ext cx="4029076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for</a:t>
            </a:r>
            <a:r>
              <a:t> x </a:t>
            </a:r>
            <a:r>
              <a:rPr>
                <a:solidFill>
                  <a:srgbClr val="D03BFF"/>
                </a:solidFill>
              </a:rPr>
              <a:t>in      </a:t>
            </a:r>
            <a:r>
              <a:t>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    # some code</a:t>
            </a:r>
          </a:p>
        </p:txBody>
      </p:sp>
      <p:sp>
        <p:nvSpPr>
          <p:cNvPr id="754" name="Rounded Rectangle"/>
          <p:cNvSpPr/>
          <p:nvPr/>
        </p:nvSpPr>
        <p:spPr>
          <a:xfrm>
            <a:off x="4908550" y="8153400"/>
            <a:ext cx="1270000" cy="512068"/>
          </a:xfrm>
          <a:prstGeom prst="roundRect">
            <a:avLst>
              <a:gd name="adj" fmla="val 37202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55" name="Line"/>
          <p:cNvSpPr/>
          <p:nvPr/>
        </p:nvSpPr>
        <p:spPr>
          <a:xfrm>
            <a:off x="5543550" y="7106188"/>
            <a:ext cx="1" cy="13393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56" name="iterable"/>
          <p:cNvSpPr/>
          <p:nvPr/>
        </p:nvSpPr>
        <p:spPr>
          <a:xfrm>
            <a:off x="4013671" y="6616700"/>
            <a:ext cx="3059758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pPr>
              <a:defRPr b="0" i="0">
                <a:solidFill>
                  <a:srgbClr val="000000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rPr b="1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Gill Sans"/>
                <a:ea typeface="Gill Sans"/>
                <a:cs typeface="Gill Sans"/>
                <a:sym typeface="Gill Sans"/>
              </a:rPr>
              <a:t>iterable</a:t>
            </a:r>
          </a:p>
        </p:txBody>
      </p:sp>
      <p:sp>
        <p:nvSpPr>
          <p:cNvPr id="757" name="The Vocabulary…"/>
          <p:cNvSpPr txBox="1"/>
          <p:nvPr/>
        </p:nvSpPr>
        <p:spPr>
          <a:xfrm>
            <a:off x="881881" y="440542"/>
            <a:ext cx="4027290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 b="0"/>
            </a:pPr>
            <a:r>
              <a:t>The Vocabulary</a:t>
            </a:r>
          </a:p>
          <a:p>
            <a:pPr>
              <a:defRPr sz="4800" b="0"/>
            </a:pPr>
            <a:r>
              <a:t>of Iteration</a:t>
            </a:r>
          </a:p>
        </p:txBody>
      </p:sp>
      <p:sp>
        <p:nvSpPr>
          <p:cNvPr id="758" name="can go here"/>
          <p:cNvSpPr txBox="1"/>
          <p:nvPr/>
        </p:nvSpPr>
        <p:spPr>
          <a:xfrm>
            <a:off x="5750421" y="7406716"/>
            <a:ext cx="14531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can go here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for x in      :…"/>
          <p:cNvSpPr txBox="1"/>
          <p:nvPr/>
        </p:nvSpPr>
        <p:spPr>
          <a:xfrm>
            <a:off x="2767012" y="8102600"/>
            <a:ext cx="4029076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for</a:t>
            </a:r>
            <a:r>
              <a:t> x </a:t>
            </a:r>
            <a:r>
              <a:rPr>
                <a:solidFill>
                  <a:srgbClr val="D03BFF"/>
                </a:solidFill>
              </a:rPr>
              <a:t>in      </a:t>
            </a:r>
            <a:r>
              <a:t>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    # some code</a:t>
            </a:r>
          </a:p>
        </p:txBody>
      </p:sp>
      <p:sp>
        <p:nvSpPr>
          <p:cNvPr id="761" name="Rounded Rectangle"/>
          <p:cNvSpPr/>
          <p:nvPr/>
        </p:nvSpPr>
        <p:spPr>
          <a:xfrm>
            <a:off x="4908550" y="8153400"/>
            <a:ext cx="1270000" cy="512068"/>
          </a:xfrm>
          <a:prstGeom prst="roundRect">
            <a:avLst>
              <a:gd name="adj" fmla="val 37202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62" name="Line"/>
          <p:cNvSpPr/>
          <p:nvPr/>
        </p:nvSpPr>
        <p:spPr>
          <a:xfrm>
            <a:off x="5543550" y="7106188"/>
            <a:ext cx="1" cy="13393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63" name="iterable"/>
          <p:cNvSpPr/>
          <p:nvPr/>
        </p:nvSpPr>
        <p:spPr>
          <a:xfrm>
            <a:off x="4013671" y="6616700"/>
            <a:ext cx="3059758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pPr>
              <a:defRPr b="0" i="0">
                <a:solidFill>
                  <a:srgbClr val="000000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rPr b="1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Gill Sans"/>
                <a:ea typeface="Gill Sans"/>
                <a:cs typeface="Gill Sans"/>
                <a:sym typeface="Gill Sans"/>
              </a:rPr>
              <a:t>iterable</a:t>
            </a:r>
          </a:p>
        </p:txBody>
      </p:sp>
      <p:sp>
        <p:nvSpPr>
          <p:cNvPr id="764" name="sequence"/>
          <p:cNvSpPr/>
          <p:nvPr/>
        </p:nvSpPr>
        <p:spPr>
          <a:xfrm>
            <a:off x="3048471" y="5080000"/>
            <a:ext cx="1722587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sequence</a:t>
            </a:r>
          </a:p>
        </p:txBody>
      </p:sp>
      <p:sp>
        <p:nvSpPr>
          <p:cNvPr id="765" name="list"/>
          <p:cNvSpPr/>
          <p:nvPr/>
        </p:nvSpPr>
        <p:spPr>
          <a:xfrm>
            <a:off x="584671" y="3543300"/>
            <a:ext cx="882006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list</a:t>
            </a:r>
          </a:p>
        </p:txBody>
      </p:sp>
      <p:sp>
        <p:nvSpPr>
          <p:cNvPr id="766" name="str"/>
          <p:cNvSpPr/>
          <p:nvPr/>
        </p:nvSpPr>
        <p:spPr>
          <a:xfrm>
            <a:off x="1875556" y="3543300"/>
            <a:ext cx="727324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str</a:t>
            </a:r>
          </a:p>
        </p:txBody>
      </p:sp>
      <p:sp>
        <p:nvSpPr>
          <p:cNvPr id="767" name="tuple"/>
          <p:cNvSpPr/>
          <p:nvPr/>
        </p:nvSpPr>
        <p:spPr>
          <a:xfrm>
            <a:off x="3145556" y="3543300"/>
            <a:ext cx="1277939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tuple</a:t>
            </a:r>
          </a:p>
        </p:txBody>
      </p:sp>
      <p:sp>
        <p:nvSpPr>
          <p:cNvPr id="768" name="range"/>
          <p:cNvSpPr/>
          <p:nvPr/>
        </p:nvSpPr>
        <p:spPr>
          <a:xfrm>
            <a:off x="4966171" y="3543300"/>
            <a:ext cx="1277938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range</a:t>
            </a:r>
          </a:p>
        </p:txBody>
      </p:sp>
      <p:sp>
        <p:nvSpPr>
          <p:cNvPr id="769" name="is a"/>
          <p:cNvSpPr txBox="1"/>
          <p:nvPr/>
        </p:nvSpPr>
        <p:spPr>
          <a:xfrm>
            <a:off x="4064396" y="4231716"/>
            <a:ext cx="5072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</a:t>
            </a:r>
          </a:p>
        </p:txBody>
      </p:sp>
      <p:sp>
        <p:nvSpPr>
          <p:cNvPr id="770" name="Line"/>
          <p:cNvSpPr/>
          <p:nvPr/>
        </p:nvSpPr>
        <p:spPr>
          <a:xfrm flipH="1">
            <a:off x="4575373" y="4114799"/>
            <a:ext cx="517327" cy="90150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71" name="Line"/>
          <p:cNvSpPr/>
          <p:nvPr/>
        </p:nvSpPr>
        <p:spPr>
          <a:xfrm>
            <a:off x="3838971" y="4104580"/>
            <a:ext cx="134641" cy="96698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72" name="Line"/>
          <p:cNvSpPr/>
          <p:nvPr/>
        </p:nvSpPr>
        <p:spPr>
          <a:xfrm>
            <a:off x="2547342" y="4083347"/>
            <a:ext cx="918270" cy="98822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73" name="Line"/>
          <p:cNvSpPr/>
          <p:nvPr/>
        </p:nvSpPr>
        <p:spPr>
          <a:xfrm>
            <a:off x="1310878" y="4093517"/>
            <a:ext cx="1773734" cy="97805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74" name="is a"/>
          <p:cNvSpPr txBox="1"/>
          <p:nvPr/>
        </p:nvSpPr>
        <p:spPr>
          <a:xfrm>
            <a:off x="2286396" y="4231716"/>
            <a:ext cx="5072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</a:t>
            </a:r>
          </a:p>
        </p:txBody>
      </p:sp>
      <p:sp>
        <p:nvSpPr>
          <p:cNvPr id="775" name="Line"/>
          <p:cNvSpPr/>
          <p:nvPr/>
        </p:nvSpPr>
        <p:spPr>
          <a:xfrm>
            <a:off x="4076699" y="5638799"/>
            <a:ext cx="496045" cy="9353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76" name="is an"/>
          <p:cNvSpPr txBox="1"/>
          <p:nvPr/>
        </p:nvSpPr>
        <p:spPr>
          <a:xfrm>
            <a:off x="3584649" y="5856733"/>
            <a:ext cx="6502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an</a:t>
            </a:r>
          </a:p>
        </p:txBody>
      </p:sp>
      <p:sp>
        <p:nvSpPr>
          <p:cNvPr id="777" name="The Vocabulary…"/>
          <p:cNvSpPr txBox="1"/>
          <p:nvPr/>
        </p:nvSpPr>
        <p:spPr>
          <a:xfrm>
            <a:off x="881881" y="440542"/>
            <a:ext cx="4027290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 b="0"/>
            </a:pPr>
            <a:r>
              <a:t>The Vocabulary</a:t>
            </a:r>
          </a:p>
          <a:p>
            <a:pPr>
              <a:defRPr sz="4800" b="0"/>
            </a:pPr>
            <a:r>
              <a:t>of Iteration</a:t>
            </a:r>
          </a:p>
        </p:txBody>
      </p:sp>
      <p:sp>
        <p:nvSpPr>
          <p:cNvPr id="778" name="can go here"/>
          <p:cNvSpPr txBox="1"/>
          <p:nvPr/>
        </p:nvSpPr>
        <p:spPr>
          <a:xfrm>
            <a:off x="5750421" y="7406716"/>
            <a:ext cx="14531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can go here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for x in      :…"/>
          <p:cNvSpPr txBox="1"/>
          <p:nvPr/>
        </p:nvSpPr>
        <p:spPr>
          <a:xfrm>
            <a:off x="2767012" y="8102600"/>
            <a:ext cx="4029076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for</a:t>
            </a:r>
            <a:r>
              <a:t> x </a:t>
            </a:r>
            <a:r>
              <a:rPr>
                <a:solidFill>
                  <a:srgbClr val="D03BFF"/>
                </a:solidFill>
              </a:rPr>
              <a:t>in      </a:t>
            </a:r>
            <a:r>
              <a:t>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    # some code</a:t>
            </a:r>
          </a:p>
        </p:txBody>
      </p:sp>
      <p:sp>
        <p:nvSpPr>
          <p:cNvPr id="781" name="Rounded Rectangle"/>
          <p:cNvSpPr/>
          <p:nvPr/>
        </p:nvSpPr>
        <p:spPr>
          <a:xfrm>
            <a:off x="4908550" y="8153400"/>
            <a:ext cx="1270000" cy="512068"/>
          </a:xfrm>
          <a:prstGeom prst="roundRect">
            <a:avLst>
              <a:gd name="adj" fmla="val 37202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82" name="Line"/>
          <p:cNvSpPr/>
          <p:nvPr/>
        </p:nvSpPr>
        <p:spPr>
          <a:xfrm>
            <a:off x="5543550" y="7106188"/>
            <a:ext cx="1" cy="13393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83" name="iterable"/>
          <p:cNvSpPr/>
          <p:nvPr/>
        </p:nvSpPr>
        <p:spPr>
          <a:xfrm>
            <a:off x="4013671" y="6616700"/>
            <a:ext cx="3059758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pPr>
              <a:defRPr b="0" i="0">
                <a:solidFill>
                  <a:srgbClr val="000000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rPr b="1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Gill Sans"/>
                <a:ea typeface="Gill Sans"/>
                <a:cs typeface="Gill Sans"/>
                <a:sym typeface="Gill Sans"/>
              </a:rPr>
              <a:t>iterable</a:t>
            </a:r>
          </a:p>
        </p:txBody>
      </p:sp>
      <p:sp>
        <p:nvSpPr>
          <p:cNvPr id="784" name="sequence"/>
          <p:cNvSpPr/>
          <p:nvPr/>
        </p:nvSpPr>
        <p:spPr>
          <a:xfrm>
            <a:off x="3048471" y="5080000"/>
            <a:ext cx="1722587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sequence</a:t>
            </a:r>
          </a:p>
        </p:txBody>
      </p:sp>
      <p:sp>
        <p:nvSpPr>
          <p:cNvPr id="785" name="list"/>
          <p:cNvSpPr/>
          <p:nvPr/>
        </p:nvSpPr>
        <p:spPr>
          <a:xfrm>
            <a:off x="584671" y="3543300"/>
            <a:ext cx="882006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list</a:t>
            </a:r>
          </a:p>
        </p:txBody>
      </p:sp>
      <p:sp>
        <p:nvSpPr>
          <p:cNvPr id="786" name="str"/>
          <p:cNvSpPr/>
          <p:nvPr/>
        </p:nvSpPr>
        <p:spPr>
          <a:xfrm>
            <a:off x="1875556" y="3543300"/>
            <a:ext cx="727324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str</a:t>
            </a:r>
          </a:p>
        </p:txBody>
      </p:sp>
      <p:sp>
        <p:nvSpPr>
          <p:cNvPr id="787" name="tuple"/>
          <p:cNvSpPr/>
          <p:nvPr/>
        </p:nvSpPr>
        <p:spPr>
          <a:xfrm>
            <a:off x="3145556" y="3543300"/>
            <a:ext cx="1277939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tuple</a:t>
            </a:r>
          </a:p>
        </p:txBody>
      </p:sp>
      <p:sp>
        <p:nvSpPr>
          <p:cNvPr id="788" name="range"/>
          <p:cNvSpPr/>
          <p:nvPr/>
        </p:nvSpPr>
        <p:spPr>
          <a:xfrm>
            <a:off x="4966171" y="3543300"/>
            <a:ext cx="1277938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range</a:t>
            </a:r>
          </a:p>
        </p:txBody>
      </p:sp>
      <p:sp>
        <p:nvSpPr>
          <p:cNvPr id="789" name="is a"/>
          <p:cNvSpPr txBox="1"/>
          <p:nvPr/>
        </p:nvSpPr>
        <p:spPr>
          <a:xfrm>
            <a:off x="4064396" y="4231716"/>
            <a:ext cx="5072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</a:t>
            </a:r>
          </a:p>
        </p:txBody>
      </p:sp>
      <p:sp>
        <p:nvSpPr>
          <p:cNvPr id="790" name="Line"/>
          <p:cNvSpPr/>
          <p:nvPr/>
        </p:nvSpPr>
        <p:spPr>
          <a:xfrm flipH="1">
            <a:off x="4575373" y="4114799"/>
            <a:ext cx="517327" cy="90150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91" name="Line"/>
          <p:cNvSpPr/>
          <p:nvPr/>
        </p:nvSpPr>
        <p:spPr>
          <a:xfrm>
            <a:off x="3838971" y="4104580"/>
            <a:ext cx="134641" cy="96698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92" name="Line"/>
          <p:cNvSpPr/>
          <p:nvPr/>
        </p:nvSpPr>
        <p:spPr>
          <a:xfrm>
            <a:off x="2547342" y="4083347"/>
            <a:ext cx="918270" cy="98822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93" name="Line"/>
          <p:cNvSpPr/>
          <p:nvPr/>
        </p:nvSpPr>
        <p:spPr>
          <a:xfrm>
            <a:off x="1310878" y="4093517"/>
            <a:ext cx="1773734" cy="97805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94" name="is a"/>
          <p:cNvSpPr txBox="1"/>
          <p:nvPr/>
        </p:nvSpPr>
        <p:spPr>
          <a:xfrm>
            <a:off x="2286396" y="4231716"/>
            <a:ext cx="5072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</a:t>
            </a:r>
          </a:p>
        </p:txBody>
      </p:sp>
      <p:sp>
        <p:nvSpPr>
          <p:cNvPr id="795" name="Line"/>
          <p:cNvSpPr/>
          <p:nvPr/>
        </p:nvSpPr>
        <p:spPr>
          <a:xfrm>
            <a:off x="4076699" y="5638799"/>
            <a:ext cx="496045" cy="9353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96" name="is an"/>
          <p:cNvSpPr txBox="1"/>
          <p:nvPr/>
        </p:nvSpPr>
        <p:spPr>
          <a:xfrm>
            <a:off x="3584649" y="5856733"/>
            <a:ext cx="6502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an</a:t>
            </a:r>
          </a:p>
        </p:txBody>
      </p:sp>
      <p:sp>
        <p:nvSpPr>
          <p:cNvPr id="797" name="The Vocabulary…"/>
          <p:cNvSpPr txBox="1"/>
          <p:nvPr/>
        </p:nvSpPr>
        <p:spPr>
          <a:xfrm>
            <a:off x="881881" y="440542"/>
            <a:ext cx="4027290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 b="0"/>
            </a:pPr>
            <a:r>
              <a:t>The Vocabulary</a:t>
            </a:r>
          </a:p>
          <a:p>
            <a:pPr>
              <a:defRPr sz="4800" b="0"/>
            </a:pPr>
            <a:r>
              <a:t>of Iteration</a:t>
            </a:r>
          </a:p>
        </p:txBody>
      </p:sp>
      <p:sp>
        <p:nvSpPr>
          <p:cNvPr id="798" name="can go here"/>
          <p:cNvSpPr txBox="1"/>
          <p:nvPr/>
        </p:nvSpPr>
        <p:spPr>
          <a:xfrm>
            <a:off x="5750421" y="7406716"/>
            <a:ext cx="14531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can go here</a:t>
            </a:r>
          </a:p>
        </p:txBody>
      </p:sp>
      <p:sp>
        <p:nvSpPr>
          <p:cNvPr id="799" name="Line"/>
          <p:cNvSpPr/>
          <p:nvPr/>
        </p:nvSpPr>
        <p:spPr>
          <a:xfrm rot="13314419">
            <a:off x="309851" y="5351021"/>
            <a:ext cx="3944993" cy="6419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36" extrusionOk="0">
                <a:moveTo>
                  <a:pt x="0" y="20836"/>
                </a:moveTo>
                <a:cubicBezTo>
                  <a:pt x="3314" y="6548"/>
                  <a:pt x="7339" y="-764"/>
                  <a:pt x="11435" y="63"/>
                </a:cubicBezTo>
                <a:cubicBezTo>
                  <a:pt x="15098" y="802"/>
                  <a:pt x="18639" y="8039"/>
                  <a:pt x="21600" y="20836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00" name="can be…"/>
          <p:cNvSpPr txBox="1"/>
          <p:nvPr/>
        </p:nvSpPr>
        <p:spPr>
          <a:xfrm>
            <a:off x="843111" y="5805933"/>
            <a:ext cx="130730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i="1">
                <a:solidFill>
                  <a:srgbClr val="929292"/>
                </a:solidFill>
              </a:defRPr>
            </a:pPr>
            <a:r>
              <a:t>can be</a:t>
            </a:r>
          </a:p>
          <a:p>
            <a:pPr>
              <a:defRPr b="0" i="1">
                <a:solidFill>
                  <a:srgbClr val="929292"/>
                </a:solidFill>
              </a:defRPr>
            </a:pPr>
            <a:r>
              <a:t>converted</a:t>
            </a:r>
          </a:p>
          <a:p>
            <a:pPr>
              <a:defRPr b="0" i="1">
                <a:solidFill>
                  <a:srgbClr val="929292"/>
                </a:solidFill>
              </a:defRPr>
            </a:pPr>
            <a:r>
              <a:t>to a</a:t>
            </a:r>
          </a:p>
        </p:txBody>
      </p:sp>
      <p:sp>
        <p:nvSpPr>
          <p:cNvPr id="801" name="Example:…"/>
          <p:cNvSpPr txBox="1"/>
          <p:nvPr/>
        </p:nvSpPr>
        <p:spPr>
          <a:xfrm>
            <a:off x="7144469" y="4663516"/>
            <a:ext cx="1967062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Example:</a:t>
            </a:r>
          </a:p>
          <a:p>
            <a:pPr algn="l">
              <a:defRPr b="0"/>
            </a:pPr>
            <a:r>
              <a:t>L = list("ABC")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for x in      :…"/>
          <p:cNvSpPr txBox="1"/>
          <p:nvPr/>
        </p:nvSpPr>
        <p:spPr>
          <a:xfrm>
            <a:off x="2767012" y="8102600"/>
            <a:ext cx="4029076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for</a:t>
            </a:r>
            <a:r>
              <a:t> x </a:t>
            </a:r>
            <a:r>
              <a:rPr>
                <a:solidFill>
                  <a:srgbClr val="D03BFF"/>
                </a:solidFill>
              </a:rPr>
              <a:t>in      </a:t>
            </a:r>
            <a:r>
              <a:t>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    # some code</a:t>
            </a:r>
          </a:p>
        </p:txBody>
      </p:sp>
      <p:sp>
        <p:nvSpPr>
          <p:cNvPr id="804" name="Rounded Rectangle"/>
          <p:cNvSpPr/>
          <p:nvPr/>
        </p:nvSpPr>
        <p:spPr>
          <a:xfrm>
            <a:off x="4908550" y="8153400"/>
            <a:ext cx="1270000" cy="512068"/>
          </a:xfrm>
          <a:prstGeom prst="roundRect">
            <a:avLst>
              <a:gd name="adj" fmla="val 37202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05" name="Line"/>
          <p:cNvSpPr/>
          <p:nvPr/>
        </p:nvSpPr>
        <p:spPr>
          <a:xfrm>
            <a:off x="5543550" y="7106188"/>
            <a:ext cx="1" cy="13393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06" name="iterable"/>
          <p:cNvSpPr/>
          <p:nvPr/>
        </p:nvSpPr>
        <p:spPr>
          <a:xfrm>
            <a:off x="4013671" y="6616700"/>
            <a:ext cx="3059758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pPr>
              <a:defRPr b="0" i="0">
                <a:solidFill>
                  <a:srgbClr val="000000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rPr b="1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Gill Sans"/>
                <a:ea typeface="Gill Sans"/>
                <a:cs typeface="Gill Sans"/>
                <a:sym typeface="Gill Sans"/>
              </a:rPr>
              <a:t>iterable</a:t>
            </a:r>
          </a:p>
        </p:txBody>
      </p:sp>
      <p:sp>
        <p:nvSpPr>
          <p:cNvPr id="807" name="sequence"/>
          <p:cNvSpPr/>
          <p:nvPr/>
        </p:nvSpPr>
        <p:spPr>
          <a:xfrm>
            <a:off x="3048471" y="5080000"/>
            <a:ext cx="1722587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sequence</a:t>
            </a:r>
          </a:p>
        </p:txBody>
      </p:sp>
      <p:sp>
        <p:nvSpPr>
          <p:cNvPr id="808" name="list"/>
          <p:cNvSpPr/>
          <p:nvPr/>
        </p:nvSpPr>
        <p:spPr>
          <a:xfrm>
            <a:off x="584671" y="3543300"/>
            <a:ext cx="882006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list</a:t>
            </a:r>
          </a:p>
        </p:txBody>
      </p:sp>
      <p:sp>
        <p:nvSpPr>
          <p:cNvPr id="809" name="str"/>
          <p:cNvSpPr/>
          <p:nvPr/>
        </p:nvSpPr>
        <p:spPr>
          <a:xfrm>
            <a:off x="1875556" y="3543300"/>
            <a:ext cx="727324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str</a:t>
            </a:r>
          </a:p>
        </p:txBody>
      </p:sp>
      <p:sp>
        <p:nvSpPr>
          <p:cNvPr id="810" name="tuple"/>
          <p:cNvSpPr/>
          <p:nvPr/>
        </p:nvSpPr>
        <p:spPr>
          <a:xfrm>
            <a:off x="3145556" y="3543300"/>
            <a:ext cx="1277939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tuple</a:t>
            </a:r>
          </a:p>
        </p:txBody>
      </p:sp>
      <p:sp>
        <p:nvSpPr>
          <p:cNvPr id="811" name="range"/>
          <p:cNvSpPr/>
          <p:nvPr/>
        </p:nvSpPr>
        <p:spPr>
          <a:xfrm>
            <a:off x="4966171" y="3543300"/>
            <a:ext cx="1277938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range</a:t>
            </a:r>
          </a:p>
        </p:txBody>
      </p:sp>
      <p:sp>
        <p:nvSpPr>
          <p:cNvPr id="812" name="is a"/>
          <p:cNvSpPr txBox="1"/>
          <p:nvPr/>
        </p:nvSpPr>
        <p:spPr>
          <a:xfrm>
            <a:off x="4064396" y="4231716"/>
            <a:ext cx="5072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</a:t>
            </a:r>
          </a:p>
        </p:txBody>
      </p:sp>
      <p:sp>
        <p:nvSpPr>
          <p:cNvPr id="813" name="Line"/>
          <p:cNvSpPr/>
          <p:nvPr/>
        </p:nvSpPr>
        <p:spPr>
          <a:xfrm flipH="1">
            <a:off x="4575373" y="4114799"/>
            <a:ext cx="517327" cy="90150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14" name="Line"/>
          <p:cNvSpPr/>
          <p:nvPr/>
        </p:nvSpPr>
        <p:spPr>
          <a:xfrm>
            <a:off x="3838971" y="4104580"/>
            <a:ext cx="134641" cy="96698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15" name="Line"/>
          <p:cNvSpPr/>
          <p:nvPr/>
        </p:nvSpPr>
        <p:spPr>
          <a:xfrm>
            <a:off x="2547342" y="4083347"/>
            <a:ext cx="918270" cy="98822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16" name="Line"/>
          <p:cNvSpPr/>
          <p:nvPr/>
        </p:nvSpPr>
        <p:spPr>
          <a:xfrm>
            <a:off x="1310878" y="4093517"/>
            <a:ext cx="1773734" cy="97805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17" name="is a"/>
          <p:cNvSpPr txBox="1"/>
          <p:nvPr/>
        </p:nvSpPr>
        <p:spPr>
          <a:xfrm>
            <a:off x="2286396" y="4231716"/>
            <a:ext cx="5072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</a:t>
            </a:r>
          </a:p>
        </p:txBody>
      </p:sp>
      <p:sp>
        <p:nvSpPr>
          <p:cNvPr id="818" name="Line"/>
          <p:cNvSpPr/>
          <p:nvPr/>
        </p:nvSpPr>
        <p:spPr>
          <a:xfrm>
            <a:off x="4076699" y="5638799"/>
            <a:ext cx="496045" cy="9353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19" name="is an"/>
          <p:cNvSpPr txBox="1"/>
          <p:nvPr/>
        </p:nvSpPr>
        <p:spPr>
          <a:xfrm>
            <a:off x="3584649" y="5856733"/>
            <a:ext cx="6502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an</a:t>
            </a:r>
          </a:p>
        </p:txBody>
      </p:sp>
      <p:sp>
        <p:nvSpPr>
          <p:cNvPr id="820" name="The Vocabulary…"/>
          <p:cNvSpPr txBox="1"/>
          <p:nvPr/>
        </p:nvSpPr>
        <p:spPr>
          <a:xfrm>
            <a:off x="881881" y="440542"/>
            <a:ext cx="4027290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 b="0"/>
            </a:pPr>
            <a:r>
              <a:t>The Vocabulary</a:t>
            </a:r>
          </a:p>
          <a:p>
            <a:pPr>
              <a:defRPr sz="4800" b="0"/>
            </a:pPr>
            <a:r>
              <a:t>of Iteration</a:t>
            </a:r>
          </a:p>
        </p:txBody>
      </p:sp>
      <p:sp>
        <p:nvSpPr>
          <p:cNvPr id="821" name="can go here"/>
          <p:cNvSpPr txBox="1"/>
          <p:nvPr/>
        </p:nvSpPr>
        <p:spPr>
          <a:xfrm>
            <a:off x="5750421" y="7406716"/>
            <a:ext cx="14531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can go here</a:t>
            </a:r>
          </a:p>
        </p:txBody>
      </p:sp>
      <p:sp>
        <p:nvSpPr>
          <p:cNvPr id="822" name="dict.keys() dict.values()"/>
          <p:cNvSpPr/>
          <p:nvPr/>
        </p:nvSpPr>
        <p:spPr>
          <a:xfrm>
            <a:off x="5296371" y="1860351"/>
            <a:ext cx="2847629" cy="880766"/>
          </a:xfrm>
          <a:prstGeom prst="roundRect">
            <a:avLst>
              <a:gd name="adj" fmla="val 21629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dict.keys() dict.values()</a:t>
            </a:r>
          </a:p>
        </p:txBody>
      </p:sp>
      <p:sp>
        <p:nvSpPr>
          <p:cNvPr id="823" name="Line"/>
          <p:cNvSpPr/>
          <p:nvPr/>
        </p:nvSpPr>
        <p:spPr>
          <a:xfrm rot="6998583">
            <a:off x="3878854" y="4303748"/>
            <a:ext cx="4219879" cy="7147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061" extrusionOk="0">
                <a:moveTo>
                  <a:pt x="0" y="6853"/>
                </a:moveTo>
                <a:cubicBezTo>
                  <a:pt x="1695" y="613"/>
                  <a:pt x="3921" y="-1520"/>
                  <a:pt x="6005" y="1091"/>
                </a:cubicBezTo>
                <a:cubicBezTo>
                  <a:pt x="7903" y="3469"/>
                  <a:pt x="9458" y="9581"/>
                  <a:pt x="11262" y="13196"/>
                </a:cubicBezTo>
                <a:cubicBezTo>
                  <a:pt x="14697" y="20080"/>
                  <a:pt x="18664" y="17646"/>
                  <a:pt x="21600" y="6853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24" name="Line"/>
          <p:cNvSpPr/>
          <p:nvPr/>
        </p:nvSpPr>
        <p:spPr>
          <a:xfrm rot="13314419">
            <a:off x="309851" y="5351021"/>
            <a:ext cx="3944993" cy="6419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36" extrusionOk="0">
                <a:moveTo>
                  <a:pt x="0" y="20836"/>
                </a:moveTo>
                <a:cubicBezTo>
                  <a:pt x="3314" y="6548"/>
                  <a:pt x="7339" y="-764"/>
                  <a:pt x="11435" y="63"/>
                </a:cubicBezTo>
                <a:cubicBezTo>
                  <a:pt x="15098" y="802"/>
                  <a:pt x="18639" y="8039"/>
                  <a:pt x="21600" y="20836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25" name="can be…"/>
          <p:cNvSpPr txBox="1"/>
          <p:nvPr/>
        </p:nvSpPr>
        <p:spPr>
          <a:xfrm>
            <a:off x="843111" y="5805933"/>
            <a:ext cx="130730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i="1">
                <a:solidFill>
                  <a:srgbClr val="929292"/>
                </a:solidFill>
              </a:defRPr>
            </a:pPr>
            <a:r>
              <a:t>can be</a:t>
            </a:r>
          </a:p>
          <a:p>
            <a:pPr>
              <a:defRPr b="0" i="1">
                <a:solidFill>
                  <a:srgbClr val="929292"/>
                </a:solidFill>
              </a:defRPr>
            </a:pPr>
            <a:r>
              <a:t>converted</a:t>
            </a:r>
          </a:p>
          <a:p>
            <a:pPr>
              <a:defRPr b="0" i="1">
                <a:solidFill>
                  <a:srgbClr val="929292"/>
                </a:solidFill>
              </a:defRPr>
            </a:pPr>
            <a:r>
              <a:t>to a</a:t>
            </a:r>
          </a:p>
        </p:txBody>
      </p:sp>
      <p:sp>
        <p:nvSpPr>
          <p:cNvPr id="826" name="Example:…"/>
          <p:cNvSpPr txBox="1"/>
          <p:nvPr/>
        </p:nvSpPr>
        <p:spPr>
          <a:xfrm>
            <a:off x="7144469" y="4663516"/>
            <a:ext cx="210889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Example:</a:t>
            </a:r>
          </a:p>
          <a:p>
            <a:pPr algn="l">
              <a:defRPr b="0"/>
            </a:pPr>
            <a:r>
              <a:t>L = list(d.keys())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for x in      :…"/>
          <p:cNvSpPr txBox="1"/>
          <p:nvPr/>
        </p:nvSpPr>
        <p:spPr>
          <a:xfrm>
            <a:off x="2767012" y="8102600"/>
            <a:ext cx="4029076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for</a:t>
            </a:r>
            <a:r>
              <a:t> x </a:t>
            </a:r>
            <a:r>
              <a:rPr>
                <a:solidFill>
                  <a:srgbClr val="D03BFF"/>
                </a:solidFill>
              </a:rPr>
              <a:t>in      </a:t>
            </a:r>
            <a:r>
              <a:t>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    # some code</a:t>
            </a:r>
          </a:p>
        </p:txBody>
      </p:sp>
      <p:sp>
        <p:nvSpPr>
          <p:cNvPr id="829" name="Rounded Rectangle"/>
          <p:cNvSpPr/>
          <p:nvPr/>
        </p:nvSpPr>
        <p:spPr>
          <a:xfrm>
            <a:off x="4908550" y="8153400"/>
            <a:ext cx="1270000" cy="512068"/>
          </a:xfrm>
          <a:prstGeom prst="roundRect">
            <a:avLst>
              <a:gd name="adj" fmla="val 37202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30" name="Line"/>
          <p:cNvSpPr/>
          <p:nvPr/>
        </p:nvSpPr>
        <p:spPr>
          <a:xfrm>
            <a:off x="5543550" y="7106188"/>
            <a:ext cx="1" cy="13393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31" name="iterable"/>
          <p:cNvSpPr/>
          <p:nvPr/>
        </p:nvSpPr>
        <p:spPr>
          <a:xfrm>
            <a:off x="4013671" y="6616700"/>
            <a:ext cx="3059758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pPr>
              <a:defRPr b="0" i="0">
                <a:solidFill>
                  <a:srgbClr val="000000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rPr b="1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Gill Sans"/>
                <a:ea typeface="Gill Sans"/>
                <a:cs typeface="Gill Sans"/>
                <a:sym typeface="Gill Sans"/>
              </a:rPr>
              <a:t>iterable</a:t>
            </a:r>
          </a:p>
        </p:txBody>
      </p:sp>
      <p:sp>
        <p:nvSpPr>
          <p:cNvPr id="832" name="sequence"/>
          <p:cNvSpPr/>
          <p:nvPr/>
        </p:nvSpPr>
        <p:spPr>
          <a:xfrm>
            <a:off x="3048471" y="5080000"/>
            <a:ext cx="1722587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sequence</a:t>
            </a:r>
          </a:p>
        </p:txBody>
      </p:sp>
      <p:sp>
        <p:nvSpPr>
          <p:cNvPr id="833" name="iterator"/>
          <p:cNvSpPr/>
          <p:nvPr/>
        </p:nvSpPr>
        <p:spPr>
          <a:xfrm>
            <a:off x="6147271" y="5075932"/>
            <a:ext cx="1722587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iterator</a:t>
            </a:r>
          </a:p>
        </p:txBody>
      </p:sp>
      <p:sp>
        <p:nvSpPr>
          <p:cNvPr id="834" name="list"/>
          <p:cNvSpPr/>
          <p:nvPr/>
        </p:nvSpPr>
        <p:spPr>
          <a:xfrm>
            <a:off x="584671" y="3543300"/>
            <a:ext cx="882006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list</a:t>
            </a:r>
          </a:p>
        </p:txBody>
      </p:sp>
      <p:sp>
        <p:nvSpPr>
          <p:cNvPr id="835" name="str"/>
          <p:cNvSpPr/>
          <p:nvPr/>
        </p:nvSpPr>
        <p:spPr>
          <a:xfrm>
            <a:off x="1875556" y="3543300"/>
            <a:ext cx="727324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str</a:t>
            </a:r>
          </a:p>
        </p:txBody>
      </p:sp>
      <p:sp>
        <p:nvSpPr>
          <p:cNvPr id="836" name="tuple"/>
          <p:cNvSpPr/>
          <p:nvPr/>
        </p:nvSpPr>
        <p:spPr>
          <a:xfrm>
            <a:off x="3145556" y="3543300"/>
            <a:ext cx="1277939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tuple</a:t>
            </a:r>
          </a:p>
        </p:txBody>
      </p:sp>
      <p:sp>
        <p:nvSpPr>
          <p:cNvPr id="837" name="range"/>
          <p:cNvSpPr/>
          <p:nvPr/>
        </p:nvSpPr>
        <p:spPr>
          <a:xfrm>
            <a:off x="4966171" y="3543300"/>
            <a:ext cx="1277938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range</a:t>
            </a:r>
          </a:p>
        </p:txBody>
      </p:sp>
      <p:sp>
        <p:nvSpPr>
          <p:cNvPr id="838" name="is a"/>
          <p:cNvSpPr txBox="1"/>
          <p:nvPr/>
        </p:nvSpPr>
        <p:spPr>
          <a:xfrm>
            <a:off x="4064396" y="4231716"/>
            <a:ext cx="5072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</a:t>
            </a:r>
          </a:p>
        </p:txBody>
      </p:sp>
      <p:sp>
        <p:nvSpPr>
          <p:cNvPr id="839" name="Line"/>
          <p:cNvSpPr/>
          <p:nvPr/>
        </p:nvSpPr>
        <p:spPr>
          <a:xfrm flipH="1">
            <a:off x="4575373" y="4114799"/>
            <a:ext cx="517327" cy="90150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40" name="Line"/>
          <p:cNvSpPr/>
          <p:nvPr/>
        </p:nvSpPr>
        <p:spPr>
          <a:xfrm>
            <a:off x="3838971" y="4104580"/>
            <a:ext cx="134641" cy="96698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41" name="Line"/>
          <p:cNvSpPr/>
          <p:nvPr/>
        </p:nvSpPr>
        <p:spPr>
          <a:xfrm>
            <a:off x="2547342" y="4083347"/>
            <a:ext cx="918270" cy="98822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42" name="Line"/>
          <p:cNvSpPr/>
          <p:nvPr/>
        </p:nvSpPr>
        <p:spPr>
          <a:xfrm>
            <a:off x="1310878" y="4093517"/>
            <a:ext cx="1773734" cy="97805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43" name="is a"/>
          <p:cNvSpPr txBox="1"/>
          <p:nvPr/>
        </p:nvSpPr>
        <p:spPr>
          <a:xfrm>
            <a:off x="2286396" y="4231716"/>
            <a:ext cx="5072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</a:t>
            </a:r>
          </a:p>
        </p:txBody>
      </p:sp>
      <p:sp>
        <p:nvSpPr>
          <p:cNvPr id="844" name="Line"/>
          <p:cNvSpPr/>
          <p:nvPr/>
        </p:nvSpPr>
        <p:spPr>
          <a:xfrm>
            <a:off x="4076699" y="5638799"/>
            <a:ext cx="496045" cy="9353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45" name="is an"/>
          <p:cNvSpPr txBox="1"/>
          <p:nvPr/>
        </p:nvSpPr>
        <p:spPr>
          <a:xfrm>
            <a:off x="3584649" y="5856733"/>
            <a:ext cx="6502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an</a:t>
            </a:r>
          </a:p>
        </p:txBody>
      </p:sp>
      <p:sp>
        <p:nvSpPr>
          <p:cNvPr id="846" name="Line"/>
          <p:cNvSpPr/>
          <p:nvPr/>
        </p:nvSpPr>
        <p:spPr>
          <a:xfrm flipH="1">
            <a:off x="6043215" y="5634786"/>
            <a:ext cx="339968" cy="94371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47" name="is an"/>
          <p:cNvSpPr txBox="1"/>
          <p:nvPr/>
        </p:nvSpPr>
        <p:spPr>
          <a:xfrm>
            <a:off x="5438849" y="5856733"/>
            <a:ext cx="6502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an</a:t>
            </a:r>
          </a:p>
        </p:txBody>
      </p:sp>
      <p:sp>
        <p:nvSpPr>
          <p:cNvPr id="848" name="Line"/>
          <p:cNvSpPr/>
          <p:nvPr/>
        </p:nvSpPr>
        <p:spPr>
          <a:xfrm flipV="1">
            <a:off x="6932215" y="5634786"/>
            <a:ext cx="339968" cy="94371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49" name="can give you an"/>
          <p:cNvSpPr txBox="1"/>
          <p:nvPr/>
        </p:nvSpPr>
        <p:spPr>
          <a:xfrm>
            <a:off x="7438578" y="5856733"/>
            <a:ext cx="188684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can give you an</a:t>
            </a:r>
          </a:p>
        </p:txBody>
      </p:sp>
      <p:sp>
        <p:nvSpPr>
          <p:cNvPr id="850" name="The Vocabulary…"/>
          <p:cNvSpPr txBox="1"/>
          <p:nvPr/>
        </p:nvSpPr>
        <p:spPr>
          <a:xfrm>
            <a:off x="881881" y="440542"/>
            <a:ext cx="4027290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 b="0"/>
            </a:pPr>
            <a:r>
              <a:t>The Vocabulary</a:t>
            </a:r>
          </a:p>
          <a:p>
            <a:pPr>
              <a:defRPr sz="4800" b="0"/>
            </a:pPr>
            <a:r>
              <a:t>of Iteration</a:t>
            </a:r>
          </a:p>
        </p:txBody>
      </p:sp>
      <p:sp>
        <p:nvSpPr>
          <p:cNvPr id="851" name="can go here"/>
          <p:cNvSpPr txBox="1"/>
          <p:nvPr/>
        </p:nvSpPr>
        <p:spPr>
          <a:xfrm>
            <a:off x="5750421" y="7406716"/>
            <a:ext cx="14531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can go here</a:t>
            </a:r>
          </a:p>
        </p:txBody>
      </p:sp>
      <p:sp>
        <p:nvSpPr>
          <p:cNvPr id="852" name="dict.keys() dict.values()"/>
          <p:cNvSpPr/>
          <p:nvPr/>
        </p:nvSpPr>
        <p:spPr>
          <a:xfrm>
            <a:off x="5296371" y="1860351"/>
            <a:ext cx="2847629" cy="880766"/>
          </a:xfrm>
          <a:prstGeom prst="roundRect">
            <a:avLst>
              <a:gd name="adj" fmla="val 21629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dict.keys() dict.values()</a:t>
            </a:r>
          </a:p>
        </p:txBody>
      </p:sp>
      <p:sp>
        <p:nvSpPr>
          <p:cNvPr id="853" name="Line"/>
          <p:cNvSpPr/>
          <p:nvPr/>
        </p:nvSpPr>
        <p:spPr>
          <a:xfrm rot="6998583">
            <a:off x="3878854" y="4303748"/>
            <a:ext cx="4219879" cy="7147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061" extrusionOk="0">
                <a:moveTo>
                  <a:pt x="0" y="6853"/>
                </a:moveTo>
                <a:cubicBezTo>
                  <a:pt x="1695" y="613"/>
                  <a:pt x="3921" y="-1520"/>
                  <a:pt x="6005" y="1091"/>
                </a:cubicBezTo>
                <a:cubicBezTo>
                  <a:pt x="7903" y="3469"/>
                  <a:pt x="9458" y="9581"/>
                  <a:pt x="11262" y="13196"/>
                </a:cubicBezTo>
                <a:cubicBezTo>
                  <a:pt x="14697" y="20080"/>
                  <a:pt x="18664" y="17646"/>
                  <a:pt x="21600" y="6853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54" name="Line"/>
          <p:cNvSpPr/>
          <p:nvPr/>
        </p:nvSpPr>
        <p:spPr>
          <a:xfrm rot="13314419">
            <a:off x="309851" y="5351021"/>
            <a:ext cx="3944993" cy="6419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36" extrusionOk="0">
                <a:moveTo>
                  <a:pt x="0" y="20836"/>
                </a:moveTo>
                <a:cubicBezTo>
                  <a:pt x="3314" y="6548"/>
                  <a:pt x="7339" y="-764"/>
                  <a:pt x="11435" y="63"/>
                </a:cubicBezTo>
                <a:cubicBezTo>
                  <a:pt x="15098" y="802"/>
                  <a:pt x="18639" y="8039"/>
                  <a:pt x="21600" y="20836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55" name="can be…"/>
          <p:cNvSpPr txBox="1"/>
          <p:nvPr/>
        </p:nvSpPr>
        <p:spPr>
          <a:xfrm>
            <a:off x="843111" y="5805933"/>
            <a:ext cx="130730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i="1">
                <a:solidFill>
                  <a:srgbClr val="929292"/>
                </a:solidFill>
              </a:defRPr>
            </a:pPr>
            <a:r>
              <a:t>can be</a:t>
            </a:r>
          </a:p>
          <a:p>
            <a:pPr>
              <a:defRPr b="0" i="1">
                <a:solidFill>
                  <a:srgbClr val="929292"/>
                </a:solidFill>
              </a:defRPr>
            </a:pPr>
            <a:r>
              <a:t>converted</a:t>
            </a:r>
          </a:p>
          <a:p>
            <a:pPr>
              <a:defRPr b="0" i="1">
                <a:solidFill>
                  <a:srgbClr val="929292"/>
                </a:solidFill>
              </a:defRPr>
            </a:pPr>
            <a:r>
              <a:t>to a</a:t>
            </a:r>
          </a:p>
        </p:txBody>
      </p:sp>
      <p:sp>
        <p:nvSpPr>
          <p:cNvPr id="856" name="Example:…"/>
          <p:cNvSpPr txBox="1"/>
          <p:nvPr/>
        </p:nvSpPr>
        <p:spPr>
          <a:xfrm>
            <a:off x="9268838" y="3571316"/>
            <a:ext cx="215324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Example:</a:t>
            </a:r>
          </a:p>
          <a:p>
            <a:pPr algn="l">
              <a:defRPr b="0"/>
            </a:pPr>
            <a:r>
              <a:t>it = iter("ABC")</a:t>
            </a:r>
          </a:p>
          <a:p>
            <a:pPr algn="l">
              <a:defRPr b="0"/>
            </a:pPr>
            <a:r>
              <a:t>first = next(it)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for x in      :…"/>
          <p:cNvSpPr txBox="1"/>
          <p:nvPr/>
        </p:nvSpPr>
        <p:spPr>
          <a:xfrm>
            <a:off x="2767012" y="8102600"/>
            <a:ext cx="4029076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for</a:t>
            </a:r>
            <a:r>
              <a:t> x </a:t>
            </a:r>
            <a:r>
              <a:rPr>
                <a:solidFill>
                  <a:srgbClr val="D03BFF"/>
                </a:solidFill>
              </a:rPr>
              <a:t>in      </a:t>
            </a:r>
            <a:r>
              <a:t>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    # some code</a:t>
            </a:r>
          </a:p>
        </p:txBody>
      </p:sp>
      <p:sp>
        <p:nvSpPr>
          <p:cNvPr id="859" name="Rounded Rectangle"/>
          <p:cNvSpPr/>
          <p:nvPr/>
        </p:nvSpPr>
        <p:spPr>
          <a:xfrm>
            <a:off x="4908550" y="8153400"/>
            <a:ext cx="1270000" cy="512068"/>
          </a:xfrm>
          <a:prstGeom prst="roundRect">
            <a:avLst>
              <a:gd name="adj" fmla="val 37202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60" name="Line"/>
          <p:cNvSpPr/>
          <p:nvPr/>
        </p:nvSpPr>
        <p:spPr>
          <a:xfrm>
            <a:off x="5543550" y="7106188"/>
            <a:ext cx="1" cy="13393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61" name="iterable"/>
          <p:cNvSpPr/>
          <p:nvPr/>
        </p:nvSpPr>
        <p:spPr>
          <a:xfrm>
            <a:off x="4013671" y="6616700"/>
            <a:ext cx="3059758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pPr>
              <a:defRPr b="0" i="0">
                <a:solidFill>
                  <a:srgbClr val="000000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rPr b="1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Gill Sans"/>
                <a:ea typeface="Gill Sans"/>
                <a:cs typeface="Gill Sans"/>
                <a:sym typeface="Gill Sans"/>
              </a:rPr>
              <a:t>iterable</a:t>
            </a:r>
          </a:p>
        </p:txBody>
      </p:sp>
      <p:sp>
        <p:nvSpPr>
          <p:cNvPr id="862" name="sequence"/>
          <p:cNvSpPr/>
          <p:nvPr/>
        </p:nvSpPr>
        <p:spPr>
          <a:xfrm>
            <a:off x="3048471" y="5080000"/>
            <a:ext cx="1722587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sequence</a:t>
            </a:r>
          </a:p>
        </p:txBody>
      </p:sp>
      <p:sp>
        <p:nvSpPr>
          <p:cNvPr id="863" name="iterator"/>
          <p:cNvSpPr/>
          <p:nvPr/>
        </p:nvSpPr>
        <p:spPr>
          <a:xfrm>
            <a:off x="6147271" y="5075932"/>
            <a:ext cx="1722587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iterator</a:t>
            </a:r>
          </a:p>
        </p:txBody>
      </p:sp>
      <p:sp>
        <p:nvSpPr>
          <p:cNvPr id="864" name="generator object"/>
          <p:cNvSpPr/>
          <p:nvPr/>
        </p:nvSpPr>
        <p:spPr>
          <a:xfrm>
            <a:off x="7887171" y="3543300"/>
            <a:ext cx="2746277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generator object</a:t>
            </a:r>
          </a:p>
        </p:txBody>
      </p:sp>
      <p:sp>
        <p:nvSpPr>
          <p:cNvPr id="865" name="generator function"/>
          <p:cNvSpPr/>
          <p:nvPr/>
        </p:nvSpPr>
        <p:spPr>
          <a:xfrm>
            <a:off x="8598371" y="2044700"/>
            <a:ext cx="3059758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generator function</a:t>
            </a:r>
          </a:p>
        </p:txBody>
      </p:sp>
      <p:sp>
        <p:nvSpPr>
          <p:cNvPr id="866" name="list"/>
          <p:cNvSpPr/>
          <p:nvPr/>
        </p:nvSpPr>
        <p:spPr>
          <a:xfrm>
            <a:off x="584671" y="3543300"/>
            <a:ext cx="882006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list</a:t>
            </a:r>
          </a:p>
        </p:txBody>
      </p:sp>
      <p:sp>
        <p:nvSpPr>
          <p:cNvPr id="867" name="str"/>
          <p:cNvSpPr/>
          <p:nvPr/>
        </p:nvSpPr>
        <p:spPr>
          <a:xfrm>
            <a:off x="1875556" y="3543300"/>
            <a:ext cx="727324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str</a:t>
            </a:r>
          </a:p>
        </p:txBody>
      </p:sp>
      <p:sp>
        <p:nvSpPr>
          <p:cNvPr id="868" name="tuple"/>
          <p:cNvSpPr/>
          <p:nvPr/>
        </p:nvSpPr>
        <p:spPr>
          <a:xfrm>
            <a:off x="3145556" y="3543300"/>
            <a:ext cx="1277939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tuple</a:t>
            </a:r>
          </a:p>
        </p:txBody>
      </p:sp>
      <p:sp>
        <p:nvSpPr>
          <p:cNvPr id="869" name="yield keyword"/>
          <p:cNvSpPr/>
          <p:nvPr/>
        </p:nvSpPr>
        <p:spPr>
          <a:xfrm>
            <a:off x="8598371" y="266700"/>
            <a:ext cx="3059758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rPr b="1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Gill Sans"/>
                <a:ea typeface="Gill Sans"/>
                <a:cs typeface="Gill Sans"/>
                <a:sym typeface="Gill Sans"/>
              </a:rPr>
              <a:t>yield</a:t>
            </a:r>
            <a:r>
              <a:t> keyword</a:t>
            </a:r>
          </a:p>
        </p:txBody>
      </p:sp>
      <p:sp>
        <p:nvSpPr>
          <p:cNvPr id="870" name="range"/>
          <p:cNvSpPr/>
          <p:nvPr/>
        </p:nvSpPr>
        <p:spPr>
          <a:xfrm>
            <a:off x="4966171" y="3543300"/>
            <a:ext cx="1277938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range</a:t>
            </a:r>
          </a:p>
        </p:txBody>
      </p:sp>
      <p:sp>
        <p:nvSpPr>
          <p:cNvPr id="871" name="Line"/>
          <p:cNvSpPr/>
          <p:nvPr/>
        </p:nvSpPr>
        <p:spPr>
          <a:xfrm flipV="1">
            <a:off x="10045700" y="816867"/>
            <a:ext cx="0" cy="118973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72" name="contains a"/>
          <p:cNvSpPr txBox="1"/>
          <p:nvPr/>
        </p:nvSpPr>
        <p:spPr>
          <a:xfrm>
            <a:off x="10233322" y="1183133"/>
            <a:ext cx="127575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contains a</a:t>
            </a:r>
          </a:p>
        </p:txBody>
      </p:sp>
      <p:sp>
        <p:nvSpPr>
          <p:cNvPr id="873" name="returns a"/>
          <p:cNvSpPr txBox="1"/>
          <p:nvPr/>
        </p:nvSpPr>
        <p:spPr>
          <a:xfrm>
            <a:off x="9994974" y="2822016"/>
            <a:ext cx="11428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returns a</a:t>
            </a:r>
          </a:p>
        </p:txBody>
      </p:sp>
      <p:sp>
        <p:nvSpPr>
          <p:cNvPr id="874" name="Line"/>
          <p:cNvSpPr/>
          <p:nvPr/>
        </p:nvSpPr>
        <p:spPr>
          <a:xfrm flipH="1">
            <a:off x="9638307" y="2641599"/>
            <a:ext cx="407393" cy="82366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75" name="is a"/>
          <p:cNvSpPr txBox="1"/>
          <p:nvPr/>
        </p:nvSpPr>
        <p:spPr>
          <a:xfrm>
            <a:off x="4064396" y="4231716"/>
            <a:ext cx="5072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</a:t>
            </a:r>
          </a:p>
        </p:txBody>
      </p:sp>
      <p:sp>
        <p:nvSpPr>
          <p:cNvPr id="876" name="Line"/>
          <p:cNvSpPr/>
          <p:nvPr/>
        </p:nvSpPr>
        <p:spPr>
          <a:xfrm flipH="1">
            <a:off x="7623373" y="4114799"/>
            <a:ext cx="517327" cy="90150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77" name="Line"/>
          <p:cNvSpPr/>
          <p:nvPr/>
        </p:nvSpPr>
        <p:spPr>
          <a:xfrm flipH="1">
            <a:off x="4575373" y="4114799"/>
            <a:ext cx="517327" cy="90150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78" name="Line"/>
          <p:cNvSpPr/>
          <p:nvPr/>
        </p:nvSpPr>
        <p:spPr>
          <a:xfrm>
            <a:off x="3838971" y="4104580"/>
            <a:ext cx="134641" cy="96698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79" name="Line"/>
          <p:cNvSpPr/>
          <p:nvPr/>
        </p:nvSpPr>
        <p:spPr>
          <a:xfrm>
            <a:off x="2547342" y="4083347"/>
            <a:ext cx="918270" cy="98822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80" name="Line"/>
          <p:cNvSpPr/>
          <p:nvPr/>
        </p:nvSpPr>
        <p:spPr>
          <a:xfrm>
            <a:off x="1310878" y="4093517"/>
            <a:ext cx="1773734" cy="97805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81" name="is a"/>
          <p:cNvSpPr txBox="1"/>
          <p:nvPr/>
        </p:nvSpPr>
        <p:spPr>
          <a:xfrm>
            <a:off x="2286396" y="4231716"/>
            <a:ext cx="5072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</a:t>
            </a:r>
          </a:p>
        </p:txBody>
      </p:sp>
      <p:sp>
        <p:nvSpPr>
          <p:cNvPr id="882" name="Line"/>
          <p:cNvSpPr/>
          <p:nvPr/>
        </p:nvSpPr>
        <p:spPr>
          <a:xfrm>
            <a:off x="4076699" y="5638799"/>
            <a:ext cx="496045" cy="9353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83" name="is an"/>
          <p:cNvSpPr txBox="1"/>
          <p:nvPr/>
        </p:nvSpPr>
        <p:spPr>
          <a:xfrm>
            <a:off x="3584649" y="5856733"/>
            <a:ext cx="6502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an</a:t>
            </a:r>
          </a:p>
        </p:txBody>
      </p:sp>
      <p:sp>
        <p:nvSpPr>
          <p:cNvPr id="884" name="Line"/>
          <p:cNvSpPr/>
          <p:nvPr/>
        </p:nvSpPr>
        <p:spPr>
          <a:xfrm flipH="1">
            <a:off x="6043215" y="5634786"/>
            <a:ext cx="339968" cy="94371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85" name="is an"/>
          <p:cNvSpPr txBox="1"/>
          <p:nvPr/>
        </p:nvSpPr>
        <p:spPr>
          <a:xfrm>
            <a:off x="5438849" y="5856733"/>
            <a:ext cx="6502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an</a:t>
            </a:r>
          </a:p>
        </p:txBody>
      </p:sp>
      <p:sp>
        <p:nvSpPr>
          <p:cNvPr id="886" name="Line"/>
          <p:cNvSpPr/>
          <p:nvPr/>
        </p:nvSpPr>
        <p:spPr>
          <a:xfrm flipV="1">
            <a:off x="6932215" y="5634786"/>
            <a:ext cx="339968" cy="94371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87" name="can give you an"/>
          <p:cNvSpPr txBox="1"/>
          <p:nvPr/>
        </p:nvSpPr>
        <p:spPr>
          <a:xfrm>
            <a:off x="7438578" y="5856733"/>
            <a:ext cx="188684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can give you an</a:t>
            </a:r>
          </a:p>
        </p:txBody>
      </p:sp>
      <p:sp>
        <p:nvSpPr>
          <p:cNvPr id="888" name="The Vocabulary…"/>
          <p:cNvSpPr txBox="1"/>
          <p:nvPr/>
        </p:nvSpPr>
        <p:spPr>
          <a:xfrm>
            <a:off x="881881" y="440542"/>
            <a:ext cx="4027290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 b="0"/>
            </a:pPr>
            <a:r>
              <a:t>The Vocabulary</a:t>
            </a:r>
          </a:p>
          <a:p>
            <a:pPr>
              <a:defRPr sz="4800" b="0"/>
            </a:pPr>
            <a:r>
              <a:t>of Iteration</a:t>
            </a:r>
          </a:p>
        </p:txBody>
      </p:sp>
      <p:sp>
        <p:nvSpPr>
          <p:cNvPr id="889" name="is an"/>
          <p:cNvSpPr txBox="1"/>
          <p:nvPr/>
        </p:nvSpPr>
        <p:spPr>
          <a:xfrm>
            <a:off x="8094984" y="4231716"/>
            <a:ext cx="65023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an</a:t>
            </a:r>
          </a:p>
        </p:txBody>
      </p:sp>
      <p:sp>
        <p:nvSpPr>
          <p:cNvPr id="890" name="can go here"/>
          <p:cNvSpPr txBox="1"/>
          <p:nvPr/>
        </p:nvSpPr>
        <p:spPr>
          <a:xfrm>
            <a:off x="5750421" y="7406716"/>
            <a:ext cx="14531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can go here</a:t>
            </a:r>
          </a:p>
        </p:txBody>
      </p:sp>
      <p:sp>
        <p:nvSpPr>
          <p:cNvPr id="891" name="dict.keys() dict.values()"/>
          <p:cNvSpPr/>
          <p:nvPr/>
        </p:nvSpPr>
        <p:spPr>
          <a:xfrm>
            <a:off x="5296371" y="1860351"/>
            <a:ext cx="2847629" cy="880766"/>
          </a:xfrm>
          <a:prstGeom prst="roundRect">
            <a:avLst>
              <a:gd name="adj" fmla="val 21629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dict.keys() dict.values()</a:t>
            </a:r>
          </a:p>
        </p:txBody>
      </p:sp>
      <p:sp>
        <p:nvSpPr>
          <p:cNvPr id="892" name="Line"/>
          <p:cNvSpPr/>
          <p:nvPr/>
        </p:nvSpPr>
        <p:spPr>
          <a:xfrm rot="6998583">
            <a:off x="3878854" y="4303748"/>
            <a:ext cx="4219879" cy="7147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061" extrusionOk="0">
                <a:moveTo>
                  <a:pt x="0" y="6853"/>
                </a:moveTo>
                <a:cubicBezTo>
                  <a:pt x="1695" y="613"/>
                  <a:pt x="3921" y="-1520"/>
                  <a:pt x="6005" y="1091"/>
                </a:cubicBezTo>
                <a:cubicBezTo>
                  <a:pt x="7903" y="3469"/>
                  <a:pt x="9458" y="9581"/>
                  <a:pt x="11262" y="13196"/>
                </a:cubicBezTo>
                <a:cubicBezTo>
                  <a:pt x="14697" y="20080"/>
                  <a:pt x="18664" y="17646"/>
                  <a:pt x="21600" y="6853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93" name="Line"/>
          <p:cNvSpPr/>
          <p:nvPr/>
        </p:nvSpPr>
        <p:spPr>
          <a:xfrm rot="13314419">
            <a:off x="309851" y="5351021"/>
            <a:ext cx="3944993" cy="6419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36" extrusionOk="0">
                <a:moveTo>
                  <a:pt x="0" y="20836"/>
                </a:moveTo>
                <a:cubicBezTo>
                  <a:pt x="3314" y="6548"/>
                  <a:pt x="7339" y="-764"/>
                  <a:pt x="11435" y="63"/>
                </a:cubicBezTo>
                <a:cubicBezTo>
                  <a:pt x="15098" y="802"/>
                  <a:pt x="18639" y="8039"/>
                  <a:pt x="21600" y="20836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94" name="can be…"/>
          <p:cNvSpPr txBox="1"/>
          <p:nvPr/>
        </p:nvSpPr>
        <p:spPr>
          <a:xfrm>
            <a:off x="843111" y="5805933"/>
            <a:ext cx="130730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i="1">
                <a:solidFill>
                  <a:srgbClr val="929292"/>
                </a:solidFill>
              </a:defRPr>
            </a:pPr>
            <a:r>
              <a:t>can be</a:t>
            </a:r>
          </a:p>
          <a:p>
            <a:pPr>
              <a:defRPr b="0" i="1">
                <a:solidFill>
                  <a:srgbClr val="929292"/>
                </a:solidFill>
              </a:defRPr>
            </a:pPr>
            <a:r>
              <a:t>converted</a:t>
            </a:r>
          </a:p>
          <a:p>
            <a:pPr>
              <a:defRPr b="0" i="1">
                <a:solidFill>
                  <a:srgbClr val="929292"/>
                </a:solidFill>
              </a:defRPr>
            </a:pPr>
            <a:r>
              <a:t>to a</a:t>
            </a:r>
          </a:p>
        </p:txBody>
      </p:sp>
      <p:sp>
        <p:nvSpPr>
          <p:cNvPr id="895" name="Example:…"/>
          <p:cNvSpPr txBox="1"/>
          <p:nvPr/>
        </p:nvSpPr>
        <p:spPr>
          <a:xfrm>
            <a:off x="9268838" y="4650233"/>
            <a:ext cx="352797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Example:</a:t>
            </a:r>
          </a:p>
          <a:p>
            <a:pPr algn="l">
              <a:defRPr b="0"/>
            </a:pPr>
            <a:r>
              <a:t>gen_obj = gen_function(...)</a:t>
            </a:r>
          </a:p>
          <a:p>
            <a:pPr algn="l">
              <a:defRPr b="0"/>
            </a:pPr>
            <a:r>
              <a:t>first = next(gen_obj)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for x in      :…"/>
          <p:cNvSpPr txBox="1"/>
          <p:nvPr/>
        </p:nvSpPr>
        <p:spPr>
          <a:xfrm>
            <a:off x="2767012" y="8102600"/>
            <a:ext cx="4029076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for</a:t>
            </a:r>
            <a:r>
              <a:t> x </a:t>
            </a:r>
            <a:r>
              <a:rPr>
                <a:solidFill>
                  <a:srgbClr val="D03BFF"/>
                </a:solidFill>
              </a:rPr>
              <a:t>in      </a:t>
            </a:r>
            <a:r>
              <a:t>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    # some code</a:t>
            </a:r>
          </a:p>
        </p:txBody>
      </p:sp>
      <p:sp>
        <p:nvSpPr>
          <p:cNvPr id="898" name="Rounded Rectangle"/>
          <p:cNvSpPr/>
          <p:nvPr/>
        </p:nvSpPr>
        <p:spPr>
          <a:xfrm>
            <a:off x="4908550" y="8153400"/>
            <a:ext cx="1270000" cy="512068"/>
          </a:xfrm>
          <a:prstGeom prst="roundRect">
            <a:avLst>
              <a:gd name="adj" fmla="val 37202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99" name="Line"/>
          <p:cNvSpPr/>
          <p:nvPr/>
        </p:nvSpPr>
        <p:spPr>
          <a:xfrm>
            <a:off x="5543550" y="7106188"/>
            <a:ext cx="1" cy="13393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00" name="iterable"/>
          <p:cNvSpPr/>
          <p:nvPr/>
        </p:nvSpPr>
        <p:spPr>
          <a:xfrm>
            <a:off x="4013671" y="6616700"/>
            <a:ext cx="3059758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pPr>
              <a:defRPr b="0" i="0">
                <a:solidFill>
                  <a:srgbClr val="000000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rPr b="1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Gill Sans"/>
                <a:ea typeface="Gill Sans"/>
                <a:cs typeface="Gill Sans"/>
                <a:sym typeface="Gill Sans"/>
              </a:rPr>
              <a:t>iterable</a:t>
            </a:r>
          </a:p>
        </p:txBody>
      </p:sp>
      <p:sp>
        <p:nvSpPr>
          <p:cNvPr id="901" name="sequence"/>
          <p:cNvSpPr/>
          <p:nvPr/>
        </p:nvSpPr>
        <p:spPr>
          <a:xfrm>
            <a:off x="3048471" y="5080000"/>
            <a:ext cx="1722587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sequence</a:t>
            </a:r>
          </a:p>
        </p:txBody>
      </p:sp>
      <p:sp>
        <p:nvSpPr>
          <p:cNvPr id="902" name="iterator"/>
          <p:cNvSpPr/>
          <p:nvPr/>
        </p:nvSpPr>
        <p:spPr>
          <a:xfrm>
            <a:off x="6147271" y="5075932"/>
            <a:ext cx="1722587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iterator</a:t>
            </a:r>
          </a:p>
        </p:txBody>
      </p:sp>
      <p:sp>
        <p:nvSpPr>
          <p:cNvPr id="903" name="generator object"/>
          <p:cNvSpPr/>
          <p:nvPr/>
        </p:nvSpPr>
        <p:spPr>
          <a:xfrm>
            <a:off x="7887171" y="3543300"/>
            <a:ext cx="2746277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generator object</a:t>
            </a:r>
          </a:p>
        </p:txBody>
      </p:sp>
      <p:sp>
        <p:nvSpPr>
          <p:cNvPr id="904" name="generator function"/>
          <p:cNvSpPr/>
          <p:nvPr/>
        </p:nvSpPr>
        <p:spPr>
          <a:xfrm>
            <a:off x="8598371" y="2044700"/>
            <a:ext cx="3059758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generator function</a:t>
            </a:r>
          </a:p>
        </p:txBody>
      </p:sp>
      <p:sp>
        <p:nvSpPr>
          <p:cNvPr id="905" name="list"/>
          <p:cNvSpPr/>
          <p:nvPr/>
        </p:nvSpPr>
        <p:spPr>
          <a:xfrm>
            <a:off x="584671" y="3543300"/>
            <a:ext cx="882006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list</a:t>
            </a:r>
          </a:p>
        </p:txBody>
      </p:sp>
      <p:sp>
        <p:nvSpPr>
          <p:cNvPr id="906" name="str"/>
          <p:cNvSpPr/>
          <p:nvPr/>
        </p:nvSpPr>
        <p:spPr>
          <a:xfrm>
            <a:off x="1875556" y="3543300"/>
            <a:ext cx="727324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str</a:t>
            </a:r>
          </a:p>
        </p:txBody>
      </p:sp>
      <p:sp>
        <p:nvSpPr>
          <p:cNvPr id="907" name="tuple"/>
          <p:cNvSpPr/>
          <p:nvPr/>
        </p:nvSpPr>
        <p:spPr>
          <a:xfrm>
            <a:off x="3145556" y="3543300"/>
            <a:ext cx="1277939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tuple</a:t>
            </a:r>
          </a:p>
        </p:txBody>
      </p:sp>
      <p:sp>
        <p:nvSpPr>
          <p:cNvPr id="908" name="yield keyword"/>
          <p:cNvSpPr/>
          <p:nvPr/>
        </p:nvSpPr>
        <p:spPr>
          <a:xfrm>
            <a:off x="8598371" y="266700"/>
            <a:ext cx="3059758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rPr b="1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Gill Sans"/>
                <a:ea typeface="Gill Sans"/>
                <a:cs typeface="Gill Sans"/>
                <a:sym typeface="Gill Sans"/>
              </a:rPr>
              <a:t>yield</a:t>
            </a:r>
            <a:r>
              <a:t> keyword</a:t>
            </a:r>
          </a:p>
        </p:txBody>
      </p:sp>
      <p:sp>
        <p:nvSpPr>
          <p:cNvPr id="909" name="range"/>
          <p:cNvSpPr/>
          <p:nvPr/>
        </p:nvSpPr>
        <p:spPr>
          <a:xfrm>
            <a:off x="4966171" y="3543300"/>
            <a:ext cx="1277938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range</a:t>
            </a:r>
          </a:p>
        </p:txBody>
      </p:sp>
      <p:sp>
        <p:nvSpPr>
          <p:cNvPr id="910" name="Line"/>
          <p:cNvSpPr/>
          <p:nvPr/>
        </p:nvSpPr>
        <p:spPr>
          <a:xfrm flipV="1">
            <a:off x="10045700" y="816867"/>
            <a:ext cx="0" cy="118973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11" name="contains a"/>
          <p:cNvSpPr txBox="1"/>
          <p:nvPr/>
        </p:nvSpPr>
        <p:spPr>
          <a:xfrm>
            <a:off x="10233322" y="1183133"/>
            <a:ext cx="127575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contains a</a:t>
            </a:r>
          </a:p>
        </p:txBody>
      </p:sp>
      <p:sp>
        <p:nvSpPr>
          <p:cNvPr id="912" name="returns a"/>
          <p:cNvSpPr txBox="1"/>
          <p:nvPr/>
        </p:nvSpPr>
        <p:spPr>
          <a:xfrm>
            <a:off x="9994974" y="2822016"/>
            <a:ext cx="11428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returns a</a:t>
            </a:r>
          </a:p>
        </p:txBody>
      </p:sp>
      <p:sp>
        <p:nvSpPr>
          <p:cNvPr id="913" name="Line"/>
          <p:cNvSpPr/>
          <p:nvPr/>
        </p:nvSpPr>
        <p:spPr>
          <a:xfrm flipH="1">
            <a:off x="9638307" y="2641599"/>
            <a:ext cx="407393" cy="82366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14" name="is a"/>
          <p:cNvSpPr txBox="1"/>
          <p:nvPr/>
        </p:nvSpPr>
        <p:spPr>
          <a:xfrm>
            <a:off x="4064396" y="4231716"/>
            <a:ext cx="5072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</a:t>
            </a:r>
          </a:p>
        </p:txBody>
      </p:sp>
      <p:sp>
        <p:nvSpPr>
          <p:cNvPr id="915" name="Line"/>
          <p:cNvSpPr/>
          <p:nvPr/>
        </p:nvSpPr>
        <p:spPr>
          <a:xfrm flipH="1">
            <a:off x="7623373" y="4114799"/>
            <a:ext cx="517327" cy="90150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16" name="Line"/>
          <p:cNvSpPr/>
          <p:nvPr/>
        </p:nvSpPr>
        <p:spPr>
          <a:xfrm flipH="1">
            <a:off x="4575373" y="4114799"/>
            <a:ext cx="517327" cy="90150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17" name="Line"/>
          <p:cNvSpPr/>
          <p:nvPr/>
        </p:nvSpPr>
        <p:spPr>
          <a:xfrm>
            <a:off x="3838971" y="4104580"/>
            <a:ext cx="134641" cy="96698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18" name="Line"/>
          <p:cNvSpPr/>
          <p:nvPr/>
        </p:nvSpPr>
        <p:spPr>
          <a:xfrm>
            <a:off x="2547342" y="4083347"/>
            <a:ext cx="918270" cy="98822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19" name="Line"/>
          <p:cNvSpPr/>
          <p:nvPr/>
        </p:nvSpPr>
        <p:spPr>
          <a:xfrm>
            <a:off x="1310878" y="4093517"/>
            <a:ext cx="1773734" cy="97805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20" name="is a"/>
          <p:cNvSpPr txBox="1"/>
          <p:nvPr/>
        </p:nvSpPr>
        <p:spPr>
          <a:xfrm>
            <a:off x="2286396" y="4231716"/>
            <a:ext cx="5072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</a:t>
            </a:r>
          </a:p>
        </p:txBody>
      </p:sp>
      <p:sp>
        <p:nvSpPr>
          <p:cNvPr id="921" name="Line"/>
          <p:cNvSpPr/>
          <p:nvPr/>
        </p:nvSpPr>
        <p:spPr>
          <a:xfrm>
            <a:off x="4076699" y="5638799"/>
            <a:ext cx="496045" cy="9353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22" name="is an"/>
          <p:cNvSpPr txBox="1"/>
          <p:nvPr/>
        </p:nvSpPr>
        <p:spPr>
          <a:xfrm>
            <a:off x="3584649" y="5856733"/>
            <a:ext cx="6502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an</a:t>
            </a:r>
          </a:p>
        </p:txBody>
      </p:sp>
      <p:sp>
        <p:nvSpPr>
          <p:cNvPr id="923" name="Line"/>
          <p:cNvSpPr/>
          <p:nvPr/>
        </p:nvSpPr>
        <p:spPr>
          <a:xfrm flipH="1">
            <a:off x="6043215" y="5634786"/>
            <a:ext cx="339968" cy="94371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24" name="is an"/>
          <p:cNvSpPr txBox="1"/>
          <p:nvPr/>
        </p:nvSpPr>
        <p:spPr>
          <a:xfrm>
            <a:off x="5438849" y="5856733"/>
            <a:ext cx="6502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an</a:t>
            </a:r>
          </a:p>
        </p:txBody>
      </p:sp>
      <p:sp>
        <p:nvSpPr>
          <p:cNvPr id="925" name="Line"/>
          <p:cNvSpPr/>
          <p:nvPr/>
        </p:nvSpPr>
        <p:spPr>
          <a:xfrm flipV="1">
            <a:off x="6932215" y="5634786"/>
            <a:ext cx="339968" cy="94371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26" name="can give you an"/>
          <p:cNvSpPr txBox="1"/>
          <p:nvPr/>
        </p:nvSpPr>
        <p:spPr>
          <a:xfrm>
            <a:off x="7438578" y="5856733"/>
            <a:ext cx="188684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can give you an</a:t>
            </a:r>
          </a:p>
        </p:txBody>
      </p:sp>
      <p:sp>
        <p:nvSpPr>
          <p:cNvPr id="927" name="The Vocabulary…"/>
          <p:cNvSpPr txBox="1"/>
          <p:nvPr/>
        </p:nvSpPr>
        <p:spPr>
          <a:xfrm>
            <a:off x="881881" y="440542"/>
            <a:ext cx="4027290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 b="0"/>
            </a:pPr>
            <a:r>
              <a:t>The Vocabulary</a:t>
            </a:r>
          </a:p>
          <a:p>
            <a:pPr>
              <a:defRPr sz="4800" b="0"/>
            </a:pPr>
            <a:r>
              <a:t>of Iteration</a:t>
            </a:r>
          </a:p>
        </p:txBody>
      </p:sp>
      <p:sp>
        <p:nvSpPr>
          <p:cNvPr id="928" name="is an"/>
          <p:cNvSpPr txBox="1"/>
          <p:nvPr/>
        </p:nvSpPr>
        <p:spPr>
          <a:xfrm>
            <a:off x="8094984" y="4231716"/>
            <a:ext cx="65023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an</a:t>
            </a:r>
          </a:p>
        </p:txBody>
      </p:sp>
      <p:sp>
        <p:nvSpPr>
          <p:cNvPr id="929" name="can go here"/>
          <p:cNvSpPr txBox="1"/>
          <p:nvPr/>
        </p:nvSpPr>
        <p:spPr>
          <a:xfrm>
            <a:off x="5750421" y="7406716"/>
            <a:ext cx="14531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can go here</a:t>
            </a:r>
          </a:p>
        </p:txBody>
      </p:sp>
      <p:sp>
        <p:nvSpPr>
          <p:cNvPr id="930" name="dict.keys() dict.values()"/>
          <p:cNvSpPr/>
          <p:nvPr/>
        </p:nvSpPr>
        <p:spPr>
          <a:xfrm>
            <a:off x="5296371" y="1860351"/>
            <a:ext cx="2847629" cy="880766"/>
          </a:xfrm>
          <a:prstGeom prst="roundRect">
            <a:avLst>
              <a:gd name="adj" fmla="val 21629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dict.keys() dict.values()</a:t>
            </a:r>
          </a:p>
        </p:txBody>
      </p:sp>
      <p:sp>
        <p:nvSpPr>
          <p:cNvPr id="931" name="Line"/>
          <p:cNvSpPr/>
          <p:nvPr/>
        </p:nvSpPr>
        <p:spPr>
          <a:xfrm rot="6998583">
            <a:off x="3878854" y="4303748"/>
            <a:ext cx="4219879" cy="7147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061" extrusionOk="0">
                <a:moveTo>
                  <a:pt x="0" y="6853"/>
                </a:moveTo>
                <a:cubicBezTo>
                  <a:pt x="1695" y="613"/>
                  <a:pt x="3921" y="-1520"/>
                  <a:pt x="6005" y="1091"/>
                </a:cubicBezTo>
                <a:cubicBezTo>
                  <a:pt x="7903" y="3469"/>
                  <a:pt x="9458" y="9581"/>
                  <a:pt x="11262" y="13196"/>
                </a:cubicBezTo>
                <a:cubicBezTo>
                  <a:pt x="14697" y="20080"/>
                  <a:pt x="18664" y="17646"/>
                  <a:pt x="21600" y="6853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32" name="Line"/>
          <p:cNvSpPr/>
          <p:nvPr/>
        </p:nvSpPr>
        <p:spPr>
          <a:xfrm rot="13314419">
            <a:off x="309851" y="5351021"/>
            <a:ext cx="3944993" cy="6419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36" extrusionOk="0">
                <a:moveTo>
                  <a:pt x="0" y="20836"/>
                </a:moveTo>
                <a:cubicBezTo>
                  <a:pt x="3314" y="6548"/>
                  <a:pt x="7339" y="-764"/>
                  <a:pt x="11435" y="63"/>
                </a:cubicBezTo>
                <a:cubicBezTo>
                  <a:pt x="15098" y="802"/>
                  <a:pt x="18639" y="8039"/>
                  <a:pt x="21600" y="20836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33" name="can be…"/>
          <p:cNvSpPr txBox="1"/>
          <p:nvPr/>
        </p:nvSpPr>
        <p:spPr>
          <a:xfrm>
            <a:off x="843111" y="5805933"/>
            <a:ext cx="130730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i="1">
                <a:solidFill>
                  <a:srgbClr val="929292"/>
                </a:solidFill>
              </a:defRPr>
            </a:pPr>
            <a:r>
              <a:t>can be</a:t>
            </a:r>
          </a:p>
          <a:p>
            <a:pPr>
              <a:defRPr b="0" i="1">
                <a:solidFill>
                  <a:srgbClr val="929292"/>
                </a:solidFill>
              </a:defRPr>
            </a:pPr>
            <a:r>
              <a:t>converted</a:t>
            </a:r>
          </a:p>
          <a:p>
            <a:pPr>
              <a:defRPr b="0" i="1">
                <a:solidFill>
                  <a:srgbClr val="929292"/>
                </a:solidFill>
              </a:defRPr>
            </a:pPr>
            <a:r>
              <a:t>to a</a:t>
            </a:r>
          </a:p>
        </p:txBody>
      </p:sp>
      <p:sp>
        <p:nvSpPr>
          <p:cNvPr id="934" name="careful!…"/>
          <p:cNvSpPr txBox="1"/>
          <p:nvPr/>
        </p:nvSpPr>
        <p:spPr>
          <a:xfrm>
            <a:off x="8269975" y="7195686"/>
            <a:ext cx="4288050" cy="1927226"/>
          </a:xfrm>
          <a:prstGeom prst="rect">
            <a:avLst/>
          </a:prstGeom>
          <a:solidFill>
            <a:srgbClr val="EAEAEA"/>
          </a:solidFill>
          <a:ln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t>careful!</a:t>
            </a:r>
          </a:p>
          <a:p>
            <a:pPr marL="571500" indent="-381000" algn="l">
              <a:buSzPct val="145000"/>
              <a:buChar char="•"/>
              <a:defRPr sz="2000" b="0"/>
            </a:pPr>
            <a:r>
              <a:t>many use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"generator"</a:t>
            </a:r>
            <a:r>
              <a:t> to refer to both a generator function and a generator object</a:t>
            </a:r>
          </a:p>
          <a:p>
            <a:pPr marL="571500" indent="-381000" algn="l">
              <a:buSzPct val="145000"/>
              <a:buChar char="•"/>
              <a:defRPr sz="2000" b="0"/>
            </a:pPr>
            <a:r>
              <a:t>some use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"generator"</a:t>
            </a:r>
            <a:r>
              <a:t> and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"iterator"</a:t>
            </a:r>
            <a:r>
              <a:t> as synonyms</a:t>
            </a:r>
          </a:p>
        </p:txBody>
      </p:sp>
      <p:sp>
        <p:nvSpPr>
          <p:cNvPr id="935" name="Example:…"/>
          <p:cNvSpPr txBox="1"/>
          <p:nvPr/>
        </p:nvSpPr>
        <p:spPr>
          <a:xfrm>
            <a:off x="9268838" y="4650233"/>
            <a:ext cx="352797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Example:</a:t>
            </a:r>
          </a:p>
          <a:p>
            <a:pPr algn="l">
              <a:defRPr b="0"/>
            </a:pPr>
            <a:r>
              <a:t>gen_obj = gen_function(...)</a:t>
            </a:r>
          </a:p>
          <a:p>
            <a:pPr algn="l">
              <a:defRPr b="0"/>
            </a:pPr>
            <a:r>
              <a:t>first = next(gen_obj)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def get_one_digit_nums():…"/>
          <p:cNvSpPr txBox="1"/>
          <p:nvPr/>
        </p:nvSpPr>
        <p:spPr>
          <a:xfrm>
            <a:off x="1027211" y="622300"/>
            <a:ext cx="6751068" cy="513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5E34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def</a:t>
            </a:r>
            <a:r>
              <a:rPr>
                <a:solidFill>
                  <a:srgbClr val="000000"/>
                </a:solidFill>
              </a:rPr>
              <a:t> </a:t>
            </a:r>
            <a:r>
              <a:t>get_one_digit_nums</a:t>
            </a:r>
            <a:r>
              <a:rPr>
                <a:solidFill>
                  <a:srgbClr val="000000"/>
                </a:solidFill>
              </a:rPr>
              <a:t>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D03BFF"/>
                </a:solidFill>
              </a:rPr>
              <a:t>print</a:t>
            </a:r>
            <a:r>
              <a:rPr>
                <a:solidFill>
                  <a:srgbClr val="000000"/>
                </a:solidFill>
              </a:rPr>
              <a:t>(</a:t>
            </a:r>
            <a:r>
              <a:t>"START"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CD7923"/>
                </a:solidFill>
              </a:rPr>
              <a:t>nums</a:t>
            </a:r>
            <a:r>
              <a:t> = []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CD7923"/>
                </a:solidFill>
              </a:rPr>
              <a:t>i</a:t>
            </a:r>
            <a:r>
              <a:t> = 0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D03BFF"/>
                </a:solidFill>
              </a:rPr>
              <a:t>while</a:t>
            </a:r>
            <a:r>
              <a:t> i &lt; 10: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        nums.append(i)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CD7923"/>
                </a:solidFill>
              </a:rPr>
              <a:t>i</a:t>
            </a:r>
            <a:r>
              <a:t> += 1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print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AF3782"/>
                </a:solidFill>
              </a:rPr>
              <a:t>"END"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nums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for</a:t>
            </a:r>
            <a:r>
              <a:t> x </a:t>
            </a:r>
            <a:r>
              <a:rPr>
                <a:solidFill>
                  <a:srgbClr val="D03BFF"/>
                </a:solidFill>
              </a:rPr>
              <a:t>in</a:t>
            </a:r>
            <a:r>
              <a:t> get_one_digit_nums():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print</a:t>
            </a:r>
            <a:r>
              <a:rPr>
                <a:solidFill>
                  <a:srgbClr val="000000"/>
                </a:solidFill>
              </a:rPr>
              <a:t>(x)</a:t>
            </a:r>
          </a:p>
        </p:txBody>
      </p:sp>
      <p:sp>
        <p:nvSpPr>
          <p:cNvPr id="496" name="how many times is the word &quot;START&quot; printed?"/>
          <p:cNvSpPr txBox="1"/>
          <p:nvPr/>
        </p:nvSpPr>
        <p:spPr>
          <a:xfrm>
            <a:off x="3581424" y="7353299"/>
            <a:ext cx="58419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how many times is the word "START" printed?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for x in      :…"/>
          <p:cNvSpPr txBox="1"/>
          <p:nvPr/>
        </p:nvSpPr>
        <p:spPr>
          <a:xfrm>
            <a:off x="2767012" y="8102600"/>
            <a:ext cx="4029076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for</a:t>
            </a:r>
            <a:r>
              <a:t> x </a:t>
            </a:r>
            <a:r>
              <a:rPr>
                <a:solidFill>
                  <a:srgbClr val="D03BFF"/>
                </a:solidFill>
              </a:rPr>
              <a:t>in      </a:t>
            </a:r>
            <a:r>
              <a:t>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    # some code</a:t>
            </a:r>
          </a:p>
        </p:txBody>
      </p:sp>
      <p:sp>
        <p:nvSpPr>
          <p:cNvPr id="938" name="Rounded Rectangle"/>
          <p:cNvSpPr/>
          <p:nvPr/>
        </p:nvSpPr>
        <p:spPr>
          <a:xfrm>
            <a:off x="4908550" y="8153400"/>
            <a:ext cx="1270000" cy="512068"/>
          </a:xfrm>
          <a:prstGeom prst="roundRect">
            <a:avLst>
              <a:gd name="adj" fmla="val 37202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39" name="Line"/>
          <p:cNvSpPr/>
          <p:nvPr/>
        </p:nvSpPr>
        <p:spPr>
          <a:xfrm>
            <a:off x="5543550" y="7106188"/>
            <a:ext cx="1" cy="13393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40" name="iterable"/>
          <p:cNvSpPr/>
          <p:nvPr/>
        </p:nvSpPr>
        <p:spPr>
          <a:xfrm>
            <a:off x="4013671" y="6616700"/>
            <a:ext cx="3059758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pPr>
              <a:defRPr b="0" i="0">
                <a:solidFill>
                  <a:srgbClr val="000000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rPr b="1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Gill Sans"/>
                <a:ea typeface="Gill Sans"/>
                <a:cs typeface="Gill Sans"/>
                <a:sym typeface="Gill Sans"/>
              </a:rPr>
              <a:t>iterable</a:t>
            </a:r>
          </a:p>
        </p:txBody>
      </p:sp>
      <p:sp>
        <p:nvSpPr>
          <p:cNvPr id="941" name="sequence"/>
          <p:cNvSpPr/>
          <p:nvPr/>
        </p:nvSpPr>
        <p:spPr>
          <a:xfrm>
            <a:off x="3048471" y="5080000"/>
            <a:ext cx="1722587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sequence</a:t>
            </a:r>
          </a:p>
        </p:txBody>
      </p:sp>
      <p:sp>
        <p:nvSpPr>
          <p:cNvPr id="942" name="iterator"/>
          <p:cNvSpPr/>
          <p:nvPr/>
        </p:nvSpPr>
        <p:spPr>
          <a:xfrm>
            <a:off x="6147271" y="5075932"/>
            <a:ext cx="1722587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iterator</a:t>
            </a:r>
          </a:p>
        </p:txBody>
      </p:sp>
      <p:sp>
        <p:nvSpPr>
          <p:cNvPr id="943" name="generator object"/>
          <p:cNvSpPr/>
          <p:nvPr/>
        </p:nvSpPr>
        <p:spPr>
          <a:xfrm>
            <a:off x="7887171" y="3543300"/>
            <a:ext cx="2746277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generator object</a:t>
            </a:r>
          </a:p>
        </p:txBody>
      </p:sp>
      <p:sp>
        <p:nvSpPr>
          <p:cNvPr id="944" name="generator function"/>
          <p:cNvSpPr/>
          <p:nvPr/>
        </p:nvSpPr>
        <p:spPr>
          <a:xfrm>
            <a:off x="8598371" y="2044700"/>
            <a:ext cx="3059758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generator function</a:t>
            </a:r>
          </a:p>
        </p:txBody>
      </p:sp>
      <p:sp>
        <p:nvSpPr>
          <p:cNvPr id="945" name="list"/>
          <p:cNvSpPr/>
          <p:nvPr/>
        </p:nvSpPr>
        <p:spPr>
          <a:xfrm>
            <a:off x="584671" y="3543300"/>
            <a:ext cx="882006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list</a:t>
            </a:r>
          </a:p>
        </p:txBody>
      </p:sp>
      <p:sp>
        <p:nvSpPr>
          <p:cNvPr id="946" name="str"/>
          <p:cNvSpPr/>
          <p:nvPr/>
        </p:nvSpPr>
        <p:spPr>
          <a:xfrm>
            <a:off x="1875556" y="3543300"/>
            <a:ext cx="727324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str</a:t>
            </a:r>
          </a:p>
        </p:txBody>
      </p:sp>
      <p:sp>
        <p:nvSpPr>
          <p:cNvPr id="947" name="tuple"/>
          <p:cNvSpPr/>
          <p:nvPr/>
        </p:nvSpPr>
        <p:spPr>
          <a:xfrm>
            <a:off x="3145556" y="3543300"/>
            <a:ext cx="1277939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tuple</a:t>
            </a:r>
          </a:p>
        </p:txBody>
      </p:sp>
      <p:sp>
        <p:nvSpPr>
          <p:cNvPr id="948" name="yield keyword"/>
          <p:cNvSpPr/>
          <p:nvPr/>
        </p:nvSpPr>
        <p:spPr>
          <a:xfrm>
            <a:off x="8598371" y="266700"/>
            <a:ext cx="3059758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rPr b="1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Gill Sans"/>
                <a:ea typeface="Gill Sans"/>
                <a:cs typeface="Gill Sans"/>
                <a:sym typeface="Gill Sans"/>
              </a:rPr>
              <a:t>yield</a:t>
            </a:r>
            <a:r>
              <a:t> keyword</a:t>
            </a:r>
          </a:p>
        </p:txBody>
      </p:sp>
      <p:sp>
        <p:nvSpPr>
          <p:cNvPr id="949" name="range"/>
          <p:cNvSpPr/>
          <p:nvPr/>
        </p:nvSpPr>
        <p:spPr>
          <a:xfrm>
            <a:off x="4966171" y="3543300"/>
            <a:ext cx="1277938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range</a:t>
            </a:r>
          </a:p>
        </p:txBody>
      </p:sp>
      <p:sp>
        <p:nvSpPr>
          <p:cNvPr id="950" name="Line"/>
          <p:cNvSpPr/>
          <p:nvPr/>
        </p:nvSpPr>
        <p:spPr>
          <a:xfrm flipV="1">
            <a:off x="10045700" y="816867"/>
            <a:ext cx="0" cy="118973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51" name="contains a"/>
          <p:cNvSpPr txBox="1"/>
          <p:nvPr/>
        </p:nvSpPr>
        <p:spPr>
          <a:xfrm>
            <a:off x="10233322" y="1183133"/>
            <a:ext cx="127575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contains a</a:t>
            </a:r>
          </a:p>
        </p:txBody>
      </p:sp>
      <p:sp>
        <p:nvSpPr>
          <p:cNvPr id="952" name="returns a"/>
          <p:cNvSpPr txBox="1"/>
          <p:nvPr/>
        </p:nvSpPr>
        <p:spPr>
          <a:xfrm>
            <a:off x="9994974" y="2822016"/>
            <a:ext cx="11428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returns a</a:t>
            </a:r>
          </a:p>
        </p:txBody>
      </p:sp>
      <p:sp>
        <p:nvSpPr>
          <p:cNvPr id="953" name="Line"/>
          <p:cNvSpPr/>
          <p:nvPr/>
        </p:nvSpPr>
        <p:spPr>
          <a:xfrm flipH="1">
            <a:off x="9638307" y="2641599"/>
            <a:ext cx="407393" cy="82366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54" name="is a"/>
          <p:cNvSpPr txBox="1"/>
          <p:nvPr/>
        </p:nvSpPr>
        <p:spPr>
          <a:xfrm>
            <a:off x="4064396" y="4231716"/>
            <a:ext cx="5072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</a:t>
            </a:r>
          </a:p>
        </p:txBody>
      </p:sp>
      <p:sp>
        <p:nvSpPr>
          <p:cNvPr id="955" name="Line"/>
          <p:cNvSpPr/>
          <p:nvPr/>
        </p:nvSpPr>
        <p:spPr>
          <a:xfrm flipH="1">
            <a:off x="7623373" y="4114799"/>
            <a:ext cx="517327" cy="90150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56" name="Line"/>
          <p:cNvSpPr/>
          <p:nvPr/>
        </p:nvSpPr>
        <p:spPr>
          <a:xfrm flipH="1">
            <a:off x="4575373" y="4114799"/>
            <a:ext cx="517327" cy="90150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57" name="Line"/>
          <p:cNvSpPr/>
          <p:nvPr/>
        </p:nvSpPr>
        <p:spPr>
          <a:xfrm>
            <a:off x="3838971" y="4104580"/>
            <a:ext cx="134641" cy="96698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58" name="Line"/>
          <p:cNvSpPr/>
          <p:nvPr/>
        </p:nvSpPr>
        <p:spPr>
          <a:xfrm>
            <a:off x="2547342" y="4083347"/>
            <a:ext cx="918270" cy="98822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59" name="Line"/>
          <p:cNvSpPr/>
          <p:nvPr/>
        </p:nvSpPr>
        <p:spPr>
          <a:xfrm>
            <a:off x="1310878" y="4093517"/>
            <a:ext cx="1773734" cy="97805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60" name="is a"/>
          <p:cNvSpPr txBox="1"/>
          <p:nvPr/>
        </p:nvSpPr>
        <p:spPr>
          <a:xfrm>
            <a:off x="2286396" y="4231716"/>
            <a:ext cx="5072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</a:t>
            </a:r>
          </a:p>
        </p:txBody>
      </p:sp>
      <p:sp>
        <p:nvSpPr>
          <p:cNvPr id="961" name="Line"/>
          <p:cNvSpPr/>
          <p:nvPr/>
        </p:nvSpPr>
        <p:spPr>
          <a:xfrm>
            <a:off x="4076699" y="5638799"/>
            <a:ext cx="496045" cy="9353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62" name="is an"/>
          <p:cNvSpPr txBox="1"/>
          <p:nvPr/>
        </p:nvSpPr>
        <p:spPr>
          <a:xfrm>
            <a:off x="3584649" y="5856733"/>
            <a:ext cx="6502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an</a:t>
            </a:r>
          </a:p>
        </p:txBody>
      </p:sp>
      <p:sp>
        <p:nvSpPr>
          <p:cNvPr id="963" name="Line"/>
          <p:cNvSpPr/>
          <p:nvPr/>
        </p:nvSpPr>
        <p:spPr>
          <a:xfrm flipH="1">
            <a:off x="6043215" y="5634786"/>
            <a:ext cx="339968" cy="94371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64" name="is an"/>
          <p:cNvSpPr txBox="1"/>
          <p:nvPr/>
        </p:nvSpPr>
        <p:spPr>
          <a:xfrm>
            <a:off x="5438849" y="5856733"/>
            <a:ext cx="6502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an</a:t>
            </a:r>
          </a:p>
        </p:txBody>
      </p:sp>
      <p:sp>
        <p:nvSpPr>
          <p:cNvPr id="965" name="Line"/>
          <p:cNvSpPr/>
          <p:nvPr/>
        </p:nvSpPr>
        <p:spPr>
          <a:xfrm flipV="1">
            <a:off x="6932215" y="5634786"/>
            <a:ext cx="339968" cy="94371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66" name="can give you an"/>
          <p:cNvSpPr txBox="1"/>
          <p:nvPr/>
        </p:nvSpPr>
        <p:spPr>
          <a:xfrm>
            <a:off x="7438578" y="5856733"/>
            <a:ext cx="188684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can give you an</a:t>
            </a:r>
          </a:p>
        </p:txBody>
      </p:sp>
      <p:sp>
        <p:nvSpPr>
          <p:cNvPr id="967" name="The Vocabulary…"/>
          <p:cNvSpPr txBox="1"/>
          <p:nvPr/>
        </p:nvSpPr>
        <p:spPr>
          <a:xfrm>
            <a:off x="881881" y="440542"/>
            <a:ext cx="4027290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 b="0"/>
            </a:pPr>
            <a:r>
              <a:t>The Vocabulary</a:t>
            </a:r>
          </a:p>
          <a:p>
            <a:pPr>
              <a:defRPr sz="4800" b="0"/>
            </a:pPr>
            <a:r>
              <a:t>of Iteration</a:t>
            </a:r>
          </a:p>
        </p:txBody>
      </p:sp>
      <p:sp>
        <p:nvSpPr>
          <p:cNvPr id="968" name="is an"/>
          <p:cNvSpPr txBox="1"/>
          <p:nvPr/>
        </p:nvSpPr>
        <p:spPr>
          <a:xfrm>
            <a:off x="8094984" y="4231716"/>
            <a:ext cx="65023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an</a:t>
            </a:r>
          </a:p>
        </p:txBody>
      </p:sp>
      <p:sp>
        <p:nvSpPr>
          <p:cNvPr id="969" name="can go here"/>
          <p:cNvSpPr txBox="1"/>
          <p:nvPr/>
        </p:nvSpPr>
        <p:spPr>
          <a:xfrm>
            <a:off x="5750421" y="7406716"/>
            <a:ext cx="14531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can go here</a:t>
            </a:r>
          </a:p>
        </p:txBody>
      </p:sp>
      <p:sp>
        <p:nvSpPr>
          <p:cNvPr id="970" name="dict.keys() dict.values()"/>
          <p:cNvSpPr/>
          <p:nvPr/>
        </p:nvSpPr>
        <p:spPr>
          <a:xfrm>
            <a:off x="5296371" y="1860351"/>
            <a:ext cx="2847629" cy="880766"/>
          </a:xfrm>
          <a:prstGeom prst="roundRect">
            <a:avLst>
              <a:gd name="adj" fmla="val 21629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dict.keys() dict.values()</a:t>
            </a:r>
          </a:p>
        </p:txBody>
      </p:sp>
      <p:sp>
        <p:nvSpPr>
          <p:cNvPr id="971" name="Line"/>
          <p:cNvSpPr/>
          <p:nvPr/>
        </p:nvSpPr>
        <p:spPr>
          <a:xfrm rot="6998583">
            <a:off x="3878854" y="4303748"/>
            <a:ext cx="4219879" cy="7147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061" extrusionOk="0">
                <a:moveTo>
                  <a:pt x="0" y="6853"/>
                </a:moveTo>
                <a:cubicBezTo>
                  <a:pt x="1695" y="613"/>
                  <a:pt x="3921" y="-1520"/>
                  <a:pt x="6005" y="1091"/>
                </a:cubicBezTo>
                <a:cubicBezTo>
                  <a:pt x="7903" y="3469"/>
                  <a:pt x="9458" y="9581"/>
                  <a:pt x="11262" y="13196"/>
                </a:cubicBezTo>
                <a:cubicBezTo>
                  <a:pt x="14697" y="20080"/>
                  <a:pt x="18664" y="17646"/>
                  <a:pt x="21600" y="6853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72" name="Line"/>
          <p:cNvSpPr/>
          <p:nvPr/>
        </p:nvSpPr>
        <p:spPr>
          <a:xfrm rot="13314419">
            <a:off x="309851" y="5351021"/>
            <a:ext cx="3944993" cy="6419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36" extrusionOk="0">
                <a:moveTo>
                  <a:pt x="0" y="20836"/>
                </a:moveTo>
                <a:cubicBezTo>
                  <a:pt x="3314" y="6548"/>
                  <a:pt x="7339" y="-764"/>
                  <a:pt x="11435" y="63"/>
                </a:cubicBezTo>
                <a:cubicBezTo>
                  <a:pt x="15098" y="802"/>
                  <a:pt x="18639" y="8039"/>
                  <a:pt x="21600" y="20836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73" name="can be…"/>
          <p:cNvSpPr txBox="1"/>
          <p:nvPr/>
        </p:nvSpPr>
        <p:spPr>
          <a:xfrm>
            <a:off x="843111" y="5805933"/>
            <a:ext cx="130730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i="1">
                <a:solidFill>
                  <a:srgbClr val="929292"/>
                </a:solidFill>
              </a:defRPr>
            </a:pPr>
            <a:r>
              <a:t>can be</a:t>
            </a:r>
          </a:p>
          <a:p>
            <a:pPr>
              <a:defRPr b="0" i="1">
                <a:solidFill>
                  <a:srgbClr val="929292"/>
                </a:solidFill>
              </a:defRPr>
            </a:pPr>
            <a:r>
              <a:t>converted</a:t>
            </a:r>
          </a:p>
          <a:p>
            <a:pPr>
              <a:defRPr b="0" i="1">
                <a:solidFill>
                  <a:srgbClr val="929292"/>
                </a:solidFill>
              </a:defRPr>
            </a:pPr>
            <a:r>
              <a:t>to a</a:t>
            </a:r>
          </a:p>
        </p:txBody>
      </p:sp>
      <p:sp>
        <p:nvSpPr>
          <p:cNvPr id="974" name="careful!…"/>
          <p:cNvSpPr txBox="1"/>
          <p:nvPr/>
        </p:nvSpPr>
        <p:spPr>
          <a:xfrm>
            <a:off x="8269975" y="7195686"/>
            <a:ext cx="4288050" cy="1927226"/>
          </a:xfrm>
          <a:prstGeom prst="rect">
            <a:avLst/>
          </a:prstGeom>
          <a:solidFill>
            <a:srgbClr val="EAEAEA"/>
          </a:solidFill>
          <a:ln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t>careful!</a:t>
            </a:r>
          </a:p>
          <a:p>
            <a:pPr marL="571500" indent="-381000" algn="l">
              <a:buSzPct val="145000"/>
              <a:buChar char="•"/>
              <a:defRPr sz="2000" b="0"/>
            </a:pPr>
            <a:r>
              <a:t>many use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"generator"</a:t>
            </a:r>
            <a:r>
              <a:t> to refer to both a generator function and a generator object</a:t>
            </a:r>
          </a:p>
          <a:p>
            <a:pPr marL="571500" indent="-381000" algn="l">
              <a:buSzPct val="145000"/>
              <a:buChar char="•"/>
              <a:defRPr sz="2000" b="0"/>
            </a:pPr>
            <a:r>
              <a:t>some use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"generator"</a:t>
            </a:r>
            <a:r>
              <a:t> and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"iterator"</a:t>
            </a:r>
            <a:r>
              <a:t> as synonyms</a:t>
            </a:r>
          </a:p>
        </p:txBody>
      </p:sp>
      <p:sp>
        <p:nvSpPr>
          <p:cNvPr id="975" name="Shape"/>
          <p:cNvSpPr/>
          <p:nvPr/>
        </p:nvSpPr>
        <p:spPr>
          <a:xfrm>
            <a:off x="3850878" y="4968230"/>
            <a:ext cx="4257676" cy="22737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167" y="0"/>
                </a:moveTo>
                <a:lnTo>
                  <a:pt x="21600" y="79"/>
                </a:lnTo>
                <a:lnTo>
                  <a:pt x="17665" y="21419"/>
                </a:lnTo>
                <a:lnTo>
                  <a:pt x="0" y="21600"/>
                </a:lnTo>
                <a:lnTo>
                  <a:pt x="274" y="15567"/>
                </a:lnTo>
                <a:lnTo>
                  <a:pt x="12167" y="0"/>
                </a:lnTo>
                <a:close/>
              </a:path>
            </a:pathLst>
          </a:custGeom>
          <a:ln w="25400">
            <a:solidFill>
              <a:srgbClr val="FF26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76" name="let's differentiate these better..."/>
          <p:cNvSpPr txBox="1"/>
          <p:nvPr/>
        </p:nvSpPr>
        <p:spPr>
          <a:xfrm>
            <a:off x="8752706" y="5006470"/>
            <a:ext cx="362738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let's differentiate these better...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is x iterable?"/>
          <p:cNvSpPr txBox="1"/>
          <p:nvPr/>
        </p:nvSpPr>
        <p:spPr>
          <a:xfrm>
            <a:off x="1424859" y="857249"/>
            <a:ext cx="3250705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800" b="0"/>
            </a:pPr>
            <a:r>
              <a:t>is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t>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iterable</a:t>
            </a:r>
            <a:r>
              <a:t>?</a:t>
            </a:r>
          </a:p>
        </p:txBody>
      </p:sp>
      <p:sp>
        <p:nvSpPr>
          <p:cNvPr id="979" name="if this works, then yes:"/>
          <p:cNvSpPr txBox="1"/>
          <p:nvPr/>
        </p:nvSpPr>
        <p:spPr>
          <a:xfrm>
            <a:off x="2013051" y="1997074"/>
            <a:ext cx="359003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if this works, then yes:</a:t>
            </a:r>
          </a:p>
        </p:txBody>
      </p:sp>
      <p:sp>
        <p:nvSpPr>
          <p:cNvPr id="980" name="iter(x)"/>
          <p:cNvSpPr txBox="1"/>
          <p:nvPr/>
        </p:nvSpPr>
        <p:spPr>
          <a:xfrm>
            <a:off x="2007765" y="2755899"/>
            <a:ext cx="139467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iter(x)</a:t>
            </a:r>
          </a:p>
        </p:txBody>
      </p:sp>
      <p:sp>
        <p:nvSpPr>
          <p:cNvPr id="981" name="is y an iterator?"/>
          <p:cNvSpPr txBox="1"/>
          <p:nvPr/>
        </p:nvSpPr>
        <p:spPr>
          <a:xfrm>
            <a:off x="1424859" y="4413249"/>
            <a:ext cx="4035327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800" b="0"/>
            </a:pPr>
            <a:r>
              <a:t>is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y</a:t>
            </a:r>
            <a:r>
              <a:t> an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iterator</a:t>
            </a:r>
            <a:r>
              <a:t>?</a:t>
            </a:r>
          </a:p>
        </p:txBody>
      </p:sp>
      <p:sp>
        <p:nvSpPr>
          <p:cNvPr id="982" name="if this works, then yes:"/>
          <p:cNvSpPr txBox="1"/>
          <p:nvPr/>
        </p:nvSpPr>
        <p:spPr>
          <a:xfrm>
            <a:off x="2013051" y="5553074"/>
            <a:ext cx="359003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if this works, then yes:</a:t>
            </a:r>
          </a:p>
        </p:txBody>
      </p:sp>
      <p:sp>
        <p:nvSpPr>
          <p:cNvPr id="983" name="next(y)"/>
          <p:cNvSpPr txBox="1"/>
          <p:nvPr/>
        </p:nvSpPr>
        <p:spPr>
          <a:xfrm>
            <a:off x="2007765" y="6311899"/>
            <a:ext cx="139467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next(y)</a:t>
            </a:r>
          </a:p>
        </p:txBody>
      </p:sp>
      <p:sp>
        <p:nvSpPr>
          <p:cNvPr id="984" name="returns an iterator over x"/>
          <p:cNvSpPr txBox="1"/>
          <p:nvPr/>
        </p:nvSpPr>
        <p:spPr>
          <a:xfrm>
            <a:off x="4207941" y="2757829"/>
            <a:ext cx="41063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929292"/>
                </a:solidFill>
              </a:defRPr>
            </a:lvl1pPr>
          </a:lstStyle>
          <a:p>
            <a:r>
              <a:t>returns an iterator over x</a:t>
            </a:r>
          </a:p>
        </p:txBody>
      </p:sp>
      <p:sp>
        <p:nvSpPr>
          <p:cNvPr id="985" name="returns next value from y"/>
          <p:cNvSpPr txBox="1"/>
          <p:nvPr/>
        </p:nvSpPr>
        <p:spPr>
          <a:xfrm>
            <a:off x="4223568" y="6313829"/>
            <a:ext cx="407506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929292"/>
                </a:solidFill>
              </a:defRPr>
            </a:lvl1pPr>
          </a:lstStyle>
          <a:p>
            <a:r>
              <a:t>returns next value from y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is x iterable?"/>
          <p:cNvSpPr txBox="1"/>
          <p:nvPr/>
        </p:nvSpPr>
        <p:spPr>
          <a:xfrm>
            <a:off x="1424859" y="857249"/>
            <a:ext cx="3250705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800" b="0"/>
            </a:pPr>
            <a:r>
              <a:t>is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t>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iterable</a:t>
            </a:r>
            <a:r>
              <a:t>?</a:t>
            </a:r>
          </a:p>
        </p:txBody>
      </p:sp>
      <p:sp>
        <p:nvSpPr>
          <p:cNvPr id="988" name="if this works, then yes:"/>
          <p:cNvSpPr txBox="1"/>
          <p:nvPr/>
        </p:nvSpPr>
        <p:spPr>
          <a:xfrm>
            <a:off x="2013051" y="1997074"/>
            <a:ext cx="359003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if this works, then yes:</a:t>
            </a:r>
          </a:p>
        </p:txBody>
      </p:sp>
      <p:sp>
        <p:nvSpPr>
          <p:cNvPr id="989" name="y = iter(x)"/>
          <p:cNvSpPr txBox="1"/>
          <p:nvPr/>
        </p:nvSpPr>
        <p:spPr>
          <a:xfrm>
            <a:off x="2007765" y="2755899"/>
            <a:ext cx="212630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y = iter(x)</a:t>
            </a:r>
          </a:p>
        </p:txBody>
      </p:sp>
      <p:sp>
        <p:nvSpPr>
          <p:cNvPr id="990" name="is y an iterator?"/>
          <p:cNvSpPr txBox="1"/>
          <p:nvPr/>
        </p:nvSpPr>
        <p:spPr>
          <a:xfrm>
            <a:off x="1424859" y="4413249"/>
            <a:ext cx="4035327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800" b="0"/>
            </a:pPr>
            <a:r>
              <a:t>is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y</a:t>
            </a:r>
            <a:r>
              <a:t> an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iterator</a:t>
            </a:r>
            <a:r>
              <a:t>?</a:t>
            </a:r>
          </a:p>
        </p:txBody>
      </p:sp>
      <p:sp>
        <p:nvSpPr>
          <p:cNvPr id="991" name="if this works, then yes:"/>
          <p:cNvSpPr txBox="1"/>
          <p:nvPr/>
        </p:nvSpPr>
        <p:spPr>
          <a:xfrm>
            <a:off x="2013051" y="5553074"/>
            <a:ext cx="359003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if this works, then yes:</a:t>
            </a:r>
          </a:p>
        </p:txBody>
      </p:sp>
      <p:sp>
        <p:nvSpPr>
          <p:cNvPr id="992" name="next(y)"/>
          <p:cNvSpPr txBox="1"/>
          <p:nvPr/>
        </p:nvSpPr>
        <p:spPr>
          <a:xfrm>
            <a:off x="2007765" y="6311899"/>
            <a:ext cx="139467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next(y)</a:t>
            </a:r>
          </a:p>
        </p:txBody>
      </p:sp>
      <p:sp>
        <p:nvSpPr>
          <p:cNvPr id="993" name="returns an iterator over x"/>
          <p:cNvSpPr txBox="1"/>
          <p:nvPr/>
        </p:nvSpPr>
        <p:spPr>
          <a:xfrm>
            <a:off x="4207941" y="2757829"/>
            <a:ext cx="41063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929292"/>
                </a:solidFill>
              </a:defRPr>
            </a:lvl1pPr>
          </a:lstStyle>
          <a:p>
            <a:r>
              <a:t>returns an iterator over x</a:t>
            </a:r>
          </a:p>
        </p:txBody>
      </p:sp>
      <p:sp>
        <p:nvSpPr>
          <p:cNvPr id="994" name="returns next value from y"/>
          <p:cNvSpPr txBox="1"/>
          <p:nvPr/>
        </p:nvSpPr>
        <p:spPr>
          <a:xfrm>
            <a:off x="4223568" y="6313829"/>
            <a:ext cx="407506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929292"/>
                </a:solidFill>
              </a:defRPr>
            </a:lvl1pPr>
          </a:lstStyle>
          <a:p>
            <a:r>
              <a:t>returns next value from y</a:t>
            </a:r>
          </a:p>
        </p:txBody>
      </p:sp>
      <p:sp>
        <p:nvSpPr>
          <p:cNvPr id="995" name="Line"/>
          <p:cNvSpPr/>
          <p:nvPr/>
        </p:nvSpPr>
        <p:spPr>
          <a:xfrm>
            <a:off x="2129408" y="3261822"/>
            <a:ext cx="900659" cy="3141456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x = [1,2,3]…"/>
          <p:cNvSpPr txBox="1"/>
          <p:nvPr/>
        </p:nvSpPr>
        <p:spPr>
          <a:xfrm>
            <a:off x="1506438" y="1835149"/>
            <a:ext cx="5782866" cy="215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800" b="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x = [1,2,3]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800" b="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y = enumerate([1,2,3])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800" b="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z = 3</a:t>
            </a:r>
          </a:p>
        </p:txBody>
      </p:sp>
      <p:sp>
        <p:nvSpPr>
          <p:cNvPr id="998" name="Can you classify x, y, and z?"/>
          <p:cNvSpPr txBox="1"/>
          <p:nvPr/>
        </p:nvSpPr>
        <p:spPr>
          <a:xfrm>
            <a:off x="1397000" y="507999"/>
            <a:ext cx="430351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Can you classify x, y, and z?</a:t>
            </a:r>
          </a:p>
        </p:txBody>
      </p:sp>
      <p:sp>
        <p:nvSpPr>
          <p:cNvPr id="999" name="Things to try:"/>
          <p:cNvSpPr txBox="1"/>
          <p:nvPr/>
        </p:nvSpPr>
        <p:spPr>
          <a:xfrm>
            <a:off x="1397000" y="4952999"/>
            <a:ext cx="222438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Things to try:</a:t>
            </a:r>
          </a:p>
        </p:txBody>
      </p:sp>
      <p:sp>
        <p:nvSpPr>
          <p:cNvPr id="1000" name="iter(x)…"/>
          <p:cNvSpPr txBox="1"/>
          <p:nvPr/>
        </p:nvSpPr>
        <p:spPr>
          <a:xfrm>
            <a:off x="1506438" y="5899149"/>
            <a:ext cx="2048471" cy="215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800" b="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iter(x)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800" b="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next(x)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800" b="0" i="1"/>
            </a:pPr>
            <a:r>
              <a:t>etc.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Iterators/Generators (Part 2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Iterators/Generators (Part 2)</a:t>
            </a:r>
          </a:p>
        </p:txBody>
      </p:sp>
      <p:sp>
        <p:nvSpPr>
          <p:cNvPr id="1003" name="Outline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Outline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when normal functions aren't good enough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yield keyword by example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the scary vocabulary of iteration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the open function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demos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Reading Fil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Reading Files</a:t>
            </a:r>
          </a:p>
        </p:txBody>
      </p:sp>
      <p:sp>
        <p:nvSpPr>
          <p:cNvPr id="1006" name="path = “file.txt”…"/>
          <p:cNvSpPr txBox="1"/>
          <p:nvPr/>
        </p:nvSpPr>
        <p:spPr>
          <a:xfrm>
            <a:off x="912787" y="1793354"/>
            <a:ext cx="3406677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path = “file.txt”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f = open(path)</a:t>
            </a:r>
          </a:p>
        </p:txBody>
      </p:sp>
      <p:sp>
        <p:nvSpPr>
          <p:cNvPr id="1007" name="open(…) function is built in"/>
          <p:cNvSpPr txBox="1"/>
          <p:nvPr/>
        </p:nvSpPr>
        <p:spPr>
          <a:xfrm>
            <a:off x="2362993" y="3514824"/>
            <a:ext cx="360521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open(…) function is built in </a:t>
            </a:r>
          </a:p>
        </p:txBody>
      </p:sp>
      <p:sp>
        <p:nvSpPr>
          <p:cNvPr id="1008" name="Line"/>
          <p:cNvSpPr/>
          <p:nvPr/>
        </p:nvSpPr>
        <p:spPr>
          <a:xfrm rot="10800000">
            <a:off x="2196818" y="2636986"/>
            <a:ext cx="647548" cy="739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0" h="21600" extrusionOk="0">
                <a:moveTo>
                  <a:pt x="20883" y="21600"/>
                </a:moveTo>
                <a:cubicBezTo>
                  <a:pt x="21078" y="18633"/>
                  <a:pt x="19619" y="15776"/>
                  <a:pt x="16997" y="13986"/>
                </a:cubicBezTo>
                <a:cubicBezTo>
                  <a:pt x="13323" y="11478"/>
                  <a:pt x="8168" y="11658"/>
                  <a:pt x="4383" y="9236"/>
                </a:cubicBezTo>
                <a:cubicBezTo>
                  <a:pt x="1124" y="7151"/>
                  <a:pt x="-522" y="3559"/>
                  <a:pt x="148" y="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Reading Fil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Reading Files</a:t>
            </a:r>
          </a:p>
        </p:txBody>
      </p:sp>
      <p:sp>
        <p:nvSpPr>
          <p:cNvPr id="1011" name="path = “file.txt”…"/>
          <p:cNvSpPr txBox="1"/>
          <p:nvPr/>
        </p:nvSpPr>
        <p:spPr>
          <a:xfrm>
            <a:off x="912787" y="1793354"/>
            <a:ext cx="3406677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path = “file.txt”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f = open(path)</a:t>
            </a:r>
          </a:p>
        </p:txBody>
      </p:sp>
      <p:sp>
        <p:nvSpPr>
          <p:cNvPr id="1012" name="it takes a string argument,…"/>
          <p:cNvSpPr txBox="1"/>
          <p:nvPr/>
        </p:nvSpPr>
        <p:spPr>
          <a:xfrm>
            <a:off x="3198316" y="3438624"/>
            <a:ext cx="358556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it takes a string argument,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which contains path to a file</a:t>
            </a:r>
          </a:p>
        </p:txBody>
      </p:sp>
      <p:sp>
        <p:nvSpPr>
          <p:cNvPr id="1013" name="Line"/>
          <p:cNvSpPr/>
          <p:nvPr/>
        </p:nvSpPr>
        <p:spPr>
          <a:xfrm rot="10800000">
            <a:off x="2958818" y="2636986"/>
            <a:ext cx="647548" cy="739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0" h="21600" extrusionOk="0">
                <a:moveTo>
                  <a:pt x="20883" y="21600"/>
                </a:moveTo>
                <a:cubicBezTo>
                  <a:pt x="21078" y="18633"/>
                  <a:pt x="19619" y="15776"/>
                  <a:pt x="16997" y="13986"/>
                </a:cubicBezTo>
                <a:cubicBezTo>
                  <a:pt x="13323" y="11478"/>
                  <a:pt x="8168" y="11658"/>
                  <a:pt x="4383" y="9236"/>
                </a:cubicBezTo>
                <a:cubicBezTo>
                  <a:pt x="1124" y="7151"/>
                  <a:pt x="-522" y="3559"/>
                  <a:pt x="148" y="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14" name="This is a test!…"/>
          <p:cNvSpPr/>
          <p:nvPr/>
        </p:nvSpPr>
        <p:spPr>
          <a:xfrm>
            <a:off x="9359900" y="1714500"/>
            <a:ext cx="2731493" cy="189235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This is a test!</a:t>
            </a:r>
          </a:p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3</a:t>
            </a:r>
          </a:p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2</a:t>
            </a:r>
          </a:p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1</a:t>
            </a:r>
          </a:p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Go!</a:t>
            </a:r>
          </a:p>
        </p:txBody>
      </p:sp>
      <p:sp>
        <p:nvSpPr>
          <p:cNvPr id="1015" name="file.txt"/>
          <p:cNvSpPr txBox="1"/>
          <p:nvPr/>
        </p:nvSpPr>
        <p:spPr>
          <a:xfrm>
            <a:off x="9239274" y="1200472"/>
            <a:ext cx="11556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file.txt</a:t>
            </a:r>
          </a:p>
        </p:txBody>
      </p:sp>
      <p:sp>
        <p:nvSpPr>
          <p:cNvPr id="1016" name="c:\users\tyler\my-doc.txt"/>
          <p:cNvSpPr txBox="1"/>
          <p:nvPr/>
        </p:nvSpPr>
        <p:spPr>
          <a:xfrm>
            <a:off x="2610526" y="5999738"/>
            <a:ext cx="4456348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c:\users\</a:t>
            </a:r>
            <a:r>
              <a:rPr lang="en-US" dirty="0" err="1"/>
              <a:t>meena</a:t>
            </a:r>
            <a:r>
              <a:rPr dirty="0"/>
              <a:t>\my-</a:t>
            </a:r>
            <a:r>
              <a:rPr dirty="0" err="1"/>
              <a:t>doc.txt</a:t>
            </a:r>
            <a:endParaRPr dirty="0"/>
          </a:p>
        </p:txBody>
      </p:sp>
      <p:sp>
        <p:nvSpPr>
          <p:cNvPr id="1017" name="/var/log/events.log"/>
          <p:cNvSpPr txBox="1"/>
          <p:nvPr/>
        </p:nvSpPr>
        <p:spPr>
          <a:xfrm>
            <a:off x="3277492" y="6769099"/>
            <a:ext cx="312241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/var/log/events.log</a:t>
            </a:r>
          </a:p>
        </p:txBody>
      </p:sp>
      <p:sp>
        <p:nvSpPr>
          <p:cNvPr id="1018" name="../data/input.csv"/>
          <p:cNvSpPr txBox="1"/>
          <p:nvPr/>
        </p:nvSpPr>
        <p:spPr>
          <a:xfrm>
            <a:off x="3499693" y="7531099"/>
            <a:ext cx="267801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../data/input.csv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Reading Fil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Reading Files</a:t>
            </a:r>
          </a:p>
        </p:txBody>
      </p:sp>
      <p:sp>
        <p:nvSpPr>
          <p:cNvPr id="1021" name="path = “file.txt”…"/>
          <p:cNvSpPr txBox="1"/>
          <p:nvPr/>
        </p:nvSpPr>
        <p:spPr>
          <a:xfrm>
            <a:off x="912787" y="1793354"/>
            <a:ext cx="3406677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path = “file.txt”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f = open(path)</a:t>
            </a:r>
          </a:p>
        </p:txBody>
      </p:sp>
      <p:sp>
        <p:nvSpPr>
          <p:cNvPr id="1022" name="it returns a file object"/>
          <p:cNvSpPr txBox="1"/>
          <p:nvPr/>
        </p:nvSpPr>
        <p:spPr>
          <a:xfrm>
            <a:off x="1221159" y="3413224"/>
            <a:ext cx="278993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it returns a file object</a:t>
            </a:r>
          </a:p>
        </p:txBody>
      </p:sp>
      <p:sp>
        <p:nvSpPr>
          <p:cNvPr id="1023" name="Line"/>
          <p:cNvSpPr/>
          <p:nvPr/>
        </p:nvSpPr>
        <p:spPr>
          <a:xfrm rot="10800000">
            <a:off x="1053818" y="2636986"/>
            <a:ext cx="647548" cy="739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0" h="21600" extrusionOk="0">
                <a:moveTo>
                  <a:pt x="20883" y="21600"/>
                </a:moveTo>
                <a:cubicBezTo>
                  <a:pt x="21078" y="18633"/>
                  <a:pt x="19619" y="15776"/>
                  <a:pt x="16997" y="13986"/>
                </a:cubicBezTo>
                <a:cubicBezTo>
                  <a:pt x="13323" y="11478"/>
                  <a:pt x="8168" y="11658"/>
                  <a:pt x="4383" y="9236"/>
                </a:cubicBezTo>
                <a:cubicBezTo>
                  <a:pt x="1124" y="7151"/>
                  <a:pt x="-522" y="3559"/>
                  <a:pt x="148" y="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24" name="This is a test!…"/>
          <p:cNvSpPr/>
          <p:nvPr/>
        </p:nvSpPr>
        <p:spPr>
          <a:xfrm>
            <a:off x="9359900" y="1714500"/>
            <a:ext cx="2731493" cy="189235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This is a test!</a:t>
            </a:r>
          </a:p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3</a:t>
            </a:r>
          </a:p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2</a:t>
            </a:r>
          </a:p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1</a:t>
            </a:r>
          </a:p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Go!</a:t>
            </a:r>
          </a:p>
        </p:txBody>
      </p:sp>
      <p:sp>
        <p:nvSpPr>
          <p:cNvPr id="1025" name="file.txt"/>
          <p:cNvSpPr txBox="1"/>
          <p:nvPr/>
        </p:nvSpPr>
        <p:spPr>
          <a:xfrm>
            <a:off x="9239274" y="1200472"/>
            <a:ext cx="11556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file.txt</a:t>
            </a:r>
          </a:p>
        </p:txBody>
      </p:sp>
      <p:sp>
        <p:nvSpPr>
          <p:cNvPr id="1026" name="file objects are iterators!"/>
          <p:cNvSpPr txBox="1"/>
          <p:nvPr/>
        </p:nvSpPr>
        <p:spPr>
          <a:xfrm>
            <a:off x="1033487" y="4683224"/>
            <a:ext cx="316527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file objects are iterators!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ading Fil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Reading Files</a:t>
            </a:r>
          </a:p>
        </p:txBody>
      </p:sp>
      <p:sp>
        <p:nvSpPr>
          <p:cNvPr id="1029" name="path = “file.txt”…"/>
          <p:cNvSpPr txBox="1"/>
          <p:nvPr/>
        </p:nvSpPr>
        <p:spPr>
          <a:xfrm>
            <a:off x="912787" y="1793354"/>
            <a:ext cx="3406677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path = “file.txt”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f = open(path)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for line in f:</a:t>
            </a:r>
            <a:br/>
            <a:r>
              <a:t>    print(line)</a:t>
            </a:r>
          </a:p>
        </p:txBody>
      </p:sp>
      <p:sp>
        <p:nvSpPr>
          <p:cNvPr id="1030" name="This is a test!…"/>
          <p:cNvSpPr/>
          <p:nvPr/>
        </p:nvSpPr>
        <p:spPr>
          <a:xfrm>
            <a:off x="9359900" y="1714500"/>
            <a:ext cx="2731493" cy="189235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This is a test!</a:t>
            </a:r>
          </a:p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3</a:t>
            </a:r>
          </a:p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2</a:t>
            </a:r>
          </a:p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1</a:t>
            </a:r>
          </a:p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Go!</a:t>
            </a:r>
          </a:p>
        </p:txBody>
      </p:sp>
      <p:sp>
        <p:nvSpPr>
          <p:cNvPr id="1031" name="file.txt"/>
          <p:cNvSpPr txBox="1"/>
          <p:nvPr/>
        </p:nvSpPr>
        <p:spPr>
          <a:xfrm>
            <a:off x="9239274" y="1200472"/>
            <a:ext cx="11556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file.txt</a:t>
            </a:r>
          </a:p>
        </p:txBody>
      </p:sp>
      <p:sp>
        <p:nvSpPr>
          <p:cNvPr id="1032" name="Arrow"/>
          <p:cNvSpPr/>
          <p:nvPr/>
        </p:nvSpPr>
        <p:spPr>
          <a:xfrm rot="5400000">
            <a:off x="1913061" y="2633538"/>
            <a:ext cx="1625601" cy="4486524"/>
          </a:xfrm>
          <a:prstGeom prst="rightArrow">
            <a:avLst>
              <a:gd name="adj1" fmla="val 42482"/>
              <a:gd name="adj2" fmla="val 5690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33" name="Output"/>
          <p:cNvSpPr txBox="1"/>
          <p:nvPr/>
        </p:nvSpPr>
        <p:spPr>
          <a:xfrm>
            <a:off x="2104950" y="4375392"/>
            <a:ext cx="124182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Output</a:t>
            </a:r>
          </a:p>
        </p:txBody>
      </p:sp>
      <p:sp>
        <p:nvSpPr>
          <p:cNvPr id="1034" name="This is a test!…"/>
          <p:cNvSpPr txBox="1"/>
          <p:nvPr/>
        </p:nvSpPr>
        <p:spPr>
          <a:xfrm>
            <a:off x="1666986" y="5867400"/>
            <a:ext cx="1836689" cy="330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t>This is a test!</a:t>
            </a:r>
          </a:p>
          <a:p>
            <a:pPr algn="l">
              <a:defRPr b="0"/>
            </a:pPr>
            <a:endParaRPr/>
          </a:p>
          <a:p>
            <a:pPr algn="l">
              <a:defRPr b="0"/>
            </a:pPr>
            <a:r>
              <a:t>3</a:t>
            </a:r>
          </a:p>
          <a:p>
            <a:pPr algn="l">
              <a:defRPr b="0"/>
            </a:pPr>
            <a:endParaRPr/>
          </a:p>
          <a:p>
            <a:pPr algn="l">
              <a:defRPr b="0"/>
            </a:pPr>
            <a:r>
              <a:t>2</a:t>
            </a:r>
          </a:p>
          <a:p>
            <a:pPr algn="l">
              <a:defRPr b="0"/>
            </a:pPr>
            <a:endParaRPr/>
          </a:p>
          <a:p>
            <a:pPr algn="l">
              <a:defRPr b="0"/>
            </a:pPr>
            <a:r>
              <a:t>1</a:t>
            </a:r>
          </a:p>
          <a:p>
            <a:pPr algn="l">
              <a:defRPr b="0"/>
            </a:pPr>
            <a:endParaRPr/>
          </a:p>
          <a:p>
            <a:pPr algn="l">
              <a:defRPr b="0"/>
            </a:pPr>
            <a:r>
              <a:t>Go!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Iterators/Generators (Part 2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Iterators/Generators (Part 2)</a:t>
            </a:r>
          </a:p>
        </p:txBody>
      </p:sp>
      <p:sp>
        <p:nvSpPr>
          <p:cNvPr id="1037" name="Outline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Outline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when normal functions aren't good enough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yield keyword by example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the scary vocabulary of iteration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the open function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demos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def get_one_digit_nums():…"/>
          <p:cNvSpPr txBox="1"/>
          <p:nvPr/>
        </p:nvSpPr>
        <p:spPr>
          <a:xfrm>
            <a:off x="1027211" y="622300"/>
            <a:ext cx="9523463" cy="5131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5E34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def</a:t>
            </a:r>
            <a:r>
              <a:rPr>
                <a:solidFill>
                  <a:srgbClr val="000000"/>
                </a:solidFill>
              </a:rPr>
              <a:t> </a:t>
            </a:r>
            <a:r>
              <a:t>get_one_digit_nums</a:t>
            </a:r>
            <a:r>
              <a:rPr>
                <a:solidFill>
                  <a:srgbClr val="000000"/>
                </a:solidFill>
              </a:rPr>
              <a:t>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D03BFF"/>
                </a:solidFill>
              </a:rPr>
              <a:t>print</a:t>
            </a:r>
            <a:r>
              <a:rPr>
                <a:solidFill>
                  <a:srgbClr val="000000"/>
                </a:solidFill>
              </a:rPr>
              <a:t>(</a:t>
            </a:r>
            <a:r>
              <a:t>"START"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CD7923"/>
                </a:solidFill>
              </a:rPr>
              <a:t>nums</a:t>
            </a:r>
            <a:r>
              <a:t> = []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CD7923"/>
                </a:solidFill>
              </a:rPr>
              <a:t>i</a:t>
            </a:r>
            <a:r>
              <a:t> = 0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D03BFF"/>
                </a:solidFill>
              </a:rPr>
              <a:t>while</a:t>
            </a:r>
            <a:r>
              <a:t> i &lt; 10: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        nums.append(i)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CD7923"/>
                </a:solidFill>
              </a:rPr>
              <a:t>i</a:t>
            </a:r>
            <a:r>
              <a:t> += 1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print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AF3782"/>
                </a:solidFill>
              </a:rPr>
              <a:t>"END"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nums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for</a:t>
            </a:r>
            <a:r>
              <a:t> x </a:t>
            </a:r>
            <a:r>
              <a:rPr>
                <a:solidFill>
                  <a:srgbClr val="D03BFF"/>
                </a:solidFill>
              </a:rPr>
              <a:t>in</a:t>
            </a:r>
            <a:r>
              <a:t> </a:t>
            </a:r>
            <a:r>
              <a:rPr strike="sngStrike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get_one_digit_nums()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Gill Sans Light"/>
                <a:ea typeface="Gill Sans Light"/>
                <a:cs typeface="Gill Sans Light"/>
                <a:sym typeface="Gill Sans Light"/>
              </a:rPr>
              <a:t>[0,1,2,3,4,5,6,7,8,9]</a:t>
            </a:r>
            <a:r>
              <a:t>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print</a:t>
            </a:r>
            <a:r>
              <a:rPr>
                <a:solidFill>
                  <a:srgbClr val="000000"/>
                </a:solidFill>
              </a:rPr>
              <a:t>(x)</a:t>
            </a:r>
          </a:p>
        </p:txBody>
      </p:sp>
      <p:sp>
        <p:nvSpPr>
          <p:cNvPr id="499" name="how many times is the word &quot;START&quot; printed?"/>
          <p:cNvSpPr txBox="1"/>
          <p:nvPr/>
        </p:nvSpPr>
        <p:spPr>
          <a:xfrm>
            <a:off x="3581424" y="7353299"/>
            <a:ext cx="58419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how many times is the word "START" printed?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Demo 1: add numbers in a fil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Demo 1: add numbers in a file</a:t>
            </a:r>
          </a:p>
        </p:txBody>
      </p:sp>
      <p:sp>
        <p:nvSpPr>
          <p:cNvPr id="1040" name="Goal: read all lines from a file as integers and add them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540877" cy="768449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Goal: read all lines from a file as integers and add them</a:t>
            </a:r>
          </a:p>
          <a:p>
            <a:pPr marL="0" lvl="5" indent="0">
              <a:buSzTx/>
              <a:buNone/>
            </a:pPr>
            <a:r>
              <a:rPr b="1"/>
              <a:t>Input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file containing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50 million numbers</a:t>
            </a:r>
            <a:r>
              <a:t> between 0 and 100</a:t>
            </a:r>
          </a:p>
          <a:p>
            <a:pPr marL="0" lvl="5" indent="0">
              <a:buSzTx/>
              <a:buNone/>
            </a:pPr>
            <a:r>
              <a:rPr b="1"/>
              <a:t>Output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The sum of the numbers</a:t>
            </a:r>
          </a:p>
          <a:p>
            <a:pPr marL="0" lvl="5" indent="0">
              <a:buSzTx/>
              <a:buNone/>
            </a:pPr>
            <a:r>
              <a:rPr b="1"/>
              <a:t>Example</a:t>
            </a:r>
            <a:r>
              <a:t>:</a:t>
            </a:r>
            <a:br/>
            <a:br>
              <a:rPr sz="2200"/>
            </a:br>
            <a:r>
              <a:rPr sz="2600">
                <a:latin typeface="Courier"/>
                <a:ea typeface="Courier"/>
                <a:cs typeface="Courier"/>
                <a:sym typeface="Courier"/>
              </a:rPr>
              <a:t>prompt&gt; </a:t>
            </a:r>
            <a:r>
              <a:rPr sz="2600" b="1">
                <a:latin typeface="Courier"/>
                <a:ea typeface="Courier"/>
                <a:cs typeface="Courier"/>
                <a:sym typeface="Courier"/>
              </a:rPr>
              <a:t>python sum.py</a:t>
            </a:r>
            <a:br>
              <a:rPr sz="2600">
                <a:latin typeface="Courier"/>
                <a:ea typeface="Courier"/>
                <a:cs typeface="Courier"/>
                <a:sym typeface="Courier"/>
              </a:rPr>
            </a:br>
            <a:r>
              <a:rPr sz="2600">
                <a:latin typeface="Courier"/>
                <a:ea typeface="Courier"/>
                <a:cs typeface="Courier"/>
                <a:sym typeface="Courier"/>
              </a:rPr>
              <a:t>2499463617</a:t>
            </a:r>
          </a:p>
          <a:p>
            <a:pPr marL="0" lvl="5" indent="0">
              <a:buSzTx/>
              <a:buNone/>
            </a:pPr>
            <a:r>
              <a:rPr b="1"/>
              <a:t>Two ways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Put all lines in a list first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Directly use iterable file</a:t>
            </a:r>
          </a:p>
        </p:txBody>
      </p:sp>
      <p:sp>
        <p:nvSpPr>
          <p:cNvPr id="1041" name="Bonus: create generator function…"/>
          <p:cNvSpPr txBox="1"/>
          <p:nvPr/>
        </p:nvSpPr>
        <p:spPr>
          <a:xfrm>
            <a:off x="7671767" y="7962230"/>
            <a:ext cx="4493866" cy="814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Bonus: </a:t>
            </a:r>
            <a:r>
              <a:rPr b="0"/>
              <a:t>create generator function</a:t>
            </a:r>
          </a:p>
          <a:p>
            <a:r>
              <a:rPr b="0"/>
              <a:t>that does the str =&gt; int conversion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Demo 2: handy function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Demo 2: handy functions</a:t>
            </a:r>
          </a:p>
        </p:txBody>
      </p:sp>
      <p:sp>
        <p:nvSpPr>
          <p:cNvPr id="1044" name="Learn these: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540877" cy="768449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</a:pPr>
            <a:r>
              <a:rPr b="1"/>
              <a:t>Learn these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enumerate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zip</a:t>
            </a:r>
          </a:p>
        </p:txBody>
      </p:sp>
      <p:sp>
        <p:nvSpPr>
          <p:cNvPr id="1045" name="Bonus: tuple packing/unpacking"/>
          <p:cNvSpPr txBox="1"/>
          <p:nvPr/>
        </p:nvSpPr>
        <p:spPr>
          <a:xfrm>
            <a:off x="4419476" y="4647530"/>
            <a:ext cx="4165849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Bonus: </a:t>
            </a:r>
            <a:r>
              <a:rPr b="0"/>
              <a:t>tuple packing/unpacking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Demo 3: sorting files by line length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Demo 3: sorting files by line length</a:t>
            </a:r>
          </a:p>
        </p:txBody>
      </p:sp>
      <p:sp>
        <p:nvSpPr>
          <p:cNvPr id="1048" name="Goal: output file contents, with shortest line first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540877" cy="768449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Goal: output file contents, with shortest line first</a:t>
            </a:r>
          </a:p>
          <a:p>
            <a:pPr marL="0" lvl="5" indent="0">
              <a:buSzTx/>
              <a:buNone/>
            </a:pPr>
            <a:r>
              <a:rPr b="1"/>
              <a:t>Input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a text file</a:t>
            </a:r>
          </a:p>
          <a:p>
            <a:pPr marL="0" lvl="5" indent="0">
              <a:buSzTx/>
              <a:buNone/>
            </a:pPr>
            <a:r>
              <a:rPr b="1"/>
              <a:t>Output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print lines sorted</a:t>
            </a: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Demo 4: matrix load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Demo 4: matrix load</a:t>
            </a:r>
          </a:p>
        </p:txBody>
      </p:sp>
      <p:sp>
        <p:nvSpPr>
          <p:cNvPr id="1051" name="Goal: load a matrix of integers from a file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540877" cy="768449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Goal: load a matrix of integers from a file</a:t>
            </a:r>
          </a:p>
          <a:p>
            <a:pPr marL="0" lvl="5" indent="0">
              <a:buSzTx/>
              <a:buNone/>
            </a:pPr>
            <a:r>
              <a:rPr b="1"/>
              <a:t>Input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file name</a:t>
            </a:r>
          </a:p>
          <a:p>
            <a:pPr marL="0" lvl="5" indent="0">
              <a:buSzTx/>
              <a:buNone/>
            </a:pPr>
            <a:r>
              <a:rPr b="1"/>
              <a:t>Output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generator that yields lists of ints</a:t>
            </a:r>
          </a:p>
        </p:txBody>
      </p:sp>
      <p:sp>
        <p:nvSpPr>
          <p:cNvPr id="1052" name="1,2,3…"/>
          <p:cNvSpPr/>
          <p:nvPr/>
        </p:nvSpPr>
        <p:spPr>
          <a:xfrm>
            <a:off x="1104900" y="6096000"/>
            <a:ext cx="2537818" cy="216515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1,2,3</a:t>
            </a:r>
          </a:p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4,5,6</a:t>
            </a:r>
          </a:p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7,8,9</a:t>
            </a:r>
          </a:p>
        </p:txBody>
      </p:sp>
      <p:sp>
        <p:nvSpPr>
          <p:cNvPr id="1053" name="Arrow"/>
          <p:cNvSpPr/>
          <p:nvPr/>
        </p:nvSpPr>
        <p:spPr>
          <a:xfrm>
            <a:off x="3784600" y="6543575"/>
            <a:ext cx="1270000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54" name="generator"/>
          <p:cNvSpPr txBox="1"/>
          <p:nvPr/>
        </p:nvSpPr>
        <p:spPr>
          <a:xfrm>
            <a:off x="5155852" y="6949975"/>
            <a:ext cx="165169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generator</a:t>
            </a:r>
          </a:p>
        </p:txBody>
      </p:sp>
      <p:sp>
        <p:nvSpPr>
          <p:cNvPr id="1055" name="Arrow"/>
          <p:cNvSpPr/>
          <p:nvPr/>
        </p:nvSpPr>
        <p:spPr>
          <a:xfrm>
            <a:off x="6832600" y="6543575"/>
            <a:ext cx="1270000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56" name="[1,2,3]"/>
          <p:cNvSpPr txBox="1"/>
          <p:nvPr/>
        </p:nvSpPr>
        <p:spPr>
          <a:xfrm>
            <a:off x="8307982" y="6943625"/>
            <a:ext cx="139467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[1,2,3]</a:t>
            </a:r>
          </a:p>
        </p:txBody>
      </p:sp>
      <p:sp>
        <p:nvSpPr>
          <p:cNvPr id="1057" name="..."/>
          <p:cNvSpPr txBox="1"/>
          <p:nvPr/>
        </p:nvSpPr>
        <p:spPr>
          <a:xfrm>
            <a:off x="8673802" y="7451625"/>
            <a:ext cx="66303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...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def get_one_digit_nums():…"/>
          <p:cNvSpPr txBox="1"/>
          <p:nvPr/>
        </p:nvSpPr>
        <p:spPr>
          <a:xfrm>
            <a:off x="1027211" y="622300"/>
            <a:ext cx="6751068" cy="513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5E34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def</a:t>
            </a:r>
            <a:r>
              <a:rPr>
                <a:solidFill>
                  <a:srgbClr val="000000"/>
                </a:solidFill>
              </a:rPr>
              <a:t> </a:t>
            </a:r>
            <a:r>
              <a:t>get_one_digit_nums</a:t>
            </a:r>
            <a:r>
              <a:rPr>
                <a:solidFill>
                  <a:srgbClr val="000000"/>
                </a:solidFill>
              </a:rPr>
              <a:t>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D03BFF"/>
                </a:solidFill>
              </a:rPr>
              <a:t>print</a:t>
            </a:r>
            <a:r>
              <a:rPr>
                <a:solidFill>
                  <a:srgbClr val="000000"/>
                </a:solidFill>
              </a:rPr>
              <a:t>(</a:t>
            </a:r>
            <a:r>
              <a:t>"START"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CD7923"/>
                </a:solidFill>
              </a:rPr>
              <a:t>nums</a:t>
            </a:r>
            <a:r>
              <a:t> = []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CD7923"/>
                </a:solidFill>
              </a:rPr>
              <a:t>i</a:t>
            </a:r>
            <a:r>
              <a:t> = 0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D03BFF"/>
                </a:solidFill>
              </a:rPr>
              <a:t>while</a:t>
            </a:r>
            <a:r>
              <a:t> i &lt; 10: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        nums.append(i)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CD7923"/>
                </a:solidFill>
              </a:rPr>
              <a:t>i</a:t>
            </a:r>
            <a:r>
              <a:t> += 1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print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AF3782"/>
                </a:solidFill>
              </a:rPr>
              <a:t>"END"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nums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for</a:t>
            </a:r>
            <a:r>
              <a:t> x </a:t>
            </a:r>
            <a:r>
              <a:rPr>
                <a:solidFill>
                  <a:srgbClr val="D03BFF"/>
                </a:solidFill>
              </a:rPr>
              <a:t>in</a:t>
            </a:r>
            <a:r>
              <a:t> get_one_digit_nums():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print</a:t>
            </a:r>
            <a:r>
              <a:rPr>
                <a:solidFill>
                  <a:srgbClr val="000000"/>
                </a:solidFill>
              </a:rPr>
              <a:t>(x)</a:t>
            </a:r>
          </a:p>
        </p:txBody>
      </p:sp>
      <p:sp>
        <p:nvSpPr>
          <p:cNvPr id="502" name="time"/>
          <p:cNvSpPr txBox="1"/>
          <p:nvPr/>
        </p:nvSpPr>
        <p:spPr>
          <a:xfrm>
            <a:off x="6085309" y="8483599"/>
            <a:ext cx="83418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time</a:t>
            </a:r>
          </a:p>
        </p:txBody>
      </p:sp>
      <p:sp>
        <p:nvSpPr>
          <p:cNvPr id="503" name="Line"/>
          <p:cNvSpPr/>
          <p:nvPr/>
        </p:nvSpPr>
        <p:spPr>
          <a:xfrm>
            <a:off x="1092200" y="8369300"/>
            <a:ext cx="10820401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04" name="running get_one_digit_nums code"/>
          <p:cNvSpPr/>
          <p:nvPr/>
        </p:nvSpPr>
        <p:spPr>
          <a:xfrm>
            <a:off x="1621680" y="7664196"/>
            <a:ext cx="4828184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running get_one_digit_nums code</a:t>
            </a:r>
          </a:p>
        </p:txBody>
      </p:sp>
      <p:sp>
        <p:nvSpPr>
          <p:cNvPr id="505" name="looping over results and printing"/>
          <p:cNvSpPr/>
          <p:nvPr/>
        </p:nvSpPr>
        <p:spPr>
          <a:xfrm>
            <a:off x="6578600" y="7664196"/>
            <a:ext cx="4715620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looping over results and printing</a:t>
            </a:r>
          </a:p>
        </p:txBody>
      </p:sp>
      <p:sp>
        <p:nvSpPr>
          <p:cNvPr id="506" name="stage 1"/>
          <p:cNvSpPr txBox="1"/>
          <p:nvPr/>
        </p:nvSpPr>
        <p:spPr>
          <a:xfrm>
            <a:off x="3547616" y="7153656"/>
            <a:ext cx="97631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stage 1</a:t>
            </a:r>
          </a:p>
        </p:txBody>
      </p:sp>
      <p:sp>
        <p:nvSpPr>
          <p:cNvPr id="507" name="stage 2"/>
          <p:cNvSpPr txBox="1"/>
          <p:nvPr/>
        </p:nvSpPr>
        <p:spPr>
          <a:xfrm>
            <a:off x="8448253" y="7153656"/>
            <a:ext cx="97631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stage 2</a:t>
            </a:r>
          </a:p>
        </p:txBody>
      </p:sp>
      <p:sp>
        <p:nvSpPr>
          <p:cNvPr id="508" name="Square"/>
          <p:cNvSpPr/>
          <p:nvPr/>
        </p:nvSpPr>
        <p:spPr>
          <a:xfrm>
            <a:off x="6375400" y="2146300"/>
            <a:ext cx="1270000" cy="1270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09" name="Square"/>
          <p:cNvSpPr/>
          <p:nvPr/>
        </p:nvSpPr>
        <p:spPr>
          <a:xfrm>
            <a:off x="3805242" y="5370170"/>
            <a:ext cx="461060" cy="461060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10" name="START"/>
          <p:cNvSpPr txBox="1"/>
          <p:nvPr/>
        </p:nvSpPr>
        <p:spPr>
          <a:xfrm rot="16200000">
            <a:off x="1276796" y="6906452"/>
            <a:ext cx="9516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r>
              <a:t>START</a:t>
            </a:r>
          </a:p>
        </p:txBody>
      </p:sp>
      <p:sp>
        <p:nvSpPr>
          <p:cNvPr id="511" name="END"/>
          <p:cNvSpPr txBox="1"/>
          <p:nvPr/>
        </p:nvSpPr>
        <p:spPr>
          <a:xfrm rot="16200000">
            <a:off x="5945261" y="7033452"/>
            <a:ext cx="73327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r>
              <a:t>END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def get_primes():…"/>
          <p:cNvSpPr txBox="1"/>
          <p:nvPr/>
        </p:nvSpPr>
        <p:spPr>
          <a:xfrm>
            <a:off x="1027211" y="622300"/>
            <a:ext cx="5894711" cy="5549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5E34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def</a:t>
            </a:r>
            <a:r>
              <a:rPr>
                <a:solidFill>
                  <a:srgbClr val="000000"/>
                </a:solidFill>
              </a:rPr>
              <a:t> </a:t>
            </a:r>
            <a:r>
              <a:t>get_primes</a:t>
            </a:r>
            <a:r>
              <a:rPr>
                <a:solidFill>
                  <a:srgbClr val="000000"/>
                </a:solidFill>
              </a:rPr>
              <a:t>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D03BFF"/>
                </a:solidFill>
              </a:rPr>
              <a:t>print</a:t>
            </a:r>
            <a:r>
              <a:rPr>
                <a:solidFill>
                  <a:srgbClr val="000000"/>
                </a:solidFill>
              </a:rPr>
              <a:t>(</a:t>
            </a:r>
            <a:r>
              <a:t>"START"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CD7923"/>
                </a:solidFill>
              </a:rPr>
              <a:t>nums</a:t>
            </a:r>
            <a:r>
              <a:t> = []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CD7923"/>
                </a:solidFill>
              </a:rPr>
              <a:t>i</a:t>
            </a:r>
            <a:r>
              <a:t> = 0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D03BFF"/>
                </a:solidFill>
              </a:rPr>
              <a:t>while</a:t>
            </a:r>
            <a:r>
              <a:t> True: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D03BFF"/>
                </a:solidFill>
              </a:rPr>
              <a:t>if</a:t>
            </a:r>
            <a:r>
              <a:t> is_prime(i):</a:t>
            </a:r>
          </a:p>
          <a:p>
            <a:pPr lvl="1" indent="0"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            nums.append(i)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CD7923"/>
                </a:solidFill>
              </a:rPr>
              <a:t>i</a:t>
            </a:r>
            <a:r>
              <a:t> += 1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print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AF3782"/>
                </a:solidFill>
              </a:rPr>
              <a:t>"END"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nums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for</a:t>
            </a:r>
            <a:r>
              <a:t> x </a:t>
            </a:r>
            <a:r>
              <a:rPr>
                <a:solidFill>
                  <a:srgbClr val="D03BFF"/>
                </a:solidFill>
              </a:rPr>
              <a:t>in</a:t>
            </a:r>
            <a:r>
              <a:t> get_primes():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print</a:t>
            </a:r>
            <a:r>
              <a:rPr>
                <a:solidFill>
                  <a:srgbClr val="000000"/>
                </a:solidFill>
              </a:rPr>
              <a:t>(x)</a:t>
            </a:r>
          </a:p>
        </p:txBody>
      </p:sp>
      <p:sp>
        <p:nvSpPr>
          <p:cNvPr id="514" name="what does this code do? assume there is an earlier…"/>
          <p:cNvSpPr txBox="1"/>
          <p:nvPr/>
        </p:nvSpPr>
        <p:spPr>
          <a:xfrm>
            <a:off x="4822428" y="7219949"/>
            <a:ext cx="3359944" cy="1181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rPr i="1"/>
              <a:t>what does this code do?</a:t>
            </a:r>
            <a:br>
              <a:rPr i="1"/>
            </a:br>
            <a:r>
              <a:t>assume there is an earlier</a:t>
            </a:r>
          </a:p>
          <a:p>
            <a:pPr>
              <a:defRPr b="0"/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is_prime</a:t>
            </a:r>
            <a:r>
              <a:t> function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def get_primes():…"/>
          <p:cNvSpPr txBox="1"/>
          <p:nvPr/>
        </p:nvSpPr>
        <p:spPr>
          <a:xfrm>
            <a:off x="1027211" y="622300"/>
            <a:ext cx="5894711" cy="5549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5E34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def</a:t>
            </a:r>
            <a:r>
              <a:rPr>
                <a:solidFill>
                  <a:srgbClr val="000000"/>
                </a:solidFill>
              </a:rPr>
              <a:t> </a:t>
            </a:r>
            <a:r>
              <a:t>get_primes</a:t>
            </a:r>
            <a:r>
              <a:rPr>
                <a:solidFill>
                  <a:srgbClr val="000000"/>
                </a:solidFill>
              </a:rPr>
              <a:t>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D03BFF"/>
                </a:solidFill>
              </a:rPr>
              <a:t>print</a:t>
            </a:r>
            <a:r>
              <a:rPr>
                <a:solidFill>
                  <a:srgbClr val="000000"/>
                </a:solidFill>
              </a:rPr>
              <a:t>(</a:t>
            </a:r>
            <a:r>
              <a:t>"START"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CD7923"/>
                </a:solidFill>
              </a:rPr>
              <a:t>nums</a:t>
            </a:r>
            <a:r>
              <a:t> = []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CD7923"/>
                </a:solidFill>
              </a:rPr>
              <a:t>i</a:t>
            </a:r>
            <a:r>
              <a:t> = 0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D03BFF"/>
                </a:solidFill>
              </a:rPr>
              <a:t>while</a:t>
            </a:r>
            <a:r>
              <a:t> True: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D03BFF"/>
                </a:solidFill>
              </a:rPr>
              <a:t>if</a:t>
            </a:r>
            <a:r>
              <a:t> is_prime(i):</a:t>
            </a:r>
          </a:p>
          <a:p>
            <a:pPr lvl="1" indent="0"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            nums.append(i)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CD7923"/>
                </a:solidFill>
              </a:rPr>
              <a:t>i</a:t>
            </a:r>
            <a:r>
              <a:t> += 1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print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AF3782"/>
                </a:solidFill>
              </a:rPr>
              <a:t>"END"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nums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for</a:t>
            </a:r>
            <a:r>
              <a:t> x </a:t>
            </a:r>
            <a:r>
              <a:rPr>
                <a:solidFill>
                  <a:srgbClr val="D03BFF"/>
                </a:solidFill>
              </a:rPr>
              <a:t>in</a:t>
            </a:r>
            <a:r>
              <a:t> get_primes():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print</a:t>
            </a:r>
            <a:r>
              <a:rPr>
                <a:solidFill>
                  <a:srgbClr val="000000"/>
                </a:solidFill>
              </a:rPr>
              <a:t>(x)</a:t>
            </a:r>
          </a:p>
        </p:txBody>
      </p:sp>
      <p:sp>
        <p:nvSpPr>
          <p:cNvPr id="517" name="to make this work, we'll need to learn a…"/>
          <p:cNvSpPr txBox="1"/>
          <p:nvPr/>
        </p:nvSpPr>
        <p:spPr>
          <a:xfrm>
            <a:off x="2372022" y="7226300"/>
            <a:ext cx="8260756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200" b="0"/>
            </a:pPr>
            <a:r>
              <a:t>to make this work, we'll need to learn a</a:t>
            </a:r>
          </a:p>
          <a:p>
            <a:pPr>
              <a:defRPr sz="3200" b="0"/>
            </a:pPr>
            <a:r>
              <a:t>completely new kind of function, the </a:t>
            </a:r>
            <a:r>
              <a:rPr b="1">
                <a:solidFill>
                  <a:schemeClr val="accent1">
                    <a:lumOff val="-13575"/>
                  </a:schemeClr>
                </a:solidFill>
              </a:rPr>
              <a:t>generator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def get_primes():…"/>
          <p:cNvSpPr txBox="1"/>
          <p:nvPr/>
        </p:nvSpPr>
        <p:spPr>
          <a:xfrm>
            <a:off x="1027211" y="622300"/>
            <a:ext cx="5038354" cy="2197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5E34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def</a:t>
            </a:r>
            <a:r>
              <a:rPr>
                <a:solidFill>
                  <a:srgbClr val="000000"/>
                </a:solidFill>
              </a:rPr>
              <a:t> </a:t>
            </a:r>
            <a:r>
              <a:t>get_primes</a:t>
            </a:r>
            <a:r>
              <a:rPr>
                <a:solidFill>
                  <a:srgbClr val="000000"/>
                </a:solidFill>
              </a:rPr>
              <a:t>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...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for</a:t>
            </a:r>
            <a:r>
              <a:t> x </a:t>
            </a:r>
            <a:r>
              <a:rPr>
                <a:solidFill>
                  <a:srgbClr val="D03BFF"/>
                </a:solidFill>
              </a:rPr>
              <a:t>in</a:t>
            </a:r>
            <a:r>
              <a:t> get_primes():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print</a:t>
            </a:r>
            <a:r>
              <a:rPr>
                <a:solidFill>
                  <a:srgbClr val="000000"/>
                </a:solidFill>
              </a:rPr>
              <a:t>(x)</a:t>
            </a:r>
          </a:p>
        </p:txBody>
      </p:sp>
      <p:sp>
        <p:nvSpPr>
          <p:cNvPr id="520" name="time"/>
          <p:cNvSpPr txBox="1"/>
          <p:nvPr/>
        </p:nvSpPr>
        <p:spPr>
          <a:xfrm>
            <a:off x="6085309" y="8483599"/>
            <a:ext cx="83418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time</a:t>
            </a:r>
          </a:p>
        </p:txBody>
      </p:sp>
      <p:sp>
        <p:nvSpPr>
          <p:cNvPr id="521" name="Line"/>
          <p:cNvSpPr/>
          <p:nvPr/>
        </p:nvSpPr>
        <p:spPr>
          <a:xfrm>
            <a:off x="1092200" y="8369300"/>
            <a:ext cx="10820401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22" name="Rectangle"/>
          <p:cNvSpPr/>
          <p:nvPr/>
        </p:nvSpPr>
        <p:spPr>
          <a:xfrm>
            <a:off x="16216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23" name="Rectangle"/>
          <p:cNvSpPr/>
          <p:nvPr/>
        </p:nvSpPr>
        <p:spPr>
          <a:xfrm>
            <a:off x="20193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24" name="Rectangle"/>
          <p:cNvSpPr/>
          <p:nvPr/>
        </p:nvSpPr>
        <p:spPr>
          <a:xfrm>
            <a:off x="24344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25" name="Rectangle"/>
          <p:cNvSpPr/>
          <p:nvPr/>
        </p:nvSpPr>
        <p:spPr>
          <a:xfrm>
            <a:off x="28321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26" name="Rectangle"/>
          <p:cNvSpPr/>
          <p:nvPr/>
        </p:nvSpPr>
        <p:spPr>
          <a:xfrm>
            <a:off x="32472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27" name="Rectangle"/>
          <p:cNvSpPr/>
          <p:nvPr/>
        </p:nvSpPr>
        <p:spPr>
          <a:xfrm>
            <a:off x="36449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28" name="Rectangle"/>
          <p:cNvSpPr/>
          <p:nvPr/>
        </p:nvSpPr>
        <p:spPr>
          <a:xfrm>
            <a:off x="40600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29" name="Rectangle"/>
          <p:cNvSpPr/>
          <p:nvPr/>
        </p:nvSpPr>
        <p:spPr>
          <a:xfrm>
            <a:off x="44577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30" name="Rectangle"/>
          <p:cNvSpPr/>
          <p:nvPr/>
        </p:nvSpPr>
        <p:spPr>
          <a:xfrm>
            <a:off x="48601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31" name="Rectangle"/>
          <p:cNvSpPr/>
          <p:nvPr/>
        </p:nvSpPr>
        <p:spPr>
          <a:xfrm>
            <a:off x="52578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32" name="Rectangle"/>
          <p:cNvSpPr/>
          <p:nvPr/>
        </p:nvSpPr>
        <p:spPr>
          <a:xfrm>
            <a:off x="56729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33" name="Rectangle"/>
          <p:cNvSpPr/>
          <p:nvPr/>
        </p:nvSpPr>
        <p:spPr>
          <a:xfrm>
            <a:off x="60706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34" name="Rectangle"/>
          <p:cNvSpPr/>
          <p:nvPr/>
        </p:nvSpPr>
        <p:spPr>
          <a:xfrm>
            <a:off x="64857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35" name="Rectangle"/>
          <p:cNvSpPr/>
          <p:nvPr/>
        </p:nvSpPr>
        <p:spPr>
          <a:xfrm>
            <a:off x="68834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36" name="Rectangle"/>
          <p:cNvSpPr/>
          <p:nvPr/>
        </p:nvSpPr>
        <p:spPr>
          <a:xfrm>
            <a:off x="72985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37" name="Rectangle"/>
          <p:cNvSpPr/>
          <p:nvPr/>
        </p:nvSpPr>
        <p:spPr>
          <a:xfrm>
            <a:off x="76962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38" name="... continue forever ..."/>
          <p:cNvSpPr txBox="1"/>
          <p:nvPr/>
        </p:nvSpPr>
        <p:spPr>
          <a:xfrm>
            <a:off x="8530356" y="7731962"/>
            <a:ext cx="270048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... continue forever ...</a:t>
            </a:r>
          </a:p>
        </p:txBody>
      </p:sp>
      <p:sp>
        <p:nvSpPr>
          <p:cNvPr id="539" name="Square"/>
          <p:cNvSpPr/>
          <p:nvPr/>
        </p:nvSpPr>
        <p:spPr>
          <a:xfrm>
            <a:off x="3767142" y="2423770"/>
            <a:ext cx="461060" cy="461060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40" name="Square"/>
          <p:cNvSpPr/>
          <p:nvPr/>
        </p:nvSpPr>
        <p:spPr>
          <a:xfrm>
            <a:off x="2878142" y="1153770"/>
            <a:ext cx="461060" cy="46106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41" name="what we want:"/>
          <p:cNvSpPr txBox="1"/>
          <p:nvPr/>
        </p:nvSpPr>
        <p:spPr>
          <a:xfrm>
            <a:off x="2821061" y="6007099"/>
            <a:ext cx="3624264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 b="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what we want: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def get_primes():…"/>
          <p:cNvSpPr txBox="1"/>
          <p:nvPr/>
        </p:nvSpPr>
        <p:spPr>
          <a:xfrm>
            <a:off x="1027211" y="622300"/>
            <a:ext cx="5038354" cy="2197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5E34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def</a:t>
            </a:r>
            <a:r>
              <a:rPr>
                <a:solidFill>
                  <a:srgbClr val="000000"/>
                </a:solidFill>
              </a:rPr>
              <a:t> </a:t>
            </a:r>
            <a:r>
              <a:t>get_primes</a:t>
            </a:r>
            <a:r>
              <a:rPr>
                <a:solidFill>
                  <a:srgbClr val="000000"/>
                </a:solidFill>
              </a:rPr>
              <a:t>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...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for</a:t>
            </a:r>
            <a:r>
              <a:t> x </a:t>
            </a:r>
            <a:r>
              <a:rPr>
                <a:solidFill>
                  <a:srgbClr val="D03BFF"/>
                </a:solidFill>
              </a:rPr>
              <a:t>in</a:t>
            </a:r>
            <a:r>
              <a:t> get_primes():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print</a:t>
            </a:r>
            <a:r>
              <a:rPr>
                <a:solidFill>
                  <a:srgbClr val="000000"/>
                </a:solidFill>
              </a:rPr>
              <a:t>(x)</a:t>
            </a:r>
          </a:p>
        </p:txBody>
      </p:sp>
      <p:sp>
        <p:nvSpPr>
          <p:cNvPr id="544" name="time"/>
          <p:cNvSpPr txBox="1"/>
          <p:nvPr/>
        </p:nvSpPr>
        <p:spPr>
          <a:xfrm>
            <a:off x="6085309" y="8483599"/>
            <a:ext cx="83418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time</a:t>
            </a:r>
          </a:p>
        </p:txBody>
      </p:sp>
      <p:sp>
        <p:nvSpPr>
          <p:cNvPr id="545" name="Line"/>
          <p:cNvSpPr/>
          <p:nvPr/>
        </p:nvSpPr>
        <p:spPr>
          <a:xfrm>
            <a:off x="1092200" y="8369300"/>
            <a:ext cx="10820401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46" name="Rectangle"/>
          <p:cNvSpPr/>
          <p:nvPr/>
        </p:nvSpPr>
        <p:spPr>
          <a:xfrm>
            <a:off x="16216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47" name="Rectangle"/>
          <p:cNvSpPr/>
          <p:nvPr/>
        </p:nvSpPr>
        <p:spPr>
          <a:xfrm>
            <a:off x="20193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48" name="Rectangle"/>
          <p:cNvSpPr/>
          <p:nvPr/>
        </p:nvSpPr>
        <p:spPr>
          <a:xfrm>
            <a:off x="24344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49" name="Rectangle"/>
          <p:cNvSpPr/>
          <p:nvPr/>
        </p:nvSpPr>
        <p:spPr>
          <a:xfrm>
            <a:off x="28321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50" name="Rectangle"/>
          <p:cNvSpPr/>
          <p:nvPr/>
        </p:nvSpPr>
        <p:spPr>
          <a:xfrm>
            <a:off x="32472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51" name="Rectangle"/>
          <p:cNvSpPr/>
          <p:nvPr/>
        </p:nvSpPr>
        <p:spPr>
          <a:xfrm>
            <a:off x="36449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52" name="Rectangle"/>
          <p:cNvSpPr/>
          <p:nvPr/>
        </p:nvSpPr>
        <p:spPr>
          <a:xfrm>
            <a:off x="40600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53" name="Rectangle"/>
          <p:cNvSpPr/>
          <p:nvPr/>
        </p:nvSpPr>
        <p:spPr>
          <a:xfrm>
            <a:off x="44577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54" name="Rectangle"/>
          <p:cNvSpPr/>
          <p:nvPr/>
        </p:nvSpPr>
        <p:spPr>
          <a:xfrm>
            <a:off x="48601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55" name="Rectangle"/>
          <p:cNvSpPr/>
          <p:nvPr/>
        </p:nvSpPr>
        <p:spPr>
          <a:xfrm>
            <a:off x="52578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56" name="Rectangle"/>
          <p:cNvSpPr/>
          <p:nvPr/>
        </p:nvSpPr>
        <p:spPr>
          <a:xfrm>
            <a:off x="56729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57" name="Rectangle"/>
          <p:cNvSpPr/>
          <p:nvPr/>
        </p:nvSpPr>
        <p:spPr>
          <a:xfrm>
            <a:off x="60706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58" name="Rectangle"/>
          <p:cNvSpPr/>
          <p:nvPr/>
        </p:nvSpPr>
        <p:spPr>
          <a:xfrm>
            <a:off x="64857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59" name="Rectangle"/>
          <p:cNvSpPr/>
          <p:nvPr/>
        </p:nvSpPr>
        <p:spPr>
          <a:xfrm>
            <a:off x="68834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60" name="Rectangle"/>
          <p:cNvSpPr/>
          <p:nvPr/>
        </p:nvSpPr>
        <p:spPr>
          <a:xfrm>
            <a:off x="7298580" y="7664196"/>
            <a:ext cx="350988" cy="5927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61" name="Rectangle"/>
          <p:cNvSpPr/>
          <p:nvPr/>
        </p:nvSpPr>
        <p:spPr>
          <a:xfrm>
            <a:off x="7696200" y="7664196"/>
            <a:ext cx="350987" cy="59273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62" name="... continue forever ..."/>
          <p:cNvSpPr txBox="1"/>
          <p:nvPr/>
        </p:nvSpPr>
        <p:spPr>
          <a:xfrm>
            <a:off x="8530356" y="7731962"/>
            <a:ext cx="270048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... continue forever ...</a:t>
            </a:r>
          </a:p>
        </p:txBody>
      </p:sp>
      <p:sp>
        <p:nvSpPr>
          <p:cNvPr id="563" name="Square"/>
          <p:cNvSpPr/>
          <p:nvPr/>
        </p:nvSpPr>
        <p:spPr>
          <a:xfrm>
            <a:off x="3767142" y="2423770"/>
            <a:ext cx="461060" cy="461060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64" name="Square"/>
          <p:cNvSpPr/>
          <p:nvPr/>
        </p:nvSpPr>
        <p:spPr>
          <a:xfrm>
            <a:off x="2878142" y="1153770"/>
            <a:ext cx="461060" cy="46106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65" name="Line"/>
          <p:cNvSpPr/>
          <p:nvPr/>
        </p:nvSpPr>
        <p:spPr>
          <a:xfrm flipH="1">
            <a:off x="1816100" y="5271068"/>
            <a:ext cx="710038" cy="234171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66" name="run get_primes just long…"/>
          <p:cNvSpPr txBox="1"/>
          <p:nvPr/>
        </p:nvSpPr>
        <p:spPr>
          <a:xfrm>
            <a:off x="2166118" y="4349750"/>
            <a:ext cx="3663108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run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get_primes</a:t>
            </a:r>
            <a:r>
              <a:t> just long</a:t>
            </a:r>
          </a:p>
          <a:p>
            <a:pPr>
              <a:defRPr b="0"/>
            </a:pPr>
            <a:r>
              <a:t>enough to get one prime</a:t>
            </a:r>
          </a:p>
        </p:txBody>
      </p:sp>
      <p:sp>
        <p:nvSpPr>
          <p:cNvPr id="567" name="LAZY (contrast with &quot;eager&quot;)"/>
          <p:cNvSpPr txBox="1"/>
          <p:nvPr/>
        </p:nvSpPr>
        <p:spPr>
          <a:xfrm>
            <a:off x="6211396" y="4362450"/>
            <a:ext cx="6195115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800"/>
            </a:pPr>
            <a:r>
              <a:t>LAZY </a:t>
            </a:r>
            <a:r>
              <a:rPr sz="3500" b="0"/>
              <a:t>(contrast with "eager")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2408</Words>
  <Application>Microsoft Macintosh PowerPoint</Application>
  <PresentationFormat>Custom</PresentationFormat>
  <Paragraphs>608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Calibri</vt:lpstr>
      <vt:lpstr>Courier</vt:lpstr>
      <vt:lpstr>Gill Sans</vt:lpstr>
      <vt:lpstr>Gill Sans Light</vt:lpstr>
      <vt:lpstr>Gill Sans SemiBold</vt:lpstr>
      <vt:lpstr>Menlo</vt:lpstr>
      <vt:lpstr>Times</vt:lpstr>
      <vt:lpstr>White</vt:lpstr>
      <vt:lpstr>[220] Iterators / Generators</vt:lpstr>
      <vt:lpstr>Iterators/Generators (Part 2)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Iterators/Generators (Part 2)</vt:lpstr>
      <vt:lpstr>PowerPoint Presentation</vt:lpstr>
      <vt:lpstr>Iterators/Generators (Part 2)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Iterators/Generators (Part 2)</vt:lpstr>
      <vt:lpstr>Reading Files</vt:lpstr>
      <vt:lpstr>Reading Files</vt:lpstr>
      <vt:lpstr>Reading Files</vt:lpstr>
      <vt:lpstr>Reading Files</vt:lpstr>
      <vt:lpstr>Iterators/Generators (Part 2)</vt:lpstr>
      <vt:lpstr>Demo 1: add numbers in a file</vt:lpstr>
      <vt:lpstr>Demo 2: handy functions</vt:lpstr>
      <vt:lpstr>Demo 3: sorting files by line length</vt:lpstr>
      <vt:lpstr>Demo 4: matrix load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[301] Advanced Functions</dc:title>
  <cp:lastModifiedBy>MEENA SYAMKUMAR</cp:lastModifiedBy>
  <cp:revision>4</cp:revision>
  <dcterms:modified xsi:type="dcterms:W3CDTF">2020-03-23T03:22:58Z</dcterms:modified>
</cp:coreProperties>
</file>