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31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738"/>
    <p:restoredTop sz="94621"/>
  </p:normalViewPr>
  <p:slideViewPr>
    <p:cSldViewPr snapToGrid="0" snapToObjects="1">
      <p:cViewPr varScale="1">
        <p:scale>
          <a:sx n="57" d="100"/>
          <a:sy n="57" d="100"/>
        </p:scale>
        <p:origin x="7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Objects+References"/>
          <p:cNvSpPr txBox="1">
            <a:spLocks noGrp="1"/>
          </p:cNvSpPr>
          <p:nvPr>
            <p:ph type="ctrTitle"/>
          </p:nvPr>
        </p:nvSpPr>
        <p:spPr>
          <a:xfrm>
            <a:off x="210740" y="1638300"/>
            <a:ext cx="12583320" cy="33020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</a:t>
            </a:r>
            <a:r>
              <a:rPr dirty="0"/>
              <a:t>] </a:t>
            </a:r>
            <a:r>
              <a:rPr dirty="0" err="1"/>
              <a:t>Objects+References</a:t>
            </a:r>
            <a:endParaRPr dirty="0"/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422900"/>
            <a:ext cx="10464800" cy="1130300"/>
          </a:xfrm>
          <a:prstGeom prst="rect">
            <a:avLst/>
          </a:prstGeom>
          <a:solidFill>
            <a:srgbClr val="FFFFFF"/>
          </a:solidFill>
        </p:spPr>
        <p:txBody>
          <a:bodyPr>
            <a:normAutofit lnSpcReduction="10000"/>
          </a:bodyPr>
          <a:lstStyle/>
          <a:p>
            <a:pPr hangingPunct="1"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Meena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Syamkumar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hangingPunct="1"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Mike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Doescher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DC3269-84F6-3C4A-A734-C902DFF89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7124759"/>
            <a:ext cx="4495800" cy="841256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Cheaters caught: 0</a:t>
            </a:r>
          </a:p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(Through P4)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E98DB8-FC93-B64B-8BA4-8C35D492D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1" y="6223715"/>
            <a:ext cx="4495800" cy="2687915"/>
          </a:xfrm>
          <a:prstGeom prst="rect">
            <a:avLst/>
          </a:prstGeom>
          <a:noFill/>
          <a:ln w="25400" algn="ctr">
            <a:noFill/>
            <a:miter lim="400000"/>
            <a:headEnd/>
            <a:tailEnd/>
          </a:ln>
          <a:effectLst/>
        </p:spPr>
        <p:txBody>
          <a:bodyPr lIns="50800" tIns="50800" rIns="50800" bIns="50800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Do not post &gt; 5 lines on Piazza!</a:t>
            </a:r>
          </a:p>
          <a:p>
            <a:pPr algn="ctr" eaLnBrk="1"/>
            <a:endParaRPr lang="en-US" altLang="en-US" dirty="0">
              <a:latin typeface="Helvetica Neue" panose="02000503000000020004" pitchFamily="2" charset="0"/>
              <a:sym typeface="Helvetica Neue" panose="02000503000000020004" pitchFamily="2" charset="0"/>
            </a:endParaRPr>
          </a:p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Canvas -&gt; Assignments -&gt; Exam 1 -&gt; Upload a NetID.txt document with your NetID and UW ID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uple Sequen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Tuple Sequence</a:t>
            </a:r>
          </a:p>
        </p:txBody>
      </p:sp>
      <p:sp>
        <p:nvSpPr>
          <p:cNvPr id="447" name="nums_list  = [200, 100, 300] nums_tuple = (200, 100, 300)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276130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nums_list</a:t>
            </a:r>
            <a:r>
              <a:t> 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  <a:b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nums_tuple</a:t>
            </a:r>
            <a:r>
              <a:t>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x =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nums_list</a:t>
            </a:r>
            <a:r>
              <a:t>[2]</a:t>
            </a:r>
            <a:br/>
            <a:r>
              <a:t>x =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nums_tuple</a:t>
            </a:r>
            <a:r>
              <a:t>[2]</a:t>
            </a:r>
          </a:p>
        </p:txBody>
      </p:sp>
      <p:sp>
        <p:nvSpPr>
          <p:cNvPr id="448" name="Like a list…"/>
          <p:cNvSpPr txBox="1"/>
          <p:nvPr/>
        </p:nvSpPr>
        <p:spPr>
          <a:xfrm>
            <a:off x="952500" y="5095676"/>
            <a:ext cx="11099800" cy="3202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br/>
            <a:r>
              <a:t>Like a list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indexing</a:t>
            </a:r>
            <a:r>
              <a:t>, slicing, other methods</a:t>
            </a:r>
          </a:p>
          <a:p>
            <a:pPr algn="l">
              <a:spcBef>
                <a:spcPts val="4200"/>
              </a:spcBef>
              <a:defRPr sz="3200" b="0"/>
            </a:pPr>
            <a:r>
              <a:t>Unlike a list: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immutable (like a string)</a:t>
            </a:r>
          </a:p>
        </p:txBody>
      </p:sp>
      <p:sp>
        <p:nvSpPr>
          <p:cNvPr id="449" name="Callout"/>
          <p:cNvSpPr/>
          <p:nvPr/>
        </p:nvSpPr>
        <p:spPr>
          <a:xfrm>
            <a:off x="787400" y="3035300"/>
            <a:ext cx="5630466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4" y="0"/>
                </a:moveTo>
                <a:cubicBezTo>
                  <a:pt x="109" y="0"/>
                  <a:pt x="0" y="484"/>
                  <a:pt x="0" y="1080"/>
                </a:cubicBezTo>
                <a:lnTo>
                  <a:pt x="0" y="20520"/>
                </a:lnTo>
                <a:cubicBezTo>
                  <a:pt x="0" y="21116"/>
                  <a:pt x="109" y="21600"/>
                  <a:pt x="244" y="21600"/>
                </a:cubicBezTo>
                <a:lnTo>
                  <a:pt x="20175" y="21600"/>
                </a:lnTo>
                <a:cubicBezTo>
                  <a:pt x="20309" y="21600"/>
                  <a:pt x="20419" y="21116"/>
                  <a:pt x="20419" y="20520"/>
                </a:cubicBezTo>
                <a:lnTo>
                  <a:pt x="20419" y="13412"/>
                </a:lnTo>
                <a:lnTo>
                  <a:pt x="21600" y="11246"/>
                </a:lnTo>
                <a:lnTo>
                  <a:pt x="20419" y="9086"/>
                </a:lnTo>
                <a:lnTo>
                  <a:pt x="20419" y="1080"/>
                </a:lnTo>
                <a:cubicBezTo>
                  <a:pt x="20419" y="484"/>
                  <a:pt x="20309" y="0"/>
                  <a:pt x="20175" y="0"/>
                </a:cubicBezTo>
                <a:lnTo>
                  <a:pt x="244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0" name="both put 300 in x"/>
          <p:cNvSpPr txBox="1"/>
          <p:nvPr/>
        </p:nvSpPr>
        <p:spPr>
          <a:xfrm>
            <a:off x="6856983" y="3441699"/>
            <a:ext cx="226263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both put 300 in x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uple Sequen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Tuple Sequence</a:t>
            </a:r>
          </a:p>
        </p:txBody>
      </p:sp>
      <p:sp>
        <p:nvSpPr>
          <p:cNvPr id="453" name="nums_list  = [200, 100, 300] nums_tuple = (200, 100, 300)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35215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nums_list</a:t>
            </a:r>
            <a:r>
              <a:t> 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  <a:b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nums_tuple</a:t>
            </a:r>
            <a:r>
              <a:t>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nums_list</a:t>
            </a:r>
            <a:r>
              <a:t>[0] = 99</a:t>
            </a:r>
            <a:b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nums_tuple</a:t>
            </a:r>
            <a:r>
              <a:t>[0] = 99</a:t>
            </a:r>
          </a:p>
        </p:txBody>
      </p:sp>
      <p:sp>
        <p:nvSpPr>
          <p:cNvPr id="454" name="Like a list…"/>
          <p:cNvSpPr txBox="1"/>
          <p:nvPr/>
        </p:nvSpPr>
        <p:spPr>
          <a:xfrm>
            <a:off x="952500" y="5095676"/>
            <a:ext cx="11099800" cy="3202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br/>
            <a:r>
              <a:t>Like a list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loop, indexing, slicing, other methods</a:t>
            </a:r>
          </a:p>
          <a:p>
            <a:pPr algn="l">
              <a:spcBef>
                <a:spcPts val="4200"/>
              </a:spcBef>
              <a:defRPr sz="3200" b="0"/>
            </a:pPr>
            <a:r>
              <a:t>Unlike a list: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immutable</a:t>
            </a:r>
            <a:r>
              <a:t> (like a string)</a:t>
            </a:r>
          </a:p>
        </p:txBody>
      </p:sp>
      <p:sp>
        <p:nvSpPr>
          <p:cNvPr id="455" name="Dingbat Check"/>
          <p:cNvSpPr/>
          <p:nvPr/>
        </p:nvSpPr>
        <p:spPr>
          <a:xfrm>
            <a:off x="454129" y="3089996"/>
            <a:ext cx="559227" cy="531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6" name="Dingbat X"/>
          <p:cNvSpPr/>
          <p:nvPr/>
        </p:nvSpPr>
        <p:spPr>
          <a:xfrm>
            <a:off x="387085" y="3647560"/>
            <a:ext cx="476190" cy="562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uple Sequen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Tuple Sequence</a:t>
            </a:r>
          </a:p>
        </p:txBody>
      </p:sp>
      <p:sp>
        <p:nvSpPr>
          <p:cNvPr id="459" name="nums_list  = [200, 100, 300] nums_tuple = (200, 100, 300)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35215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nums_list</a:t>
            </a:r>
            <a:r>
              <a:t> 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  <a:b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nums_tuple</a:t>
            </a:r>
            <a:r>
              <a:t>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nums_list</a:t>
            </a:r>
            <a:r>
              <a:t>[0] = 99</a:t>
            </a:r>
            <a:b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nums_tuple</a:t>
            </a:r>
            <a:r>
              <a:t>[0] = 99</a:t>
            </a:r>
          </a:p>
        </p:txBody>
      </p:sp>
      <p:sp>
        <p:nvSpPr>
          <p:cNvPr id="460" name="Like a list…"/>
          <p:cNvSpPr txBox="1"/>
          <p:nvPr/>
        </p:nvSpPr>
        <p:spPr>
          <a:xfrm>
            <a:off x="952500" y="5095676"/>
            <a:ext cx="11099800" cy="3202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br/>
            <a:r>
              <a:t>Like a list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loop, indexing, slicing, other methods</a:t>
            </a:r>
          </a:p>
          <a:p>
            <a:pPr algn="l">
              <a:spcBef>
                <a:spcPts val="4200"/>
              </a:spcBef>
              <a:defRPr sz="3200" b="0"/>
            </a:pPr>
            <a:r>
              <a:t>Unlike a list: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immutable</a:t>
            </a:r>
            <a:r>
              <a:t> (like a string)</a:t>
            </a:r>
          </a:p>
        </p:txBody>
      </p:sp>
      <p:sp>
        <p:nvSpPr>
          <p:cNvPr id="461" name="Traceback (most recent call last):…"/>
          <p:cNvSpPr txBox="1"/>
          <p:nvPr/>
        </p:nvSpPr>
        <p:spPr>
          <a:xfrm>
            <a:off x="6177861" y="4813299"/>
            <a:ext cx="676636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 b="0">
                <a:latin typeface="Menlo"/>
                <a:ea typeface="Menlo"/>
                <a:cs typeface="Menlo"/>
                <a:sym typeface="Menlo"/>
              </a:defRPr>
            </a:pPr>
            <a:r>
              <a:t>Traceback (most recent call last):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 b="0">
                <a:latin typeface="Menlo"/>
                <a:ea typeface="Menlo"/>
                <a:cs typeface="Menlo"/>
                <a:sym typeface="Menlo"/>
              </a:defRPr>
            </a:pPr>
            <a:r>
              <a:t>  File "&lt;stdin&gt;", line 1, in &lt;module&gt;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 b="0">
                <a:latin typeface="Menlo"/>
                <a:ea typeface="Menlo"/>
                <a:cs typeface="Menlo"/>
                <a:sym typeface="Menlo"/>
              </a:defRPr>
            </a:pPr>
            <a:r>
              <a:t>TypeError: 'tuple' object does not support item assignment</a:t>
            </a:r>
          </a:p>
        </p:txBody>
      </p:sp>
      <p:sp>
        <p:nvSpPr>
          <p:cNvPr id="462" name="Crashes!"/>
          <p:cNvSpPr txBox="1"/>
          <p:nvPr/>
        </p:nvSpPr>
        <p:spPr>
          <a:xfrm>
            <a:off x="6133603" y="4368799"/>
            <a:ext cx="142339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Crashes!</a:t>
            </a:r>
          </a:p>
        </p:txBody>
      </p:sp>
      <p:sp>
        <p:nvSpPr>
          <p:cNvPr id="469" name="Connection Line"/>
          <p:cNvSpPr/>
          <p:nvPr/>
        </p:nvSpPr>
        <p:spPr>
          <a:xfrm>
            <a:off x="5555191" y="3838273"/>
            <a:ext cx="1197522" cy="537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05" extrusionOk="0">
                <a:moveTo>
                  <a:pt x="21600" y="20705"/>
                </a:moveTo>
                <a:cubicBezTo>
                  <a:pt x="17968" y="5976"/>
                  <a:pt x="10768" y="-895"/>
                  <a:pt x="0" y="93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64" name="changes list to…"/>
          <p:cNvSpPr txBox="1"/>
          <p:nvPr/>
        </p:nvSpPr>
        <p:spPr>
          <a:xfrm>
            <a:off x="8349133" y="3378274"/>
            <a:ext cx="242381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changes list to</a:t>
            </a:r>
          </a:p>
          <a:p>
            <a:pPr>
              <a:defRPr b="0"/>
            </a:pPr>
            <a:r>
              <a:t>[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99</a:t>
            </a:r>
            <a:r>
              <a:t>, 100, 300]</a:t>
            </a:r>
          </a:p>
        </p:txBody>
      </p:sp>
      <p:sp>
        <p:nvSpPr>
          <p:cNvPr id="470" name="Connection Line"/>
          <p:cNvSpPr/>
          <p:nvPr/>
        </p:nvSpPr>
        <p:spPr>
          <a:xfrm>
            <a:off x="5402791" y="3063984"/>
            <a:ext cx="3504953" cy="347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7" extrusionOk="0">
                <a:moveTo>
                  <a:pt x="21600" y="16207"/>
                </a:moveTo>
                <a:cubicBezTo>
                  <a:pt x="13703" y="-4963"/>
                  <a:pt x="6503" y="-5393"/>
                  <a:pt x="0" y="14917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66" name="Why would we ever want immutability?…"/>
          <p:cNvSpPr txBox="1"/>
          <p:nvPr/>
        </p:nvSpPr>
        <p:spPr>
          <a:xfrm>
            <a:off x="5690679" y="6767620"/>
            <a:ext cx="6826325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i="1">
                <a:solidFill>
                  <a:srgbClr val="5E5E5E"/>
                </a:solidFill>
              </a:defRPr>
            </a:pPr>
            <a:r>
              <a:t>Why would we ever want immutability?</a:t>
            </a:r>
          </a:p>
          <a:p>
            <a:pPr marL="860425" indent="-555625" algn="l">
              <a:buSzPct val="100000"/>
              <a:buAutoNum type="arabicPeriod"/>
              <a:defRPr sz="2800" b="0">
                <a:solidFill>
                  <a:srgbClr val="5E5E5E"/>
                </a:solidFill>
              </a:defRPr>
            </a:pPr>
            <a:r>
              <a:t>avoid certain bugs</a:t>
            </a:r>
          </a:p>
          <a:p>
            <a:pPr marL="860425" indent="-555625" algn="l">
              <a:buSzPct val="100000"/>
              <a:buAutoNum type="arabicPeriod"/>
              <a:defRPr sz="2800" b="0">
                <a:solidFill>
                  <a:srgbClr val="5E5E5E"/>
                </a:solidFill>
              </a:defRPr>
            </a:pPr>
            <a:r>
              <a:t>some use cases require it (e.g., dict keys)</a:t>
            </a:r>
          </a:p>
        </p:txBody>
      </p:sp>
      <p:sp>
        <p:nvSpPr>
          <p:cNvPr id="467" name="Dingbat Check"/>
          <p:cNvSpPr/>
          <p:nvPr/>
        </p:nvSpPr>
        <p:spPr>
          <a:xfrm>
            <a:off x="454129" y="3089996"/>
            <a:ext cx="559227" cy="531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8" name="Dingbat X"/>
          <p:cNvSpPr/>
          <p:nvPr/>
        </p:nvSpPr>
        <p:spPr>
          <a:xfrm>
            <a:off x="387085" y="3647560"/>
            <a:ext cx="476190" cy="562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Example: location -&gt; building mapp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location -&gt; building mapping</a:t>
            </a:r>
          </a:p>
        </p:txBody>
      </p:sp>
      <p:sp>
        <p:nvSpPr>
          <p:cNvPr id="473" name="buildings = {   [0,0]: “Comp Sci”,   [0,2]: “Psychology”,   [4,0]: “Noland”,   [1,8]: “Van Vleck” }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35215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buildings = {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[0,0]</a:t>
            </a:r>
            <a:r>
              <a:t>: “Comp Sci”,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[0,2]</a:t>
            </a:r>
            <a:r>
              <a:t>: “Psychology”,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[4,0]</a:t>
            </a:r>
            <a:r>
              <a:t>: “Noland”,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[1,8]</a:t>
            </a:r>
            <a:r>
              <a:t>: “Van Vleck”</a:t>
            </a:r>
            <a:br/>
            <a:r>
              <a:t>}</a:t>
            </a:r>
          </a:p>
        </p:txBody>
      </p:sp>
      <p:sp>
        <p:nvSpPr>
          <p:cNvPr id="474" name="Traceback (most recent call last):…"/>
          <p:cNvSpPr txBox="1"/>
          <p:nvPr/>
        </p:nvSpPr>
        <p:spPr>
          <a:xfrm>
            <a:off x="2878509" y="7175499"/>
            <a:ext cx="7247782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Traceback (most recent call last):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File "test2.py", line 1, in &lt;module&gt;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buildings = {[0,0]: "CS"}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TypeError: unhashable type: 'list'</a:t>
            </a:r>
          </a:p>
        </p:txBody>
      </p:sp>
      <p:sp>
        <p:nvSpPr>
          <p:cNvPr id="475" name="FAILS!"/>
          <p:cNvSpPr txBox="1"/>
          <p:nvPr/>
        </p:nvSpPr>
        <p:spPr>
          <a:xfrm>
            <a:off x="2821731" y="6242050"/>
            <a:ext cx="210353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FAILS!</a:t>
            </a:r>
          </a:p>
        </p:txBody>
      </p:sp>
      <p:sp>
        <p:nvSpPr>
          <p:cNvPr id="478" name="Connection Line"/>
          <p:cNvSpPr/>
          <p:nvPr/>
        </p:nvSpPr>
        <p:spPr>
          <a:xfrm>
            <a:off x="2155030" y="4222435"/>
            <a:ext cx="1328524" cy="819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18" h="21600" extrusionOk="0">
                <a:moveTo>
                  <a:pt x="20718" y="21600"/>
                </a:moveTo>
                <a:cubicBezTo>
                  <a:pt x="5994" y="20346"/>
                  <a:pt x="-882" y="13146"/>
                  <a:pt x="9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77" name="trying to use x,y coordinates as key"/>
          <p:cNvSpPr txBox="1"/>
          <p:nvPr/>
        </p:nvSpPr>
        <p:spPr>
          <a:xfrm>
            <a:off x="3838748" y="4825999"/>
            <a:ext cx="44891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trying to use x,y coordinates as key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Example: location -&gt; building mapp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location -&gt; building mapping</a:t>
            </a:r>
          </a:p>
        </p:txBody>
      </p:sp>
      <p:sp>
        <p:nvSpPr>
          <p:cNvPr id="481" name="buildings = {   (0,0): “Comp Sci”,   (0,2): “Psychology”,   (4,0): “Noland”,   (1,8): “Van Vleck” }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35215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buildings = {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(0,0)</a:t>
            </a:r>
            <a:r>
              <a:t>: “Comp Sci”,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(0,2)</a:t>
            </a:r>
            <a:r>
              <a:t>: “Psychology”,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(4,0)</a:t>
            </a:r>
            <a:r>
              <a:t>: “Noland”,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(1,8)</a:t>
            </a:r>
            <a:r>
              <a:t>: “Van Vleck”</a:t>
            </a:r>
            <a:br/>
            <a:r>
              <a:t>}</a:t>
            </a:r>
          </a:p>
        </p:txBody>
      </p:sp>
      <p:sp>
        <p:nvSpPr>
          <p:cNvPr id="482" name="Succeeds!…"/>
          <p:cNvSpPr txBox="1"/>
          <p:nvPr/>
        </p:nvSpPr>
        <p:spPr>
          <a:xfrm>
            <a:off x="1550888" y="6267449"/>
            <a:ext cx="3273624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Succeeds!</a:t>
            </a:r>
          </a:p>
          <a:p>
            <a:pPr>
              <a:defRPr sz="3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(with tuples)</a:t>
            </a:r>
          </a:p>
        </p:txBody>
      </p:sp>
      <p:sp>
        <p:nvSpPr>
          <p:cNvPr id="485" name="Connection Line"/>
          <p:cNvSpPr/>
          <p:nvPr/>
        </p:nvSpPr>
        <p:spPr>
          <a:xfrm>
            <a:off x="2155030" y="4222435"/>
            <a:ext cx="1328524" cy="819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18" h="21600" extrusionOk="0">
                <a:moveTo>
                  <a:pt x="20718" y="21600"/>
                </a:moveTo>
                <a:cubicBezTo>
                  <a:pt x="5994" y="20346"/>
                  <a:pt x="-882" y="13146"/>
                  <a:pt x="9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84" name="trying to use x,y coordinates as key"/>
          <p:cNvSpPr txBox="1"/>
          <p:nvPr/>
        </p:nvSpPr>
        <p:spPr>
          <a:xfrm>
            <a:off x="3838748" y="4825999"/>
            <a:ext cx="44891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trying to use x,y coordinates as key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A note on parenthetical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A note on parenthetical characters</a:t>
            </a:r>
          </a:p>
        </p:txBody>
      </p:sp>
      <p:sp>
        <p:nvSpPr>
          <p:cNvPr id="488" name="parentheses:    ( and )"/>
          <p:cNvSpPr txBox="1"/>
          <p:nvPr/>
        </p:nvSpPr>
        <p:spPr>
          <a:xfrm>
            <a:off x="661640" y="2743294"/>
            <a:ext cx="350272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parentheses:   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t> and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</p:txBody>
      </p:sp>
      <p:sp>
        <p:nvSpPr>
          <p:cNvPr id="489" name="brackets:    [ and ]"/>
          <p:cNvSpPr txBox="1"/>
          <p:nvPr/>
        </p:nvSpPr>
        <p:spPr>
          <a:xfrm>
            <a:off x="1157840" y="5422899"/>
            <a:ext cx="299993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brackets:   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t> and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</a:p>
        </p:txBody>
      </p:sp>
      <p:sp>
        <p:nvSpPr>
          <p:cNvPr id="490" name="braces:    { and }"/>
          <p:cNvSpPr txBox="1"/>
          <p:nvPr/>
        </p:nvSpPr>
        <p:spPr>
          <a:xfrm>
            <a:off x="1488322" y="8064499"/>
            <a:ext cx="262121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braces:   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{</a:t>
            </a:r>
            <a:r>
              <a:t> and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}</a:t>
            </a:r>
          </a:p>
        </p:txBody>
      </p:sp>
      <p:sp>
        <p:nvSpPr>
          <p:cNvPr id="491" name="type of parenthesis"/>
          <p:cNvSpPr txBox="1"/>
          <p:nvPr/>
        </p:nvSpPr>
        <p:spPr>
          <a:xfrm>
            <a:off x="434776" y="1384299"/>
            <a:ext cx="409614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type of parenthesis</a:t>
            </a:r>
          </a:p>
        </p:txBody>
      </p:sp>
      <p:sp>
        <p:nvSpPr>
          <p:cNvPr id="492" name="uses"/>
          <p:cNvSpPr txBox="1"/>
          <p:nvPr/>
        </p:nvSpPr>
        <p:spPr>
          <a:xfrm>
            <a:off x="6893520" y="1384299"/>
            <a:ext cx="100846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uses</a:t>
            </a:r>
          </a:p>
        </p:txBody>
      </p:sp>
      <p:sp>
        <p:nvSpPr>
          <p:cNvPr id="493" name="specifying order:"/>
          <p:cNvSpPr txBox="1"/>
          <p:nvPr/>
        </p:nvSpPr>
        <p:spPr>
          <a:xfrm>
            <a:off x="6081814" y="2071537"/>
            <a:ext cx="22135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specifying order: </a:t>
            </a:r>
          </a:p>
        </p:txBody>
      </p:sp>
      <p:sp>
        <p:nvSpPr>
          <p:cNvPr id="494" name="function invocation:"/>
          <p:cNvSpPr txBox="1"/>
          <p:nvPr/>
        </p:nvSpPr>
        <p:spPr>
          <a:xfrm>
            <a:off x="5763471" y="2833537"/>
            <a:ext cx="2531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function invocation:</a:t>
            </a:r>
          </a:p>
        </p:txBody>
      </p:sp>
      <p:sp>
        <p:nvSpPr>
          <p:cNvPr id="495" name="sequence indexing:"/>
          <p:cNvSpPr txBox="1"/>
          <p:nvPr/>
        </p:nvSpPr>
        <p:spPr>
          <a:xfrm>
            <a:off x="5861251" y="5373537"/>
            <a:ext cx="24340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sequence</a:t>
            </a:r>
            <a:r>
              <a:t> indexing:</a:t>
            </a:r>
          </a:p>
        </p:txBody>
      </p:sp>
      <p:sp>
        <p:nvSpPr>
          <p:cNvPr id="496" name="sequence slicing:"/>
          <p:cNvSpPr txBox="1"/>
          <p:nvPr/>
        </p:nvSpPr>
        <p:spPr>
          <a:xfrm>
            <a:off x="6149829" y="6135537"/>
            <a:ext cx="214550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sequence</a:t>
            </a:r>
            <a:r>
              <a:t> slicing:</a:t>
            </a:r>
          </a:p>
        </p:txBody>
      </p:sp>
      <p:sp>
        <p:nvSpPr>
          <p:cNvPr id="497" name="dict lookup:"/>
          <p:cNvSpPr txBox="1"/>
          <p:nvPr/>
        </p:nvSpPr>
        <p:spPr>
          <a:xfrm>
            <a:off x="6718352" y="6897537"/>
            <a:ext cx="15769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dict</a:t>
            </a:r>
            <a:r>
              <a:t> lookup:</a:t>
            </a:r>
          </a:p>
        </p:txBody>
      </p:sp>
      <p:sp>
        <p:nvSpPr>
          <p:cNvPr id="498" name="list creation:"/>
          <p:cNvSpPr txBox="1"/>
          <p:nvPr/>
        </p:nvSpPr>
        <p:spPr>
          <a:xfrm>
            <a:off x="6664030" y="4611537"/>
            <a:ext cx="16313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list</a:t>
            </a:r>
            <a:r>
              <a:t> creation:</a:t>
            </a:r>
          </a:p>
        </p:txBody>
      </p:sp>
      <p:sp>
        <p:nvSpPr>
          <p:cNvPr id="499" name="dict creation:"/>
          <p:cNvSpPr txBox="1"/>
          <p:nvPr/>
        </p:nvSpPr>
        <p:spPr>
          <a:xfrm>
            <a:off x="6559255" y="7913537"/>
            <a:ext cx="17360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dict</a:t>
            </a:r>
            <a:r>
              <a:t> creation:</a:t>
            </a:r>
          </a:p>
        </p:txBody>
      </p:sp>
      <p:sp>
        <p:nvSpPr>
          <p:cNvPr id="500" name="set creation:"/>
          <p:cNvSpPr txBox="1"/>
          <p:nvPr/>
        </p:nvSpPr>
        <p:spPr>
          <a:xfrm>
            <a:off x="6651677" y="8675537"/>
            <a:ext cx="164365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1"/>
                </a:solidFill>
              </a:rPr>
              <a:t>set</a:t>
            </a:r>
            <a:r>
              <a:t> creation:</a:t>
            </a:r>
          </a:p>
        </p:txBody>
      </p:sp>
      <p:sp>
        <p:nvSpPr>
          <p:cNvPr id="501" name="(1+2)*3"/>
          <p:cNvSpPr txBox="1"/>
          <p:nvPr/>
        </p:nvSpPr>
        <p:spPr>
          <a:xfrm>
            <a:off x="8518869" y="2065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(1+2)*3</a:t>
            </a:r>
          </a:p>
        </p:txBody>
      </p:sp>
      <p:sp>
        <p:nvSpPr>
          <p:cNvPr id="502" name="f()"/>
          <p:cNvSpPr txBox="1"/>
          <p:nvPr/>
        </p:nvSpPr>
        <p:spPr>
          <a:xfrm>
            <a:off x="8518869" y="2827187"/>
            <a:ext cx="66303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f()</a:t>
            </a:r>
          </a:p>
        </p:txBody>
      </p:sp>
      <p:sp>
        <p:nvSpPr>
          <p:cNvPr id="503" name="s[-1]"/>
          <p:cNvSpPr txBox="1"/>
          <p:nvPr/>
        </p:nvSpPr>
        <p:spPr>
          <a:xfrm>
            <a:off x="8518869" y="5367187"/>
            <a:ext cx="102885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s[-1]</a:t>
            </a:r>
          </a:p>
        </p:txBody>
      </p:sp>
      <p:sp>
        <p:nvSpPr>
          <p:cNvPr id="504" name="s[1:-2]"/>
          <p:cNvSpPr txBox="1"/>
          <p:nvPr/>
        </p:nvSpPr>
        <p:spPr>
          <a:xfrm>
            <a:off x="8518869" y="6129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s[1:-2]</a:t>
            </a:r>
          </a:p>
        </p:txBody>
      </p:sp>
      <p:sp>
        <p:nvSpPr>
          <p:cNvPr id="505" name="d[&quot;one&quot;]"/>
          <p:cNvSpPr txBox="1"/>
          <p:nvPr/>
        </p:nvSpPr>
        <p:spPr>
          <a:xfrm>
            <a:off x="8518869" y="6891187"/>
            <a:ext cx="157758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d["one"]</a:t>
            </a:r>
          </a:p>
        </p:txBody>
      </p:sp>
      <p:sp>
        <p:nvSpPr>
          <p:cNvPr id="506" name="s = [1,2,3]"/>
          <p:cNvSpPr txBox="1"/>
          <p:nvPr/>
        </p:nvSpPr>
        <p:spPr>
          <a:xfrm>
            <a:off x="8518869" y="4605187"/>
            <a:ext cx="2126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 = [1,2,3]</a:t>
            </a:r>
          </a:p>
        </p:txBody>
      </p:sp>
      <p:sp>
        <p:nvSpPr>
          <p:cNvPr id="507" name="d = {&quot;one&quot;:1, &quot;two&quot;:2}"/>
          <p:cNvSpPr txBox="1"/>
          <p:nvPr/>
        </p:nvSpPr>
        <p:spPr>
          <a:xfrm>
            <a:off x="8518869" y="7907187"/>
            <a:ext cx="413831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 = {"one":1, "two":2}</a:t>
            </a:r>
          </a:p>
        </p:txBody>
      </p:sp>
      <p:sp>
        <p:nvSpPr>
          <p:cNvPr id="508" name="{1,2,3}"/>
          <p:cNvSpPr txBox="1"/>
          <p:nvPr/>
        </p:nvSpPr>
        <p:spPr>
          <a:xfrm>
            <a:off x="8518869" y="8669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{1,2,3}</a:t>
            </a:r>
          </a:p>
        </p:txBody>
      </p:sp>
      <p:sp>
        <p:nvSpPr>
          <p:cNvPr id="509" name="Line"/>
          <p:cNvSpPr/>
          <p:nvPr/>
        </p:nvSpPr>
        <p:spPr>
          <a:xfrm flipV="1">
            <a:off x="4142854" y="2317945"/>
            <a:ext cx="1663155" cy="5817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0" name="Line"/>
          <p:cNvSpPr/>
          <p:nvPr/>
        </p:nvSpPr>
        <p:spPr>
          <a:xfrm flipV="1">
            <a:off x="4149898" y="3060598"/>
            <a:ext cx="1342679" cy="2237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1" name="Line"/>
          <p:cNvSpPr/>
          <p:nvPr/>
        </p:nvSpPr>
        <p:spPr>
          <a:xfrm flipV="1">
            <a:off x="4310831" y="4889794"/>
            <a:ext cx="2155578" cy="80704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2" name="Line"/>
          <p:cNvSpPr/>
          <p:nvPr/>
        </p:nvSpPr>
        <p:spPr>
          <a:xfrm flipV="1">
            <a:off x="4310831" y="5608634"/>
            <a:ext cx="1192164" cy="1644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3" name="Line"/>
          <p:cNvSpPr/>
          <p:nvPr/>
        </p:nvSpPr>
        <p:spPr>
          <a:xfrm>
            <a:off x="4310831" y="5849240"/>
            <a:ext cx="1457623" cy="5056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4" name="Line"/>
          <p:cNvSpPr/>
          <p:nvPr/>
        </p:nvSpPr>
        <p:spPr>
          <a:xfrm>
            <a:off x="4310831" y="5925439"/>
            <a:ext cx="2157256" cy="12118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5" name="Line"/>
          <p:cNvSpPr/>
          <p:nvPr/>
        </p:nvSpPr>
        <p:spPr>
          <a:xfrm flipV="1">
            <a:off x="4310831" y="8164659"/>
            <a:ext cx="2044155" cy="7218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6" name="Line"/>
          <p:cNvSpPr/>
          <p:nvPr/>
        </p:nvSpPr>
        <p:spPr>
          <a:xfrm>
            <a:off x="4310831" y="8490840"/>
            <a:ext cx="2127301" cy="44167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7" name="tuple:"/>
          <p:cNvSpPr txBox="1"/>
          <p:nvPr/>
        </p:nvSpPr>
        <p:spPr>
          <a:xfrm>
            <a:off x="7495086" y="3595537"/>
            <a:ext cx="8002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tuple:</a:t>
            </a:r>
          </a:p>
        </p:txBody>
      </p:sp>
      <p:sp>
        <p:nvSpPr>
          <p:cNvPr id="518" name="(1,2,3)"/>
          <p:cNvSpPr txBox="1"/>
          <p:nvPr/>
        </p:nvSpPr>
        <p:spPr>
          <a:xfrm>
            <a:off x="8518869" y="3589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(1,2,3)</a:t>
            </a:r>
          </a:p>
        </p:txBody>
      </p:sp>
      <p:sp>
        <p:nvSpPr>
          <p:cNvPr id="519" name="Line"/>
          <p:cNvSpPr/>
          <p:nvPr/>
        </p:nvSpPr>
        <p:spPr>
          <a:xfrm>
            <a:off x="4149551" y="3260027"/>
            <a:ext cx="3186239" cy="5667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A note on parenthetical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A note on parenthetical characters</a:t>
            </a:r>
          </a:p>
        </p:txBody>
      </p:sp>
      <p:sp>
        <p:nvSpPr>
          <p:cNvPr id="522" name="parentheses:    ( and )"/>
          <p:cNvSpPr txBox="1"/>
          <p:nvPr/>
        </p:nvSpPr>
        <p:spPr>
          <a:xfrm>
            <a:off x="661640" y="2743294"/>
            <a:ext cx="350272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parentheses:   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t> and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</p:txBody>
      </p:sp>
      <p:sp>
        <p:nvSpPr>
          <p:cNvPr id="523" name="brackets:    [ and ]"/>
          <p:cNvSpPr txBox="1"/>
          <p:nvPr/>
        </p:nvSpPr>
        <p:spPr>
          <a:xfrm>
            <a:off x="1157840" y="5422899"/>
            <a:ext cx="299993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brackets:   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t> and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</a:p>
        </p:txBody>
      </p:sp>
      <p:sp>
        <p:nvSpPr>
          <p:cNvPr id="524" name="braces:    { and }"/>
          <p:cNvSpPr txBox="1"/>
          <p:nvPr/>
        </p:nvSpPr>
        <p:spPr>
          <a:xfrm>
            <a:off x="1488322" y="8064499"/>
            <a:ext cx="262121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braces:   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{</a:t>
            </a:r>
            <a:r>
              <a:t> and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}</a:t>
            </a:r>
          </a:p>
        </p:txBody>
      </p:sp>
      <p:sp>
        <p:nvSpPr>
          <p:cNvPr id="525" name="type of parenthesis"/>
          <p:cNvSpPr txBox="1"/>
          <p:nvPr/>
        </p:nvSpPr>
        <p:spPr>
          <a:xfrm>
            <a:off x="434776" y="1384299"/>
            <a:ext cx="409614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type of parenthesis</a:t>
            </a:r>
          </a:p>
        </p:txBody>
      </p:sp>
      <p:sp>
        <p:nvSpPr>
          <p:cNvPr id="526" name="uses"/>
          <p:cNvSpPr txBox="1"/>
          <p:nvPr/>
        </p:nvSpPr>
        <p:spPr>
          <a:xfrm>
            <a:off x="6893520" y="1384299"/>
            <a:ext cx="100846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uses</a:t>
            </a:r>
          </a:p>
        </p:txBody>
      </p:sp>
      <p:sp>
        <p:nvSpPr>
          <p:cNvPr id="527" name="specifying order:"/>
          <p:cNvSpPr txBox="1"/>
          <p:nvPr/>
        </p:nvSpPr>
        <p:spPr>
          <a:xfrm>
            <a:off x="6081814" y="2071537"/>
            <a:ext cx="22135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specifying order: </a:t>
            </a:r>
          </a:p>
        </p:txBody>
      </p:sp>
      <p:sp>
        <p:nvSpPr>
          <p:cNvPr id="528" name="function invocation:"/>
          <p:cNvSpPr txBox="1"/>
          <p:nvPr/>
        </p:nvSpPr>
        <p:spPr>
          <a:xfrm>
            <a:off x="5763471" y="2833537"/>
            <a:ext cx="2531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function invocation:</a:t>
            </a:r>
          </a:p>
        </p:txBody>
      </p:sp>
      <p:sp>
        <p:nvSpPr>
          <p:cNvPr id="529" name="sequence indexing:"/>
          <p:cNvSpPr txBox="1"/>
          <p:nvPr/>
        </p:nvSpPr>
        <p:spPr>
          <a:xfrm>
            <a:off x="5861251" y="5373537"/>
            <a:ext cx="24340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sequence</a:t>
            </a:r>
            <a:r>
              <a:t> indexing:</a:t>
            </a:r>
          </a:p>
        </p:txBody>
      </p:sp>
      <p:sp>
        <p:nvSpPr>
          <p:cNvPr id="530" name="sequence slicing:"/>
          <p:cNvSpPr txBox="1"/>
          <p:nvPr/>
        </p:nvSpPr>
        <p:spPr>
          <a:xfrm>
            <a:off x="6149829" y="6135537"/>
            <a:ext cx="214550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sequence</a:t>
            </a:r>
            <a:r>
              <a:t> slicing:</a:t>
            </a:r>
          </a:p>
        </p:txBody>
      </p:sp>
      <p:sp>
        <p:nvSpPr>
          <p:cNvPr id="531" name="dict lookup:"/>
          <p:cNvSpPr txBox="1"/>
          <p:nvPr/>
        </p:nvSpPr>
        <p:spPr>
          <a:xfrm>
            <a:off x="6718352" y="6897537"/>
            <a:ext cx="15769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dict</a:t>
            </a:r>
            <a:r>
              <a:t> lookup:</a:t>
            </a:r>
          </a:p>
        </p:txBody>
      </p:sp>
      <p:sp>
        <p:nvSpPr>
          <p:cNvPr id="532" name="list creation:"/>
          <p:cNvSpPr txBox="1"/>
          <p:nvPr/>
        </p:nvSpPr>
        <p:spPr>
          <a:xfrm>
            <a:off x="6664030" y="4611537"/>
            <a:ext cx="16313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list</a:t>
            </a:r>
            <a:r>
              <a:t> creation:</a:t>
            </a:r>
          </a:p>
        </p:txBody>
      </p:sp>
      <p:sp>
        <p:nvSpPr>
          <p:cNvPr id="533" name="dict creation:"/>
          <p:cNvSpPr txBox="1"/>
          <p:nvPr/>
        </p:nvSpPr>
        <p:spPr>
          <a:xfrm>
            <a:off x="6559255" y="7913537"/>
            <a:ext cx="17360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dict</a:t>
            </a:r>
            <a:r>
              <a:t> creation:</a:t>
            </a:r>
          </a:p>
        </p:txBody>
      </p:sp>
      <p:sp>
        <p:nvSpPr>
          <p:cNvPr id="534" name="set creation:"/>
          <p:cNvSpPr txBox="1"/>
          <p:nvPr/>
        </p:nvSpPr>
        <p:spPr>
          <a:xfrm>
            <a:off x="6651677" y="8675537"/>
            <a:ext cx="164365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1"/>
                </a:solidFill>
              </a:rPr>
              <a:t>set</a:t>
            </a:r>
            <a:r>
              <a:t> creation:</a:t>
            </a:r>
          </a:p>
        </p:txBody>
      </p:sp>
      <p:sp>
        <p:nvSpPr>
          <p:cNvPr id="535" name="(1+2)*3"/>
          <p:cNvSpPr txBox="1"/>
          <p:nvPr/>
        </p:nvSpPr>
        <p:spPr>
          <a:xfrm>
            <a:off x="8518869" y="2065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(1+2)*3</a:t>
            </a:r>
          </a:p>
        </p:txBody>
      </p:sp>
      <p:sp>
        <p:nvSpPr>
          <p:cNvPr id="536" name="f()"/>
          <p:cNvSpPr txBox="1"/>
          <p:nvPr/>
        </p:nvSpPr>
        <p:spPr>
          <a:xfrm>
            <a:off x="8518869" y="2827187"/>
            <a:ext cx="66303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f()</a:t>
            </a:r>
          </a:p>
        </p:txBody>
      </p:sp>
      <p:sp>
        <p:nvSpPr>
          <p:cNvPr id="537" name="s[-1]"/>
          <p:cNvSpPr txBox="1"/>
          <p:nvPr/>
        </p:nvSpPr>
        <p:spPr>
          <a:xfrm>
            <a:off x="8518869" y="5367187"/>
            <a:ext cx="102885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s[-1]</a:t>
            </a:r>
          </a:p>
        </p:txBody>
      </p:sp>
      <p:sp>
        <p:nvSpPr>
          <p:cNvPr id="538" name="s[1:-2]"/>
          <p:cNvSpPr txBox="1"/>
          <p:nvPr/>
        </p:nvSpPr>
        <p:spPr>
          <a:xfrm>
            <a:off x="8518869" y="6129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s[1:-2]</a:t>
            </a:r>
          </a:p>
        </p:txBody>
      </p:sp>
      <p:sp>
        <p:nvSpPr>
          <p:cNvPr id="539" name="d[&quot;one&quot;]"/>
          <p:cNvSpPr txBox="1"/>
          <p:nvPr/>
        </p:nvSpPr>
        <p:spPr>
          <a:xfrm>
            <a:off x="8518869" y="6891187"/>
            <a:ext cx="157758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d["one"]</a:t>
            </a:r>
          </a:p>
        </p:txBody>
      </p:sp>
      <p:sp>
        <p:nvSpPr>
          <p:cNvPr id="540" name="s = [1,2,3]"/>
          <p:cNvSpPr txBox="1"/>
          <p:nvPr/>
        </p:nvSpPr>
        <p:spPr>
          <a:xfrm>
            <a:off x="8518869" y="4605187"/>
            <a:ext cx="2126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 = [1,2,3]</a:t>
            </a:r>
          </a:p>
        </p:txBody>
      </p:sp>
      <p:sp>
        <p:nvSpPr>
          <p:cNvPr id="541" name="d = {&quot;one&quot;:1, &quot;two&quot;:2}"/>
          <p:cNvSpPr txBox="1"/>
          <p:nvPr/>
        </p:nvSpPr>
        <p:spPr>
          <a:xfrm>
            <a:off x="8518869" y="7907187"/>
            <a:ext cx="413831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 = {"one":1, "two":2}</a:t>
            </a:r>
          </a:p>
        </p:txBody>
      </p:sp>
      <p:sp>
        <p:nvSpPr>
          <p:cNvPr id="542" name="{1,2,3}"/>
          <p:cNvSpPr txBox="1"/>
          <p:nvPr/>
        </p:nvSpPr>
        <p:spPr>
          <a:xfrm>
            <a:off x="8518869" y="8669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{1,2,3}</a:t>
            </a:r>
          </a:p>
        </p:txBody>
      </p:sp>
      <p:sp>
        <p:nvSpPr>
          <p:cNvPr id="543" name="Line"/>
          <p:cNvSpPr/>
          <p:nvPr/>
        </p:nvSpPr>
        <p:spPr>
          <a:xfrm flipV="1">
            <a:off x="4142854" y="2317945"/>
            <a:ext cx="1663155" cy="5817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4" name="Line"/>
          <p:cNvSpPr/>
          <p:nvPr/>
        </p:nvSpPr>
        <p:spPr>
          <a:xfrm flipV="1">
            <a:off x="4149898" y="3060598"/>
            <a:ext cx="1342679" cy="2237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5" name="Line"/>
          <p:cNvSpPr/>
          <p:nvPr/>
        </p:nvSpPr>
        <p:spPr>
          <a:xfrm flipV="1">
            <a:off x="4310831" y="4889794"/>
            <a:ext cx="2155578" cy="80704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6" name="Line"/>
          <p:cNvSpPr/>
          <p:nvPr/>
        </p:nvSpPr>
        <p:spPr>
          <a:xfrm flipV="1">
            <a:off x="4310831" y="5608634"/>
            <a:ext cx="1192164" cy="1644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7" name="Line"/>
          <p:cNvSpPr/>
          <p:nvPr/>
        </p:nvSpPr>
        <p:spPr>
          <a:xfrm>
            <a:off x="4310831" y="5849240"/>
            <a:ext cx="1457623" cy="5056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8" name="Line"/>
          <p:cNvSpPr/>
          <p:nvPr/>
        </p:nvSpPr>
        <p:spPr>
          <a:xfrm>
            <a:off x="4310831" y="5925439"/>
            <a:ext cx="2157256" cy="12118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9" name="Line"/>
          <p:cNvSpPr/>
          <p:nvPr/>
        </p:nvSpPr>
        <p:spPr>
          <a:xfrm flipV="1">
            <a:off x="4310831" y="8164659"/>
            <a:ext cx="2044155" cy="7218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0" name="Line"/>
          <p:cNvSpPr/>
          <p:nvPr/>
        </p:nvSpPr>
        <p:spPr>
          <a:xfrm>
            <a:off x="4310831" y="8490840"/>
            <a:ext cx="2127301" cy="44167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1" name="tuple:"/>
          <p:cNvSpPr txBox="1"/>
          <p:nvPr/>
        </p:nvSpPr>
        <p:spPr>
          <a:xfrm>
            <a:off x="7495086" y="3595537"/>
            <a:ext cx="8002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tuple:</a:t>
            </a:r>
          </a:p>
        </p:txBody>
      </p:sp>
      <p:sp>
        <p:nvSpPr>
          <p:cNvPr id="552" name="(1,2,3)"/>
          <p:cNvSpPr txBox="1"/>
          <p:nvPr/>
        </p:nvSpPr>
        <p:spPr>
          <a:xfrm>
            <a:off x="8518869" y="3589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(1,2,3)</a:t>
            </a:r>
          </a:p>
        </p:txBody>
      </p:sp>
      <p:sp>
        <p:nvSpPr>
          <p:cNvPr id="553" name="Line"/>
          <p:cNvSpPr/>
          <p:nvPr/>
        </p:nvSpPr>
        <p:spPr>
          <a:xfrm>
            <a:off x="4149551" y="3260027"/>
            <a:ext cx="3186239" cy="5667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4" name="(1+2)"/>
          <p:cNvSpPr txBox="1"/>
          <p:nvPr/>
        </p:nvSpPr>
        <p:spPr>
          <a:xfrm>
            <a:off x="10522136" y="2077887"/>
            <a:ext cx="1394670" cy="4445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(1+2)</a:t>
            </a:r>
          </a:p>
        </p:txBody>
      </p:sp>
      <p:sp>
        <p:nvSpPr>
          <p:cNvPr id="555" name="(1+2,)"/>
          <p:cNvSpPr txBox="1"/>
          <p:nvPr/>
        </p:nvSpPr>
        <p:spPr>
          <a:xfrm>
            <a:off x="10522136" y="3601887"/>
            <a:ext cx="1394670" cy="4445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(1+2,)</a:t>
            </a:r>
          </a:p>
        </p:txBody>
      </p:sp>
      <p:sp>
        <p:nvSpPr>
          <p:cNvPr id="556" name="tuple of size 1"/>
          <p:cNvSpPr txBox="1"/>
          <p:nvPr/>
        </p:nvSpPr>
        <p:spPr>
          <a:xfrm>
            <a:off x="10442674" y="4013199"/>
            <a:ext cx="15535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tuple of size 1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559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New Types of Objects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namedtuple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recordclass</a:t>
            </a:r>
          </a:p>
          <a:p>
            <a:pPr marL="0" lvl="5" indent="0">
              <a:buSzTx/>
              <a:buNone/>
            </a:pPr>
            <a:r>
              <a:t>References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motivation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bugs: accidental argument modification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“is” vs. “==”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ee any bugs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See any bugs?</a:t>
            </a:r>
          </a:p>
        </p:txBody>
      </p:sp>
      <p:sp>
        <p:nvSpPr>
          <p:cNvPr id="562" name="people=[…"/>
          <p:cNvSpPr txBox="1"/>
          <p:nvPr/>
        </p:nvSpPr>
        <p:spPr>
          <a:xfrm>
            <a:off x="1562100" y="1898650"/>
            <a:ext cx="10849348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people</a:t>
            </a:r>
            <a:r>
              <a:rPr>
                <a:solidFill>
                  <a:srgbClr val="000000"/>
                </a:solidFill>
              </a:rPr>
              <a:t>=[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{</a:t>
            </a:r>
            <a:r>
              <a:t>"Fname"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"Alice"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"lname"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"Anderson"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"age"</a:t>
            </a:r>
            <a:r>
              <a:rPr>
                <a:solidFill>
                  <a:srgbClr val="000000"/>
                </a:solidFill>
              </a:rPr>
              <a:t>: 30},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{</a:t>
            </a:r>
            <a:r>
              <a:t>"fname"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"Bob"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"lname"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"Baker"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"age"</a:t>
            </a:r>
            <a:r>
              <a:rPr>
                <a:solidFill>
                  <a:srgbClr val="000000"/>
                </a:solidFill>
              </a:rPr>
              <a:t>: 31},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</a:t>
            </a:r>
            <a:r>
              <a:t> = people[0]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]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p[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])</a:t>
            </a:r>
          </a:p>
        </p:txBody>
      </p:sp>
      <p:sp>
        <p:nvSpPr>
          <p:cNvPr id="563" name="people=[…"/>
          <p:cNvSpPr txBox="1"/>
          <p:nvPr/>
        </p:nvSpPr>
        <p:spPr>
          <a:xfrm>
            <a:off x="1562100" y="5835650"/>
            <a:ext cx="7072201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people</a:t>
            </a:r>
            <a:r>
              <a:rPr>
                <a:solidFill>
                  <a:srgbClr val="000000"/>
                </a:solidFill>
              </a:rPr>
              <a:t>=[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(</a:t>
            </a:r>
            <a:r>
              <a:t>"Alice"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"Anderson"</a:t>
            </a:r>
            <a:r>
              <a:rPr>
                <a:solidFill>
                  <a:srgbClr val="000000"/>
                </a:solidFill>
              </a:rPr>
              <a:t>, 30),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  (</a:t>
            </a:r>
            <a:r>
              <a:rPr>
                <a:solidFill>
                  <a:srgbClr val="AF3782"/>
                </a:solidFill>
              </a:rPr>
              <a:t>"Bob"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"Baker"</a:t>
            </a:r>
            <a:r>
              <a:t>, 31),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</a:t>
            </a:r>
            <a:r>
              <a:t> = people[1]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p[1]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p[2])</a:t>
            </a:r>
          </a:p>
        </p:txBody>
      </p:sp>
      <p:pic>
        <p:nvPicPr>
          <p:cNvPr id="564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219700"/>
            <a:ext cx="12242800" cy="101600"/>
          </a:xfrm>
          <a:prstGeom prst="rect">
            <a:avLst/>
          </a:prstGeom>
        </p:spPr>
      </p:pic>
      <p:sp>
        <p:nvSpPr>
          <p:cNvPr id="566" name="1"/>
          <p:cNvSpPr/>
          <p:nvPr/>
        </p:nvSpPr>
        <p:spPr>
          <a:xfrm>
            <a:off x="317500" y="2736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567" name="2"/>
          <p:cNvSpPr/>
          <p:nvPr/>
        </p:nvSpPr>
        <p:spPr>
          <a:xfrm>
            <a:off x="317500" y="6673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568" name="dict"/>
          <p:cNvSpPr/>
          <p:nvPr/>
        </p:nvSpPr>
        <p:spPr>
          <a:xfrm>
            <a:off x="11671300" y="3911600"/>
            <a:ext cx="902345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dict</a:t>
            </a:r>
          </a:p>
        </p:txBody>
      </p:sp>
      <p:sp>
        <p:nvSpPr>
          <p:cNvPr id="569" name="tuple"/>
          <p:cNvSpPr/>
          <p:nvPr/>
        </p:nvSpPr>
        <p:spPr>
          <a:xfrm>
            <a:off x="11671300" y="7848600"/>
            <a:ext cx="902345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570" name="Ant"/>
          <p:cNvSpPr/>
          <p:nvPr/>
        </p:nvSpPr>
        <p:spPr>
          <a:xfrm rot="120672">
            <a:off x="6091487" y="508275"/>
            <a:ext cx="1533026" cy="634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61" extrusionOk="0">
                <a:moveTo>
                  <a:pt x="4804" y="6"/>
                </a:moveTo>
                <a:cubicBezTo>
                  <a:pt x="4688" y="16"/>
                  <a:pt x="4568" y="40"/>
                  <a:pt x="4446" y="75"/>
                </a:cubicBezTo>
                <a:cubicBezTo>
                  <a:pt x="1063" y="1061"/>
                  <a:pt x="275" y="9905"/>
                  <a:pt x="275" y="9905"/>
                </a:cubicBezTo>
                <a:cubicBezTo>
                  <a:pt x="675" y="10384"/>
                  <a:pt x="2079" y="11684"/>
                  <a:pt x="2739" y="12138"/>
                </a:cubicBezTo>
                <a:cubicBezTo>
                  <a:pt x="2020" y="17184"/>
                  <a:pt x="832" y="19983"/>
                  <a:pt x="0" y="21449"/>
                </a:cubicBezTo>
                <a:lnTo>
                  <a:pt x="275" y="21449"/>
                </a:lnTo>
                <a:cubicBezTo>
                  <a:pt x="275" y="21449"/>
                  <a:pt x="2452" y="18388"/>
                  <a:pt x="3360" y="12422"/>
                </a:cubicBezTo>
                <a:cubicBezTo>
                  <a:pt x="3479" y="12487"/>
                  <a:pt x="3608" y="12538"/>
                  <a:pt x="3743" y="12564"/>
                </a:cubicBezTo>
                <a:cubicBezTo>
                  <a:pt x="3257" y="16753"/>
                  <a:pt x="2371" y="19606"/>
                  <a:pt x="1587" y="21461"/>
                </a:cubicBezTo>
                <a:lnTo>
                  <a:pt x="1911" y="21461"/>
                </a:lnTo>
                <a:cubicBezTo>
                  <a:pt x="1911" y="21461"/>
                  <a:pt x="3480" y="18997"/>
                  <a:pt x="4457" y="12628"/>
                </a:cubicBezTo>
                <a:cubicBezTo>
                  <a:pt x="6538" y="12654"/>
                  <a:pt x="7141" y="11463"/>
                  <a:pt x="7746" y="9815"/>
                </a:cubicBezTo>
                <a:cubicBezTo>
                  <a:pt x="8108" y="10620"/>
                  <a:pt x="8644" y="11060"/>
                  <a:pt x="9119" y="10736"/>
                </a:cubicBezTo>
                <a:cubicBezTo>
                  <a:pt x="9022" y="11773"/>
                  <a:pt x="8277" y="12553"/>
                  <a:pt x="7699" y="12916"/>
                </a:cubicBezTo>
                <a:cubicBezTo>
                  <a:pt x="7699" y="12916"/>
                  <a:pt x="7579" y="16934"/>
                  <a:pt x="4743" y="21461"/>
                </a:cubicBezTo>
                <a:lnTo>
                  <a:pt x="5040" y="21461"/>
                </a:lnTo>
                <a:cubicBezTo>
                  <a:pt x="5040" y="21461"/>
                  <a:pt x="6910" y="19269"/>
                  <a:pt x="7736" y="15494"/>
                </a:cubicBezTo>
                <a:cubicBezTo>
                  <a:pt x="7520" y="18854"/>
                  <a:pt x="6381" y="21461"/>
                  <a:pt x="6381" y="21461"/>
                </a:cubicBezTo>
                <a:lnTo>
                  <a:pt x="6688" y="21461"/>
                </a:lnTo>
                <a:cubicBezTo>
                  <a:pt x="7985" y="18517"/>
                  <a:pt x="8374" y="16093"/>
                  <a:pt x="8412" y="13719"/>
                </a:cubicBezTo>
                <a:cubicBezTo>
                  <a:pt x="8720" y="13589"/>
                  <a:pt x="9130" y="13317"/>
                  <a:pt x="9627" y="12746"/>
                </a:cubicBezTo>
                <a:cubicBezTo>
                  <a:pt x="9930" y="12409"/>
                  <a:pt x="10168" y="12019"/>
                  <a:pt x="10352" y="11656"/>
                </a:cubicBezTo>
                <a:cubicBezTo>
                  <a:pt x="10400" y="11565"/>
                  <a:pt x="10437" y="11474"/>
                  <a:pt x="10475" y="11396"/>
                </a:cubicBezTo>
                <a:cubicBezTo>
                  <a:pt x="10513" y="11305"/>
                  <a:pt x="10546" y="11228"/>
                  <a:pt x="10578" y="11137"/>
                </a:cubicBezTo>
                <a:cubicBezTo>
                  <a:pt x="10978" y="11383"/>
                  <a:pt x="11448" y="11345"/>
                  <a:pt x="11718" y="11190"/>
                </a:cubicBezTo>
                <a:cubicBezTo>
                  <a:pt x="12269" y="13719"/>
                  <a:pt x="13524" y="14575"/>
                  <a:pt x="14453" y="14627"/>
                </a:cubicBezTo>
                <a:cubicBezTo>
                  <a:pt x="14448" y="14627"/>
                  <a:pt x="14409" y="14627"/>
                  <a:pt x="14431" y="14627"/>
                </a:cubicBezTo>
                <a:cubicBezTo>
                  <a:pt x="14885" y="19776"/>
                  <a:pt x="16688" y="21449"/>
                  <a:pt x="16688" y="21449"/>
                </a:cubicBezTo>
                <a:lnTo>
                  <a:pt x="17019" y="21449"/>
                </a:lnTo>
                <a:cubicBezTo>
                  <a:pt x="15496" y="19516"/>
                  <a:pt x="15095" y="16157"/>
                  <a:pt x="14986" y="14444"/>
                </a:cubicBezTo>
                <a:cubicBezTo>
                  <a:pt x="16289" y="20619"/>
                  <a:pt x="17835" y="21449"/>
                  <a:pt x="17835" y="21449"/>
                </a:cubicBezTo>
                <a:lnTo>
                  <a:pt x="18159" y="21449"/>
                </a:lnTo>
                <a:cubicBezTo>
                  <a:pt x="17041" y="20255"/>
                  <a:pt x="16268" y="18620"/>
                  <a:pt x="15268" y="13354"/>
                </a:cubicBezTo>
                <a:cubicBezTo>
                  <a:pt x="14728" y="13354"/>
                  <a:pt x="14301" y="13172"/>
                  <a:pt x="13977" y="12965"/>
                </a:cubicBezTo>
                <a:cubicBezTo>
                  <a:pt x="13528" y="12589"/>
                  <a:pt x="13052" y="11877"/>
                  <a:pt x="12879" y="10541"/>
                </a:cubicBezTo>
                <a:cubicBezTo>
                  <a:pt x="13312" y="10061"/>
                  <a:pt x="14075" y="9077"/>
                  <a:pt x="14237" y="6625"/>
                </a:cubicBezTo>
                <a:cubicBezTo>
                  <a:pt x="14777" y="8078"/>
                  <a:pt x="16062" y="9892"/>
                  <a:pt x="17007" y="9892"/>
                </a:cubicBezTo>
                <a:cubicBezTo>
                  <a:pt x="17148" y="9892"/>
                  <a:pt x="17278" y="9803"/>
                  <a:pt x="17278" y="9803"/>
                </a:cubicBezTo>
                <a:cubicBezTo>
                  <a:pt x="17278" y="9803"/>
                  <a:pt x="18040" y="11772"/>
                  <a:pt x="18051" y="11603"/>
                </a:cubicBezTo>
                <a:cubicBezTo>
                  <a:pt x="18245" y="8983"/>
                  <a:pt x="17862" y="6194"/>
                  <a:pt x="17105" y="3755"/>
                </a:cubicBezTo>
                <a:lnTo>
                  <a:pt x="17068" y="3626"/>
                </a:lnTo>
                <a:cubicBezTo>
                  <a:pt x="17242" y="3556"/>
                  <a:pt x="18012" y="3231"/>
                  <a:pt x="18944" y="2276"/>
                </a:cubicBezTo>
                <a:cubicBezTo>
                  <a:pt x="20386" y="6700"/>
                  <a:pt x="20903" y="12941"/>
                  <a:pt x="20903" y="12941"/>
                </a:cubicBezTo>
                <a:lnTo>
                  <a:pt x="21077" y="13123"/>
                </a:lnTo>
                <a:cubicBezTo>
                  <a:pt x="21077" y="13123"/>
                  <a:pt x="20765" y="7509"/>
                  <a:pt x="19258" y="1944"/>
                </a:cubicBezTo>
                <a:cubicBezTo>
                  <a:pt x="19425" y="1750"/>
                  <a:pt x="19590" y="1541"/>
                  <a:pt x="19753" y="1307"/>
                </a:cubicBezTo>
                <a:cubicBezTo>
                  <a:pt x="20752" y="3344"/>
                  <a:pt x="21460" y="8932"/>
                  <a:pt x="21460" y="8932"/>
                </a:cubicBezTo>
                <a:lnTo>
                  <a:pt x="21600" y="9074"/>
                </a:lnTo>
                <a:cubicBezTo>
                  <a:pt x="21600" y="9074"/>
                  <a:pt x="21109" y="3459"/>
                  <a:pt x="19758" y="294"/>
                </a:cubicBezTo>
                <a:cubicBezTo>
                  <a:pt x="19758" y="294"/>
                  <a:pt x="19536" y="762"/>
                  <a:pt x="19091" y="1356"/>
                </a:cubicBezTo>
                <a:cubicBezTo>
                  <a:pt x="19033" y="1153"/>
                  <a:pt x="18977" y="950"/>
                  <a:pt x="18915" y="748"/>
                </a:cubicBezTo>
                <a:cubicBezTo>
                  <a:pt x="18915" y="748"/>
                  <a:pt x="18105" y="2258"/>
                  <a:pt x="16842" y="2993"/>
                </a:cubicBezTo>
                <a:cubicBezTo>
                  <a:pt x="16456" y="2047"/>
                  <a:pt x="15987" y="1452"/>
                  <a:pt x="15689" y="1279"/>
                </a:cubicBezTo>
                <a:cubicBezTo>
                  <a:pt x="14554" y="617"/>
                  <a:pt x="13982" y="2666"/>
                  <a:pt x="13955" y="4015"/>
                </a:cubicBezTo>
                <a:cubicBezTo>
                  <a:pt x="13658" y="2562"/>
                  <a:pt x="12718" y="1318"/>
                  <a:pt x="11551" y="1344"/>
                </a:cubicBezTo>
                <a:cubicBezTo>
                  <a:pt x="10697" y="1344"/>
                  <a:pt x="9708" y="2473"/>
                  <a:pt x="9281" y="4315"/>
                </a:cubicBezTo>
                <a:cubicBezTo>
                  <a:pt x="9108" y="4081"/>
                  <a:pt x="8374" y="4174"/>
                  <a:pt x="8120" y="4550"/>
                </a:cubicBezTo>
                <a:cubicBezTo>
                  <a:pt x="7502" y="2446"/>
                  <a:pt x="6538" y="-139"/>
                  <a:pt x="4804" y="6"/>
                </a:cubicBezTo>
                <a:close/>
                <a:moveTo>
                  <a:pt x="18769" y="1745"/>
                </a:moveTo>
                <a:cubicBezTo>
                  <a:pt x="18769" y="1746"/>
                  <a:pt x="18770" y="1748"/>
                  <a:pt x="18770" y="1749"/>
                </a:cubicBezTo>
                <a:cubicBezTo>
                  <a:pt x="18764" y="1756"/>
                  <a:pt x="18759" y="1762"/>
                  <a:pt x="18753" y="1769"/>
                </a:cubicBezTo>
                <a:cubicBezTo>
                  <a:pt x="18758" y="1760"/>
                  <a:pt x="18764" y="1754"/>
                  <a:pt x="18769" y="1745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Vote: Which is Better Cod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Vote: Which is Better Code?</a:t>
            </a:r>
          </a:p>
        </p:txBody>
      </p:sp>
      <p:sp>
        <p:nvSpPr>
          <p:cNvPr id="573" name="people=[…"/>
          <p:cNvSpPr txBox="1"/>
          <p:nvPr/>
        </p:nvSpPr>
        <p:spPr>
          <a:xfrm>
            <a:off x="1562100" y="1898650"/>
            <a:ext cx="10849348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people</a:t>
            </a:r>
            <a:r>
              <a:rPr>
                <a:solidFill>
                  <a:srgbClr val="000000"/>
                </a:solidFill>
              </a:rPr>
              <a:t>=[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{</a:t>
            </a:r>
            <a:r>
              <a:t>"fname"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"Alice"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"lname"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"Anderson"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"age"</a:t>
            </a:r>
            <a:r>
              <a:rPr>
                <a:solidFill>
                  <a:srgbClr val="000000"/>
                </a:solidFill>
              </a:rPr>
              <a:t>: 30},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{</a:t>
            </a:r>
            <a:r>
              <a:t>"fname"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"Bob"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"lname"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"Baker"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"age"</a:t>
            </a:r>
            <a:r>
              <a:rPr>
                <a:solidFill>
                  <a:srgbClr val="000000"/>
                </a:solidFill>
              </a:rPr>
              <a:t>: 31},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</a:t>
            </a:r>
            <a:r>
              <a:t> = people[0]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]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p[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])</a:t>
            </a:r>
          </a:p>
        </p:txBody>
      </p:sp>
      <p:sp>
        <p:nvSpPr>
          <p:cNvPr id="574" name="people=[…"/>
          <p:cNvSpPr txBox="1"/>
          <p:nvPr/>
        </p:nvSpPr>
        <p:spPr>
          <a:xfrm>
            <a:off x="1562100" y="5835650"/>
            <a:ext cx="7072201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people</a:t>
            </a:r>
            <a:r>
              <a:rPr>
                <a:solidFill>
                  <a:srgbClr val="000000"/>
                </a:solidFill>
              </a:rPr>
              <a:t>=[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(</a:t>
            </a:r>
            <a:r>
              <a:t>"Alice"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"Anderson"</a:t>
            </a:r>
            <a:r>
              <a:rPr>
                <a:solidFill>
                  <a:srgbClr val="000000"/>
                </a:solidFill>
              </a:rPr>
              <a:t>, 30),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  (</a:t>
            </a:r>
            <a:r>
              <a:rPr>
                <a:solidFill>
                  <a:srgbClr val="AF3782"/>
                </a:solidFill>
              </a:rPr>
              <a:t>"Bob"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"Baker"</a:t>
            </a:r>
            <a:r>
              <a:t>, 31),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</a:t>
            </a:r>
            <a:r>
              <a:t> = people[1]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p[0]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p[1])</a:t>
            </a:r>
          </a:p>
        </p:txBody>
      </p:sp>
      <p:pic>
        <p:nvPicPr>
          <p:cNvPr id="575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219700"/>
            <a:ext cx="12242800" cy="101600"/>
          </a:xfrm>
          <a:prstGeom prst="rect">
            <a:avLst/>
          </a:prstGeom>
        </p:spPr>
      </p:pic>
      <p:sp>
        <p:nvSpPr>
          <p:cNvPr id="577" name="1"/>
          <p:cNvSpPr/>
          <p:nvPr/>
        </p:nvSpPr>
        <p:spPr>
          <a:xfrm>
            <a:off x="317500" y="2736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578" name="2"/>
          <p:cNvSpPr/>
          <p:nvPr/>
        </p:nvSpPr>
        <p:spPr>
          <a:xfrm>
            <a:off x="317500" y="6673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579" name="dict"/>
          <p:cNvSpPr/>
          <p:nvPr/>
        </p:nvSpPr>
        <p:spPr>
          <a:xfrm>
            <a:off x="11671300" y="3911600"/>
            <a:ext cx="902345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dict</a:t>
            </a:r>
          </a:p>
        </p:txBody>
      </p:sp>
      <p:sp>
        <p:nvSpPr>
          <p:cNvPr id="580" name="tuple"/>
          <p:cNvSpPr/>
          <p:nvPr/>
        </p:nvSpPr>
        <p:spPr>
          <a:xfrm>
            <a:off x="11671300" y="7848600"/>
            <a:ext cx="902345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st yourself!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Test yourself!</a:t>
            </a:r>
          </a:p>
        </p:txBody>
      </p:sp>
      <p:sp>
        <p:nvSpPr>
          <p:cNvPr id="123" name="A"/>
          <p:cNvSpPr/>
          <p:nvPr/>
        </p:nvSpPr>
        <p:spPr>
          <a:xfrm>
            <a:off x="1130300" y="1593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24" name="B"/>
          <p:cNvSpPr/>
          <p:nvPr/>
        </p:nvSpPr>
        <p:spPr>
          <a:xfrm>
            <a:off x="1130300" y="3879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25" name="C"/>
          <p:cNvSpPr/>
          <p:nvPr/>
        </p:nvSpPr>
        <p:spPr>
          <a:xfrm>
            <a:off x="1130300" y="6165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26" name="what is the type of the following?      {}"/>
          <p:cNvSpPr txBox="1"/>
          <p:nvPr/>
        </p:nvSpPr>
        <p:spPr>
          <a:xfrm>
            <a:off x="2692400" y="1810072"/>
            <a:ext cx="614556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what is the type of the following?      </a:t>
            </a:r>
            <a:r>
              <a:rPr b="0">
                <a:latin typeface="Courier"/>
                <a:ea typeface="Courier"/>
                <a:cs typeface="Courier"/>
                <a:sym typeface="Courier"/>
              </a:rPr>
              <a:t>{}</a:t>
            </a:r>
          </a:p>
        </p:txBody>
      </p:sp>
      <p:sp>
        <p:nvSpPr>
          <p:cNvPr id="127" name="1"/>
          <p:cNvSpPr/>
          <p:nvPr/>
        </p:nvSpPr>
        <p:spPr>
          <a:xfrm>
            <a:off x="3136900" y="2368550"/>
            <a:ext cx="652637" cy="65263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28" name="2"/>
          <p:cNvSpPr/>
          <p:nvPr/>
        </p:nvSpPr>
        <p:spPr>
          <a:xfrm>
            <a:off x="3136900" y="3130550"/>
            <a:ext cx="652637" cy="65263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29" name="set"/>
          <p:cNvSpPr txBox="1"/>
          <p:nvPr/>
        </p:nvSpPr>
        <p:spPr>
          <a:xfrm>
            <a:off x="4189834" y="2466268"/>
            <a:ext cx="5865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set</a:t>
            </a:r>
          </a:p>
        </p:txBody>
      </p:sp>
      <p:sp>
        <p:nvSpPr>
          <p:cNvPr id="130" name="dict"/>
          <p:cNvSpPr txBox="1"/>
          <p:nvPr/>
        </p:nvSpPr>
        <p:spPr>
          <a:xfrm>
            <a:off x="4132758" y="3228268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dict</a:t>
            </a:r>
          </a:p>
        </p:txBody>
      </p:sp>
      <p:sp>
        <p:nvSpPr>
          <p:cNvPr id="131" name="if S is a string and L is a list, which line definitely fails?"/>
          <p:cNvSpPr txBox="1"/>
          <p:nvPr/>
        </p:nvSpPr>
        <p:spPr>
          <a:xfrm>
            <a:off x="2692400" y="4096072"/>
            <a:ext cx="839033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if </a:t>
            </a:r>
            <a:r>
              <a:rPr b="0">
                <a:latin typeface="Courier"/>
                <a:ea typeface="Courier"/>
                <a:cs typeface="Courier"/>
                <a:sym typeface="Courier"/>
              </a:rPr>
              <a:t>S</a:t>
            </a:r>
            <a:r>
              <a:t> is a string and </a:t>
            </a:r>
            <a:r>
              <a:rPr b="0">
                <a:latin typeface="Courier"/>
                <a:ea typeface="Courier"/>
                <a:cs typeface="Courier"/>
                <a:sym typeface="Courier"/>
              </a:rPr>
              <a:t>L</a:t>
            </a:r>
            <a:r>
              <a:t> is a list, which line definitely fails?</a:t>
            </a:r>
          </a:p>
        </p:txBody>
      </p:sp>
      <p:sp>
        <p:nvSpPr>
          <p:cNvPr id="132" name="1"/>
          <p:cNvSpPr/>
          <p:nvPr/>
        </p:nvSpPr>
        <p:spPr>
          <a:xfrm>
            <a:off x="3136900" y="4654550"/>
            <a:ext cx="652637" cy="65263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33" name="2"/>
          <p:cNvSpPr/>
          <p:nvPr/>
        </p:nvSpPr>
        <p:spPr>
          <a:xfrm>
            <a:off x="3136900" y="5416550"/>
            <a:ext cx="652637" cy="65263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34" name="S[-1] = &quot;.&quot;"/>
          <p:cNvSpPr txBox="1"/>
          <p:nvPr/>
        </p:nvSpPr>
        <p:spPr>
          <a:xfrm>
            <a:off x="4060130" y="4745918"/>
            <a:ext cx="212630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S[-1] = "."</a:t>
            </a:r>
          </a:p>
        </p:txBody>
      </p:sp>
      <p:sp>
        <p:nvSpPr>
          <p:cNvPr id="135" name="L[len(S)] = S"/>
          <p:cNvSpPr txBox="1"/>
          <p:nvPr/>
        </p:nvSpPr>
        <p:spPr>
          <a:xfrm>
            <a:off x="4060130" y="5507918"/>
            <a:ext cx="249212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L[len(S)] = S</a:t>
            </a:r>
          </a:p>
        </p:txBody>
      </p:sp>
      <p:sp>
        <p:nvSpPr>
          <p:cNvPr id="136" name="which type is immutable?"/>
          <p:cNvSpPr txBox="1"/>
          <p:nvPr/>
        </p:nvSpPr>
        <p:spPr>
          <a:xfrm>
            <a:off x="2692400" y="6388422"/>
            <a:ext cx="401493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which type is immutable?</a:t>
            </a:r>
          </a:p>
        </p:txBody>
      </p:sp>
      <p:sp>
        <p:nvSpPr>
          <p:cNvPr id="137" name="1"/>
          <p:cNvSpPr/>
          <p:nvPr/>
        </p:nvSpPr>
        <p:spPr>
          <a:xfrm>
            <a:off x="3136900" y="6940550"/>
            <a:ext cx="652637" cy="65263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38" name="2"/>
          <p:cNvSpPr/>
          <p:nvPr/>
        </p:nvSpPr>
        <p:spPr>
          <a:xfrm>
            <a:off x="3136900" y="7702550"/>
            <a:ext cx="652637" cy="65263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39" name="str"/>
          <p:cNvSpPr txBox="1"/>
          <p:nvPr/>
        </p:nvSpPr>
        <p:spPr>
          <a:xfrm>
            <a:off x="4060130" y="7031918"/>
            <a:ext cx="66303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str</a:t>
            </a:r>
          </a:p>
        </p:txBody>
      </p:sp>
      <p:sp>
        <p:nvSpPr>
          <p:cNvPr id="140" name="list"/>
          <p:cNvSpPr txBox="1"/>
          <p:nvPr/>
        </p:nvSpPr>
        <p:spPr>
          <a:xfrm>
            <a:off x="4060130" y="7793918"/>
            <a:ext cx="84594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list</a:t>
            </a:r>
          </a:p>
        </p:txBody>
      </p:sp>
      <p:sp>
        <p:nvSpPr>
          <p:cNvPr id="141" name="3"/>
          <p:cNvSpPr/>
          <p:nvPr/>
        </p:nvSpPr>
        <p:spPr>
          <a:xfrm>
            <a:off x="3136900" y="8464550"/>
            <a:ext cx="652637" cy="652637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142" name="dict"/>
          <p:cNvSpPr txBox="1"/>
          <p:nvPr/>
        </p:nvSpPr>
        <p:spPr>
          <a:xfrm>
            <a:off x="4060130" y="8555918"/>
            <a:ext cx="84594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dict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eople=[…"/>
          <p:cNvSpPr txBox="1"/>
          <p:nvPr/>
        </p:nvSpPr>
        <p:spPr>
          <a:xfrm>
            <a:off x="1562100" y="120650"/>
            <a:ext cx="10849348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people</a:t>
            </a:r>
            <a:r>
              <a:rPr>
                <a:solidFill>
                  <a:srgbClr val="000000"/>
                </a:solidFill>
              </a:rPr>
              <a:t>=[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{</a:t>
            </a:r>
            <a:r>
              <a:t>"fname"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"Alice"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"lname"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"Anderson"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"age"</a:t>
            </a:r>
            <a:r>
              <a:rPr>
                <a:solidFill>
                  <a:srgbClr val="000000"/>
                </a:solidFill>
              </a:rPr>
              <a:t>: 30},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{</a:t>
            </a:r>
            <a:r>
              <a:t>"fname"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"Bob"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"lname"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"Baker"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"age"</a:t>
            </a:r>
            <a:r>
              <a:rPr>
                <a:solidFill>
                  <a:srgbClr val="000000"/>
                </a:solidFill>
              </a:rPr>
              <a:t>: 31},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</a:t>
            </a:r>
            <a:r>
              <a:t> = people[0]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]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p[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])</a:t>
            </a:r>
          </a:p>
        </p:txBody>
      </p:sp>
      <p:sp>
        <p:nvSpPr>
          <p:cNvPr id="583" name="people=[…"/>
          <p:cNvSpPr txBox="1"/>
          <p:nvPr/>
        </p:nvSpPr>
        <p:spPr>
          <a:xfrm>
            <a:off x="1562100" y="3041650"/>
            <a:ext cx="7072201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people</a:t>
            </a:r>
            <a:r>
              <a:rPr>
                <a:solidFill>
                  <a:srgbClr val="000000"/>
                </a:solidFill>
              </a:rPr>
              <a:t>=[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(</a:t>
            </a:r>
            <a:r>
              <a:t>"Alice"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"Anderson"</a:t>
            </a:r>
            <a:r>
              <a:rPr>
                <a:solidFill>
                  <a:srgbClr val="000000"/>
                </a:solidFill>
              </a:rPr>
              <a:t>, 30),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  (</a:t>
            </a:r>
            <a:r>
              <a:rPr>
                <a:solidFill>
                  <a:srgbClr val="AF3782"/>
                </a:solidFill>
              </a:rPr>
              <a:t>"Bob"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"Baker"</a:t>
            </a:r>
            <a:r>
              <a:t>, 31),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</a:t>
            </a:r>
            <a:r>
              <a:t> = people[1]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p[0]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p[1])</a:t>
            </a:r>
          </a:p>
        </p:txBody>
      </p:sp>
      <p:pic>
        <p:nvPicPr>
          <p:cNvPr id="584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679700"/>
            <a:ext cx="12242800" cy="101600"/>
          </a:xfrm>
          <a:prstGeom prst="rect">
            <a:avLst/>
          </a:prstGeom>
        </p:spPr>
      </p:pic>
      <p:sp>
        <p:nvSpPr>
          <p:cNvPr id="586" name="1"/>
          <p:cNvSpPr/>
          <p:nvPr/>
        </p:nvSpPr>
        <p:spPr>
          <a:xfrm>
            <a:off x="317500" y="958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587" name="2"/>
          <p:cNvSpPr/>
          <p:nvPr/>
        </p:nvSpPr>
        <p:spPr>
          <a:xfrm>
            <a:off x="317500" y="3879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588" name="from collections import  namedtuple…"/>
          <p:cNvSpPr txBox="1"/>
          <p:nvPr/>
        </p:nvSpPr>
        <p:spPr>
          <a:xfrm>
            <a:off x="1562100" y="6089650"/>
            <a:ext cx="11445739" cy="314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people</a:t>
            </a:r>
            <a:r>
              <a:rPr>
                <a:solidFill>
                  <a:srgbClr val="000000"/>
                </a:solidFill>
              </a:rPr>
              <a:t>=[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    Person(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t>, 30),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    Person(</a:t>
            </a:r>
            <a:r>
              <a:rPr>
                <a:solidFill>
                  <a:srgbClr val="AF3782"/>
                </a:solidFill>
              </a:rPr>
              <a:t>"Bob"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"Baker"</a:t>
            </a:r>
            <a:r>
              <a:t>, 31),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</a:t>
            </a:r>
            <a:r>
              <a:t> = people[0]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pic>
        <p:nvPicPr>
          <p:cNvPr id="589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727700"/>
            <a:ext cx="12242800" cy="101600"/>
          </a:xfrm>
          <a:prstGeom prst="rect">
            <a:avLst/>
          </a:prstGeom>
        </p:spPr>
      </p:pic>
      <p:sp>
        <p:nvSpPr>
          <p:cNvPr id="591" name="3"/>
          <p:cNvSpPr/>
          <p:nvPr/>
        </p:nvSpPr>
        <p:spPr>
          <a:xfrm>
            <a:off x="317500" y="6927850"/>
            <a:ext cx="902345" cy="902345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592" name="dict"/>
          <p:cNvSpPr/>
          <p:nvPr/>
        </p:nvSpPr>
        <p:spPr>
          <a:xfrm>
            <a:off x="11671300" y="2133600"/>
            <a:ext cx="902345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dict</a:t>
            </a:r>
          </a:p>
        </p:txBody>
      </p:sp>
      <p:sp>
        <p:nvSpPr>
          <p:cNvPr id="593" name="tuple"/>
          <p:cNvSpPr/>
          <p:nvPr/>
        </p:nvSpPr>
        <p:spPr>
          <a:xfrm>
            <a:off x="11671300" y="5181600"/>
            <a:ext cx="902345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594" name="namedtuple"/>
          <p:cNvSpPr/>
          <p:nvPr/>
        </p:nvSpPr>
        <p:spPr>
          <a:xfrm>
            <a:off x="10698360" y="8864600"/>
            <a:ext cx="1875285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namedtuple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from collections import  namedtuple…"/>
          <p:cNvSpPr txBox="1"/>
          <p:nvPr/>
        </p:nvSpPr>
        <p:spPr>
          <a:xfrm>
            <a:off x="779530" y="704850"/>
            <a:ext cx="11445739" cy="734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, 30)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sp>
        <p:nvSpPr>
          <p:cNvPr id="605" name="Connection Line"/>
          <p:cNvSpPr/>
          <p:nvPr/>
        </p:nvSpPr>
        <p:spPr>
          <a:xfrm>
            <a:off x="6787091" y="1135591"/>
            <a:ext cx="942877" cy="458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0444" y="20466"/>
                  <a:pt x="3244" y="13266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98" name="need to import this data struct"/>
          <p:cNvSpPr txBox="1"/>
          <p:nvPr/>
        </p:nvSpPr>
        <p:spPr>
          <a:xfrm>
            <a:off x="7879605" y="1352549"/>
            <a:ext cx="3620990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need to import this data struct</a:t>
            </a:r>
          </a:p>
        </p:txBody>
      </p:sp>
      <p:sp>
        <p:nvSpPr>
          <p:cNvPr id="606" name="Connection Line"/>
          <p:cNvSpPr/>
          <p:nvPr/>
        </p:nvSpPr>
        <p:spPr>
          <a:xfrm>
            <a:off x="3849522" y="2229428"/>
            <a:ext cx="1327746" cy="734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1973" y="1360"/>
                  <a:pt x="4773" y="8560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00" name="creates a new type!"/>
          <p:cNvSpPr txBox="1"/>
          <p:nvPr/>
        </p:nvSpPr>
        <p:spPr>
          <a:xfrm>
            <a:off x="5344293" y="1987549"/>
            <a:ext cx="231621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creates a new type!</a:t>
            </a:r>
          </a:p>
        </p:txBody>
      </p:sp>
      <p:sp>
        <p:nvSpPr>
          <p:cNvPr id="607" name="Connection Line"/>
          <p:cNvSpPr/>
          <p:nvPr/>
        </p:nvSpPr>
        <p:spPr>
          <a:xfrm>
            <a:off x="5627522" y="2613561"/>
            <a:ext cx="726729" cy="3505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63" extrusionOk="0">
                <a:moveTo>
                  <a:pt x="21600" y="128"/>
                </a:moveTo>
                <a:cubicBezTo>
                  <a:pt x="13401" y="-1037"/>
                  <a:pt x="6201" y="5775"/>
                  <a:pt x="0" y="20563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02" name="name of that type"/>
          <p:cNvSpPr txBox="1"/>
          <p:nvPr/>
        </p:nvSpPr>
        <p:spPr>
          <a:xfrm>
            <a:off x="6499826" y="2380905"/>
            <a:ext cx="211334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name of that type</a:t>
            </a:r>
          </a:p>
        </p:txBody>
      </p:sp>
      <p:sp>
        <p:nvSpPr>
          <p:cNvPr id="608" name="Connection Line"/>
          <p:cNvSpPr/>
          <p:nvPr/>
        </p:nvSpPr>
        <p:spPr>
          <a:xfrm>
            <a:off x="1309522" y="2249917"/>
            <a:ext cx="462360" cy="714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785" y="4182"/>
                  <a:pt x="2585" y="1138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04" name="name of that type"/>
          <p:cNvSpPr txBox="1"/>
          <p:nvPr/>
        </p:nvSpPr>
        <p:spPr>
          <a:xfrm>
            <a:off x="1893513" y="1987549"/>
            <a:ext cx="211334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name of that type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from collections import  namedtuple…"/>
          <p:cNvSpPr txBox="1"/>
          <p:nvPr/>
        </p:nvSpPr>
        <p:spPr>
          <a:xfrm>
            <a:off x="779530" y="704850"/>
            <a:ext cx="11445739" cy="734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, 30)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sp>
        <p:nvSpPr>
          <p:cNvPr id="638" name="Connection Line"/>
          <p:cNvSpPr/>
          <p:nvPr/>
        </p:nvSpPr>
        <p:spPr>
          <a:xfrm>
            <a:off x="6787091" y="1135591"/>
            <a:ext cx="942877" cy="458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0444" y="20466"/>
                  <a:pt x="3244" y="13266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12" name="need to import this data struct"/>
          <p:cNvSpPr txBox="1"/>
          <p:nvPr/>
        </p:nvSpPr>
        <p:spPr>
          <a:xfrm>
            <a:off x="7879605" y="1352549"/>
            <a:ext cx="3620990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need to import this data struct</a:t>
            </a:r>
          </a:p>
        </p:txBody>
      </p:sp>
      <p:sp>
        <p:nvSpPr>
          <p:cNvPr id="639" name="Connection Line"/>
          <p:cNvSpPr/>
          <p:nvPr/>
        </p:nvSpPr>
        <p:spPr>
          <a:xfrm>
            <a:off x="3849522" y="2229428"/>
            <a:ext cx="1327746" cy="734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1973" y="1360"/>
                  <a:pt x="4773" y="8560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14" name="creates a new type!"/>
          <p:cNvSpPr txBox="1"/>
          <p:nvPr/>
        </p:nvSpPr>
        <p:spPr>
          <a:xfrm>
            <a:off x="5344293" y="1987549"/>
            <a:ext cx="231621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creates a new type!</a:t>
            </a:r>
          </a:p>
        </p:txBody>
      </p:sp>
      <p:sp>
        <p:nvSpPr>
          <p:cNvPr id="615" name="sequence"/>
          <p:cNvSpPr/>
          <p:nvPr/>
        </p:nvSpPr>
        <p:spPr>
          <a:xfrm>
            <a:off x="9702800" y="3676810"/>
            <a:ext cx="1734773" cy="506367"/>
          </a:xfrm>
          <a:prstGeom prst="roundRect">
            <a:avLst>
              <a:gd name="adj" fmla="val 27949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sequence</a:t>
            </a:r>
          </a:p>
        </p:txBody>
      </p:sp>
      <p:sp>
        <p:nvSpPr>
          <p:cNvPr id="616" name="str"/>
          <p:cNvSpPr/>
          <p:nvPr/>
        </p:nvSpPr>
        <p:spPr>
          <a:xfrm>
            <a:off x="9184066" y="4745077"/>
            <a:ext cx="691407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617" name="list"/>
          <p:cNvSpPr/>
          <p:nvPr/>
        </p:nvSpPr>
        <p:spPr>
          <a:xfrm>
            <a:off x="10224483" y="4745077"/>
            <a:ext cx="691407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618" name="tuple"/>
          <p:cNvSpPr/>
          <p:nvPr/>
        </p:nvSpPr>
        <p:spPr>
          <a:xfrm>
            <a:off x="11176000" y="4745077"/>
            <a:ext cx="943504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619" name="Line"/>
          <p:cNvSpPr/>
          <p:nvPr/>
        </p:nvSpPr>
        <p:spPr>
          <a:xfrm>
            <a:off x="11023599" y="4229100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0" name="Line"/>
          <p:cNvSpPr/>
          <p:nvPr/>
        </p:nvSpPr>
        <p:spPr>
          <a:xfrm flipH="1">
            <a:off x="9626599" y="4229100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1" name="Line"/>
          <p:cNvSpPr/>
          <p:nvPr/>
        </p:nvSpPr>
        <p:spPr>
          <a:xfrm>
            <a:off x="10575032" y="4229099"/>
            <a:ext cx="1" cy="47005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2" name="number"/>
          <p:cNvSpPr/>
          <p:nvPr/>
        </p:nvSpPr>
        <p:spPr>
          <a:xfrm>
            <a:off x="6235700" y="3694232"/>
            <a:ext cx="1560247" cy="471523"/>
          </a:xfrm>
          <a:prstGeom prst="roundRect">
            <a:avLst>
              <a:gd name="adj" fmla="val 3001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number</a:t>
            </a:r>
          </a:p>
        </p:txBody>
      </p:sp>
      <p:sp>
        <p:nvSpPr>
          <p:cNvPr id="623" name="int"/>
          <p:cNvSpPr/>
          <p:nvPr/>
        </p:nvSpPr>
        <p:spPr>
          <a:xfrm>
            <a:off x="5716966" y="4727655"/>
            <a:ext cx="691407" cy="471522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int</a:t>
            </a:r>
          </a:p>
        </p:txBody>
      </p:sp>
      <p:sp>
        <p:nvSpPr>
          <p:cNvPr id="624" name="float"/>
          <p:cNvSpPr/>
          <p:nvPr/>
        </p:nvSpPr>
        <p:spPr>
          <a:xfrm>
            <a:off x="7495917" y="4727655"/>
            <a:ext cx="943504" cy="471522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float</a:t>
            </a:r>
          </a:p>
        </p:txBody>
      </p:sp>
      <p:sp>
        <p:nvSpPr>
          <p:cNvPr id="625" name="Line"/>
          <p:cNvSpPr/>
          <p:nvPr/>
        </p:nvSpPr>
        <p:spPr>
          <a:xfrm>
            <a:off x="7556499" y="4211677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6" name="Line"/>
          <p:cNvSpPr/>
          <p:nvPr/>
        </p:nvSpPr>
        <p:spPr>
          <a:xfrm flipH="1">
            <a:off x="6159499" y="4211677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7" name="namedtuple"/>
          <p:cNvSpPr/>
          <p:nvPr/>
        </p:nvSpPr>
        <p:spPr>
          <a:xfrm>
            <a:off x="1922735" y="3711654"/>
            <a:ext cx="2113348" cy="471523"/>
          </a:xfrm>
          <a:prstGeom prst="roundRect">
            <a:avLst>
              <a:gd name="adj" fmla="val 3001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namedtuple</a:t>
            </a:r>
          </a:p>
        </p:txBody>
      </p:sp>
      <p:sp>
        <p:nvSpPr>
          <p:cNvPr id="628" name="Person"/>
          <p:cNvSpPr/>
          <p:nvPr/>
        </p:nvSpPr>
        <p:spPr>
          <a:xfrm>
            <a:off x="476401" y="4745077"/>
            <a:ext cx="1328736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Person</a:t>
            </a:r>
          </a:p>
        </p:txBody>
      </p:sp>
      <p:sp>
        <p:nvSpPr>
          <p:cNvPr id="629" name="Hurricane"/>
          <p:cNvSpPr/>
          <p:nvPr/>
        </p:nvSpPr>
        <p:spPr>
          <a:xfrm>
            <a:off x="2170063" y="4745077"/>
            <a:ext cx="1560247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Hurricane</a:t>
            </a:r>
          </a:p>
        </p:txBody>
      </p:sp>
      <p:sp>
        <p:nvSpPr>
          <p:cNvPr id="630" name="????"/>
          <p:cNvSpPr/>
          <p:nvPr/>
        </p:nvSpPr>
        <p:spPr>
          <a:xfrm>
            <a:off x="4042138" y="4745077"/>
            <a:ext cx="943504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????</a:t>
            </a:r>
          </a:p>
        </p:txBody>
      </p:sp>
      <p:sp>
        <p:nvSpPr>
          <p:cNvPr id="631" name="Line"/>
          <p:cNvSpPr/>
          <p:nvPr/>
        </p:nvSpPr>
        <p:spPr>
          <a:xfrm>
            <a:off x="3805932" y="4211677"/>
            <a:ext cx="351533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2" name="Line"/>
          <p:cNvSpPr/>
          <p:nvPr/>
        </p:nvSpPr>
        <p:spPr>
          <a:xfrm flipH="1">
            <a:off x="1752599" y="4229100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3" name="Line"/>
          <p:cNvSpPr/>
          <p:nvPr/>
        </p:nvSpPr>
        <p:spPr>
          <a:xfrm>
            <a:off x="2955032" y="4229099"/>
            <a:ext cx="1" cy="47005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0" name="Connection Line"/>
          <p:cNvSpPr/>
          <p:nvPr/>
        </p:nvSpPr>
        <p:spPr>
          <a:xfrm>
            <a:off x="5627522" y="2613561"/>
            <a:ext cx="726729" cy="3505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63" extrusionOk="0">
                <a:moveTo>
                  <a:pt x="21600" y="128"/>
                </a:moveTo>
                <a:cubicBezTo>
                  <a:pt x="13401" y="-1037"/>
                  <a:pt x="6201" y="5775"/>
                  <a:pt x="0" y="20563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35" name="name of that type"/>
          <p:cNvSpPr txBox="1"/>
          <p:nvPr/>
        </p:nvSpPr>
        <p:spPr>
          <a:xfrm>
            <a:off x="6499826" y="2380905"/>
            <a:ext cx="211334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name of that type</a:t>
            </a:r>
          </a:p>
        </p:txBody>
      </p:sp>
      <p:sp>
        <p:nvSpPr>
          <p:cNvPr id="641" name="Connection Line"/>
          <p:cNvSpPr/>
          <p:nvPr/>
        </p:nvSpPr>
        <p:spPr>
          <a:xfrm>
            <a:off x="1309522" y="2249917"/>
            <a:ext cx="462360" cy="714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785" y="4182"/>
                  <a:pt x="2585" y="1138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37" name="name of that type"/>
          <p:cNvSpPr txBox="1"/>
          <p:nvPr/>
        </p:nvSpPr>
        <p:spPr>
          <a:xfrm>
            <a:off x="1893513" y="1987549"/>
            <a:ext cx="211334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name of that type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from collections import  namedtuple…"/>
          <p:cNvSpPr txBox="1"/>
          <p:nvPr/>
        </p:nvSpPr>
        <p:spPr>
          <a:xfrm>
            <a:off x="779530" y="704850"/>
            <a:ext cx="11445739" cy="734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, 30)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sp>
        <p:nvSpPr>
          <p:cNvPr id="673" name="Connection Line"/>
          <p:cNvSpPr/>
          <p:nvPr/>
        </p:nvSpPr>
        <p:spPr>
          <a:xfrm>
            <a:off x="6787091" y="1135591"/>
            <a:ext cx="942877" cy="458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0444" y="20466"/>
                  <a:pt x="3244" y="13266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45" name="need to import this data struct"/>
          <p:cNvSpPr txBox="1"/>
          <p:nvPr/>
        </p:nvSpPr>
        <p:spPr>
          <a:xfrm>
            <a:off x="7879605" y="1352549"/>
            <a:ext cx="3620990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need to import this data struct</a:t>
            </a:r>
          </a:p>
        </p:txBody>
      </p:sp>
      <p:sp>
        <p:nvSpPr>
          <p:cNvPr id="674" name="Connection Line"/>
          <p:cNvSpPr/>
          <p:nvPr/>
        </p:nvSpPr>
        <p:spPr>
          <a:xfrm>
            <a:off x="3849522" y="2229428"/>
            <a:ext cx="1327746" cy="734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1973" y="1360"/>
                  <a:pt x="4773" y="8560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47" name="creates a new type!"/>
          <p:cNvSpPr txBox="1"/>
          <p:nvPr/>
        </p:nvSpPr>
        <p:spPr>
          <a:xfrm>
            <a:off x="5344293" y="1987549"/>
            <a:ext cx="231621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creates a new type!</a:t>
            </a:r>
          </a:p>
        </p:txBody>
      </p:sp>
      <p:sp>
        <p:nvSpPr>
          <p:cNvPr id="648" name="str"/>
          <p:cNvSpPr/>
          <p:nvPr/>
        </p:nvSpPr>
        <p:spPr>
          <a:xfrm>
            <a:off x="9184066" y="4745077"/>
            <a:ext cx="691407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649" name="list"/>
          <p:cNvSpPr/>
          <p:nvPr/>
        </p:nvSpPr>
        <p:spPr>
          <a:xfrm>
            <a:off x="10224483" y="4745077"/>
            <a:ext cx="691407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650" name="tuple"/>
          <p:cNvSpPr/>
          <p:nvPr/>
        </p:nvSpPr>
        <p:spPr>
          <a:xfrm>
            <a:off x="11176000" y="4745077"/>
            <a:ext cx="943504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651" name="Line"/>
          <p:cNvSpPr/>
          <p:nvPr/>
        </p:nvSpPr>
        <p:spPr>
          <a:xfrm>
            <a:off x="11023599" y="4229100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2" name="Line"/>
          <p:cNvSpPr/>
          <p:nvPr/>
        </p:nvSpPr>
        <p:spPr>
          <a:xfrm flipH="1">
            <a:off x="9626599" y="4229100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3" name="Line"/>
          <p:cNvSpPr/>
          <p:nvPr/>
        </p:nvSpPr>
        <p:spPr>
          <a:xfrm>
            <a:off x="10575032" y="4229099"/>
            <a:ext cx="1" cy="47005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4" name="int"/>
          <p:cNvSpPr/>
          <p:nvPr/>
        </p:nvSpPr>
        <p:spPr>
          <a:xfrm>
            <a:off x="5716966" y="4727655"/>
            <a:ext cx="691407" cy="471522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int</a:t>
            </a:r>
          </a:p>
        </p:txBody>
      </p:sp>
      <p:sp>
        <p:nvSpPr>
          <p:cNvPr id="655" name="float"/>
          <p:cNvSpPr/>
          <p:nvPr/>
        </p:nvSpPr>
        <p:spPr>
          <a:xfrm>
            <a:off x="7495917" y="4727655"/>
            <a:ext cx="943504" cy="471522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float</a:t>
            </a:r>
          </a:p>
        </p:txBody>
      </p:sp>
      <p:sp>
        <p:nvSpPr>
          <p:cNvPr id="656" name="Line"/>
          <p:cNvSpPr/>
          <p:nvPr/>
        </p:nvSpPr>
        <p:spPr>
          <a:xfrm>
            <a:off x="7556499" y="4211677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7" name="Line"/>
          <p:cNvSpPr/>
          <p:nvPr/>
        </p:nvSpPr>
        <p:spPr>
          <a:xfrm flipH="1">
            <a:off x="6159499" y="4211677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8" name="Person"/>
          <p:cNvSpPr/>
          <p:nvPr/>
        </p:nvSpPr>
        <p:spPr>
          <a:xfrm>
            <a:off x="476401" y="4745077"/>
            <a:ext cx="1328736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Person</a:t>
            </a:r>
          </a:p>
        </p:txBody>
      </p:sp>
      <p:sp>
        <p:nvSpPr>
          <p:cNvPr id="659" name="Hurricane"/>
          <p:cNvSpPr/>
          <p:nvPr/>
        </p:nvSpPr>
        <p:spPr>
          <a:xfrm>
            <a:off x="2170063" y="4745077"/>
            <a:ext cx="1560247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Hurricane</a:t>
            </a:r>
          </a:p>
        </p:txBody>
      </p:sp>
      <p:sp>
        <p:nvSpPr>
          <p:cNvPr id="660" name="????"/>
          <p:cNvSpPr/>
          <p:nvPr/>
        </p:nvSpPr>
        <p:spPr>
          <a:xfrm>
            <a:off x="4042138" y="4745077"/>
            <a:ext cx="943504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????</a:t>
            </a:r>
          </a:p>
        </p:txBody>
      </p:sp>
      <p:sp>
        <p:nvSpPr>
          <p:cNvPr id="661" name="Line"/>
          <p:cNvSpPr/>
          <p:nvPr/>
        </p:nvSpPr>
        <p:spPr>
          <a:xfrm>
            <a:off x="3805932" y="4211677"/>
            <a:ext cx="351533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2" name="Line"/>
          <p:cNvSpPr/>
          <p:nvPr/>
        </p:nvSpPr>
        <p:spPr>
          <a:xfrm flipH="1">
            <a:off x="1752599" y="4229100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3" name="Line"/>
          <p:cNvSpPr/>
          <p:nvPr/>
        </p:nvSpPr>
        <p:spPr>
          <a:xfrm>
            <a:off x="2955032" y="4229099"/>
            <a:ext cx="1" cy="47005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5" name="Connection Line"/>
          <p:cNvSpPr/>
          <p:nvPr/>
        </p:nvSpPr>
        <p:spPr>
          <a:xfrm>
            <a:off x="5627522" y="2613561"/>
            <a:ext cx="726729" cy="3505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63" extrusionOk="0">
                <a:moveTo>
                  <a:pt x="21600" y="128"/>
                </a:moveTo>
                <a:cubicBezTo>
                  <a:pt x="13401" y="-1037"/>
                  <a:pt x="6201" y="5775"/>
                  <a:pt x="0" y="20563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5" name="name of that type"/>
          <p:cNvSpPr txBox="1"/>
          <p:nvPr/>
        </p:nvSpPr>
        <p:spPr>
          <a:xfrm>
            <a:off x="6499826" y="2380905"/>
            <a:ext cx="211334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name of that type</a:t>
            </a:r>
          </a:p>
        </p:txBody>
      </p:sp>
      <p:sp>
        <p:nvSpPr>
          <p:cNvPr id="676" name="Connection Line"/>
          <p:cNvSpPr/>
          <p:nvPr/>
        </p:nvSpPr>
        <p:spPr>
          <a:xfrm>
            <a:off x="2267132" y="5701936"/>
            <a:ext cx="940644" cy="816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9619" y="20987"/>
                  <a:pt x="2419" y="13787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7" name="creates a object of type Person (sub type of namedtuple) (like str(3) creates a new string or list() creates a new list)"/>
          <p:cNvSpPr txBox="1"/>
          <p:nvPr/>
        </p:nvSpPr>
        <p:spPr>
          <a:xfrm>
            <a:off x="2777015" y="6252873"/>
            <a:ext cx="8248502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creates a object of type Person (sub type of namedtuple)</a:t>
            </a:r>
            <a:br/>
            <a:r>
              <a:t>(like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str(3)</a:t>
            </a:r>
            <a:r>
              <a:t> creates a new string or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list()</a:t>
            </a:r>
            <a:r>
              <a:t> creates a new list)</a:t>
            </a:r>
          </a:p>
        </p:txBody>
      </p:sp>
      <p:sp>
        <p:nvSpPr>
          <p:cNvPr id="677" name="Connection Line"/>
          <p:cNvSpPr/>
          <p:nvPr/>
        </p:nvSpPr>
        <p:spPr>
          <a:xfrm>
            <a:off x="1309522" y="2249917"/>
            <a:ext cx="462360" cy="714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785" y="4182"/>
                  <a:pt x="2585" y="1138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9" name="name of that type"/>
          <p:cNvSpPr txBox="1"/>
          <p:nvPr/>
        </p:nvSpPr>
        <p:spPr>
          <a:xfrm>
            <a:off x="1893513" y="1987549"/>
            <a:ext cx="211334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name of that type</a:t>
            </a:r>
          </a:p>
        </p:txBody>
      </p:sp>
      <p:sp>
        <p:nvSpPr>
          <p:cNvPr id="670" name="sequence"/>
          <p:cNvSpPr/>
          <p:nvPr/>
        </p:nvSpPr>
        <p:spPr>
          <a:xfrm>
            <a:off x="9702800" y="3676810"/>
            <a:ext cx="1734773" cy="506367"/>
          </a:xfrm>
          <a:prstGeom prst="roundRect">
            <a:avLst>
              <a:gd name="adj" fmla="val 27949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sequence</a:t>
            </a:r>
          </a:p>
        </p:txBody>
      </p:sp>
      <p:sp>
        <p:nvSpPr>
          <p:cNvPr id="671" name="number"/>
          <p:cNvSpPr/>
          <p:nvPr/>
        </p:nvSpPr>
        <p:spPr>
          <a:xfrm>
            <a:off x="6235700" y="3694232"/>
            <a:ext cx="1560247" cy="471523"/>
          </a:xfrm>
          <a:prstGeom prst="roundRect">
            <a:avLst>
              <a:gd name="adj" fmla="val 3001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number</a:t>
            </a:r>
          </a:p>
        </p:txBody>
      </p:sp>
      <p:sp>
        <p:nvSpPr>
          <p:cNvPr id="672" name="namedtuple"/>
          <p:cNvSpPr/>
          <p:nvPr/>
        </p:nvSpPr>
        <p:spPr>
          <a:xfrm>
            <a:off x="1922735" y="3711654"/>
            <a:ext cx="2113348" cy="471523"/>
          </a:xfrm>
          <a:prstGeom prst="roundRect">
            <a:avLst>
              <a:gd name="adj" fmla="val 3001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namedtuple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from collections import  namedtuple…"/>
          <p:cNvSpPr txBox="1"/>
          <p:nvPr/>
        </p:nvSpPr>
        <p:spPr>
          <a:xfrm>
            <a:off x="779530" y="704850"/>
            <a:ext cx="11445739" cy="734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, 30)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sp>
        <p:nvSpPr>
          <p:cNvPr id="680" name="Line"/>
          <p:cNvSpPr/>
          <p:nvPr/>
        </p:nvSpPr>
        <p:spPr>
          <a:xfrm flipV="1">
            <a:off x="2810434" y="3630705"/>
            <a:ext cx="3173507" cy="184523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1" name="Line"/>
          <p:cNvSpPr/>
          <p:nvPr/>
        </p:nvSpPr>
        <p:spPr>
          <a:xfrm flipV="1">
            <a:off x="4208929" y="3630705"/>
            <a:ext cx="2904566" cy="184523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2" name="Line"/>
          <p:cNvSpPr/>
          <p:nvPr/>
        </p:nvSpPr>
        <p:spPr>
          <a:xfrm flipV="1">
            <a:off x="5365376" y="3630705"/>
            <a:ext cx="2770096" cy="184523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3" name="can use either positional or keyword arguments to create a Person"/>
          <p:cNvSpPr txBox="1"/>
          <p:nvPr/>
        </p:nvSpPr>
        <p:spPr>
          <a:xfrm>
            <a:off x="1679296" y="6343036"/>
            <a:ext cx="7995209" cy="42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can use either </a:t>
            </a:r>
            <a:r>
              <a:rPr b="1"/>
              <a:t>positional</a:t>
            </a:r>
            <a:r>
              <a:t> or keyword arguments to create a Person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from collections import  namedtuple…"/>
          <p:cNvSpPr txBox="1"/>
          <p:nvPr/>
        </p:nvSpPr>
        <p:spPr>
          <a:xfrm>
            <a:off x="779530" y="704850"/>
            <a:ext cx="11445739" cy="734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Person(age=30, fname=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000000"/>
                </a:solidFill>
              </a:rPr>
              <a:t>lname=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sp>
        <p:nvSpPr>
          <p:cNvPr id="686" name="Line"/>
          <p:cNvSpPr/>
          <p:nvPr/>
        </p:nvSpPr>
        <p:spPr>
          <a:xfrm flipV="1">
            <a:off x="2796964" y="3576917"/>
            <a:ext cx="5311612" cy="1936375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7" name="Line"/>
          <p:cNvSpPr/>
          <p:nvPr/>
        </p:nvSpPr>
        <p:spPr>
          <a:xfrm flipV="1">
            <a:off x="5096436" y="3576917"/>
            <a:ext cx="833717" cy="1936374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8" name="Line"/>
          <p:cNvSpPr/>
          <p:nvPr/>
        </p:nvSpPr>
        <p:spPr>
          <a:xfrm flipV="1">
            <a:off x="7074650" y="3576917"/>
            <a:ext cx="0" cy="182918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9" name="can use either positional or keyword arguments to create a Person"/>
          <p:cNvSpPr txBox="1"/>
          <p:nvPr/>
        </p:nvSpPr>
        <p:spPr>
          <a:xfrm>
            <a:off x="1711765" y="6343036"/>
            <a:ext cx="7930270" cy="42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can use either positional or </a:t>
            </a:r>
            <a:r>
              <a:rPr b="1"/>
              <a:t>keyword</a:t>
            </a:r>
            <a:r>
              <a:t> arguments to create a Person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from collections import  namedtuple…"/>
          <p:cNvSpPr txBox="1"/>
          <p:nvPr/>
        </p:nvSpPr>
        <p:spPr>
          <a:xfrm>
            <a:off x="779530" y="704850"/>
            <a:ext cx="11445739" cy="734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Person(age=30, Fname=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000000"/>
                </a:solidFill>
              </a:rPr>
              <a:t>lname=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sp>
        <p:nvSpPr>
          <p:cNvPr id="692" name="crashes…"/>
          <p:cNvSpPr txBox="1"/>
          <p:nvPr/>
        </p:nvSpPr>
        <p:spPr>
          <a:xfrm>
            <a:off x="4280327" y="5848350"/>
            <a:ext cx="1548546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crashes</a:t>
            </a:r>
          </a:p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immediately</a:t>
            </a:r>
          </a:p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(good!)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from collections import  namedtuple…"/>
          <p:cNvSpPr txBox="1"/>
          <p:nvPr/>
        </p:nvSpPr>
        <p:spPr>
          <a:xfrm>
            <a:off x="779530" y="704850"/>
            <a:ext cx="11445739" cy="734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Person(age=30, fname=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000000"/>
                </a:solidFill>
              </a:rPr>
              <a:t>lname=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sp>
        <p:nvSpPr>
          <p:cNvPr id="695" name="Line"/>
          <p:cNvSpPr/>
          <p:nvPr/>
        </p:nvSpPr>
        <p:spPr>
          <a:xfrm flipV="1">
            <a:off x="3673941" y="5934463"/>
            <a:ext cx="1231058" cy="181858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6" name="Line"/>
          <p:cNvSpPr/>
          <p:nvPr/>
        </p:nvSpPr>
        <p:spPr>
          <a:xfrm flipV="1">
            <a:off x="5780817" y="5991215"/>
            <a:ext cx="1199506" cy="1761829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699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New Types of Objects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namedtuple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recordclass</a:t>
            </a:r>
          </a:p>
          <a:p>
            <a:pPr marL="0" lvl="5" indent="0">
              <a:buSzTx/>
              <a:buNone/>
            </a:pPr>
            <a:r>
              <a:t>References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motivation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bugs: accidental argument modification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“is” vs. “==”</a:t>
            </a:r>
          </a:p>
        </p:txBody>
      </p:sp>
      <p:sp>
        <p:nvSpPr>
          <p:cNvPr id="700" name="Arrow"/>
          <p:cNvSpPr/>
          <p:nvPr/>
        </p:nvSpPr>
        <p:spPr>
          <a:xfrm>
            <a:off x="3479800" y="2925779"/>
            <a:ext cx="863005" cy="459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4256"/>
                </a:moveTo>
                <a:lnTo>
                  <a:pt x="7364" y="21600"/>
                </a:lnTo>
                <a:lnTo>
                  <a:pt x="0" y="10800"/>
                </a:lnTo>
                <a:lnTo>
                  <a:pt x="7364" y="0"/>
                </a:lnTo>
                <a:lnTo>
                  <a:pt x="7364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1" name="mutable equivalent of a namedtuple"/>
          <p:cNvSpPr txBox="1"/>
          <p:nvPr/>
        </p:nvSpPr>
        <p:spPr>
          <a:xfrm>
            <a:off x="4547195" y="2927027"/>
            <a:ext cx="449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mutable equivalent of a namedtuple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from collections import  namedtuple…"/>
          <p:cNvSpPr txBox="1"/>
          <p:nvPr/>
        </p:nvSpPr>
        <p:spPr>
          <a:xfrm>
            <a:off x="1287530" y="1212850"/>
            <a:ext cx="11445739" cy="314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Person(age=30, fname=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000000"/>
                </a:solidFill>
              </a:rPr>
              <a:t>lname=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p.age += 1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it's a birthday!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chemeClr val="accent3">
                  <a:hueOff val="362282"/>
                  <a:satOff val="31803"/>
                  <a:lumOff val="-18242"/>
                </a:schemeClr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sp>
        <p:nvSpPr>
          <p:cNvPr id="704" name="from recordclass import  recordclass # not in collections!…"/>
          <p:cNvSpPr txBox="1"/>
          <p:nvPr/>
        </p:nvSpPr>
        <p:spPr>
          <a:xfrm>
            <a:off x="1188131" y="5264150"/>
            <a:ext cx="11656902" cy="314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recordclass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recordclass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not in collections!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chemeClr val="accent3">
                  <a:hueOff val="362282"/>
                  <a:satOff val="31803"/>
                  <a:lumOff val="-18242"/>
                </a:schemeClr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recordclass(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Person(age=30, fname=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000000"/>
                </a:solidFill>
              </a:rPr>
              <a:t>lname=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p.age += 1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it's a birthday!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pic>
        <p:nvPicPr>
          <p:cNvPr id="705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711700"/>
            <a:ext cx="12242800" cy="101600"/>
          </a:xfrm>
          <a:prstGeom prst="rect">
            <a:avLst/>
          </a:prstGeom>
        </p:spPr>
      </p:pic>
      <p:sp>
        <p:nvSpPr>
          <p:cNvPr id="707" name="namedtuple"/>
          <p:cNvSpPr/>
          <p:nvPr/>
        </p:nvSpPr>
        <p:spPr>
          <a:xfrm>
            <a:off x="10763547" y="4092326"/>
            <a:ext cx="1810098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namedtuple</a:t>
            </a:r>
          </a:p>
        </p:txBody>
      </p:sp>
      <p:sp>
        <p:nvSpPr>
          <p:cNvPr id="708" name="recordclass"/>
          <p:cNvSpPr/>
          <p:nvPr/>
        </p:nvSpPr>
        <p:spPr>
          <a:xfrm>
            <a:off x="10763547" y="8585200"/>
            <a:ext cx="1810098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recordclass</a:t>
            </a:r>
          </a:p>
        </p:txBody>
      </p:sp>
      <p:sp>
        <p:nvSpPr>
          <p:cNvPr id="709" name="Arrow"/>
          <p:cNvSpPr/>
          <p:nvPr/>
        </p:nvSpPr>
        <p:spPr>
          <a:xfrm>
            <a:off x="406400" y="3035300"/>
            <a:ext cx="678384" cy="67838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0" name="Arrow"/>
          <p:cNvSpPr/>
          <p:nvPr/>
        </p:nvSpPr>
        <p:spPr>
          <a:xfrm>
            <a:off x="406400" y="7073900"/>
            <a:ext cx="678384" cy="67838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1" name="which type supports birthdays mutability?"/>
          <p:cNvSpPr txBox="1"/>
          <p:nvPr/>
        </p:nvSpPr>
        <p:spPr>
          <a:xfrm>
            <a:off x="3689002" y="368300"/>
            <a:ext cx="562679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which type supports </a:t>
            </a:r>
            <a:r>
              <a:rPr strike="sngStrike"/>
              <a:t>birthdays</a:t>
            </a:r>
            <a:r>
              <a:t> mutability?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"/>
          <p:cNvSpPr/>
          <p:nvPr/>
        </p:nvSpPr>
        <p:spPr>
          <a:xfrm>
            <a:off x="2663657" y="3278509"/>
            <a:ext cx="229150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5" name="global"/>
          <p:cNvSpPr txBox="1"/>
          <p:nvPr/>
        </p:nvSpPr>
        <p:spPr>
          <a:xfrm>
            <a:off x="1715920" y="3684909"/>
            <a:ext cx="828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global</a:t>
            </a:r>
          </a:p>
        </p:txBody>
      </p:sp>
      <p:sp>
        <p:nvSpPr>
          <p:cNvPr id="146" name="Rectangle"/>
          <p:cNvSpPr/>
          <p:nvPr/>
        </p:nvSpPr>
        <p:spPr>
          <a:xfrm>
            <a:off x="2663657" y="4675509"/>
            <a:ext cx="229150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7" name="foooo"/>
          <p:cNvSpPr txBox="1"/>
          <p:nvPr/>
        </p:nvSpPr>
        <p:spPr>
          <a:xfrm>
            <a:off x="1700144" y="5081909"/>
            <a:ext cx="86022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foooo</a:t>
            </a:r>
          </a:p>
        </p:txBody>
      </p:sp>
      <p:sp>
        <p:nvSpPr>
          <p:cNvPr id="148" name="Rectangle"/>
          <p:cNvSpPr/>
          <p:nvPr/>
        </p:nvSpPr>
        <p:spPr>
          <a:xfrm>
            <a:off x="4238271" y="3342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9" name="webster"/>
          <p:cNvSpPr txBox="1"/>
          <p:nvPr/>
        </p:nvSpPr>
        <p:spPr>
          <a:xfrm>
            <a:off x="3049407" y="3367409"/>
            <a:ext cx="1111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webster</a:t>
            </a:r>
          </a:p>
        </p:txBody>
      </p:sp>
      <p:sp>
        <p:nvSpPr>
          <p:cNvPr id="150" name="luny_list"/>
          <p:cNvSpPr txBox="1"/>
          <p:nvPr/>
        </p:nvSpPr>
        <p:spPr>
          <a:xfrm>
            <a:off x="3026785" y="4002409"/>
            <a:ext cx="113392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luny_list</a:t>
            </a:r>
          </a:p>
        </p:txBody>
      </p:sp>
      <p:sp>
        <p:nvSpPr>
          <p:cNvPr id="151" name="Rectangle"/>
          <p:cNvSpPr/>
          <p:nvPr/>
        </p:nvSpPr>
        <p:spPr>
          <a:xfrm>
            <a:off x="4238271" y="3977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2" name="Rectangle"/>
          <p:cNvSpPr/>
          <p:nvPr/>
        </p:nvSpPr>
        <p:spPr>
          <a:xfrm>
            <a:off x="4238271" y="4739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3" name="everything"/>
          <p:cNvSpPr txBox="1"/>
          <p:nvPr/>
        </p:nvSpPr>
        <p:spPr>
          <a:xfrm>
            <a:off x="2765145" y="4764409"/>
            <a:ext cx="13955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everything</a:t>
            </a:r>
          </a:p>
        </p:txBody>
      </p:sp>
      <p:sp>
        <p:nvSpPr>
          <p:cNvPr id="154" name="final_letter"/>
          <p:cNvSpPr txBox="1"/>
          <p:nvPr/>
        </p:nvSpPr>
        <p:spPr>
          <a:xfrm>
            <a:off x="2694006" y="5399409"/>
            <a:ext cx="14667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final_letter</a:t>
            </a:r>
          </a:p>
        </p:txBody>
      </p:sp>
      <p:sp>
        <p:nvSpPr>
          <p:cNvPr id="155" name="Rectangle"/>
          <p:cNvSpPr/>
          <p:nvPr/>
        </p:nvSpPr>
        <p:spPr>
          <a:xfrm>
            <a:off x="4238271" y="5374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6" name="apple"/>
          <p:cNvSpPr/>
          <p:nvPr/>
        </p:nvSpPr>
        <p:spPr>
          <a:xfrm>
            <a:off x="83276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apple</a:t>
            </a:r>
          </a:p>
        </p:txBody>
      </p:sp>
      <p:sp>
        <p:nvSpPr>
          <p:cNvPr id="157" name="and"/>
          <p:cNvSpPr/>
          <p:nvPr/>
        </p:nvSpPr>
        <p:spPr>
          <a:xfrm>
            <a:off x="93182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and</a:t>
            </a:r>
          </a:p>
        </p:txBody>
      </p:sp>
      <p:sp>
        <p:nvSpPr>
          <p:cNvPr id="158" name="ada"/>
          <p:cNvSpPr/>
          <p:nvPr/>
        </p:nvSpPr>
        <p:spPr>
          <a:xfrm>
            <a:off x="103088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ada</a:t>
            </a:r>
          </a:p>
        </p:txBody>
      </p:sp>
      <p:sp>
        <p:nvSpPr>
          <p:cNvPr id="159" name="bike"/>
          <p:cNvSpPr/>
          <p:nvPr/>
        </p:nvSpPr>
        <p:spPr>
          <a:xfrm>
            <a:off x="9058396" y="313404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bike</a:t>
            </a:r>
          </a:p>
        </p:txBody>
      </p:sp>
      <p:sp>
        <p:nvSpPr>
          <p:cNvPr id="160" name="deBug"/>
          <p:cNvSpPr/>
          <p:nvPr/>
        </p:nvSpPr>
        <p:spPr>
          <a:xfrm>
            <a:off x="10048996" y="313404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deBug</a:t>
            </a:r>
          </a:p>
        </p:txBody>
      </p:sp>
      <p:sp>
        <p:nvSpPr>
          <p:cNvPr id="161" name="zebra"/>
          <p:cNvSpPr/>
          <p:nvPr/>
        </p:nvSpPr>
        <p:spPr>
          <a:xfrm>
            <a:off x="9419871" y="4808859"/>
            <a:ext cx="1243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zebra</a:t>
            </a:r>
          </a:p>
        </p:txBody>
      </p:sp>
      <p:sp>
        <p:nvSpPr>
          <p:cNvPr id="162" name="mammal"/>
          <p:cNvSpPr/>
          <p:nvPr/>
        </p:nvSpPr>
        <p:spPr>
          <a:xfrm>
            <a:off x="9419871" y="5304159"/>
            <a:ext cx="1243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mammal</a:t>
            </a:r>
          </a:p>
        </p:txBody>
      </p:sp>
      <p:sp>
        <p:nvSpPr>
          <p:cNvPr id="163" name="name"/>
          <p:cNvSpPr txBox="1"/>
          <p:nvPr/>
        </p:nvSpPr>
        <p:spPr>
          <a:xfrm>
            <a:off x="8573808" y="4834259"/>
            <a:ext cx="7777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name</a:t>
            </a:r>
          </a:p>
        </p:txBody>
      </p:sp>
      <p:sp>
        <p:nvSpPr>
          <p:cNvPr id="164" name="kind"/>
          <p:cNvSpPr txBox="1"/>
          <p:nvPr/>
        </p:nvSpPr>
        <p:spPr>
          <a:xfrm>
            <a:off x="8645245" y="5342259"/>
            <a:ext cx="6349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kind</a:t>
            </a:r>
          </a:p>
        </p:txBody>
      </p:sp>
      <p:sp>
        <p:nvSpPr>
          <p:cNvPr id="165" name="8"/>
          <p:cNvSpPr/>
          <p:nvPr/>
        </p:nvSpPr>
        <p:spPr>
          <a:xfrm>
            <a:off x="57236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8</a:t>
            </a:r>
          </a:p>
        </p:txBody>
      </p:sp>
      <p:sp>
        <p:nvSpPr>
          <p:cNvPr id="166" name="9"/>
          <p:cNvSpPr/>
          <p:nvPr/>
        </p:nvSpPr>
        <p:spPr>
          <a:xfrm>
            <a:off x="62062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9</a:t>
            </a:r>
          </a:p>
        </p:txBody>
      </p:sp>
      <p:sp>
        <p:nvSpPr>
          <p:cNvPr id="167" name="Rectangle"/>
          <p:cNvSpPr/>
          <p:nvPr/>
        </p:nvSpPr>
        <p:spPr>
          <a:xfrm>
            <a:off x="7153653" y="17735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68" name="Rectangle"/>
          <p:cNvSpPr/>
          <p:nvPr/>
        </p:nvSpPr>
        <p:spPr>
          <a:xfrm>
            <a:off x="7153653" y="2268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69" name="a"/>
          <p:cNvSpPr txBox="1"/>
          <p:nvPr/>
        </p:nvSpPr>
        <p:spPr>
          <a:xfrm>
            <a:off x="6828290" y="1798959"/>
            <a:ext cx="2443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a</a:t>
            </a:r>
          </a:p>
        </p:txBody>
      </p:sp>
      <p:sp>
        <p:nvSpPr>
          <p:cNvPr id="170" name="b"/>
          <p:cNvSpPr txBox="1"/>
          <p:nvPr/>
        </p:nvSpPr>
        <p:spPr>
          <a:xfrm>
            <a:off x="6817128" y="2306959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b</a:t>
            </a:r>
          </a:p>
        </p:txBody>
      </p:sp>
      <p:sp>
        <p:nvSpPr>
          <p:cNvPr id="171" name="z"/>
          <p:cNvSpPr txBox="1"/>
          <p:nvPr/>
        </p:nvSpPr>
        <p:spPr>
          <a:xfrm>
            <a:off x="6829778" y="2814959"/>
            <a:ext cx="241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z</a:t>
            </a:r>
          </a:p>
        </p:txBody>
      </p:sp>
      <p:sp>
        <p:nvSpPr>
          <p:cNvPr id="172" name="Rectangle"/>
          <p:cNvSpPr/>
          <p:nvPr/>
        </p:nvSpPr>
        <p:spPr>
          <a:xfrm>
            <a:off x="7153653" y="2776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73" name="Rectangle"/>
          <p:cNvSpPr/>
          <p:nvPr/>
        </p:nvSpPr>
        <p:spPr>
          <a:xfrm>
            <a:off x="66888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74" name="Rectangle"/>
          <p:cNvSpPr/>
          <p:nvPr/>
        </p:nvSpPr>
        <p:spPr>
          <a:xfrm>
            <a:off x="71714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97" name="Connection Line"/>
          <p:cNvSpPr/>
          <p:nvPr/>
        </p:nvSpPr>
        <p:spPr>
          <a:xfrm>
            <a:off x="4690366" y="4177327"/>
            <a:ext cx="1031925" cy="426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758" extrusionOk="0">
                <a:moveTo>
                  <a:pt x="21600" y="17758"/>
                </a:moveTo>
                <a:cubicBezTo>
                  <a:pt x="20119" y="1094"/>
                  <a:pt x="12919" y="-3842"/>
                  <a:pt x="0" y="295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98" name="Connection Line"/>
          <p:cNvSpPr/>
          <p:nvPr/>
        </p:nvSpPr>
        <p:spPr>
          <a:xfrm>
            <a:off x="4690366" y="1689999"/>
            <a:ext cx="2410470" cy="1923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00" extrusionOk="0">
                <a:moveTo>
                  <a:pt x="21600" y="546"/>
                </a:moveTo>
                <a:cubicBezTo>
                  <a:pt x="11349" y="-2000"/>
                  <a:pt x="4149" y="4351"/>
                  <a:pt x="0" y="19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99" name="Connection Line"/>
          <p:cNvSpPr/>
          <p:nvPr/>
        </p:nvSpPr>
        <p:spPr>
          <a:xfrm>
            <a:off x="5983274" y="1832713"/>
            <a:ext cx="1050787" cy="3155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3" h="21600" extrusionOk="0">
                <a:moveTo>
                  <a:pt x="16203" y="0"/>
                </a:moveTo>
                <a:cubicBezTo>
                  <a:pt x="-5113" y="3135"/>
                  <a:pt x="-5397" y="10335"/>
                  <a:pt x="15351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00" name="Connection Line"/>
          <p:cNvSpPr/>
          <p:nvPr/>
        </p:nvSpPr>
        <p:spPr>
          <a:xfrm>
            <a:off x="5753353" y="4329898"/>
            <a:ext cx="1679229" cy="695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31" extrusionOk="0">
                <a:moveTo>
                  <a:pt x="0" y="8497"/>
                </a:moveTo>
                <a:cubicBezTo>
                  <a:pt x="9413" y="-5069"/>
                  <a:pt x="16613" y="-2391"/>
                  <a:pt x="21600" y="16531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01" name="Connection Line"/>
          <p:cNvSpPr/>
          <p:nvPr/>
        </p:nvSpPr>
        <p:spPr>
          <a:xfrm>
            <a:off x="7419580" y="1630926"/>
            <a:ext cx="907356" cy="335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04" extrusionOk="0">
                <a:moveTo>
                  <a:pt x="21600" y="9899"/>
                </a:moveTo>
                <a:cubicBezTo>
                  <a:pt x="13259" y="-5196"/>
                  <a:pt x="6059" y="-3028"/>
                  <a:pt x="0" y="16404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02" name="Connection Line"/>
          <p:cNvSpPr/>
          <p:nvPr/>
        </p:nvSpPr>
        <p:spPr>
          <a:xfrm>
            <a:off x="7419580" y="2474311"/>
            <a:ext cx="1613943" cy="653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332" y="7289"/>
                  <a:pt x="6132" y="89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03" name="Connection Line"/>
          <p:cNvSpPr/>
          <p:nvPr/>
        </p:nvSpPr>
        <p:spPr>
          <a:xfrm>
            <a:off x="7419580" y="3109311"/>
            <a:ext cx="1999804" cy="1565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609" y="10642"/>
                  <a:pt x="6409" y="3442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04" name="Connection Line"/>
          <p:cNvSpPr/>
          <p:nvPr/>
        </p:nvSpPr>
        <p:spPr>
          <a:xfrm>
            <a:off x="4690366" y="4543661"/>
            <a:ext cx="991196" cy="466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961" extrusionOk="0">
                <a:moveTo>
                  <a:pt x="21600" y="5636"/>
                </a:moveTo>
                <a:cubicBezTo>
                  <a:pt x="15376" y="-4639"/>
                  <a:pt x="8176" y="-864"/>
                  <a:pt x="0" y="16961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83" name="list"/>
          <p:cNvSpPr txBox="1"/>
          <p:nvPr/>
        </p:nvSpPr>
        <p:spPr>
          <a:xfrm>
            <a:off x="6461273" y="5197137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184" name="list"/>
          <p:cNvSpPr txBox="1"/>
          <p:nvPr/>
        </p:nvSpPr>
        <p:spPr>
          <a:xfrm>
            <a:off x="9833571" y="3607122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185" name="list"/>
          <p:cNvSpPr txBox="1"/>
          <p:nvPr/>
        </p:nvSpPr>
        <p:spPr>
          <a:xfrm>
            <a:off x="9579626" y="2306959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186" name="dict"/>
          <p:cNvSpPr txBox="1"/>
          <p:nvPr/>
        </p:nvSpPr>
        <p:spPr>
          <a:xfrm>
            <a:off x="9755838" y="5761359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187" name="dict"/>
          <p:cNvSpPr txBox="1"/>
          <p:nvPr/>
        </p:nvSpPr>
        <p:spPr>
          <a:xfrm>
            <a:off x="7114995" y="3776984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188" name="L"/>
          <p:cNvSpPr txBox="1"/>
          <p:nvPr/>
        </p:nvSpPr>
        <p:spPr>
          <a:xfrm>
            <a:off x="6818616" y="3322959"/>
            <a:ext cx="2637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L</a:t>
            </a:r>
          </a:p>
        </p:txBody>
      </p:sp>
      <p:sp>
        <p:nvSpPr>
          <p:cNvPr id="189" name="Rectangle"/>
          <p:cNvSpPr/>
          <p:nvPr/>
        </p:nvSpPr>
        <p:spPr>
          <a:xfrm>
            <a:off x="7153653" y="3284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05" name="Connection Line"/>
          <p:cNvSpPr/>
          <p:nvPr/>
        </p:nvSpPr>
        <p:spPr>
          <a:xfrm>
            <a:off x="5794230" y="3565933"/>
            <a:ext cx="1615878" cy="1000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214" y="15463"/>
                  <a:pt x="9414" y="8263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91" name="Frames:"/>
          <p:cNvSpPr txBox="1"/>
          <p:nvPr/>
        </p:nvSpPr>
        <p:spPr>
          <a:xfrm>
            <a:off x="2625493" y="2738759"/>
            <a:ext cx="107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Frames:</a:t>
            </a:r>
          </a:p>
        </p:txBody>
      </p:sp>
      <p:sp>
        <p:nvSpPr>
          <p:cNvPr id="192" name="Line"/>
          <p:cNvSpPr/>
          <p:nvPr/>
        </p:nvSpPr>
        <p:spPr>
          <a:xfrm rot="18900000">
            <a:off x="5139867" y="3905933"/>
            <a:ext cx="3847164" cy="264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866" y="3772"/>
                  <a:pt x="3870" y="7190"/>
                  <a:pt x="6005" y="10322"/>
                </a:cubicBezTo>
                <a:cubicBezTo>
                  <a:pt x="8050" y="13319"/>
                  <a:pt x="10555" y="16374"/>
                  <a:pt x="13626" y="15609"/>
                </a:cubicBezTo>
                <a:cubicBezTo>
                  <a:pt x="14929" y="15285"/>
                  <a:pt x="16133" y="14151"/>
                  <a:pt x="17459" y="14341"/>
                </a:cubicBezTo>
                <a:cubicBezTo>
                  <a:pt x="18663" y="14514"/>
                  <a:pt x="19607" y="15602"/>
                  <a:pt x="20288" y="16880"/>
                </a:cubicBezTo>
                <a:cubicBezTo>
                  <a:pt x="20990" y="18196"/>
                  <a:pt x="21466" y="19801"/>
                  <a:pt x="21600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3" name="note: quotes for strings…"/>
          <p:cNvSpPr txBox="1"/>
          <p:nvPr/>
        </p:nvSpPr>
        <p:spPr>
          <a:xfrm>
            <a:off x="1926983" y="1532259"/>
            <a:ext cx="277460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/>
            </a:pPr>
            <a:r>
              <a:t>note: quotes for strings</a:t>
            </a:r>
          </a:p>
          <a:p>
            <a:pPr>
              <a:defRPr b="0" i="1"/>
            </a:pPr>
            <a:r>
              <a:t>not shown (to simplify)</a:t>
            </a:r>
          </a:p>
        </p:txBody>
      </p:sp>
      <p:sp>
        <p:nvSpPr>
          <p:cNvPr id="194" name="Line"/>
          <p:cNvSpPr/>
          <p:nvPr/>
        </p:nvSpPr>
        <p:spPr>
          <a:xfrm flipV="1">
            <a:off x="5190179" y="1618629"/>
            <a:ext cx="1" cy="4773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5" name="Objects and Referenc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Objects and References</a:t>
            </a:r>
          </a:p>
        </p:txBody>
      </p:sp>
      <p:sp>
        <p:nvSpPr>
          <p:cNvPr id="196" name="worksheet example from last time"/>
          <p:cNvSpPr txBox="1"/>
          <p:nvPr/>
        </p:nvSpPr>
        <p:spPr>
          <a:xfrm>
            <a:off x="4493369" y="7234561"/>
            <a:ext cx="40180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t>worksheet example from last time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from collections import  namedtuple…"/>
          <p:cNvSpPr txBox="1"/>
          <p:nvPr/>
        </p:nvSpPr>
        <p:spPr>
          <a:xfrm>
            <a:off x="1287530" y="1212850"/>
            <a:ext cx="11445739" cy="314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Person(age=30, fname=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000000"/>
                </a:solidFill>
              </a:rPr>
              <a:t>lname=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 strike="sngStrike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p.age += 1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it's a birthday!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chemeClr val="accent3">
                  <a:hueOff val="362282"/>
                  <a:satOff val="31803"/>
                  <a:lumOff val="-18242"/>
                </a:schemeClr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sp>
        <p:nvSpPr>
          <p:cNvPr id="714" name="from recordclass import  recordclass # not in collections!…"/>
          <p:cNvSpPr txBox="1"/>
          <p:nvPr/>
        </p:nvSpPr>
        <p:spPr>
          <a:xfrm>
            <a:off x="1188131" y="5264150"/>
            <a:ext cx="11656902" cy="314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recordclass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recordclass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not in collections!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chemeClr val="accent3">
                  <a:hueOff val="362282"/>
                  <a:satOff val="31803"/>
                  <a:lumOff val="-18242"/>
                </a:schemeClr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recordclass(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Person(age=30, fname=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000000"/>
                </a:solidFill>
              </a:rPr>
              <a:t>lname=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p.age += 1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it's a birthday!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pic>
        <p:nvPicPr>
          <p:cNvPr id="715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711700"/>
            <a:ext cx="12242800" cy="101600"/>
          </a:xfrm>
          <a:prstGeom prst="rect">
            <a:avLst/>
          </a:prstGeom>
        </p:spPr>
      </p:pic>
      <p:sp>
        <p:nvSpPr>
          <p:cNvPr id="717" name="namedtuple"/>
          <p:cNvSpPr/>
          <p:nvPr/>
        </p:nvSpPr>
        <p:spPr>
          <a:xfrm>
            <a:off x="10763547" y="4092326"/>
            <a:ext cx="1810098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namedtuple</a:t>
            </a:r>
          </a:p>
        </p:txBody>
      </p:sp>
      <p:sp>
        <p:nvSpPr>
          <p:cNvPr id="718" name="recordclass"/>
          <p:cNvSpPr/>
          <p:nvPr/>
        </p:nvSpPr>
        <p:spPr>
          <a:xfrm>
            <a:off x="10763547" y="8585200"/>
            <a:ext cx="1810098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recordclass</a:t>
            </a:r>
          </a:p>
        </p:txBody>
      </p:sp>
      <p:sp>
        <p:nvSpPr>
          <p:cNvPr id="719" name="Dingbat Check"/>
          <p:cNvSpPr/>
          <p:nvPr/>
        </p:nvSpPr>
        <p:spPr>
          <a:xfrm>
            <a:off x="345566" y="7192095"/>
            <a:ext cx="559228" cy="5314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0" name="Dingbat X"/>
          <p:cNvSpPr/>
          <p:nvPr/>
        </p:nvSpPr>
        <p:spPr>
          <a:xfrm>
            <a:off x="387085" y="3126860"/>
            <a:ext cx="476190" cy="562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1" name="Cake"/>
          <p:cNvSpPr/>
          <p:nvPr/>
        </p:nvSpPr>
        <p:spPr>
          <a:xfrm>
            <a:off x="10986435" y="7294516"/>
            <a:ext cx="1364322" cy="1158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70" y="0"/>
                </a:moveTo>
                <a:cubicBezTo>
                  <a:pt x="5020" y="736"/>
                  <a:pt x="4541" y="751"/>
                  <a:pt x="4541" y="1338"/>
                </a:cubicBezTo>
                <a:cubicBezTo>
                  <a:pt x="4541" y="1586"/>
                  <a:pt x="4643" y="1818"/>
                  <a:pt x="4817" y="2011"/>
                </a:cubicBezTo>
                <a:cubicBezTo>
                  <a:pt x="4817" y="2004"/>
                  <a:pt x="4817" y="1997"/>
                  <a:pt x="4817" y="1989"/>
                </a:cubicBezTo>
                <a:cubicBezTo>
                  <a:pt x="4817" y="1729"/>
                  <a:pt x="4908" y="1494"/>
                  <a:pt x="5055" y="1326"/>
                </a:cubicBezTo>
                <a:cubicBezTo>
                  <a:pt x="5201" y="1494"/>
                  <a:pt x="5293" y="1729"/>
                  <a:pt x="5293" y="1989"/>
                </a:cubicBezTo>
                <a:cubicBezTo>
                  <a:pt x="5293" y="1997"/>
                  <a:pt x="5292" y="2004"/>
                  <a:pt x="5292" y="2011"/>
                </a:cubicBezTo>
                <a:cubicBezTo>
                  <a:pt x="5466" y="1818"/>
                  <a:pt x="5568" y="1586"/>
                  <a:pt x="5568" y="1338"/>
                </a:cubicBezTo>
                <a:cubicBezTo>
                  <a:pt x="5568" y="918"/>
                  <a:pt x="5430" y="365"/>
                  <a:pt x="4970" y="0"/>
                </a:cubicBezTo>
                <a:close/>
                <a:moveTo>
                  <a:pt x="7843" y="0"/>
                </a:moveTo>
                <a:cubicBezTo>
                  <a:pt x="7893" y="736"/>
                  <a:pt x="7415" y="751"/>
                  <a:pt x="7415" y="1338"/>
                </a:cubicBezTo>
                <a:cubicBezTo>
                  <a:pt x="7415" y="1586"/>
                  <a:pt x="7517" y="1818"/>
                  <a:pt x="7691" y="2011"/>
                </a:cubicBezTo>
                <a:cubicBezTo>
                  <a:pt x="7691" y="2004"/>
                  <a:pt x="7689" y="1997"/>
                  <a:pt x="7689" y="1989"/>
                </a:cubicBezTo>
                <a:cubicBezTo>
                  <a:pt x="7689" y="1729"/>
                  <a:pt x="7782" y="1494"/>
                  <a:pt x="7928" y="1326"/>
                </a:cubicBezTo>
                <a:cubicBezTo>
                  <a:pt x="8075" y="1494"/>
                  <a:pt x="8165" y="1729"/>
                  <a:pt x="8165" y="1989"/>
                </a:cubicBezTo>
                <a:cubicBezTo>
                  <a:pt x="8165" y="1997"/>
                  <a:pt x="8165" y="2004"/>
                  <a:pt x="8165" y="2011"/>
                </a:cubicBezTo>
                <a:cubicBezTo>
                  <a:pt x="8340" y="1818"/>
                  <a:pt x="8441" y="1586"/>
                  <a:pt x="8441" y="1338"/>
                </a:cubicBezTo>
                <a:cubicBezTo>
                  <a:pt x="8441" y="918"/>
                  <a:pt x="8304" y="365"/>
                  <a:pt x="7843" y="0"/>
                </a:cubicBezTo>
                <a:close/>
                <a:moveTo>
                  <a:pt x="10715" y="0"/>
                </a:moveTo>
                <a:cubicBezTo>
                  <a:pt x="10765" y="736"/>
                  <a:pt x="10287" y="751"/>
                  <a:pt x="10287" y="1338"/>
                </a:cubicBezTo>
                <a:cubicBezTo>
                  <a:pt x="10287" y="1586"/>
                  <a:pt x="10389" y="1818"/>
                  <a:pt x="10563" y="2011"/>
                </a:cubicBezTo>
                <a:cubicBezTo>
                  <a:pt x="10563" y="2004"/>
                  <a:pt x="10563" y="1997"/>
                  <a:pt x="10563" y="1989"/>
                </a:cubicBezTo>
                <a:cubicBezTo>
                  <a:pt x="10563" y="1729"/>
                  <a:pt x="10653" y="1494"/>
                  <a:pt x="10800" y="1326"/>
                </a:cubicBezTo>
                <a:cubicBezTo>
                  <a:pt x="10947" y="1494"/>
                  <a:pt x="11039" y="1729"/>
                  <a:pt x="11039" y="1989"/>
                </a:cubicBezTo>
                <a:cubicBezTo>
                  <a:pt x="11039" y="1997"/>
                  <a:pt x="11037" y="2004"/>
                  <a:pt x="11037" y="2011"/>
                </a:cubicBezTo>
                <a:cubicBezTo>
                  <a:pt x="11211" y="1818"/>
                  <a:pt x="11313" y="1586"/>
                  <a:pt x="11313" y="1338"/>
                </a:cubicBezTo>
                <a:cubicBezTo>
                  <a:pt x="11313" y="918"/>
                  <a:pt x="11175" y="365"/>
                  <a:pt x="10715" y="0"/>
                </a:cubicBezTo>
                <a:close/>
                <a:moveTo>
                  <a:pt x="13589" y="0"/>
                </a:moveTo>
                <a:cubicBezTo>
                  <a:pt x="13639" y="736"/>
                  <a:pt x="13160" y="751"/>
                  <a:pt x="13160" y="1338"/>
                </a:cubicBezTo>
                <a:cubicBezTo>
                  <a:pt x="13160" y="1586"/>
                  <a:pt x="13262" y="1818"/>
                  <a:pt x="13436" y="2011"/>
                </a:cubicBezTo>
                <a:cubicBezTo>
                  <a:pt x="13436" y="2004"/>
                  <a:pt x="13435" y="1997"/>
                  <a:pt x="13435" y="1989"/>
                </a:cubicBezTo>
                <a:cubicBezTo>
                  <a:pt x="13435" y="1729"/>
                  <a:pt x="13527" y="1494"/>
                  <a:pt x="13674" y="1326"/>
                </a:cubicBezTo>
                <a:cubicBezTo>
                  <a:pt x="13820" y="1494"/>
                  <a:pt x="13911" y="1729"/>
                  <a:pt x="13911" y="1989"/>
                </a:cubicBezTo>
                <a:cubicBezTo>
                  <a:pt x="13911" y="1997"/>
                  <a:pt x="13911" y="2004"/>
                  <a:pt x="13911" y="2011"/>
                </a:cubicBezTo>
                <a:cubicBezTo>
                  <a:pt x="14085" y="1818"/>
                  <a:pt x="14187" y="1586"/>
                  <a:pt x="14187" y="1338"/>
                </a:cubicBezTo>
                <a:cubicBezTo>
                  <a:pt x="14187" y="918"/>
                  <a:pt x="14049" y="365"/>
                  <a:pt x="13589" y="0"/>
                </a:cubicBezTo>
                <a:close/>
                <a:moveTo>
                  <a:pt x="16461" y="0"/>
                </a:moveTo>
                <a:cubicBezTo>
                  <a:pt x="16511" y="736"/>
                  <a:pt x="16032" y="751"/>
                  <a:pt x="16032" y="1338"/>
                </a:cubicBezTo>
                <a:cubicBezTo>
                  <a:pt x="16032" y="1586"/>
                  <a:pt x="16136" y="1818"/>
                  <a:pt x="16310" y="2011"/>
                </a:cubicBezTo>
                <a:cubicBezTo>
                  <a:pt x="16310" y="2004"/>
                  <a:pt x="16308" y="1997"/>
                  <a:pt x="16308" y="1989"/>
                </a:cubicBezTo>
                <a:cubicBezTo>
                  <a:pt x="16308" y="1729"/>
                  <a:pt x="16399" y="1494"/>
                  <a:pt x="16545" y="1326"/>
                </a:cubicBezTo>
                <a:cubicBezTo>
                  <a:pt x="16692" y="1494"/>
                  <a:pt x="16784" y="1729"/>
                  <a:pt x="16784" y="1989"/>
                </a:cubicBezTo>
                <a:cubicBezTo>
                  <a:pt x="16784" y="1997"/>
                  <a:pt x="16783" y="2004"/>
                  <a:pt x="16782" y="2011"/>
                </a:cubicBezTo>
                <a:cubicBezTo>
                  <a:pt x="16957" y="1818"/>
                  <a:pt x="17059" y="1586"/>
                  <a:pt x="17059" y="1338"/>
                </a:cubicBezTo>
                <a:cubicBezTo>
                  <a:pt x="17059" y="918"/>
                  <a:pt x="16921" y="365"/>
                  <a:pt x="16461" y="0"/>
                </a:cubicBezTo>
                <a:close/>
                <a:moveTo>
                  <a:pt x="4899" y="2288"/>
                </a:moveTo>
                <a:lnTo>
                  <a:pt x="4899" y="3104"/>
                </a:lnTo>
                <a:lnTo>
                  <a:pt x="4592" y="3104"/>
                </a:lnTo>
                <a:lnTo>
                  <a:pt x="4592" y="6640"/>
                </a:lnTo>
                <a:lnTo>
                  <a:pt x="1966" y="6640"/>
                </a:lnTo>
                <a:cubicBezTo>
                  <a:pt x="1534" y="6640"/>
                  <a:pt x="1184" y="7052"/>
                  <a:pt x="1184" y="7561"/>
                </a:cubicBezTo>
                <a:lnTo>
                  <a:pt x="1184" y="9744"/>
                </a:lnTo>
                <a:cubicBezTo>
                  <a:pt x="1457" y="9746"/>
                  <a:pt x="1729" y="9837"/>
                  <a:pt x="1978" y="10019"/>
                </a:cubicBezTo>
                <a:lnTo>
                  <a:pt x="2579" y="10457"/>
                </a:lnTo>
                <a:cubicBezTo>
                  <a:pt x="2909" y="10697"/>
                  <a:pt x="3286" y="10697"/>
                  <a:pt x="3615" y="10457"/>
                </a:cubicBezTo>
                <a:lnTo>
                  <a:pt x="4216" y="10019"/>
                </a:lnTo>
                <a:cubicBezTo>
                  <a:pt x="4722" y="9650"/>
                  <a:pt x="5325" y="9650"/>
                  <a:pt x="5830" y="10019"/>
                </a:cubicBezTo>
                <a:lnTo>
                  <a:pt x="6430" y="10457"/>
                </a:lnTo>
                <a:cubicBezTo>
                  <a:pt x="6759" y="10697"/>
                  <a:pt x="7138" y="10697"/>
                  <a:pt x="7468" y="10457"/>
                </a:cubicBezTo>
                <a:lnTo>
                  <a:pt x="8067" y="10019"/>
                </a:lnTo>
                <a:cubicBezTo>
                  <a:pt x="8572" y="9650"/>
                  <a:pt x="9177" y="9650"/>
                  <a:pt x="9682" y="10019"/>
                </a:cubicBezTo>
                <a:lnTo>
                  <a:pt x="10282" y="10457"/>
                </a:lnTo>
                <a:cubicBezTo>
                  <a:pt x="10611" y="10697"/>
                  <a:pt x="10990" y="10697"/>
                  <a:pt x="11320" y="10457"/>
                </a:cubicBezTo>
                <a:lnTo>
                  <a:pt x="11919" y="10019"/>
                </a:lnTo>
                <a:cubicBezTo>
                  <a:pt x="12425" y="9650"/>
                  <a:pt x="13028" y="9650"/>
                  <a:pt x="13533" y="10019"/>
                </a:cubicBezTo>
                <a:lnTo>
                  <a:pt x="14134" y="10457"/>
                </a:lnTo>
                <a:cubicBezTo>
                  <a:pt x="14464" y="10697"/>
                  <a:pt x="14841" y="10697"/>
                  <a:pt x="15170" y="10457"/>
                </a:cubicBezTo>
                <a:lnTo>
                  <a:pt x="15772" y="10019"/>
                </a:lnTo>
                <a:cubicBezTo>
                  <a:pt x="16277" y="9650"/>
                  <a:pt x="16880" y="9650"/>
                  <a:pt x="17385" y="10019"/>
                </a:cubicBezTo>
                <a:lnTo>
                  <a:pt x="17985" y="10457"/>
                </a:lnTo>
                <a:cubicBezTo>
                  <a:pt x="18314" y="10697"/>
                  <a:pt x="18693" y="10697"/>
                  <a:pt x="19023" y="10457"/>
                </a:cubicBezTo>
                <a:lnTo>
                  <a:pt x="19622" y="10019"/>
                </a:lnTo>
                <a:cubicBezTo>
                  <a:pt x="19871" y="9837"/>
                  <a:pt x="20143" y="9746"/>
                  <a:pt x="20416" y="9744"/>
                </a:cubicBezTo>
                <a:lnTo>
                  <a:pt x="20416" y="7561"/>
                </a:lnTo>
                <a:cubicBezTo>
                  <a:pt x="20416" y="7052"/>
                  <a:pt x="20066" y="6640"/>
                  <a:pt x="19634" y="6640"/>
                </a:cubicBezTo>
                <a:lnTo>
                  <a:pt x="17011" y="6640"/>
                </a:lnTo>
                <a:lnTo>
                  <a:pt x="17011" y="3104"/>
                </a:lnTo>
                <a:lnTo>
                  <a:pt x="16705" y="3104"/>
                </a:lnTo>
                <a:lnTo>
                  <a:pt x="16705" y="2288"/>
                </a:lnTo>
                <a:lnTo>
                  <a:pt x="16391" y="2288"/>
                </a:lnTo>
                <a:lnTo>
                  <a:pt x="16391" y="3104"/>
                </a:lnTo>
                <a:lnTo>
                  <a:pt x="16085" y="3104"/>
                </a:lnTo>
                <a:lnTo>
                  <a:pt x="16085" y="6640"/>
                </a:lnTo>
                <a:lnTo>
                  <a:pt x="14138" y="6640"/>
                </a:lnTo>
                <a:lnTo>
                  <a:pt x="14138" y="3104"/>
                </a:lnTo>
                <a:lnTo>
                  <a:pt x="13831" y="3104"/>
                </a:lnTo>
                <a:lnTo>
                  <a:pt x="13831" y="2288"/>
                </a:lnTo>
                <a:lnTo>
                  <a:pt x="13518" y="2288"/>
                </a:lnTo>
                <a:lnTo>
                  <a:pt x="13518" y="3104"/>
                </a:lnTo>
                <a:lnTo>
                  <a:pt x="13213" y="3104"/>
                </a:lnTo>
                <a:lnTo>
                  <a:pt x="13213" y="6640"/>
                </a:lnTo>
                <a:lnTo>
                  <a:pt x="11264" y="6640"/>
                </a:lnTo>
                <a:lnTo>
                  <a:pt x="11264" y="3104"/>
                </a:lnTo>
                <a:lnTo>
                  <a:pt x="10959" y="3104"/>
                </a:lnTo>
                <a:lnTo>
                  <a:pt x="10959" y="2288"/>
                </a:lnTo>
                <a:lnTo>
                  <a:pt x="10646" y="2288"/>
                </a:lnTo>
                <a:lnTo>
                  <a:pt x="10646" y="3104"/>
                </a:lnTo>
                <a:lnTo>
                  <a:pt x="10339" y="3104"/>
                </a:lnTo>
                <a:lnTo>
                  <a:pt x="10339" y="6640"/>
                </a:lnTo>
                <a:lnTo>
                  <a:pt x="8392" y="6640"/>
                </a:lnTo>
                <a:lnTo>
                  <a:pt x="8392" y="3104"/>
                </a:lnTo>
                <a:lnTo>
                  <a:pt x="8086" y="3104"/>
                </a:lnTo>
                <a:lnTo>
                  <a:pt x="8086" y="2288"/>
                </a:lnTo>
                <a:lnTo>
                  <a:pt x="7772" y="2288"/>
                </a:lnTo>
                <a:lnTo>
                  <a:pt x="7772" y="3104"/>
                </a:lnTo>
                <a:lnTo>
                  <a:pt x="7466" y="3104"/>
                </a:lnTo>
                <a:lnTo>
                  <a:pt x="7466" y="6640"/>
                </a:lnTo>
                <a:lnTo>
                  <a:pt x="5519" y="6640"/>
                </a:lnTo>
                <a:lnTo>
                  <a:pt x="5519" y="3104"/>
                </a:lnTo>
                <a:lnTo>
                  <a:pt x="5212" y="3104"/>
                </a:lnTo>
                <a:lnTo>
                  <a:pt x="5212" y="2288"/>
                </a:lnTo>
                <a:lnTo>
                  <a:pt x="4899" y="2288"/>
                </a:lnTo>
                <a:close/>
                <a:moveTo>
                  <a:pt x="1184" y="10387"/>
                </a:moveTo>
                <a:lnTo>
                  <a:pt x="1184" y="14759"/>
                </a:lnTo>
                <a:cubicBezTo>
                  <a:pt x="1457" y="14762"/>
                  <a:pt x="1729" y="14853"/>
                  <a:pt x="1978" y="15034"/>
                </a:cubicBezTo>
                <a:lnTo>
                  <a:pt x="2579" y="15470"/>
                </a:lnTo>
                <a:cubicBezTo>
                  <a:pt x="2909" y="15711"/>
                  <a:pt x="3286" y="15711"/>
                  <a:pt x="3615" y="15470"/>
                </a:cubicBezTo>
                <a:lnTo>
                  <a:pt x="4216" y="15034"/>
                </a:lnTo>
                <a:cubicBezTo>
                  <a:pt x="4722" y="14666"/>
                  <a:pt x="5325" y="14666"/>
                  <a:pt x="5830" y="15034"/>
                </a:cubicBezTo>
                <a:lnTo>
                  <a:pt x="6430" y="15470"/>
                </a:lnTo>
                <a:cubicBezTo>
                  <a:pt x="6759" y="15711"/>
                  <a:pt x="7138" y="15711"/>
                  <a:pt x="7468" y="15470"/>
                </a:cubicBezTo>
                <a:lnTo>
                  <a:pt x="8067" y="15034"/>
                </a:lnTo>
                <a:cubicBezTo>
                  <a:pt x="8572" y="14666"/>
                  <a:pt x="9177" y="14666"/>
                  <a:pt x="9682" y="15034"/>
                </a:cubicBezTo>
                <a:lnTo>
                  <a:pt x="10282" y="15470"/>
                </a:lnTo>
                <a:cubicBezTo>
                  <a:pt x="10612" y="15711"/>
                  <a:pt x="10990" y="15711"/>
                  <a:pt x="11320" y="15470"/>
                </a:cubicBezTo>
                <a:lnTo>
                  <a:pt x="11919" y="15034"/>
                </a:lnTo>
                <a:cubicBezTo>
                  <a:pt x="12425" y="14666"/>
                  <a:pt x="13028" y="14666"/>
                  <a:pt x="13533" y="15034"/>
                </a:cubicBezTo>
                <a:lnTo>
                  <a:pt x="14134" y="15470"/>
                </a:lnTo>
                <a:cubicBezTo>
                  <a:pt x="14464" y="15711"/>
                  <a:pt x="14841" y="15711"/>
                  <a:pt x="15170" y="15470"/>
                </a:cubicBezTo>
                <a:lnTo>
                  <a:pt x="15772" y="15034"/>
                </a:lnTo>
                <a:cubicBezTo>
                  <a:pt x="16277" y="14666"/>
                  <a:pt x="16880" y="14666"/>
                  <a:pt x="17385" y="15034"/>
                </a:cubicBezTo>
                <a:lnTo>
                  <a:pt x="17985" y="15470"/>
                </a:lnTo>
                <a:cubicBezTo>
                  <a:pt x="18314" y="15711"/>
                  <a:pt x="18693" y="15711"/>
                  <a:pt x="19023" y="15470"/>
                </a:cubicBezTo>
                <a:lnTo>
                  <a:pt x="19622" y="15034"/>
                </a:lnTo>
                <a:cubicBezTo>
                  <a:pt x="19871" y="14853"/>
                  <a:pt x="20143" y="14762"/>
                  <a:pt x="20416" y="14759"/>
                </a:cubicBezTo>
                <a:lnTo>
                  <a:pt x="20416" y="10387"/>
                </a:lnTo>
                <a:cubicBezTo>
                  <a:pt x="20244" y="10390"/>
                  <a:pt x="20073" y="10449"/>
                  <a:pt x="19912" y="10567"/>
                </a:cubicBezTo>
                <a:lnTo>
                  <a:pt x="19311" y="11005"/>
                </a:lnTo>
                <a:cubicBezTo>
                  <a:pt x="19058" y="11189"/>
                  <a:pt x="18782" y="11280"/>
                  <a:pt x="18505" y="11280"/>
                </a:cubicBezTo>
                <a:cubicBezTo>
                  <a:pt x="18227" y="11280"/>
                  <a:pt x="17950" y="11189"/>
                  <a:pt x="17697" y="11005"/>
                </a:cubicBezTo>
                <a:lnTo>
                  <a:pt x="17097" y="10567"/>
                </a:lnTo>
                <a:cubicBezTo>
                  <a:pt x="16768" y="10327"/>
                  <a:pt x="16389" y="10326"/>
                  <a:pt x="16059" y="10567"/>
                </a:cubicBezTo>
                <a:lnTo>
                  <a:pt x="15460" y="11005"/>
                </a:lnTo>
                <a:cubicBezTo>
                  <a:pt x="14955" y="11373"/>
                  <a:pt x="14350" y="11373"/>
                  <a:pt x="13845" y="11005"/>
                </a:cubicBezTo>
                <a:lnTo>
                  <a:pt x="13245" y="10567"/>
                </a:lnTo>
                <a:cubicBezTo>
                  <a:pt x="12916" y="10327"/>
                  <a:pt x="12537" y="10326"/>
                  <a:pt x="12207" y="10567"/>
                </a:cubicBezTo>
                <a:lnTo>
                  <a:pt x="11608" y="11005"/>
                </a:lnTo>
                <a:cubicBezTo>
                  <a:pt x="11102" y="11373"/>
                  <a:pt x="10499" y="11373"/>
                  <a:pt x="9994" y="11005"/>
                </a:cubicBezTo>
                <a:lnTo>
                  <a:pt x="9393" y="10567"/>
                </a:lnTo>
                <a:cubicBezTo>
                  <a:pt x="9063" y="10326"/>
                  <a:pt x="8686" y="10327"/>
                  <a:pt x="8357" y="10567"/>
                </a:cubicBezTo>
                <a:lnTo>
                  <a:pt x="7755" y="11005"/>
                </a:lnTo>
                <a:cubicBezTo>
                  <a:pt x="7250" y="11373"/>
                  <a:pt x="6647" y="11374"/>
                  <a:pt x="6142" y="11005"/>
                </a:cubicBezTo>
                <a:lnTo>
                  <a:pt x="5542" y="10567"/>
                </a:lnTo>
                <a:cubicBezTo>
                  <a:pt x="5213" y="10326"/>
                  <a:pt x="4834" y="10327"/>
                  <a:pt x="4504" y="10567"/>
                </a:cubicBezTo>
                <a:lnTo>
                  <a:pt x="3905" y="11005"/>
                </a:lnTo>
                <a:cubicBezTo>
                  <a:pt x="3399" y="11373"/>
                  <a:pt x="2795" y="11373"/>
                  <a:pt x="2289" y="11005"/>
                </a:cubicBezTo>
                <a:lnTo>
                  <a:pt x="1690" y="10567"/>
                </a:lnTo>
                <a:cubicBezTo>
                  <a:pt x="1529" y="10449"/>
                  <a:pt x="1356" y="10390"/>
                  <a:pt x="1184" y="10387"/>
                </a:cubicBezTo>
                <a:close/>
                <a:moveTo>
                  <a:pt x="1184" y="15403"/>
                </a:moveTo>
                <a:lnTo>
                  <a:pt x="1184" y="19276"/>
                </a:lnTo>
                <a:lnTo>
                  <a:pt x="20416" y="19276"/>
                </a:lnTo>
                <a:lnTo>
                  <a:pt x="20416" y="15403"/>
                </a:lnTo>
                <a:cubicBezTo>
                  <a:pt x="20244" y="15405"/>
                  <a:pt x="20073" y="15465"/>
                  <a:pt x="19912" y="15582"/>
                </a:cubicBezTo>
                <a:lnTo>
                  <a:pt x="19311" y="16019"/>
                </a:lnTo>
                <a:cubicBezTo>
                  <a:pt x="19058" y="16203"/>
                  <a:pt x="18782" y="16296"/>
                  <a:pt x="18505" y="16296"/>
                </a:cubicBezTo>
                <a:cubicBezTo>
                  <a:pt x="18227" y="16296"/>
                  <a:pt x="17950" y="16203"/>
                  <a:pt x="17697" y="16019"/>
                </a:cubicBezTo>
                <a:lnTo>
                  <a:pt x="17097" y="15582"/>
                </a:lnTo>
                <a:cubicBezTo>
                  <a:pt x="16768" y="15342"/>
                  <a:pt x="16389" y="15342"/>
                  <a:pt x="16059" y="15582"/>
                </a:cubicBezTo>
                <a:lnTo>
                  <a:pt x="15460" y="16019"/>
                </a:lnTo>
                <a:cubicBezTo>
                  <a:pt x="14955" y="16387"/>
                  <a:pt x="14350" y="16387"/>
                  <a:pt x="13845" y="16019"/>
                </a:cubicBezTo>
                <a:lnTo>
                  <a:pt x="13245" y="15582"/>
                </a:lnTo>
                <a:cubicBezTo>
                  <a:pt x="12915" y="15342"/>
                  <a:pt x="12537" y="15342"/>
                  <a:pt x="12207" y="15582"/>
                </a:cubicBezTo>
                <a:lnTo>
                  <a:pt x="11608" y="16019"/>
                </a:lnTo>
                <a:cubicBezTo>
                  <a:pt x="11102" y="16387"/>
                  <a:pt x="10499" y="16387"/>
                  <a:pt x="9994" y="16019"/>
                </a:cubicBezTo>
                <a:lnTo>
                  <a:pt x="9393" y="15582"/>
                </a:lnTo>
                <a:cubicBezTo>
                  <a:pt x="9063" y="15342"/>
                  <a:pt x="8686" y="15342"/>
                  <a:pt x="8357" y="15582"/>
                </a:cubicBezTo>
                <a:lnTo>
                  <a:pt x="7755" y="16019"/>
                </a:lnTo>
                <a:cubicBezTo>
                  <a:pt x="7250" y="16387"/>
                  <a:pt x="6647" y="16387"/>
                  <a:pt x="6142" y="16019"/>
                </a:cubicBezTo>
                <a:lnTo>
                  <a:pt x="5542" y="15582"/>
                </a:lnTo>
                <a:cubicBezTo>
                  <a:pt x="5213" y="15342"/>
                  <a:pt x="4834" y="15342"/>
                  <a:pt x="4504" y="15582"/>
                </a:cubicBezTo>
                <a:lnTo>
                  <a:pt x="3905" y="16019"/>
                </a:lnTo>
                <a:cubicBezTo>
                  <a:pt x="3399" y="16387"/>
                  <a:pt x="2795" y="16387"/>
                  <a:pt x="2289" y="16019"/>
                </a:cubicBezTo>
                <a:lnTo>
                  <a:pt x="1690" y="15582"/>
                </a:lnTo>
                <a:cubicBezTo>
                  <a:pt x="1529" y="15465"/>
                  <a:pt x="1356" y="15405"/>
                  <a:pt x="1184" y="15403"/>
                </a:cubicBezTo>
                <a:close/>
                <a:moveTo>
                  <a:pt x="0" y="19932"/>
                </a:moveTo>
                <a:lnTo>
                  <a:pt x="0" y="20679"/>
                </a:lnTo>
                <a:cubicBezTo>
                  <a:pt x="0" y="21188"/>
                  <a:pt x="350" y="21600"/>
                  <a:pt x="782" y="21600"/>
                </a:cubicBezTo>
                <a:lnTo>
                  <a:pt x="20818" y="21600"/>
                </a:lnTo>
                <a:cubicBezTo>
                  <a:pt x="21250" y="21600"/>
                  <a:pt x="21600" y="21188"/>
                  <a:pt x="21600" y="20679"/>
                </a:cubicBezTo>
                <a:lnTo>
                  <a:pt x="21600" y="19932"/>
                </a:lnTo>
                <a:lnTo>
                  <a:pt x="0" y="19932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2" name="Cake"/>
          <p:cNvSpPr/>
          <p:nvPr/>
        </p:nvSpPr>
        <p:spPr>
          <a:xfrm>
            <a:off x="10986435" y="2849516"/>
            <a:ext cx="1364322" cy="1158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70" y="0"/>
                </a:moveTo>
                <a:cubicBezTo>
                  <a:pt x="5020" y="736"/>
                  <a:pt x="4541" y="751"/>
                  <a:pt x="4541" y="1338"/>
                </a:cubicBezTo>
                <a:cubicBezTo>
                  <a:pt x="4541" y="1586"/>
                  <a:pt x="4643" y="1818"/>
                  <a:pt x="4817" y="2011"/>
                </a:cubicBezTo>
                <a:cubicBezTo>
                  <a:pt x="4817" y="2004"/>
                  <a:pt x="4817" y="1997"/>
                  <a:pt x="4817" y="1989"/>
                </a:cubicBezTo>
                <a:cubicBezTo>
                  <a:pt x="4817" y="1729"/>
                  <a:pt x="4908" y="1494"/>
                  <a:pt x="5055" y="1326"/>
                </a:cubicBezTo>
                <a:cubicBezTo>
                  <a:pt x="5201" y="1494"/>
                  <a:pt x="5293" y="1729"/>
                  <a:pt x="5293" y="1989"/>
                </a:cubicBezTo>
                <a:cubicBezTo>
                  <a:pt x="5293" y="1997"/>
                  <a:pt x="5292" y="2004"/>
                  <a:pt x="5292" y="2011"/>
                </a:cubicBezTo>
                <a:cubicBezTo>
                  <a:pt x="5466" y="1818"/>
                  <a:pt x="5568" y="1586"/>
                  <a:pt x="5568" y="1338"/>
                </a:cubicBezTo>
                <a:cubicBezTo>
                  <a:pt x="5568" y="918"/>
                  <a:pt x="5430" y="365"/>
                  <a:pt x="4970" y="0"/>
                </a:cubicBezTo>
                <a:close/>
                <a:moveTo>
                  <a:pt x="7843" y="0"/>
                </a:moveTo>
                <a:cubicBezTo>
                  <a:pt x="7893" y="736"/>
                  <a:pt x="7415" y="751"/>
                  <a:pt x="7415" y="1338"/>
                </a:cubicBezTo>
                <a:cubicBezTo>
                  <a:pt x="7415" y="1586"/>
                  <a:pt x="7517" y="1818"/>
                  <a:pt x="7691" y="2011"/>
                </a:cubicBezTo>
                <a:cubicBezTo>
                  <a:pt x="7691" y="2004"/>
                  <a:pt x="7689" y="1997"/>
                  <a:pt x="7689" y="1989"/>
                </a:cubicBezTo>
                <a:cubicBezTo>
                  <a:pt x="7689" y="1729"/>
                  <a:pt x="7782" y="1494"/>
                  <a:pt x="7928" y="1326"/>
                </a:cubicBezTo>
                <a:cubicBezTo>
                  <a:pt x="8075" y="1494"/>
                  <a:pt x="8165" y="1729"/>
                  <a:pt x="8165" y="1989"/>
                </a:cubicBezTo>
                <a:cubicBezTo>
                  <a:pt x="8165" y="1997"/>
                  <a:pt x="8165" y="2004"/>
                  <a:pt x="8165" y="2011"/>
                </a:cubicBezTo>
                <a:cubicBezTo>
                  <a:pt x="8340" y="1818"/>
                  <a:pt x="8441" y="1586"/>
                  <a:pt x="8441" y="1338"/>
                </a:cubicBezTo>
                <a:cubicBezTo>
                  <a:pt x="8441" y="918"/>
                  <a:pt x="8304" y="365"/>
                  <a:pt x="7843" y="0"/>
                </a:cubicBezTo>
                <a:close/>
                <a:moveTo>
                  <a:pt x="10715" y="0"/>
                </a:moveTo>
                <a:cubicBezTo>
                  <a:pt x="10765" y="736"/>
                  <a:pt x="10287" y="751"/>
                  <a:pt x="10287" y="1338"/>
                </a:cubicBezTo>
                <a:cubicBezTo>
                  <a:pt x="10287" y="1586"/>
                  <a:pt x="10389" y="1818"/>
                  <a:pt x="10563" y="2011"/>
                </a:cubicBezTo>
                <a:cubicBezTo>
                  <a:pt x="10563" y="2004"/>
                  <a:pt x="10563" y="1997"/>
                  <a:pt x="10563" y="1989"/>
                </a:cubicBezTo>
                <a:cubicBezTo>
                  <a:pt x="10563" y="1729"/>
                  <a:pt x="10653" y="1494"/>
                  <a:pt x="10800" y="1326"/>
                </a:cubicBezTo>
                <a:cubicBezTo>
                  <a:pt x="10947" y="1494"/>
                  <a:pt x="11039" y="1729"/>
                  <a:pt x="11039" y="1989"/>
                </a:cubicBezTo>
                <a:cubicBezTo>
                  <a:pt x="11039" y="1997"/>
                  <a:pt x="11037" y="2004"/>
                  <a:pt x="11037" y="2011"/>
                </a:cubicBezTo>
                <a:cubicBezTo>
                  <a:pt x="11211" y="1818"/>
                  <a:pt x="11313" y="1586"/>
                  <a:pt x="11313" y="1338"/>
                </a:cubicBezTo>
                <a:cubicBezTo>
                  <a:pt x="11313" y="918"/>
                  <a:pt x="11175" y="365"/>
                  <a:pt x="10715" y="0"/>
                </a:cubicBezTo>
                <a:close/>
                <a:moveTo>
                  <a:pt x="13589" y="0"/>
                </a:moveTo>
                <a:cubicBezTo>
                  <a:pt x="13639" y="736"/>
                  <a:pt x="13160" y="751"/>
                  <a:pt x="13160" y="1338"/>
                </a:cubicBezTo>
                <a:cubicBezTo>
                  <a:pt x="13160" y="1586"/>
                  <a:pt x="13262" y="1818"/>
                  <a:pt x="13436" y="2011"/>
                </a:cubicBezTo>
                <a:cubicBezTo>
                  <a:pt x="13436" y="2004"/>
                  <a:pt x="13435" y="1997"/>
                  <a:pt x="13435" y="1989"/>
                </a:cubicBezTo>
                <a:cubicBezTo>
                  <a:pt x="13435" y="1729"/>
                  <a:pt x="13527" y="1494"/>
                  <a:pt x="13674" y="1326"/>
                </a:cubicBezTo>
                <a:cubicBezTo>
                  <a:pt x="13820" y="1494"/>
                  <a:pt x="13911" y="1729"/>
                  <a:pt x="13911" y="1989"/>
                </a:cubicBezTo>
                <a:cubicBezTo>
                  <a:pt x="13911" y="1997"/>
                  <a:pt x="13911" y="2004"/>
                  <a:pt x="13911" y="2011"/>
                </a:cubicBezTo>
                <a:cubicBezTo>
                  <a:pt x="14085" y="1818"/>
                  <a:pt x="14187" y="1586"/>
                  <a:pt x="14187" y="1338"/>
                </a:cubicBezTo>
                <a:cubicBezTo>
                  <a:pt x="14187" y="918"/>
                  <a:pt x="14049" y="365"/>
                  <a:pt x="13589" y="0"/>
                </a:cubicBezTo>
                <a:close/>
                <a:moveTo>
                  <a:pt x="16461" y="0"/>
                </a:moveTo>
                <a:cubicBezTo>
                  <a:pt x="16511" y="736"/>
                  <a:pt x="16032" y="751"/>
                  <a:pt x="16032" y="1338"/>
                </a:cubicBezTo>
                <a:cubicBezTo>
                  <a:pt x="16032" y="1586"/>
                  <a:pt x="16136" y="1818"/>
                  <a:pt x="16310" y="2011"/>
                </a:cubicBezTo>
                <a:cubicBezTo>
                  <a:pt x="16310" y="2004"/>
                  <a:pt x="16308" y="1997"/>
                  <a:pt x="16308" y="1989"/>
                </a:cubicBezTo>
                <a:cubicBezTo>
                  <a:pt x="16308" y="1729"/>
                  <a:pt x="16399" y="1494"/>
                  <a:pt x="16545" y="1326"/>
                </a:cubicBezTo>
                <a:cubicBezTo>
                  <a:pt x="16692" y="1494"/>
                  <a:pt x="16784" y="1729"/>
                  <a:pt x="16784" y="1989"/>
                </a:cubicBezTo>
                <a:cubicBezTo>
                  <a:pt x="16784" y="1997"/>
                  <a:pt x="16783" y="2004"/>
                  <a:pt x="16782" y="2011"/>
                </a:cubicBezTo>
                <a:cubicBezTo>
                  <a:pt x="16957" y="1818"/>
                  <a:pt x="17059" y="1586"/>
                  <a:pt x="17059" y="1338"/>
                </a:cubicBezTo>
                <a:cubicBezTo>
                  <a:pt x="17059" y="918"/>
                  <a:pt x="16921" y="365"/>
                  <a:pt x="16461" y="0"/>
                </a:cubicBezTo>
                <a:close/>
                <a:moveTo>
                  <a:pt x="4899" y="2288"/>
                </a:moveTo>
                <a:lnTo>
                  <a:pt x="4899" y="3104"/>
                </a:lnTo>
                <a:lnTo>
                  <a:pt x="4592" y="3104"/>
                </a:lnTo>
                <a:lnTo>
                  <a:pt x="4592" y="6640"/>
                </a:lnTo>
                <a:lnTo>
                  <a:pt x="1966" y="6640"/>
                </a:lnTo>
                <a:cubicBezTo>
                  <a:pt x="1534" y="6640"/>
                  <a:pt x="1184" y="7052"/>
                  <a:pt x="1184" y="7561"/>
                </a:cubicBezTo>
                <a:lnTo>
                  <a:pt x="1184" y="9744"/>
                </a:lnTo>
                <a:cubicBezTo>
                  <a:pt x="1457" y="9746"/>
                  <a:pt x="1729" y="9837"/>
                  <a:pt x="1978" y="10019"/>
                </a:cubicBezTo>
                <a:lnTo>
                  <a:pt x="2579" y="10457"/>
                </a:lnTo>
                <a:cubicBezTo>
                  <a:pt x="2909" y="10697"/>
                  <a:pt x="3286" y="10697"/>
                  <a:pt x="3615" y="10457"/>
                </a:cubicBezTo>
                <a:lnTo>
                  <a:pt x="4216" y="10019"/>
                </a:lnTo>
                <a:cubicBezTo>
                  <a:pt x="4722" y="9650"/>
                  <a:pt x="5325" y="9650"/>
                  <a:pt x="5830" y="10019"/>
                </a:cubicBezTo>
                <a:lnTo>
                  <a:pt x="6430" y="10457"/>
                </a:lnTo>
                <a:cubicBezTo>
                  <a:pt x="6759" y="10697"/>
                  <a:pt x="7138" y="10697"/>
                  <a:pt x="7468" y="10457"/>
                </a:cubicBezTo>
                <a:lnTo>
                  <a:pt x="8067" y="10019"/>
                </a:lnTo>
                <a:cubicBezTo>
                  <a:pt x="8572" y="9650"/>
                  <a:pt x="9177" y="9650"/>
                  <a:pt x="9682" y="10019"/>
                </a:cubicBezTo>
                <a:lnTo>
                  <a:pt x="10282" y="10457"/>
                </a:lnTo>
                <a:cubicBezTo>
                  <a:pt x="10611" y="10697"/>
                  <a:pt x="10990" y="10697"/>
                  <a:pt x="11320" y="10457"/>
                </a:cubicBezTo>
                <a:lnTo>
                  <a:pt x="11919" y="10019"/>
                </a:lnTo>
                <a:cubicBezTo>
                  <a:pt x="12425" y="9650"/>
                  <a:pt x="13028" y="9650"/>
                  <a:pt x="13533" y="10019"/>
                </a:cubicBezTo>
                <a:lnTo>
                  <a:pt x="14134" y="10457"/>
                </a:lnTo>
                <a:cubicBezTo>
                  <a:pt x="14464" y="10697"/>
                  <a:pt x="14841" y="10697"/>
                  <a:pt x="15170" y="10457"/>
                </a:cubicBezTo>
                <a:lnTo>
                  <a:pt x="15772" y="10019"/>
                </a:lnTo>
                <a:cubicBezTo>
                  <a:pt x="16277" y="9650"/>
                  <a:pt x="16880" y="9650"/>
                  <a:pt x="17385" y="10019"/>
                </a:cubicBezTo>
                <a:lnTo>
                  <a:pt x="17985" y="10457"/>
                </a:lnTo>
                <a:cubicBezTo>
                  <a:pt x="18314" y="10697"/>
                  <a:pt x="18693" y="10697"/>
                  <a:pt x="19023" y="10457"/>
                </a:cubicBezTo>
                <a:lnTo>
                  <a:pt x="19622" y="10019"/>
                </a:lnTo>
                <a:cubicBezTo>
                  <a:pt x="19871" y="9837"/>
                  <a:pt x="20143" y="9746"/>
                  <a:pt x="20416" y="9744"/>
                </a:cubicBezTo>
                <a:lnTo>
                  <a:pt x="20416" y="7561"/>
                </a:lnTo>
                <a:cubicBezTo>
                  <a:pt x="20416" y="7052"/>
                  <a:pt x="20066" y="6640"/>
                  <a:pt x="19634" y="6640"/>
                </a:cubicBezTo>
                <a:lnTo>
                  <a:pt x="17011" y="6640"/>
                </a:lnTo>
                <a:lnTo>
                  <a:pt x="17011" y="3104"/>
                </a:lnTo>
                <a:lnTo>
                  <a:pt x="16705" y="3104"/>
                </a:lnTo>
                <a:lnTo>
                  <a:pt x="16705" y="2288"/>
                </a:lnTo>
                <a:lnTo>
                  <a:pt x="16391" y="2288"/>
                </a:lnTo>
                <a:lnTo>
                  <a:pt x="16391" y="3104"/>
                </a:lnTo>
                <a:lnTo>
                  <a:pt x="16085" y="3104"/>
                </a:lnTo>
                <a:lnTo>
                  <a:pt x="16085" y="6640"/>
                </a:lnTo>
                <a:lnTo>
                  <a:pt x="14138" y="6640"/>
                </a:lnTo>
                <a:lnTo>
                  <a:pt x="14138" y="3104"/>
                </a:lnTo>
                <a:lnTo>
                  <a:pt x="13831" y="3104"/>
                </a:lnTo>
                <a:lnTo>
                  <a:pt x="13831" y="2288"/>
                </a:lnTo>
                <a:lnTo>
                  <a:pt x="13518" y="2288"/>
                </a:lnTo>
                <a:lnTo>
                  <a:pt x="13518" y="3104"/>
                </a:lnTo>
                <a:lnTo>
                  <a:pt x="13213" y="3104"/>
                </a:lnTo>
                <a:lnTo>
                  <a:pt x="13213" y="6640"/>
                </a:lnTo>
                <a:lnTo>
                  <a:pt x="11264" y="6640"/>
                </a:lnTo>
                <a:lnTo>
                  <a:pt x="11264" y="3104"/>
                </a:lnTo>
                <a:lnTo>
                  <a:pt x="10959" y="3104"/>
                </a:lnTo>
                <a:lnTo>
                  <a:pt x="10959" y="2288"/>
                </a:lnTo>
                <a:lnTo>
                  <a:pt x="10646" y="2288"/>
                </a:lnTo>
                <a:lnTo>
                  <a:pt x="10646" y="3104"/>
                </a:lnTo>
                <a:lnTo>
                  <a:pt x="10339" y="3104"/>
                </a:lnTo>
                <a:lnTo>
                  <a:pt x="10339" y="6640"/>
                </a:lnTo>
                <a:lnTo>
                  <a:pt x="8392" y="6640"/>
                </a:lnTo>
                <a:lnTo>
                  <a:pt x="8392" y="3104"/>
                </a:lnTo>
                <a:lnTo>
                  <a:pt x="8086" y="3104"/>
                </a:lnTo>
                <a:lnTo>
                  <a:pt x="8086" y="2288"/>
                </a:lnTo>
                <a:lnTo>
                  <a:pt x="7772" y="2288"/>
                </a:lnTo>
                <a:lnTo>
                  <a:pt x="7772" y="3104"/>
                </a:lnTo>
                <a:lnTo>
                  <a:pt x="7466" y="3104"/>
                </a:lnTo>
                <a:lnTo>
                  <a:pt x="7466" y="6640"/>
                </a:lnTo>
                <a:lnTo>
                  <a:pt x="5519" y="6640"/>
                </a:lnTo>
                <a:lnTo>
                  <a:pt x="5519" y="3104"/>
                </a:lnTo>
                <a:lnTo>
                  <a:pt x="5212" y="3104"/>
                </a:lnTo>
                <a:lnTo>
                  <a:pt x="5212" y="2288"/>
                </a:lnTo>
                <a:lnTo>
                  <a:pt x="4899" y="2288"/>
                </a:lnTo>
                <a:close/>
                <a:moveTo>
                  <a:pt x="1184" y="10387"/>
                </a:moveTo>
                <a:lnTo>
                  <a:pt x="1184" y="14759"/>
                </a:lnTo>
                <a:cubicBezTo>
                  <a:pt x="1457" y="14762"/>
                  <a:pt x="1729" y="14853"/>
                  <a:pt x="1978" y="15034"/>
                </a:cubicBezTo>
                <a:lnTo>
                  <a:pt x="2579" y="15470"/>
                </a:lnTo>
                <a:cubicBezTo>
                  <a:pt x="2909" y="15711"/>
                  <a:pt x="3286" y="15711"/>
                  <a:pt x="3615" y="15470"/>
                </a:cubicBezTo>
                <a:lnTo>
                  <a:pt x="4216" y="15034"/>
                </a:lnTo>
                <a:cubicBezTo>
                  <a:pt x="4722" y="14666"/>
                  <a:pt x="5325" y="14666"/>
                  <a:pt x="5830" y="15034"/>
                </a:cubicBezTo>
                <a:lnTo>
                  <a:pt x="6430" y="15470"/>
                </a:lnTo>
                <a:cubicBezTo>
                  <a:pt x="6759" y="15711"/>
                  <a:pt x="7138" y="15711"/>
                  <a:pt x="7468" y="15470"/>
                </a:cubicBezTo>
                <a:lnTo>
                  <a:pt x="8067" y="15034"/>
                </a:lnTo>
                <a:cubicBezTo>
                  <a:pt x="8572" y="14666"/>
                  <a:pt x="9177" y="14666"/>
                  <a:pt x="9682" y="15034"/>
                </a:cubicBezTo>
                <a:lnTo>
                  <a:pt x="10282" y="15470"/>
                </a:lnTo>
                <a:cubicBezTo>
                  <a:pt x="10612" y="15711"/>
                  <a:pt x="10990" y="15711"/>
                  <a:pt x="11320" y="15470"/>
                </a:cubicBezTo>
                <a:lnTo>
                  <a:pt x="11919" y="15034"/>
                </a:lnTo>
                <a:cubicBezTo>
                  <a:pt x="12425" y="14666"/>
                  <a:pt x="13028" y="14666"/>
                  <a:pt x="13533" y="15034"/>
                </a:cubicBezTo>
                <a:lnTo>
                  <a:pt x="14134" y="15470"/>
                </a:lnTo>
                <a:cubicBezTo>
                  <a:pt x="14464" y="15711"/>
                  <a:pt x="14841" y="15711"/>
                  <a:pt x="15170" y="15470"/>
                </a:cubicBezTo>
                <a:lnTo>
                  <a:pt x="15772" y="15034"/>
                </a:lnTo>
                <a:cubicBezTo>
                  <a:pt x="16277" y="14666"/>
                  <a:pt x="16880" y="14666"/>
                  <a:pt x="17385" y="15034"/>
                </a:cubicBezTo>
                <a:lnTo>
                  <a:pt x="17985" y="15470"/>
                </a:lnTo>
                <a:cubicBezTo>
                  <a:pt x="18314" y="15711"/>
                  <a:pt x="18693" y="15711"/>
                  <a:pt x="19023" y="15470"/>
                </a:cubicBezTo>
                <a:lnTo>
                  <a:pt x="19622" y="15034"/>
                </a:lnTo>
                <a:cubicBezTo>
                  <a:pt x="19871" y="14853"/>
                  <a:pt x="20143" y="14762"/>
                  <a:pt x="20416" y="14759"/>
                </a:cubicBezTo>
                <a:lnTo>
                  <a:pt x="20416" y="10387"/>
                </a:lnTo>
                <a:cubicBezTo>
                  <a:pt x="20244" y="10390"/>
                  <a:pt x="20073" y="10449"/>
                  <a:pt x="19912" y="10567"/>
                </a:cubicBezTo>
                <a:lnTo>
                  <a:pt x="19311" y="11005"/>
                </a:lnTo>
                <a:cubicBezTo>
                  <a:pt x="19058" y="11189"/>
                  <a:pt x="18782" y="11280"/>
                  <a:pt x="18505" y="11280"/>
                </a:cubicBezTo>
                <a:cubicBezTo>
                  <a:pt x="18227" y="11280"/>
                  <a:pt x="17950" y="11189"/>
                  <a:pt x="17697" y="11005"/>
                </a:cubicBezTo>
                <a:lnTo>
                  <a:pt x="17097" y="10567"/>
                </a:lnTo>
                <a:cubicBezTo>
                  <a:pt x="16768" y="10327"/>
                  <a:pt x="16389" y="10326"/>
                  <a:pt x="16059" y="10567"/>
                </a:cubicBezTo>
                <a:lnTo>
                  <a:pt x="15460" y="11005"/>
                </a:lnTo>
                <a:cubicBezTo>
                  <a:pt x="14955" y="11373"/>
                  <a:pt x="14350" y="11373"/>
                  <a:pt x="13845" y="11005"/>
                </a:cubicBezTo>
                <a:lnTo>
                  <a:pt x="13245" y="10567"/>
                </a:lnTo>
                <a:cubicBezTo>
                  <a:pt x="12916" y="10327"/>
                  <a:pt x="12537" y="10326"/>
                  <a:pt x="12207" y="10567"/>
                </a:cubicBezTo>
                <a:lnTo>
                  <a:pt x="11608" y="11005"/>
                </a:lnTo>
                <a:cubicBezTo>
                  <a:pt x="11102" y="11373"/>
                  <a:pt x="10499" y="11373"/>
                  <a:pt x="9994" y="11005"/>
                </a:cubicBezTo>
                <a:lnTo>
                  <a:pt x="9393" y="10567"/>
                </a:lnTo>
                <a:cubicBezTo>
                  <a:pt x="9063" y="10326"/>
                  <a:pt x="8686" y="10327"/>
                  <a:pt x="8357" y="10567"/>
                </a:cubicBezTo>
                <a:lnTo>
                  <a:pt x="7755" y="11005"/>
                </a:lnTo>
                <a:cubicBezTo>
                  <a:pt x="7250" y="11373"/>
                  <a:pt x="6647" y="11374"/>
                  <a:pt x="6142" y="11005"/>
                </a:cubicBezTo>
                <a:lnTo>
                  <a:pt x="5542" y="10567"/>
                </a:lnTo>
                <a:cubicBezTo>
                  <a:pt x="5213" y="10326"/>
                  <a:pt x="4834" y="10327"/>
                  <a:pt x="4504" y="10567"/>
                </a:cubicBezTo>
                <a:lnTo>
                  <a:pt x="3905" y="11005"/>
                </a:lnTo>
                <a:cubicBezTo>
                  <a:pt x="3399" y="11373"/>
                  <a:pt x="2795" y="11373"/>
                  <a:pt x="2289" y="11005"/>
                </a:cubicBezTo>
                <a:lnTo>
                  <a:pt x="1690" y="10567"/>
                </a:lnTo>
                <a:cubicBezTo>
                  <a:pt x="1529" y="10449"/>
                  <a:pt x="1356" y="10390"/>
                  <a:pt x="1184" y="10387"/>
                </a:cubicBezTo>
                <a:close/>
                <a:moveTo>
                  <a:pt x="1184" y="15403"/>
                </a:moveTo>
                <a:lnTo>
                  <a:pt x="1184" y="19276"/>
                </a:lnTo>
                <a:lnTo>
                  <a:pt x="20416" y="19276"/>
                </a:lnTo>
                <a:lnTo>
                  <a:pt x="20416" y="15403"/>
                </a:lnTo>
                <a:cubicBezTo>
                  <a:pt x="20244" y="15405"/>
                  <a:pt x="20073" y="15465"/>
                  <a:pt x="19912" y="15582"/>
                </a:cubicBezTo>
                <a:lnTo>
                  <a:pt x="19311" y="16019"/>
                </a:lnTo>
                <a:cubicBezTo>
                  <a:pt x="19058" y="16203"/>
                  <a:pt x="18782" y="16296"/>
                  <a:pt x="18505" y="16296"/>
                </a:cubicBezTo>
                <a:cubicBezTo>
                  <a:pt x="18227" y="16296"/>
                  <a:pt x="17950" y="16203"/>
                  <a:pt x="17697" y="16019"/>
                </a:cubicBezTo>
                <a:lnTo>
                  <a:pt x="17097" y="15582"/>
                </a:lnTo>
                <a:cubicBezTo>
                  <a:pt x="16768" y="15342"/>
                  <a:pt x="16389" y="15342"/>
                  <a:pt x="16059" y="15582"/>
                </a:cubicBezTo>
                <a:lnTo>
                  <a:pt x="15460" y="16019"/>
                </a:lnTo>
                <a:cubicBezTo>
                  <a:pt x="14955" y="16387"/>
                  <a:pt x="14350" y="16387"/>
                  <a:pt x="13845" y="16019"/>
                </a:cubicBezTo>
                <a:lnTo>
                  <a:pt x="13245" y="15582"/>
                </a:lnTo>
                <a:cubicBezTo>
                  <a:pt x="12915" y="15342"/>
                  <a:pt x="12537" y="15342"/>
                  <a:pt x="12207" y="15582"/>
                </a:cubicBezTo>
                <a:lnTo>
                  <a:pt x="11608" y="16019"/>
                </a:lnTo>
                <a:cubicBezTo>
                  <a:pt x="11102" y="16387"/>
                  <a:pt x="10499" y="16387"/>
                  <a:pt x="9994" y="16019"/>
                </a:cubicBezTo>
                <a:lnTo>
                  <a:pt x="9393" y="15582"/>
                </a:lnTo>
                <a:cubicBezTo>
                  <a:pt x="9063" y="15342"/>
                  <a:pt x="8686" y="15342"/>
                  <a:pt x="8357" y="15582"/>
                </a:cubicBezTo>
                <a:lnTo>
                  <a:pt x="7755" y="16019"/>
                </a:lnTo>
                <a:cubicBezTo>
                  <a:pt x="7250" y="16387"/>
                  <a:pt x="6647" y="16387"/>
                  <a:pt x="6142" y="16019"/>
                </a:cubicBezTo>
                <a:lnTo>
                  <a:pt x="5542" y="15582"/>
                </a:lnTo>
                <a:cubicBezTo>
                  <a:pt x="5213" y="15342"/>
                  <a:pt x="4834" y="15342"/>
                  <a:pt x="4504" y="15582"/>
                </a:cubicBezTo>
                <a:lnTo>
                  <a:pt x="3905" y="16019"/>
                </a:lnTo>
                <a:cubicBezTo>
                  <a:pt x="3399" y="16387"/>
                  <a:pt x="2795" y="16387"/>
                  <a:pt x="2289" y="16019"/>
                </a:cubicBezTo>
                <a:lnTo>
                  <a:pt x="1690" y="15582"/>
                </a:lnTo>
                <a:cubicBezTo>
                  <a:pt x="1529" y="15465"/>
                  <a:pt x="1356" y="15405"/>
                  <a:pt x="1184" y="15403"/>
                </a:cubicBezTo>
                <a:close/>
                <a:moveTo>
                  <a:pt x="0" y="19932"/>
                </a:moveTo>
                <a:lnTo>
                  <a:pt x="0" y="20679"/>
                </a:lnTo>
                <a:cubicBezTo>
                  <a:pt x="0" y="21188"/>
                  <a:pt x="350" y="21600"/>
                  <a:pt x="782" y="21600"/>
                </a:cubicBezTo>
                <a:lnTo>
                  <a:pt x="20818" y="21600"/>
                </a:lnTo>
                <a:cubicBezTo>
                  <a:pt x="21250" y="21600"/>
                  <a:pt x="21600" y="21188"/>
                  <a:pt x="21600" y="20679"/>
                </a:cubicBezTo>
                <a:lnTo>
                  <a:pt x="21600" y="19932"/>
                </a:lnTo>
                <a:lnTo>
                  <a:pt x="0" y="19932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3" name="Dingbat X"/>
          <p:cNvSpPr/>
          <p:nvPr/>
        </p:nvSpPr>
        <p:spPr>
          <a:xfrm>
            <a:off x="11156685" y="2780329"/>
            <a:ext cx="1097891" cy="12973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4" name="which type supports birthdays mutability?"/>
          <p:cNvSpPr txBox="1"/>
          <p:nvPr/>
        </p:nvSpPr>
        <p:spPr>
          <a:xfrm>
            <a:off x="3689002" y="368300"/>
            <a:ext cx="562679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which type supports </a:t>
            </a:r>
            <a:r>
              <a:rPr strike="sngStrike"/>
              <a:t>birthdays</a:t>
            </a:r>
            <a:r>
              <a:t> mutability?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from recordclass import  recordclass # not in collections!…"/>
          <p:cNvSpPr txBox="1"/>
          <p:nvPr/>
        </p:nvSpPr>
        <p:spPr>
          <a:xfrm>
            <a:off x="1188131" y="5264150"/>
            <a:ext cx="11656902" cy="314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recordclass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recordclass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not in collections!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chemeClr val="accent3">
                  <a:hueOff val="362282"/>
                  <a:satOff val="31803"/>
                  <a:lumOff val="-18242"/>
                </a:schemeClr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recordclass(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Person(age=30, fname=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000000"/>
                </a:solidFill>
              </a:rPr>
              <a:t>lname=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p.age += 1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it's a birthday!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sp>
        <p:nvSpPr>
          <p:cNvPr id="727" name="recordclass"/>
          <p:cNvSpPr/>
          <p:nvPr/>
        </p:nvSpPr>
        <p:spPr>
          <a:xfrm>
            <a:off x="10763547" y="8585200"/>
            <a:ext cx="1810098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recordclass</a:t>
            </a:r>
          </a:p>
        </p:txBody>
      </p:sp>
      <p:sp>
        <p:nvSpPr>
          <p:cNvPr id="728" name="Dingbat Check"/>
          <p:cNvSpPr/>
          <p:nvPr/>
        </p:nvSpPr>
        <p:spPr>
          <a:xfrm>
            <a:off x="345566" y="7192095"/>
            <a:ext cx="559228" cy="5314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9" name="Cake"/>
          <p:cNvSpPr/>
          <p:nvPr/>
        </p:nvSpPr>
        <p:spPr>
          <a:xfrm>
            <a:off x="10986435" y="7294516"/>
            <a:ext cx="1364322" cy="1158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70" y="0"/>
                </a:moveTo>
                <a:cubicBezTo>
                  <a:pt x="5020" y="736"/>
                  <a:pt x="4541" y="751"/>
                  <a:pt x="4541" y="1338"/>
                </a:cubicBezTo>
                <a:cubicBezTo>
                  <a:pt x="4541" y="1586"/>
                  <a:pt x="4643" y="1818"/>
                  <a:pt x="4817" y="2011"/>
                </a:cubicBezTo>
                <a:cubicBezTo>
                  <a:pt x="4817" y="2004"/>
                  <a:pt x="4817" y="1997"/>
                  <a:pt x="4817" y="1989"/>
                </a:cubicBezTo>
                <a:cubicBezTo>
                  <a:pt x="4817" y="1729"/>
                  <a:pt x="4908" y="1494"/>
                  <a:pt x="5055" y="1326"/>
                </a:cubicBezTo>
                <a:cubicBezTo>
                  <a:pt x="5201" y="1494"/>
                  <a:pt x="5293" y="1729"/>
                  <a:pt x="5293" y="1989"/>
                </a:cubicBezTo>
                <a:cubicBezTo>
                  <a:pt x="5293" y="1997"/>
                  <a:pt x="5292" y="2004"/>
                  <a:pt x="5292" y="2011"/>
                </a:cubicBezTo>
                <a:cubicBezTo>
                  <a:pt x="5466" y="1818"/>
                  <a:pt x="5568" y="1586"/>
                  <a:pt x="5568" y="1338"/>
                </a:cubicBezTo>
                <a:cubicBezTo>
                  <a:pt x="5568" y="918"/>
                  <a:pt x="5430" y="365"/>
                  <a:pt x="4970" y="0"/>
                </a:cubicBezTo>
                <a:close/>
                <a:moveTo>
                  <a:pt x="7843" y="0"/>
                </a:moveTo>
                <a:cubicBezTo>
                  <a:pt x="7893" y="736"/>
                  <a:pt x="7415" y="751"/>
                  <a:pt x="7415" y="1338"/>
                </a:cubicBezTo>
                <a:cubicBezTo>
                  <a:pt x="7415" y="1586"/>
                  <a:pt x="7517" y="1818"/>
                  <a:pt x="7691" y="2011"/>
                </a:cubicBezTo>
                <a:cubicBezTo>
                  <a:pt x="7691" y="2004"/>
                  <a:pt x="7689" y="1997"/>
                  <a:pt x="7689" y="1989"/>
                </a:cubicBezTo>
                <a:cubicBezTo>
                  <a:pt x="7689" y="1729"/>
                  <a:pt x="7782" y="1494"/>
                  <a:pt x="7928" y="1326"/>
                </a:cubicBezTo>
                <a:cubicBezTo>
                  <a:pt x="8075" y="1494"/>
                  <a:pt x="8165" y="1729"/>
                  <a:pt x="8165" y="1989"/>
                </a:cubicBezTo>
                <a:cubicBezTo>
                  <a:pt x="8165" y="1997"/>
                  <a:pt x="8165" y="2004"/>
                  <a:pt x="8165" y="2011"/>
                </a:cubicBezTo>
                <a:cubicBezTo>
                  <a:pt x="8340" y="1818"/>
                  <a:pt x="8441" y="1586"/>
                  <a:pt x="8441" y="1338"/>
                </a:cubicBezTo>
                <a:cubicBezTo>
                  <a:pt x="8441" y="918"/>
                  <a:pt x="8304" y="365"/>
                  <a:pt x="7843" y="0"/>
                </a:cubicBezTo>
                <a:close/>
                <a:moveTo>
                  <a:pt x="10715" y="0"/>
                </a:moveTo>
                <a:cubicBezTo>
                  <a:pt x="10765" y="736"/>
                  <a:pt x="10287" y="751"/>
                  <a:pt x="10287" y="1338"/>
                </a:cubicBezTo>
                <a:cubicBezTo>
                  <a:pt x="10287" y="1586"/>
                  <a:pt x="10389" y="1818"/>
                  <a:pt x="10563" y="2011"/>
                </a:cubicBezTo>
                <a:cubicBezTo>
                  <a:pt x="10563" y="2004"/>
                  <a:pt x="10563" y="1997"/>
                  <a:pt x="10563" y="1989"/>
                </a:cubicBezTo>
                <a:cubicBezTo>
                  <a:pt x="10563" y="1729"/>
                  <a:pt x="10653" y="1494"/>
                  <a:pt x="10800" y="1326"/>
                </a:cubicBezTo>
                <a:cubicBezTo>
                  <a:pt x="10947" y="1494"/>
                  <a:pt x="11039" y="1729"/>
                  <a:pt x="11039" y="1989"/>
                </a:cubicBezTo>
                <a:cubicBezTo>
                  <a:pt x="11039" y="1997"/>
                  <a:pt x="11037" y="2004"/>
                  <a:pt x="11037" y="2011"/>
                </a:cubicBezTo>
                <a:cubicBezTo>
                  <a:pt x="11211" y="1818"/>
                  <a:pt x="11313" y="1586"/>
                  <a:pt x="11313" y="1338"/>
                </a:cubicBezTo>
                <a:cubicBezTo>
                  <a:pt x="11313" y="918"/>
                  <a:pt x="11175" y="365"/>
                  <a:pt x="10715" y="0"/>
                </a:cubicBezTo>
                <a:close/>
                <a:moveTo>
                  <a:pt x="13589" y="0"/>
                </a:moveTo>
                <a:cubicBezTo>
                  <a:pt x="13639" y="736"/>
                  <a:pt x="13160" y="751"/>
                  <a:pt x="13160" y="1338"/>
                </a:cubicBezTo>
                <a:cubicBezTo>
                  <a:pt x="13160" y="1586"/>
                  <a:pt x="13262" y="1818"/>
                  <a:pt x="13436" y="2011"/>
                </a:cubicBezTo>
                <a:cubicBezTo>
                  <a:pt x="13436" y="2004"/>
                  <a:pt x="13435" y="1997"/>
                  <a:pt x="13435" y="1989"/>
                </a:cubicBezTo>
                <a:cubicBezTo>
                  <a:pt x="13435" y="1729"/>
                  <a:pt x="13527" y="1494"/>
                  <a:pt x="13674" y="1326"/>
                </a:cubicBezTo>
                <a:cubicBezTo>
                  <a:pt x="13820" y="1494"/>
                  <a:pt x="13911" y="1729"/>
                  <a:pt x="13911" y="1989"/>
                </a:cubicBezTo>
                <a:cubicBezTo>
                  <a:pt x="13911" y="1997"/>
                  <a:pt x="13911" y="2004"/>
                  <a:pt x="13911" y="2011"/>
                </a:cubicBezTo>
                <a:cubicBezTo>
                  <a:pt x="14085" y="1818"/>
                  <a:pt x="14187" y="1586"/>
                  <a:pt x="14187" y="1338"/>
                </a:cubicBezTo>
                <a:cubicBezTo>
                  <a:pt x="14187" y="918"/>
                  <a:pt x="14049" y="365"/>
                  <a:pt x="13589" y="0"/>
                </a:cubicBezTo>
                <a:close/>
                <a:moveTo>
                  <a:pt x="16461" y="0"/>
                </a:moveTo>
                <a:cubicBezTo>
                  <a:pt x="16511" y="736"/>
                  <a:pt x="16032" y="751"/>
                  <a:pt x="16032" y="1338"/>
                </a:cubicBezTo>
                <a:cubicBezTo>
                  <a:pt x="16032" y="1586"/>
                  <a:pt x="16136" y="1818"/>
                  <a:pt x="16310" y="2011"/>
                </a:cubicBezTo>
                <a:cubicBezTo>
                  <a:pt x="16310" y="2004"/>
                  <a:pt x="16308" y="1997"/>
                  <a:pt x="16308" y="1989"/>
                </a:cubicBezTo>
                <a:cubicBezTo>
                  <a:pt x="16308" y="1729"/>
                  <a:pt x="16399" y="1494"/>
                  <a:pt x="16545" y="1326"/>
                </a:cubicBezTo>
                <a:cubicBezTo>
                  <a:pt x="16692" y="1494"/>
                  <a:pt x="16784" y="1729"/>
                  <a:pt x="16784" y="1989"/>
                </a:cubicBezTo>
                <a:cubicBezTo>
                  <a:pt x="16784" y="1997"/>
                  <a:pt x="16783" y="2004"/>
                  <a:pt x="16782" y="2011"/>
                </a:cubicBezTo>
                <a:cubicBezTo>
                  <a:pt x="16957" y="1818"/>
                  <a:pt x="17059" y="1586"/>
                  <a:pt x="17059" y="1338"/>
                </a:cubicBezTo>
                <a:cubicBezTo>
                  <a:pt x="17059" y="918"/>
                  <a:pt x="16921" y="365"/>
                  <a:pt x="16461" y="0"/>
                </a:cubicBezTo>
                <a:close/>
                <a:moveTo>
                  <a:pt x="4899" y="2288"/>
                </a:moveTo>
                <a:lnTo>
                  <a:pt x="4899" y="3104"/>
                </a:lnTo>
                <a:lnTo>
                  <a:pt x="4592" y="3104"/>
                </a:lnTo>
                <a:lnTo>
                  <a:pt x="4592" y="6640"/>
                </a:lnTo>
                <a:lnTo>
                  <a:pt x="1966" y="6640"/>
                </a:lnTo>
                <a:cubicBezTo>
                  <a:pt x="1534" y="6640"/>
                  <a:pt x="1184" y="7052"/>
                  <a:pt x="1184" y="7561"/>
                </a:cubicBezTo>
                <a:lnTo>
                  <a:pt x="1184" y="9744"/>
                </a:lnTo>
                <a:cubicBezTo>
                  <a:pt x="1457" y="9746"/>
                  <a:pt x="1729" y="9837"/>
                  <a:pt x="1978" y="10019"/>
                </a:cubicBezTo>
                <a:lnTo>
                  <a:pt x="2579" y="10457"/>
                </a:lnTo>
                <a:cubicBezTo>
                  <a:pt x="2909" y="10697"/>
                  <a:pt x="3286" y="10697"/>
                  <a:pt x="3615" y="10457"/>
                </a:cubicBezTo>
                <a:lnTo>
                  <a:pt x="4216" y="10019"/>
                </a:lnTo>
                <a:cubicBezTo>
                  <a:pt x="4722" y="9650"/>
                  <a:pt x="5325" y="9650"/>
                  <a:pt x="5830" y="10019"/>
                </a:cubicBezTo>
                <a:lnTo>
                  <a:pt x="6430" y="10457"/>
                </a:lnTo>
                <a:cubicBezTo>
                  <a:pt x="6759" y="10697"/>
                  <a:pt x="7138" y="10697"/>
                  <a:pt x="7468" y="10457"/>
                </a:cubicBezTo>
                <a:lnTo>
                  <a:pt x="8067" y="10019"/>
                </a:lnTo>
                <a:cubicBezTo>
                  <a:pt x="8572" y="9650"/>
                  <a:pt x="9177" y="9650"/>
                  <a:pt x="9682" y="10019"/>
                </a:cubicBezTo>
                <a:lnTo>
                  <a:pt x="10282" y="10457"/>
                </a:lnTo>
                <a:cubicBezTo>
                  <a:pt x="10611" y="10697"/>
                  <a:pt x="10990" y="10697"/>
                  <a:pt x="11320" y="10457"/>
                </a:cubicBezTo>
                <a:lnTo>
                  <a:pt x="11919" y="10019"/>
                </a:lnTo>
                <a:cubicBezTo>
                  <a:pt x="12425" y="9650"/>
                  <a:pt x="13028" y="9650"/>
                  <a:pt x="13533" y="10019"/>
                </a:cubicBezTo>
                <a:lnTo>
                  <a:pt x="14134" y="10457"/>
                </a:lnTo>
                <a:cubicBezTo>
                  <a:pt x="14464" y="10697"/>
                  <a:pt x="14841" y="10697"/>
                  <a:pt x="15170" y="10457"/>
                </a:cubicBezTo>
                <a:lnTo>
                  <a:pt x="15772" y="10019"/>
                </a:lnTo>
                <a:cubicBezTo>
                  <a:pt x="16277" y="9650"/>
                  <a:pt x="16880" y="9650"/>
                  <a:pt x="17385" y="10019"/>
                </a:cubicBezTo>
                <a:lnTo>
                  <a:pt x="17985" y="10457"/>
                </a:lnTo>
                <a:cubicBezTo>
                  <a:pt x="18314" y="10697"/>
                  <a:pt x="18693" y="10697"/>
                  <a:pt x="19023" y="10457"/>
                </a:cubicBezTo>
                <a:lnTo>
                  <a:pt x="19622" y="10019"/>
                </a:lnTo>
                <a:cubicBezTo>
                  <a:pt x="19871" y="9837"/>
                  <a:pt x="20143" y="9746"/>
                  <a:pt x="20416" y="9744"/>
                </a:cubicBezTo>
                <a:lnTo>
                  <a:pt x="20416" y="7561"/>
                </a:lnTo>
                <a:cubicBezTo>
                  <a:pt x="20416" y="7052"/>
                  <a:pt x="20066" y="6640"/>
                  <a:pt x="19634" y="6640"/>
                </a:cubicBezTo>
                <a:lnTo>
                  <a:pt x="17011" y="6640"/>
                </a:lnTo>
                <a:lnTo>
                  <a:pt x="17011" y="3104"/>
                </a:lnTo>
                <a:lnTo>
                  <a:pt x="16705" y="3104"/>
                </a:lnTo>
                <a:lnTo>
                  <a:pt x="16705" y="2288"/>
                </a:lnTo>
                <a:lnTo>
                  <a:pt x="16391" y="2288"/>
                </a:lnTo>
                <a:lnTo>
                  <a:pt x="16391" y="3104"/>
                </a:lnTo>
                <a:lnTo>
                  <a:pt x="16085" y="3104"/>
                </a:lnTo>
                <a:lnTo>
                  <a:pt x="16085" y="6640"/>
                </a:lnTo>
                <a:lnTo>
                  <a:pt x="14138" y="6640"/>
                </a:lnTo>
                <a:lnTo>
                  <a:pt x="14138" y="3104"/>
                </a:lnTo>
                <a:lnTo>
                  <a:pt x="13831" y="3104"/>
                </a:lnTo>
                <a:lnTo>
                  <a:pt x="13831" y="2288"/>
                </a:lnTo>
                <a:lnTo>
                  <a:pt x="13518" y="2288"/>
                </a:lnTo>
                <a:lnTo>
                  <a:pt x="13518" y="3104"/>
                </a:lnTo>
                <a:lnTo>
                  <a:pt x="13213" y="3104"/>
                </a:lnTo>
                <a:lnTo>
                  <a:pt x="13213" y="6640"/>
                </a:lnTo>
                <a:lnTo>
                  <a:pt x="11264" y="6640"/>
                </a:lnTo>
                <a:lnTo>
                  <a:pt x="11264" y="3104"/>
                </a:lnTo>
                <a:lnTo>
                  <a:pt x="10959" y="3104"/>
                </a:lnTo>
                <a:lnTo>
                  <a:pt x="10959" y="2288"/>
                </a:lnTo>
                <a:lnTo>
                  <a:pt x="10646" y="2288"/>
                </a:lnTo>
                <a:lnTo>
                  <a:pt x="10646" y="3104"/>
                </a:lnTo>
                <a:lnTo>
                  <a:pt x="10339" y="3104"/>
                </a:lnTo>
                <a:lnTo>
                  <a:pt x="10339" y="6640"/>
                </a:lnTo>
                <a:lnTo>
                  <a:pt x="8392" y="6640"/>
                </a:lnTo>
                <a:lnTo>
                  <a:pt x="8392" y="3104"/>
                </a:lnTo>
                <a:lnTo>
                  <a:pt x="8086" y="3104"/>
                </a:lnTo>
                <a:lnTo>
                  <a:pt x="8086" y="2288"/>
                </a:lnTo>
                <a:lnTo>
                  <a:pt x="7772" y="2288"/>
                </a:lnTo>
                <a:lnTo>
                  <a:pt x="7772" y="3104"/>
                </a:lnTo>
                <a:lnTo>
                  <a:pt x="7466" y="3104"/>
                </a:lnTo>
                <a:lnTo>
                  <a:pt x="7466" y="6640"/>
                </a:lnTo>
                <a:lnTo>
                  <a:pt x="5519" y="6640"/>
                </a:lnTo>
                <a:lnTo>
                  <a:pt x="5519" y="3104"/>
                </a:lnTo>
                <a:lnTo>
                  <a:pt x="5212" y="3104"/>
                </a:lnTo>
                <a:lnTo>
                  <a:pt x="5212" y="2288"/>
                </a:lnTo>
                <a:lnTo>
                  <a:pt x="4899" y="2288"/>
                </a:lnTo>
                <a:close/>
                <a:moveTo>
                  <a:pt x="1184" y="10387"/>
                </a:moveTo>
                <a:lnTo>
                  <a:pt x="1184" y="14759"/>
                </a:lnTo>
                <a:cubicBezTo>
                  <a:pt x="1457" y="14762"/>
                  <a:pt x="1729" y="14853"/>
                  <a:pt x="1978" y="15034"/>
                </a:cubicBezTo>
                <a:lnTo>
                  <a:pt x="2579" y="15470"/>
                </a:lnTo>
                <a:cubicBezTo>
                  <a:pt x="2909" y="15711"/>
                  <a:pt x="3286" y="15711"/>
                  <a:pt x="3615" y="15470"/>
                </a:cubicBezTo>
                <a:lnTo>
                  <a:pt x="4216" y="15034"/>
                </a:lnTo>
                <a:cubicBezTo>
                  <a:pt x="4722" y="14666"/>
                  <a:pt x="5325" y="14666"/>
                  <a:pt x="5830" y="15034"/>
                </a:cubicBezTo>
                <a:lnTo>
                  <a:pt x="6430" y="15470"/>
                </a:lnTo>
                <a:cubicBezTo>
                  <a:pt x="6759" y="15711"/>
                  <a:pt x="7138" y="15711"/>
                  <a:pt x="7468" y="15470"/>
                </a:cubicBezTo>
                <a:lnTo>
                  <a:pt x="8067" y="15034"/>
                </a:lnTo>
                <a:cubicBezTo>
                  <a:pt x="8572" y="14666"/>
                  <a:pt x="9177" y="14666"/>
                  <a:pt x="9682" y="15034"/>
                </a:cubicBezTo>
                <a:lnTo>
                  <a:pt x="10282" y="15470"/>
                </a:lnTo>
                <a:cubicBezTo>
                  <a:pt x="10612" y="15711"/>
                  <a:pt x="10990" y="15711"/>
                  <a:pt x="11320" y="15470"/>
                </a:cubicBezTo>
                <a:lnTo>
                  <a:pt x="11919" y="15034"/>
                </a:lnTo>
                <a:cubicBezTo>
                  <a:pt x="12425" y="14666"/>
                  <a:pt x="13028" y="14666"/>
                  <a:pt x="13533" y="15034"/>
                </a:cubicBezTo>
                <a:lnTo>
                  <a:pt x="14134" y="15470"/>
                </a:lnTo>
                <a:cubicBezTo>
                  <a:pt x="14464" y="15711"/>
                  <a:pt x="14841" y="15711"/>
                  <a:pt x="15170" y="15470"/>
                </a:cubicBezTo>
                <a:lnTo>
                  <a:pt x="15772" y="15034"/>
                </a:lnTo>
                <a:cubicBezTo>
                  <a:pt x="16277" y="14666"/>
                  <a:pt x="16880" y="14666"/>
                  <a:pt x="17385" y="15034"/>
                </a:cubicBezTo>
                <a:lnTo>
                  <a:pt x="17985" y="15470"/>
                </a:lnTo>
                <a:cubicBezTo>
                  <a:pt x="18314" y="15711"/>
                  <a:pt x="18693" y="15711"/>
                  <a:pt x="19023" y="15470"/>
                </a:cubicBezTo>
                <a:lnTo>
                  <a:pt x="19622" y="15034"/>
                </a:lnTo>
                <a:cubicBezTo>
                  <a:pt x="19871" y="14853"/>
                  <a:pt x="20143" y="14762"/>
                  <a:pt x="20416" y="14759"/>
                </a:cubicBezTo>
                <a:lnTo>
                  <a:pt x="20416" y="10387"/>
                </a:lnTo>
                <a:cubicBezTo>
                  <a:pt x="20244" y="10390"/>
                  <a:pt x="20073" y="10449"/>
                  <a:pt x="19912" y="10567"/>
                </a:cubicBezTo>
                <a:lnTo>
                  <a:pt x="19311" y="11005"/>
                </a:lnTo>
                <a:cubicBezTo>
                  <a:pt x="19058" y="11189"/>
                  <a:pt x="18782" y="11280"/>
                  <a:pt x="18505" y="11280"/>
                </a:cubicBezTo>
                <a:cubicBezTo>
                  <a:pt x="18227" y="11280"/>
                  <a:pt x="17950" y="11189"/>
                  <a:pt x="17697" y="11005"/>
                </a:cubicBezTo>
                <a:lnTo>
                  <a:pt x="17097" y="10567"/>
                </a:lnTo>
                <a:cubicBezTo>
                  <a:pt x="16768" y="10327"/>
                  <a:pt x="16389" y="10326"/>
                  <a:pt x="16059" y="10567"/>
                </a:cubicBezTo>
                <a:lnTo>
                  <a:pt x="15460" y="11005"/>
                </a:lnTo>
                <a:cubicBezTo>
                  <a:pt x="14955" y="11373"/>
                  <a:pt x="14350" y="11373"/>
                  <a:pt x="13845" y="11005"/>
                </a:cubicBezTo>
                <a:lnTo>
                  <a:pt x="13245" y="10567"/>
                </a:lnTo>
                <a:cubicBezTo>
                  <a:pt x="12916" y="10327"/>
                  <a:pt x="12537" y="10326"/>
                  <a:pt x="12207" y="10567"/>
                </a:cubicBezTo>
                <a:lnTo>
                  <a:pt x="11608" y="11005"/>
                </a:lnTo>
                <a:cubicBezTo>
                  <a:pt x="11102" y="11373"/>
                  <a:pt x="10499" y="11373"/>
                  <a:pt x="9994" y="11005"/>
                </a:cubicBezTo>
                <a:lnTo>
                  <a:pt x="9393" y="10567"/>
                </a:lnTo>
                <a:cubicBezTo>
                  <a:pt x="9063" y="10326"/>
                  <a:pt x="8686" y="10327"/>
                  <a:pt x="8357" y="10567"/>
                </a:cubicBezTo>
                <a:lnTo>
                  <a:pt x="7755" y="11005"/>
                </a:lnTo>
                <a:cubicBezTo>
                  <a:pt x="7250" y="11373"/>
                  <a:pt x="6647" y="11374"/>
                  <a:pt x="6142" y="11005"/>
                </a:cubicBezTo>
                <a:lnTo>
                  <a:pt x="5542" y="10567"/>
                </a:lnTo>
                <a:cubicBezTo>
                  <a:pt x="5213" y="10326"/>
                  <a:pt x="4834" y="10327"/>
                  <a:pt x="4504" y="10567"/>
                </a:cubicBezTo>
                <a:lnTo>
                  <a:pt x="3905" y="11005"/>
                </a:lnTo>
                <a:cubicBezTo>
                  <a:pt x="3399" y="11373"/>
                  <a:pt x="2795" y="11373"/>
                  <a:pt x="2289" y="11005"/>
                </a:cubicBezTo>
                <a:lnTo>
                  <a:pt x="1690" y="10567"/>
                </a:lnTo>
                <a:cubicBezTo>
                  <a:pt x="1529" y="10449"/>
                  <a:pt x="1356" y="10390"/>
                  <a:pt x="1184" y="10387"/>
                </a:cubicBezTo>
                <a:close/>
                <a:moveTo>
                  <a:pt x="1184" y="15403"/>
                </a:moveTo>
                <a:lnTo>
                  <a:pt x="1184" y="19276"/>
                </a:lnTo>
                <a:lnTo>
                  <a:pt x="20416" y="19276"/>
                </a:lnTo>
                <a:lnTo>
                  <a:pt x="20416" y="15403"/>
                </a:lnTo>
                <a:cubicBezTo>
                  <a:pt x="20244" y="15405"/>
                  <a:pt x="20073" y="15465"/>
                  <a:pt x="19912" y="15582"/>
                </a:cubicBezTo>
                <a:lnTo>
                  <a:pt x="19311" y="16019"/>
                </a:lnTo>
                <a:cubicBezTo>
                  <a:pt x="19058" y="16203"/>
                  <a:pt x="18782" y="16296"/>
                  <a:pt x="18505" y="16296"/>
                </a:cubicBezTo>
                <a:cubicBezTo>
                  <a:pt x="18227" y="16296"/>
                  <a:pt x="17950" y="16203"/>
                  <a:pt x="17697" y="16019"/>
                </a:cubicBezTo>
                <a:lnTo>
                  <a:pt x="17097" y="15582"/>
                </a:lnTo>
                <a:cubicBezTo>
                  <a:pt x="16768" y="15342"/>
                  <a:pt x="16389" y="15342"/>
                  <a:pt x="16059" y="15582"/>
                </a:cubicBezTo>
                <a:lnTo>
                  <a:pt x="15460" y="16019"/>
                </a:lnTo>
                <a:cubicBezTo>
                  <a:pt x="14955" y="16387"/>
                  <a:pt x="14350" y="16387"/>
                  <a:pt x="13845" y="16019"/>
                </a:cubicBezTo>
                <a:lnTo>
                  <a:pt x="13245" y="15582"/>
                </a:lnTo>
                <a:cubicBezTo>
                  <a:pt x="12915" y="15342"/>
                  <a:pt x="12537" y="15342"/>
                  <a:pt x="12207" y="15582"/>
                </a:cubicBezTo>
                <a:lnTo>
                  <a:pt x="11608" y="16019"/>
                </a:lnTo>
                <a:cubicBezTo>
                  <a:pt x="11102" y="16387"/>
                  <a:pt x="10499" y="16387"/>
                  <a:pt x="9994" y="16019"/>
                </a:cubicBezTo>
                <a:lnTo>
                  <a:pt x="9393" y="15582"/>
                </a:lnTo>
                <a:cubicBezTo>
                  <a:pt x="9063" y="15342"/>
                  <a:pt x="8686" y="15342"/>
                  <a:pt x="8357" y="15582"/>
                </a:cubicBezTo>
                <a:lnTo>
                  <a:pt x="7755" y="16019"/>
                </a:lnTo>
                <a:cubicBezTo>
                  <a:pt x="7250" y="16387"/>
                  <a:pt x="6647" y="16387"/>
                  <a:pt x="6142" y="16019"/>
                </a:cubicBezTo>
                <a:lnTo>
                  <a:pt x="5542" y="15582"/>
                </a:lnTo>
                <a:cubicBezTo>
                  <a:pt x="5213" y="15342"/>
                  <a:pt x="4834" y="15342"/>
                  <a:pt x="4504" y="15582"/>
                </a:cubicBezTo>
                <a:lnTo>
                  <a:pt x="3905" y="16019"/>
                </a:lnTo>
                <a:cubicBezTo>
                  <a:pt x="3399" y="16387"/>
                  <a:pt x="2795" y="16387"/>
                  <a:pt x="2289" y="16019"/>
                </a:cubicBezTo>
                <a:lnTo>
                  <a:pt x="1690" y="15582"/>
                </a:lnTo>
                <a:cubicBezTo>
                  <a:pt x="1529" y="15465"/>
                  <a:pt x="1356" y="15405"/>
                  <a:pt x="1184" y="15403"/>
                </a:cubicBezTo>
                <a:close/>
                <a:moveTo>
                  <a:pt x="0" y="19932"/>
                </a:moveTo>
                <a:lnTo>
                  <a:pt x="0" y="20679"/>
                </a:lnTo>
                <a:cubicBezTo>
                  <a:pt x="0" y="21188"/>
                  <a:pt x="350" y="21600"/>
                  <a:pt x="782" y="21600"/>
                </a:cubicBezTo>
                <a:lnTo>
                  <a:pt x="20818" y="21600"/>
                </a:lnTo>
                <a:cubicBezTo>
                  <a:pt x="21250" y="21600"/>
                  <a:pt x="21600" y="21188"/>
                  <a:pt x="21600" y="20679"/>
                </a:cubicBezTo>
                <a:lnTo>
                  <a:pt x="21600" y="19932"/>
                </a:lnTo>
                <a:lnTo>
                  <a:pt x="0" y="19932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30" name="pip install recordclass"/>
          <p:cNvSpPr txBox="1"/>
          <p:nvPr/>
        </p:nvSpPr>
        <p:spPr>
          <a:xfrm>
            <a:off x="3785393" y="2533649"/>
            <a:ext cx="5967414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5" indent="0" algn="l">
              <a:spcBef>
                <a:spcPts val="4200"/>
              </a:spcBef>
              <a:defRPr sz="3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pip install recordclass</a:t>
            </a:r>
          </a:p>
        </p:txBody>
      </p:sp>
      <p:sp>
        <p:nvSpPr>
          <p:cNvPr id="731" name="need to install recordclass:"/>
          <p:cNvSpPr txBox="1"/>
          <p:nvPr/>
        </p:nvSpPr>
        <p:spPr>
          <a:xfrm>
            <a:off x="3732584" y="1936749"/>
            <a:ext cx="42188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need to install recordclass: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734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New Types of Objects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namedtuple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recordclass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References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motivation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bugs: accidental argument modification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“is” vs. “==”</a:t>
            </a:r>
          </a:p>
        </p:txBody>
      </p:sp>
      <p:sp>
        <p:nvSpPr>
          <p:cNvPr id="735" name="Brain"/>
          <p:cNvSpPr/>
          <p:nvPr/>
        </p:nvSpPr>
        <p:spPr>
          <a:xfrm>
            <a:off x="4399010" y="3509349"/>
            <a:ext cx="1412779" cy="1083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5" h="21427" extrusionOk="0">
                <a:moveTo>
                  <a:pt x="7654" y="1"/>
                </a:moveTo>
                <a:cubicBezTo>
                  <a:pt x="6294" y="20"/>
                  <a:pt x="4753" y="903"/>
                  <a:pt x="4110" y="2532"/>
                </a:cubicBezTo>
                <a:cubicBezTo>
                  <a:pt x="4110" y="2532"/>
                  <a:pt x="4104" y="2532"/>
                  <a:pt x="4104" y="2532"/>
                </a:cubicBezTo>
                <a:cubicBezTo>
                  <a:pt x="3722" y="3624"/>
                  <a:pt x="3929" y="4445"/>
                  <a:pt x="3945" y="4495"/>
                </a:cubicBezTo>
                <a:cubicBezTo>
                  <a:pt x="3976" y="4602"/>
                  <a:pt x="3935" y="4724"/>
                  <a:pt x="3855" y="4767"/>
                </a:cubicBezTo>
                <a:cubicBezTo>
                  <a:pt x="3839" y="4774"/>
                  <a:pt x="3828" y="4781"/>
                  <a:pt x="3812" y="4781"/>
                </a:cubicBezTo>
                <a:cubicBezTo>
                  <a:pt x="3743" y="4788"/>
                  <a:pt x="3679" y="4730"/>
                  <a:pt x="3653" y="4644"/>
                </a:cubicBezTo>
                <a:cubicBezTo>
                  <a:pt x="3642" y="4595"/>
                  <a:pt x="3430" y="3790"/>
                  <a:pt x="3722" y="2691"/>
                </a:cubicBezTo>
                <a:cubicBezTo>
                  <a:pt x="3754" y="2562"/>
                  <a:pt x="3690" y="2425"/>
                  <a:pt x="3590" y="2425"/>
                </a:cubicBezTo>
                <a:cubicBezTo>
                  <a:pt x="1950" y="2425"/>
                  <a:pt x="273" y="5524"/>
                  <a:pt x="347" y="7372"/>
                </a:cubicBezTo>
                <a:cubicBezTo>
                  <a:pt x="353" y="7515"/>
                  <a:pt x="475" y="7579"/>
                  <a:pt x="555" y="7493"/>
                </a:cubicBezTo>
                <a:cubicBezTo>
                  <a:pt x="778" y="7236"/>
                  <a:pt x="1021" y="7029"/>
                  <a:pt x="1281" y="6886"/>
                </a:cubicBezTo>
                <a:cubicBezTo>
                  <a:pt x="1350" y="6850"/>
                  <a:pt x="1429" y="6879"/>
                  <a:pt x="1472" y="6964"/>
                </a:cubicBezTo>
                <a:cubicBezTo>
                  <a:pt x="1530" y="7078"/>
                  <a:pt x="1487" y="7236"/>
                  <a:pt x="1397" y="7279"/>
                </a:cubicBezTo>
                <a:cubicBezTo>
                  <a:pt x="1036" y="7471"/>
                  <a:pt x="750" y="7772"/>
                  <a:pt x="516" y="8129"/>
                </a:cubicBezTo>
                <a:cubicBezTo>
                  <a:pt x="-529" y="10034"/>
                  <a:pt x="140" y="12853"/>
                  <a:pt x="1392" y="14423"/>
                </a:cubicBezTo>
                <a:cubicBezTo>
                  <a:pt x="1610" y="14680"/>
                  <a:pt x="1833" y="14902"/>
                  <a:pt x="2056" y="15088"/>
                </a:cubicBezTo>
                <a:cubicBezTo>
                  <a:pt x="2156" y="15166"/>
                  <a:pt x="2358" y="15310"/>
                  <a:pt x="2352" y="15324"/>
                </a:cubicBezTo>
                <a:cubicBezTo>
                  <a:pt x="3759" y="16381"/>
                  <a:pt x="5347" y="16295"/>
                  <a:pt x="5973" y="16216"/>
                </a:cubicBezTo>
                <a:cubicBezTo>
                  <a:pt x="6105" y="16202"/>
                  <a:pt x="6238" y="16244"/>
                  <a:pt x="6344" y="16344"/>
                </a:cubicBezTo>
                <a:cubicBezTo>
                  <a:pt x="6567" y="16543"/>
                  <a:pt x="8073" y="17950"/>
                  <a:pt x="10605" y="17872"/>
                </a:cubicBezTo>
                <a:cubicBezTo>
                  <a:pt x="11231" y="17850"/>
                  <a:pt x="12001" y="17751"/>
                  <a:pt x="12824" y="17401"/>
                </a:cubicBezTo>
                <a:cubicBezTo>
                  <a:pt x="13912" y="16937"/>
                  <a:pt x="14755" y="15760"/>
                  <a:pt x="14686" y="14325"/>
                </a:cubicBezTo>
                <a:cubicBezTo>
                  <a:pt x="14506" y="12369"/>
                  <a:pt x="13817" y="11205"/>
                  <a:pt x="12469" y="10377"/>
                </a:cubicBezTo>
                <a:cubicBezTo>
                  <a:pt x="11806" y="9970"/>
                  <a:pt x="11046" y="9898"/>
                  <a:pt x="10467" y="9926"/>
                </a:cubicBezTo>
                <a:cubicBezTo>
                  <a:pt x="10122" y="9948"/>
                  <a:pt x="9815" y="9999"/>
                  <a:pt x="9550" y="10056"/>
                </a:cubicBezTo>
                <a:lnTo>
                  <a:pt x="9512" y="10069"/>
                </a:lnTo>
                <a:cubicBezTo>
                  <a:pt x="8599" y="10283"/>
                  <a:pt x="8137" y="10662"/>
                  <a:pt x="8132" y="10669"/>
                </a:cubicBezTo>
                <a:cubicBezTo>
                  <a:pt x="8111" y="10691"/>
                  <a:pt x="8085" y="10698"/>
                  <a:pt x="8064" y="10698"/>
                </a:cubicBezTo>
                <a:cubicBezTo>
                  <a:pt x="8006" y="10705"/>
                  <a:pt x="7952" y="10669"/>
                  <a:pt x="7920" y="10598"/>
                </a:cubicBezTo>
                <a:cubicBezTo>
                  <a:pt x="7872" y="10498"/>
                  <a:pt x="7899" y="10370"/>
                  <a:pt x="7968" y="10306"/>
                </a:cubicBezTo>
                <a:cubicBezTo>
                  <a:pt x="7989" y="10291"/>
                  <a:pt x="8266" y="10062"/>
                  <a:pt x="8807" y="9848"/>
                </a:cubicBezTo>
                <a:cubicBezTo>
                  <a:pt x="8903" y="9813"/>
                  <a:pt x="8918" y="9641"/>
                  <a:pt x="8839" y="9570"/>
                </a:cubicBezTo>
                <a:cubicBezTo>
                  <a:pt x="8313" y="9098"/>
                  <a:pt x="7617" y="8270"/>
                  <a:pt x="7416" y="7071"/>
                </a:cubicBezTo>
                <a:cubicBezTo>
                  <a:pt x="7394" y="6957"/>
                  <a:pt x="7448" y="6843"/>
                  <a:pt x="7533" y="6821"/>
                </a:cubicBezTo>
                <a:cubicBezTo>
                  <a:pt x="7618" y="6793"/>
                  <a:pt x="7698" y="6865"/>
                  <a:pt x="7719" y="6987"/>
                </a:cubicBezTo>
                <a:cubicBezTo>
                  <a:pt x="7942" y="8321"/>
                  <a:pt x="8912" y="9179"/>
                  <a:pt x="9358" y="9507"/>
                </a:cubicBezTo>
                <a:cubicBezTo>
                  <a:pt x="9469" y="9586"/>
                  <a:pt x="9597" y="9620"/>
                  <a:pt x="9719" y="9592"/>
                </a:cubicBezTo>
                <a:cubicBezTo>
                  <a:pt x="10234" y="9492"/>
                  <a:pt x="11518" y="9334"/>
                  <a:pt x="12595" y="9998"/>
                </a:cubicBezTo>
                <a:cubicBezTo>
                  <a:pt x="12998" y="10240"/>
                  <a:pt x="13345" y="10521"/>
                  <a:pt x="13636" y="10828"/>
                </a:cubicBezTo>
                <a:cubicBezTo>
                  <a:pt x="13743" y="10942"/>
                  <a:pt x="13897" y="10948"/>
                  <a:pt x="14008" y="10841"/>
                </a:cubicBezTo>
                <a:cubicBezTo>
                  <a:pt x="14640" y="10241"/>
                  <a:pt x="15270" y="10013"/>
                  <a:pt x="15902" y="10156"/>
                </a:cubicBezTo>
                <a:cubicBezTo>
                  <a:pt x="16756" y="10356"/>
                  <a:pt x="17361" y="11205"/>
                  <a:pt x="17584" y="11691"/>
                </a:cubicBezTo>
                <a:cubicBezTo>
                  <a:pt x="17626" y="11784"/>
                  <a:pt x="17616" y="11912"/>
                  <a:pt x="17552" y="11983"/>
                </a:cubicBezTo>
                <a:cubicBezTo>
                  <a:pt x="17526" y="12011"/>
                  <a:pt x="17499" y="12025"/>
                  <a:pt x="17468" y="12025"/>
                </a:cubicBezTo>
                <a:cubicBezTo>
                  <a:pt x="17414" y="12032"/>
                  <a:pt x="17357" y="11996"/>
                  <a:pt x="17325" y="11925"/>
                </a:cubicBezTo>
                <a:cubicBezTo>
                  <a:pt x="17144" y="11532"/>
                  <a:pt x="16602" y="10749"/>
                  <a:pt x="15849" y="10578"/>
                </a:cubicBezTo>
                <a:cubicBezTo>
                  <a:pt x="15313" y="10456"/>
                  <a:pt x="14766" y="10648"/>
                  <a:pt x="14214" y="11169"/>
                </a:cubicBezTo>
                <a:cubicBezTo>
                  <a:pt x="14123" y="11254"/>
                  <a:pt x="14108" y="11418"/>
                  <a:pt x="14177" y="11532"/>
                </a:cubicBezTo>
                <a:cubicBezTo>
                  <a:pt x="14389" y="11875"/>
                  <a:pt x="14565" y="12262"/>
                  <a:pt x="14698" y="12683"/>
                </a:cubicBezTo>
                <a:cubicBezTo>
                  <a:pt x="14846" y="13169"/>
                  <a:pt x="14952" y="13695"/>
                  <a:pt x="15005" y="14316"/>
                </a:cubicBezTo>
                <a:cubicBezTo>
                  <a:pt x="16369" y="14966"/>
                  <a:pt x="19967" y="14602"/>
                  <a:pt x="20652" y="11448"/>
                </a:cubicBezTo>
                <a:cubicBezTo>
                  <a:pt x="21071" y="9520"/>
                  <a:pt x="20280" y="7208"/>
                  <a:pt x="19086" y="6630"/>
                </a:cubicBezTo>
                <a:cubicBezTo>
                  <a:pt x="18943" y="6558"/>
                  <a:pt x="18795" y="6680"/>
                  <a:pt x="18758" y="6879"/>
                </a:cubicBezTo>
                <a:cubicBezTo>
                  <a:pt x="18652" y="7472"/>
                  <a:pt x="18444" y="7944"/>
                  <a:pt x="18242" y="8258"/>
                </a:cubicBezTo>
                <a:cubicBezTo>
                  <a:pt x="18189" y="8336"/>
                  <a:pt x="18189" y="8458"/>
                  <a:pt x="18242" y="8543"/>
                </a:cubicBezTo>
                <a:cubicBezTo>
                  <a:pt x="18338" y="8693"/>
                  <a:pt x="18481" y="8971"/>
                  <a:pt x="18635" y="9442"/>
                </a:cubicBezTo>
                <a:cubicBezTo>
                  <a:pt x="18667" y="9542"/>
                  <a:pt x="18640" y="9678"/>
                  <a:pt x="18565" y="9728"/>
                </a:cubicBezTo>
                <a:cubicBezTo>
                  <a:pt x="18544" y="9742"/>
                  <a:pt x="18529" y="9748"/>
                  <a:pt x="18507" y="9748"/>
                </a:cubicBezTo>
                <a:cubicBezTo>
                  <a:pt x="18438" y="9755"/>
                  <a:pt x="18375" y="9700"/>
                  <a:pt x="18348" y="9614"/>
                </a:cubicBezTo>
                <a:cubicBezTo>
                  <a:pt x="18348" y="9607"/>
                  <a:pt x="18226" y="9179"/>
                  <a:pt x="17977" y="8793"/>
                </a:cubicBezTo>
                <a:cubicBezTo>
                  <a:pt x="17653" y="8301"/>
                  <a:pt x="17271" y="8108"/>
                  <a:pt x="16836" y="8222"/>
                </a:cubicBezTo>
                <a:cubicBezTo>
                  <a:pt x="16740" y="8244"/>
                  <a:pt x="16650" y="8150"/>
                  <a:pt x="16650" y="8015"/>
                </a:cubicBezTo>
                <a:cubicBezTo>
                  <a:pt x="16650" y="7908"/>
                  <a:pt x="16708" y="7822"/>
                  <a:pt x="16783" y="7807"/>
                </a:cubicBezTo>
                <a:cubicBezTo>
                  <a:pt x="17244" y="7686"/>
                  <a:pt x="17610" y="7886"/>
                  <a:pt x="17791" y="8022"/>
                </a:cubicBezTo>
                <a:cubicBezTo>
                  <a:pt x="17871" y="8079"/>
                  <a:pt x="17971" y="8057"/>
                  <a:pt x="18030" y="7957"/>
                </a:cubicBezTo>
                <a:cubicBezTo>
                  <a:pt x="18444" y="7300"/>
                  <a:pt x="18980" y="5845"/>
                  <a:pt x="18215" y="4332"/>
                </a:cubicBezTo>
                <a:cubicBezTo>
                  <a:pt x="17738" y="3390"/>
                  <a:pt x="16750" y="2824"/>
                  <a:pt x="15965" y="2789"/>
                </a:cubicBezTo>
                <a:cubicBezTo>
                  <a:pt x="15901" y="2789"/>
                  <a:pt x="15843" y="2790"/>
                  <a:pt x="15779" y="2798"/>
                </a:cubicBezTo>
                <a:cubicBezTo>
                  <a:pt x="15647" y="2812"/>
                  <a:pt x="15403" y="2824"/>
                  <a:pt x="15074" y="2931"/>
                </a:cubicBezTo>
                <a:cubicBezTo>
                  <a:pt x="14560" y="3096"/>
                  <a:pt x="14279" y="3382"/>
                  <a:pt x="14273" y="3382"/>
                </a:cubicBezTo>
                <a:cubicBezTo>
                  <a:pt x="14204" y="3453"/>
                  <a:pt x="14107" y="3433"/>
                  <a:pt x="14054" y="3333"/>
                </a:cubicBezTo>
                <a:cubicBezTo>
                  <a:pt x="14007" y="3240"/>
                  <a:pt x="14019" y="3103"/>
                  <a:pt x="14088" y="3039"/>
                </a:cubicBezTo>
                <a:cubicBezTo>
                  <a:pt x="14114" y="3010"/>
                  <a:pt x="14470" y="2669"/>
                  <a:pt x="15096" y="2483"/>
                </a:cubicBezTo>
                <a:cubicBezTo>
                  <a:pt x="15186" y="2455"/>
                  <a:pt x="15227" y="2304"/>
                  <a:pt x="15169" y="2204"/>
                </a:cubicBezTo>
                <a:cubicBezTo>
                  <a:pt x="14341" y="648"/>
                  <a:pt x="11471" y="-173"/>
                  <a:pt x="10170" y="641"/>
                </a:cubicBezTo>
                <a:cubicBezTo>
                  <a:pt x="10048" y="719"/>
                  <a:pt x="9996" y="919"/>
                  <a:pt x="10059" y="1076"/>
                </a:cubicBezTo>
                <a:cubicBezTo>
                  <a:pt x="10203" y="1461"/>
                  <a:pt x="10265" y="1904"/>
                  <a:pt x="10233" y="2325"/>
                </a:cubicBezTo>
                <a:cubicBezTo>
                  <a:pt x="10228" y="2432"/>
                  <a:pt x="10165" y="2512"/>
                  <a:pt x="10091" y="2519"/>
                </a:cubicBezTo>
                <a:cubicBezTo>
                  <a:pt x="10080" y="2519"/>
                  <a:pt x="10075" y="2519"/>
                  <a:pt x="10064" y="2519"/>
                </a:cubicBezTo>
                <a:cubicBezTo>
                  <a:pt x="9979" y="2505"/>
                  <a:pt x="9916" y="2404"/>
                  <a:pt x="9927" y="2282"/>
                </a:cubicBezTo>
                <a:cubicBezTo>
                  <a:pt x="9937" y="2140"/>
                  <a:pt x="10011" y="1106"/>
                  <a:pt x="9295" y="520"/>
                </a:cubicBezTo>
                <a:cubicBezTo>
                  <a:pt x="8854" y="161"/>
                  <a:pt x="8273" y="-8"/>
                  <a:pt x="7654" y="1"/>
                </a:cubicBezTo>
                <a:close/>
                <a:moveTo>
                  <a:pt x="6930" y="3139"/>
                </a:moveTo>
                <a:cubicBezTo>
                  <a:pt x="7435" y="3144"/>
                  <a:pt x="7913" y="3351"/>
                  <a:pt x="8361" y="3761"/>
                </a:cubicBezTo>
                <a:cubicBezTo>
                  <a:pt x="8886" y="4239"/>
                  <a:pt x="9242" y="4895"/>
                  <a:pt x="9449" y="5352"/>
                </a:cubicBezTo>
                <a:cubicBezTo>
                  <a:pt x="9491" y="5444"/>
                  <a:pt x="9582" y="5480"/>
                  <a:pt x="9656" y="5430"/>
                </a:cubicBezTo>
                <a:cubicBezTo>
                  <a:pt x="10925" y="4509"/>
                  <a:pt x="12288" y="4695"/>
                  <a:pt x="13403" y="5952"/>
                </a:cubicBezTo>
                <a:cubicBezTo>
                  <a:pt x="13456" y="6009"/>
                  <a:pt x="13535" y="6015"/>
                  <a:pt x="13593" y="5958"/>
                </a:cubicBezTo>
                <a:cubicBezTo>
                  <a:pt x="13795" y="5758"/>
                  <a:pt x="14331" y="5353"/>
                  <a:pt x="15154" y="5617"/>
                </a:cubicBezTo>
                <a:cubicBezTo>
                  <a:pt x="15239" y="5631"/>
                  <a:pt x="15291" y="5745"/>
                  <a:pt x="15270" y="5867"/>
                </a:cubicBezTo>
                <a:cubicBezTo>
                  <a:pt x="15249" y="5981"/>
                  <a:pt x="15164" y="6045"/>
                  <a:pt x="15079" y="6016"/>
                </a:cubicBezTo>
                <a:cubicBezTo>
                  <a:pt x="14527" y="5866"/>
                  <a:pt x="14076" y="5967"/>
                  <a:pt x="13736" y="6331"/>
                </a:cubicBezTo>
                <a:cubicBezTo>
                  <a:pt x="13418" y="6673"/>
                  <a:pt x="13217" y="7243"/>
                  <a:pt x="13195" y="7856"/>
                </a:cubicBezTo>
                <a:cubicBezTo>
                  <a:pt x="13190" y="7964"/>
                  <a:pt x="13132" y="8050"/>
                  <a:pt x="13053" y="8057"/>
                </a:cubicBezTo>
                <a:cubicBezTo>
                  <a:pt x="13026" y="8057"/>
                  <a:pt x="13000" y="8057"/>
                  <a:pt x="12973" y="8028"/>
                </a:cubicBezTo>
                <a:cubicBezTo>
                  <a:pt x="12915" y="7985"/>
                  <a:pt x="12882" y="7900"/>
                  <a:pt x="12887" y="7814"/>
                </a:cubicBezTo>
                <a:cubicBezTo>
                  <a:pt x="12903" y="7336"/>
                  <a:pt x="13015" y="6880"/>
                  <a:pt x="13195" y="6509"/>
                </a:cubicBezTo>
                <a:cubicBezTo>
                  <a:pt x="13243" y="6416"/>
                  <a:pt x="13228" y="6295"/>
                  <a:pt x="13164" y="6224"/>
                </a:cubicBezTo>
                <a:cubicBezTo>
                  <a:pt x="11630" y="4532"/>
                  <a:pt x="10133" y="5487"/>
                  <a:pt x="9543" y="5994"/>
                </a:cubicBezTo>
                <a:cubicBezTo>
                  <a:pt x="9464" y="6058"/>
                  <a:pt x="9364" y="6023"/>
                  <a:pt x="9321" y="5909"/>
                </a:cubicBezTo>
                <a:cubicBezTo>
                  <a:pt x="9194" y="5559"/>
                  <a:pt x="8827" y="4688"/>
                  <a:pt x="8185" y="4102"/>
                </a:cubicBezTo>
                <a:cubicBezTo>
                  <a:pt x="7548" y="3524"/>
                  <a:pt x="6843" y="3403"/>
                  <a:pt x="6084" y="3746"/>
                </a:cubicBezTo>
                <a:cubicBezTo>
                  <a:pt x="5999" y="3781"/>
                  <a:pt x="5909" y="3717"/>
                  <a:pt x="5888" y="3603"/>
                </a:cubicBezTo>
                <a:cubicBezTo>
                  <a:pt x="5867" y="3496"/>
                  <a:pt x="5915" y="3375"/>
                  <a:pt x="5994" y="3346"/>
                </a:cubicBezTo>
                <a:cubicBezTo>
                  <a:pt x="6315" y="3204"/>
                  <a:pt x="6627" y="3136"/>
                  <a:pt x="6930" y="3139"/>
                </a:cubicBezTo>
                <a:close/>
                <a:moveTo>
                  <a:pt x="4412" y="7120"/>
                </a:moveTo>
                <a:cubicBezTo>
                  <a:pt x="4454" y="7118"/>
                  <a:pt x="4496" y="7136"/>
                  <a:pt x="4528" y="7178"/>
                </a:cubicBezTo>
                <a:cubicBezTo>
                  <a:pt x="5112" y="7964"/>
                  <a:pt x="5357" y="9491"/>
                  <a:pt x="4678" y="11169"/>
                </a:cubicBezTo>
                <a:cubicBezTo>
                  <a:pt x="4630" y="11290"/>
                  <a:pt x="4688" y="11440"/>
                  <a:pt x="4789" y="11448"/>
                </a:cubicBezTo>
                <a:cubicBezTo>
                  <a:pt x="5622" y="11512"/>
                  <a:pt x="7236" y="11876"/>
                  <a:pt x="8250" y="13725"/>
                </a:cubicBezTo>
                <a:cubicBezTo>
                  <a:pt x="8287" y="13789"/>
                  <a:pt x="8351" y="13816"/>
                  <a:pt x="8409" y="13781"/>
                </a:cubicBezTo>
                <a:cubicBezTo>
                  <a:pt x="9009" y="13474"/>
                  <a:pt x="9645" y="13354"/>
                  <a:pt x="10245" y="13439"/>
                </a:cubicBezTo>
                <a:cubicBezTo>
                  <a:pt x="10314" y="13447"/>
                  <a:pt x="10373" y="13374"/>
                  <a:pt x="10373" y="13281"/>
                </a:cubicBezTo>
                <a:cubicBezTo>
                  <a:pt x="10373" y="12831"/>
                  <a:pt x="10547" y="12183"/>
                  <a:pt x="11237" y="11833"/>
                </a:cubicBezTo>
                <a:cubicBezTo>
                  <a:pt x="11322" y="11791"/>
                  <a:pt x="11413" y="11855"/>
                  <a:pt x="11439" y="11970"/>
                </a:cubicBezTo>
                <a:cubicBezTo>
                  <a:pt x="11466" y="12077"/>
                  <a:pt x="11417" y="12190"/>
                  <a:pt x="11338" y="12233"/>
                </a:cubicBezTo>
                <a:cubicBezTo>
                  <a:pt x="10547" y="12640"/>
                  <a:pt x="10691" y="13418"/>
                  <a:pt x="10696" y="13446"/>
                </a:cubicBezTo>
                <a:cubicBezTo>
                  <a:pt x="10707" y="13510"/>
                  <a:pt x="10743" y="13552"/>
                  <a:pt x="10786" y="13567"/>
                </a:cubicBezTo>
                <a:cubicBezTo>
                  <a:pt x="11391" y="13788"/>
                  <a:pt x="11889" y="14216"/>
                  <a:pt x="12170" y="14780"/>
                </a:cubicBezTo>
                <a:cubicBezTo>
                  <a:pt x="12218" y="14873"/>
                  <a:pt x="12208" y="15010"/>
                  <a:pt x="12144" y="15074"/>
                </a:cubicBezTo>
                <a:cubicBezTo>
                  <a:pt x="12117" y="15103"/>
                  <a:pt x="12091" y="15117"/>
                  <a:pt x="12059" y="15117"/>
                </a:cubicBezTo>
                <a:cubicBezTo>
                  <a:pt x="12006" y="15124"/>
                  <a:pt x="11954" y="15087"/>
                  <a:pt x="11917" y="15023"/>
                </a:cubicBezTo>
                <a:cubicBezTo>
                  <a:pt x="11386" y="13945"/>
                  <a:pt x="9852" y="13361"/>
                  <a:pt x="8308" y="14289"/>
                </a:cubicBezTo>
                <a:cubicBezTo>
                  <a:pt x="8239" y="14332"/>
                  <a:pt x="8160" y="14295"/>
                  <a:pt x="8117" y="14209"/>
                </a:cubicBezTo>
                <a:cubicBezTo>
                  <a:pt x="6870" y="11625"/>
                  <a:pt x="4296" y="11862"/>
                  <a:pt x="4270" y="11862"/>
                </a:cubicBezTo>
                <a:lnTo>
                  <a:pt x="3961" y="11847"/>
                </a:lnTo>
                <a:cubicBezTo>
                  <a:pt x="3924" y="11818"/>
                  <a:pt x="3892" y="11768"/>
                  <a:pt x="3881" y="11711"/>
                </a:cubicBezTo>
                <a:cubicBezTo>
                  <a:pt x="3759" y="11011"/>
                  <a:pt x="3176" y="10055"/>
                  <a:pt x="2332" y="9641"/>
                </a:cubicBezTo>
                <a:cubicBezTo>
                  <a:pt x="2263" y="9605"/>
                  <a:pt x="2209" y="9514"/>
                  <a:pt x="2220" y="9407"/>
                </a:cubicBezTo>
                <a:cubicBezTo>
                  <a:pt x="2236" y="9271"/>
                  <a:pt x="2337" y="9192"/>
                  <a:pt x="2427" y="9235"/>
                </a:cubicBezTo>
                <a:cubicBezTo>
                  <a:pt x="2788" y="9406"/>
                  <a:pt x="3170" y="9735"/>
                  <a:pt x="3483" y="10120"/>
                </a:cubicBezTo>
                <a:cubicBezTo>
                  <a:pt x="3680" y="10363"/>
                  <a:pt x="3913" y="10720"/>
                  <a:pt x="4067" y="11162"/>
                </a:cubicBezTo>
                <a:cubicBezTo>
                  <a:pt x="4115" y="11291"/>
                  <a:pt x="4248" y="11306"/>
                  <a:pt x="4306" y="11184"/>
                </a:cubicBezTo>
                <a:cubicBezTo>
                  <a:pt x="5022" y="9614"/>
                  <a:pt x="4831" y="8186"/>
                  <a:pt x="4311" y="7486"/>
                </a:cubicBezTo>
                <a:cubicBezTo>
                  <a:pt x="4253" y="7408"/>
                  <a:pt x="4243" y="7273"/>
                  <a:pt x="4301" y="7194"/>
                </a:cubicBezTo>
                <a:cubicBezTo>
                  <a:pt x="4330" y="7148"/>
                  <a:pt x="4370" y="7123"/>
                  <a:pt x="4412" y="7120"/>
                </a:cubicBezTo>
                <a:close/>
                <a:moveTo>
                  <a:pt x="2258" y="15717"/>
                </a:moveTo>
                <a:cubicBezTo>
                  <a:pt x="1971" y="17680"/>
                  <a:pt x="4031" y="19435"/>
                  <a:pt x="5702" y="18764"/>
                </a:cubicBezTo>
                <a:cubicBezTo>
                  <a:pt x="5612" y="19699"/>
                  <a:pt x="5001" y="21083"/>
                  <a:pt x="5001" y="21083"/>
                </a:cubicBezTo>
                <a:lnTo>
                  <a:pt x="6238" y="21427"/>
                </a:lnTo>
                <a:lnTo>
                  <a:pt x="8727" y="18063"/>
                </a:lnTo>
                <a:cubicBezTo>
                  <a:pt x="7390" y="17742"/>
                  <a:pt x="6699" y="17172"/>
                  <a:pt x="6333" y="16843"/>
                </a:cubicBezTo>
                <a:cubicBezTo>
                  <a:pt x="6163" y="16686"/>
                  <a:pt x="5962" y="16614"/>
                  <a:pt x="5761" y="16636"/>
                </a:cubicBezTo>
                <a:cubicBezTo>
                  <a:pt x="5442" y="16672"/>
                  <a:pt x="4954" y="16693"/>
                  <a:pt x="4381" y="16593"/>
                </a:cubicBezTo>
                <a:cubicBezTo>
                  <a:pt x="3786" y="16494"/>
                  <a:pt x="3027" y="16259"/>
                  <a:pt x="2258" y="15717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36" name="let's evolve our mental model of state!"/>
          <p:cNvSpPr txBox="1"/>
          <p:nvPr/>
        </p:nvSpPr>
        <p:spPr>
          <a:xfrm>
            <a:off x="5790679" y="3822699"/>
            <a:ext cx="60970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r>
              <a:t>let's evolve our mental model of state!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Mental Model for State (v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(v1)</a:t>
            </a:r>
          </a:p>
        </p:txBody>
      </p:sp>
      <p:sp>
        <p:nvSpPr>
          <p:cNvPr id="739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740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741" name="x"/>
          <p:cNvSpPr txBox="1"/>
          <p:nvPr/>
        </p:nvSpPr>
        <p:spPr>
          <a:xfrm>
            <a:off x="2731211" y="63626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742" name="y"/>
          <p:cNvSpPr txBox="1"/>
          <p:nvPr/>
        </p:nvSpPr>
        <p:spPr>
          <a:xfrm>
            <a:off x="2733954" y="74040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743" name="Rectangle"/>
          <p:cNvSpPr/>
          <p:nvPr/>
        </p:nvSpPr>
        <p:spPr>
          <a:xfrm>
            <a:off x="3187700" y="61976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4" name="Rectangle"/>
          <p:cNvSpPr/>
          <p:nvPr/>
        </p:nvSpPr>
        <p:spPr>
          <a:xfrm>
            <a:off x="3187700" y="72390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5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746" name="Arrow"/>
          <p:cNvSpPr/>
          <p:nvPr/>
        </p:nvSpPr>
        <p:spPr>
          <a:xfrm>
            <a:off x="1727200" y="31762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7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8" name="note: we're not drawing frame boxes for simplicity since everything is in the global frame"/>
          <p:cNvSpPr txBox="1"/>
          <p:nvPr/>
        </p:nvSpPr>
        <p:spPr>
          <a:xfrm>
            <a:off x="1330176" y="8502547"/>
            <a:ext cx="10344448" cy="458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1"/>
              <a:t>note</a:t>
            </a:r>
            <a:r>
              <a:t>: </a:t>
            </a:r>
            <a:r>
              <a:rPr i="1"/>
              <a:t>we're not drawing frame boxes for simplicity since everything is in the global frame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Mental Model for State (v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(v1)</a:t>
            </a:r>
          </a:p>
        </p:txBody>
      </p:sp>
      <p:sp>
        <p:nvSpPr>
          <p:cNvPr id="751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752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753" name="x"/>
          <p:cNvSpPr txBox="1"/>
          <p:nvPr/>
        </p:nvSpPr>
        <p:spPr>
          <a:xfrm>
            <a:off x="2731211" y="63626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754" name="y"/>
          <p:cNvSpPr txBox="1"/>
          <p:nvPr/>
        </p:nvSpPr>
        <p:spPr>
          <a:xfrm>
            <a:off x="2733954" y="74040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755" name="hello"/>
          <p:cNvSpPr/>
          <p:nvPr/>
        </p:nvSpPr>
        <p:spPr>
          <a:xfrm>
            <a:off x="3187700" y="61976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hello</a:t>
            </a:r>
          </a:p>
        </p:txBody>
      </p:sp>
      <p:sp>
        <p:nvSpPr>
          <p:cNvPr id="756" name="Rectangle"/>
          <p:cNvSpPr/>
          <p:nvPr/>
        </p:nvSpPr>
        <p:spPr>
          <a:xfrm>
            <a:off x="3187700" y="72390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57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758" name="Arrow"/>
          <p:cNvSpPr/>
          <p:nvPr/>
        </p:nvSpPr>
        <p:spPr>
          <a:xfrm>
            <a:off x="1727200" y="35953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59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Mental Model for State (v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(v1)</a:t>
            </a:r>
          </a:p>
        </p:txBody>
      </p:sp>
      <p:sp>
        <p:nvSpPr>
          <p:cNvPr id="762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763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764" name="x"/>
          <p:cNvSpPr txBox="1"/>
          <p:nvPr/>
        </p:nvSpPr>
        <p:spPr>
          <a:xfrm>
            <a:off x="2731211" y="63626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765" name="y"/>
          <p:cNvSpPr txBox="1"/>
          <p:nvPr/>
        </p:nvSpPr>
        <p:spPr>
          <a:xfrm>
            <a:off x="2733954" y="74040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766" name="hello"/>
          <p:cNvSpPr/>
          <p:nvPr/>
        </p:nvSpPr>
        <p:spPr>
          <a:xfrm>
            <a:off x="3187700" y="61976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hello</a:t>
            </a:r>
          </a:p>
        </p:txBody>
      </p:sp>
      <p:sp>
        <p:nvSpPr>
          <p:cNvPr id="767" name="hello"/>
          <p:cNvSpPr/>
          <p:nvPr/>
        </p:nvSpPr>
        <p:spPr>
          <a:xfrm>
            <a:off x="3187700" y="72390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hello</a:t>
            </a:r>
          </a:p>
        </p:txBody>
      </p:sp>
      <p:sp>
        <p:nvSpPr>
          <p:cNvPr id="768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769" name="Arrow"/>
          <p:cNvSpPr/>
          <p:nvPr/>
        </p:nvSpPr>
        <p:spPr>
          <a:xfrm>
            <a:off x="1727200" y="40271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0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Mental Model for State (v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(v1)</a:t>
            </a:r>
          </a:p>
        </p:txBody>
      </p:sp>
      <p:sp>
        <p:nvSpPr>
          <p:cNvPr id="773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774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775" name="x"/>
          <p:cNvSpPr txBox="1"/>
          <p:nvPr/>
        </p:nvSpPr>
        <p:spPr>
          <a:xfrm>
            <a:off x="2731211" y="63626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776" name="y"/>
          <p:cNvSpPr txBox="1"/>
          <p:nvPr/>
        </p:nvSpPr>
        <p:spPr>
          <a:xfrm>
            <a:off x="2733954" y="74040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777" name="hello"/>
          <p:cNvSpPr/>
          <p:nvPr/>
        </p:nvSpPr>
        <p:spPr>
          <a:xfrm>
            <a:off x="3187700" y="61976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hello</a:t>
            </a:r>
          </a:p>
        </p:txBody>
      </p:sp>
      <p:sp>
        <p:nvSpPr>
          <p:cNvPr id="778" name="hello world"/>
          <p:cNvSpPr/>
          <p:nvPr/>
        </p:nvSpPr>
        <p:spPr>
          <a:xfrm>
            <a:off x="3187700" y="72390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hello world</a:t>
            </a:r>
          </a:p>
        </p:txBody>
      </p:sp>
      <p:sp>
        <p:nvSpPr>
          <p:cNvPr id="779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780" name="Arrow"/>
          <p:cNvSpPr/>
          <p:nvPr/>
        </p:nvSpPr>
        <p:spPr>
          <a:xfrm>
            <a:off x="1727200" y="44081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81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Mental Model for State (v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(v1)</a:t>
            </a:r>
          </a:p>
        </p:txBody>
      </p:sp>
      <p:sp>
        <p:nvSpPr>
          <p:cNvPr id="784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785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786" name="x"/>
          <p:cNvSpPr txBox="1"/>
          <p:nvPr/>
        </p:nvSpPr>
        <p:spPr>
          <a:xfrm>
            <a:off x="2731211" y="63626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787" name="y"/>
          <p:cNvSpPr txBox="1"/>
          <p:nvPr/>
        </p:nvSpPr>
        <p:spPr>
          <a:xfrm>
            <a:off x="2733954" y="74040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788" name="hello"/>
          <p:cNvSpPr/>
          <p:nvPr/>
        </p:nvSpPr>
        <p:spPr>
          <a:xfrm>
            <a:off x="3187700" y="61976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hello</a:t>
            </a:r>
          </a:p>
        </p:txBody>
      </p:sp>
      <p:sp>
        <p:nvSpPr>
          <p:cNvPr id="789" name="hello world"/>
          <p:cNvSpPr/>
          <p:nvPr/>
        </p:nvSpPr>
        <p:spPr>
          <a:xfrm>
            <a:off x="3187700" y="72390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hello world</a:t>
            </a:r>
          </a:p>
        </p:txBody>
      </p:sp>
      <p:sp>
        <p:nvSpPr>
          <p:cNvPr id="790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791" name="Arrow"/>
          <p:cNvSpPr/>
          <p:nvPr/>
        </p:nvSpPr>
        <p:spPr>
          <a:xfrm>
            <a:off x="1727200" y="44081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2" name="Common mental model…"/>
          <p:cNvSpPr txBox="1"/>
          <p:nvPr/>
        </p:nvSpPr>
        <p:spPr>
          <a:xfrm>
            <a:off x="6782460" y="1790699"/>
            <a:ext cx="5421413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5" indent="0" algn="l">
              <a:spcBef>
                <a:spcPts val="4200"/>
              </a:spcBef>
              <a:defRPr sz="3200"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Common mental model</a:t>
            </a:r>
          </a:p>
          <a:p>
            <a:pPr marL="635000" indent="-444500" algn="l">
              <a:buSzPct val="145000"/>
              <a:buChar char="•"/>
              <a:defRPr sz="2800"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equivalent for immutable types</a:t>
            </a:r>
          </a:p>
          <a:p>
            <a:pPr marL="635000" indent="-444500" algn="l">
              <a:buSzPct val="145000"/>
              <a:buChar char="•"/>
              <a:defRPr sz="2800"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PythonTutor uses for strings, etc</a:t>
            </a:r>
          </a:p>
        </p:txBody>
      </p:sp>
      <p:sp>
        <p:nvSpPr>
          <p:cNvPr id="793" name="Issues…"/>
          <p:cNvSpPr txBox="1"/>
          <p:nvPr/>
        </p:nvSpPr>
        <p:spPr>
          <a:xfrm>
            <a:off x="6782460" y="3448776"/>
            <a:ext cx="4794077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5" indent="0" algn="l">
              <a:spcBef>
                <a:spcPts val="4200"/>
              </a:spcBef>
              <a:defRPr sz="3200"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Issues</a:t>
            </a:r>
          </a:p>
          <a:p>
            <a:pPr marL="635000" indent="-444500" algn="l">
              <a:buSzPct val="145000"/>
              <a:buChar char="•"/>
              <a:defRPr sz="2800"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incorrect for mutable types</a:t>
            </a:r>
          </a:p>
          <a:p>
            <a:pPr marL="635000" indent="-444500" algn="l">
              <a:buSzPct val="145000"/>
              <a:buChar char="•"/>
              <a:defRPr sz="2800"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ignores performance</a:t>
            </a:r>
          </a:p>
        </p:txBody>
      </p:sp>
      <p:sp>
        <p:nvSpPr>
          <p:cNvPr id="794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Mental Model for State (v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(v2)</a:t>
            </a:r>
          </a:p>
        </p:txBody>
      </p:sp>
      <p:sp>
        <p:nvSpPr>
          <p:cNvPr id="797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798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799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800" name="Arrow"/>
          <p:cNvSpPr/>
          <p:nvPr/>
        </p:nvSpPr>
        <p:spPr>
          <a:xfrm>
            <a:off x="1752600" y="31381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1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2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803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804" name="Line"/>
          <p:cNvSpPr/>
          <p:nvPr/>
        </p:nvSpPr>
        <p:spPr>
          <a:xfrm flipV="1">
            <a:off x="6001456" y="5378450"/>
            <a:ext cx="1" cy="3867805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5" name="note: we're still not drawing frame boxes for simplicity since everything is in the global frame"/>
          <p:cNvSpPr txBox="1"/>
          <p:nvPr/>
        </p:nvSpPr>
        <p:spPr>
          <a:xfrm>
            <a:off x="1270248" y="9244955"/>
            <a:ext cx="10794505" cy="458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1"/>
              <a:t>note</a:t>
            </a:r>
            <a:r>
              <a:t>: </a:t>
            </a:r>
            <a:r>
              <a:rPr i="1"/>
              <a:t>we're still not drawing frame boxes for simplicity since everything is in the global frame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Mental Model for State (v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(v2)</a:t>
            </a:r>
          </a:p>
        </p:txBody>
      </p:sp>
      <p:sp>
        <p:nvSpPr>
          <p:cNvPr id="808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809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810" name="x"/>
          <p:cNvSpPr txBox="1"/>
          <p:nvPr/>
        </p:nvSpPr>
        <p:spPr>
          <a:xfrm>
            <a:off x="2934411" y="6845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811" name="Rectangle"/>
          <p:cNvSpPr/>
          <p:nvPr/>
        </p:nvSpPr>
        <p:spPr>
          <a:xfrm>
            <a:off x="3390900" y="66802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2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813" name="Arrow"/>
          <p:cNvSpPr/>
          <p:nvPr/>
        </p:nvSpPr>
        <p:spPr>
          <a:xfrm>
            <a:off x="1752600" y="35953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4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5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816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817" name="“hello”"/>
          <p:cNvSpPr txBox="1"/>
          <p:nvPr/>
        </p:nvSpPr>
        <p:spPr>
          <a:xfrm>
            <a:off x="7729562" y="6718299"/>
            <a:ext cx="974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“hello”</a:t>
            </a:r>
          </a:p>
        </p:txBody>
      </p:sp>
      <p:sp>
        <p:nvSpPr>
          <p:cNvPr id="818" name="Line"/>
          <p:cNvSpPr/>
          <p:nvPr/>
        </p:nvSpPr>
        <p:spPr>
          <a:xfrm flipV="1">
            <a:off x="3708400" y="6948114"/>
            <a:ext cx="3896470" cy="172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9" name="Line"/>
          <p:cNvSpPr/>
          <p:nvPr/>
        </p:nvSpPr>
        <p:spPr>
          <a:xfrm flipV="1">
            <a:off x="6001456" y="5378450"/>
            <a:ext cx="1" cy="3867805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0" name="any box with an arrow is a reference (variables are one kind of reference)"/>
          <p:cNvSpPr txBox="1"/>
          <p:nvPr/>
        </p:nvSpPr>
        <p:spPr>
          <a:xfrm>
            <a:off x="1553046" y="8701582"/>
            <a:ext cx="42816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any box with an arrow is a reference</a:t>
            </a:r>
            <a:br/>
            <a:r>
              <a:t>(variables are one kind of reference)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"/>
          <p:cNvSpPr/>
          <p:nvPr/>
        </p:nvSpPr>
        <p:spPr>
          <a:xfrm>
            <a:off x="2663657" y="3278509"/>
            <a:ext cx="229150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8" name="global"/>
          <p:cNvSpPr txBox="1"/>
          <p:nvPr/>
        </p:nvSpPr>
        <p:spPr>
          <a:xfrm>
            <a:off x="1715920" y="3684909"/>
            <a:ext cx="828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global</a:t>
            </a:r>
          </a:p>
        </p:txBody>
      </p:sp>
      <p:sp>
        <p:nvSpPr>
          <p:cNvPr id="209" name="Rectangle"/>
          <p:cNvSpPr/>
          <p:nvPr/>
        </p:nvSpPr>
        <p:spPr>
          <a:xfrm>
            <a:off x="2663657" y="4675509"/>
            <a:ext cx="229150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0" name="foooo"/>
          <p:cNvSpPr txBox="1"/>
          <p:nvPr/>
        </p:nvSpPr>
        <p:spPr>
          <a:xfrm>
            <a:off x="1700144" y="5081909"/>
            <a:ext cx="86022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foooo</a:t>
            </a:r>
          </a:p>
        </p:txBody>
      </p:sp>
      <p:sp>
        <p:nvSpPr>
          <p:cNvPr id="211" name="Rectangle"/>
          <p:cNvSpPr/>
          <p:nvPr/>
        </p:nvSpPr>
        <p:spPr>
          <a:xfrm>
            <a:off x="4238271" y="3342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2" name="webster"/>
          <p:cNvSpPr txBox="1"/>
          <p:nvPr/>
        </p:nvSpPr>
        <p:spPr>
          <a:xfrm>
            <a:off x="3049407" y="3367409"/>
            <a:ext cx="1111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webster</a:t>
            </a:r>
          </a:p>
        </p:txBody>
      </p:sp>
      <p:sp>
        <p:nvSpPr>
          <p:cNvPr id="213" name="luny_list"/>
          <p:cNvSpPr txBox="1"/>
          <p:nvPr/>
        </p:nvSpPr>
        <p:spPr>
          <a:xfrm>
            <a:off x="3026785" y="4002409"/>
            <a:ext cx="113392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luny_list</a:t>
            </a:r>
          </a:p>
        </p:txBody>
      </p:sp>
      <p:sp>
        <p:nvSpPr>
          <p:cNvPr id="214" name="Rectangle"/>
          <p:cNvSpPr/>
          <p:nvPr/>
        </p:nvSpPr>
        <p:spPr>
          <a:xfrm>
            <a:off x="4238271" y="3977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5" name="Rectangle"/>
          <p:cNvSpPr/>
          <p:nvPr/>
        </p:nvSpPr>
        <p:spPr>
          <a:xfrm>
            <a:off x="4238271" y="4739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6" name="everything"/>
          <p:cNvSpPr txBox="1"/>
          <p:nvPr/>
        </p:nvSpPr>
        <p:spPr>
          <a:xfrm>
            <a:off x="2765145" y="4764409"/>
            <a:ext cx="13955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everything</a:t>
            </a:r>
          </a:p>
        </p:txBody>
      </p:sp>
      <p:sp>
        <p:nvSpPr>
          <p:cNvPr id="217" name="final_letter"/>
          <p:cNvSpPr txBox="1"/>
          <p:nvPr/>
        </p:nvSpPr>
        <p:spPr>
          <a:xfrm>
            <a:off x="2694006" y="5399409"/>
            <a:ext cx="14667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final_letter</a:t>
            </a:r>
          </a:p>
        </p:txBody>
      </p:sp>
      <p:sp>
        <p:nvSpPr>
          <p:cNvPr id="218" name="Rectangle"/>
          <p:cNvSpPr/>
          <p:nvPr/>
        </p:nvSpPr>
        <p:spPr>
          <a:xfrm>
            <a:off x="4238271" y="5374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9" name="apple"/>
          <p:cNvSpPr/>
          <p:nvPr/>
        </p:nvSpPr>
        <p:spPr>
          <a:xfrm>
            <a:off x="83276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apple</a:t>
            </a:r>
          </a:p>
        </p:txBody>
      </p:sp>
      <p:sp>
        <p:nvSpPr>
          <p:cNvPr id="220" name="and"/>
          <p:cNvSpPr/>
          <p:nvPr/>
        </p:nvSpPr>
        <p:spPr>
          <a:xfrm>
            <a:off x="93182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and</a:t>
            </a:r>
          </a:p>
        </p:txBody>
      </p:sp>
      <p:sp>
        <p:nvSpPr>
          <p:cNvPr id="221" name="ada"/>
          <p:cNvSpPr/>
          <p:nvPr/>
        </p:nvSpPr>
        <p:spPr>
          <a:xfrm>
            <a:off x="103088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ada</a:t>
            </a:r>
          </a:p>
        </p:txBody>
      </p:sp>
      <p:sp>
        <p:nvSpPr>
          <p:cNvPr id="222" name="bike"/>
          <p:cNvSpPr/>
          <p:nvPr/>
        </p:nvSpPr>
        <p:spPr>
          <a:xfrm>
            <a:off x="9058396" y="313404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bike</a:t>
            </a:r>
          </a:p>
        </p:txBody>
      </p:sp>
      <p:sp>
        <p:nvSpPr>
          <p:cNvPr id="223" name="deBug"/>
          <p:cNvSpPr/>
          <p:nvPr/>
        </p:nvSpPr>
        <p:spPr>
          <a:xfrm>
            <a:off x="10048996" y="313404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deBug</a:t>
            </a:r>
          </a:p>
        </p:txBody>
      </p:sp>
      <p:sp>
        <p:nvSpPr>
          <p:cNvPr id="224" name="zebra"/>
          <p:cNvSpPr/>
          <p:nvPr/>
        </p:nvSpPr>
        <p:spPr>
          <a:xfrm>
            <a:off x="9419871" y="4808859"/>
            <a:ext cx="1243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zebra</a:t>
            </a:r>
          </a:p>
        </p:txBody>
      </p:sp>
      <p:sp>
        <p:nvSpPr>
          <p:cNvPr id="225" name="mammal"/>
          <p:cNvSpPr/>
          <p:nvPr/>
        </p:nvSpPr>
        <p:spPr>
          <a:xfrm>
            <a:off x="9419871" y="5304159"/>
            <a:ext cx="1243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mammal</a:t>
            </a:r>
          </a:p>
        </p:txBody>
      </p:sp>
      <p:sp>
        <p:nvSpPr>
          <p:cNvPr id="226" name="name"/>
          <p:cNvSpPr txBox="1"/>
          <p:nvPr/>
        </p:nvSpPr>
        <p:spPr>
          <a:xfrm>
            <a:off x="8573808" y="4834259"/>
            <a:ext cx="7777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name</a:t>
            </a:r>
          </a:p>
        </p:txBody>
      </p:sp>
      <p:sp>
        <p:nvSpPr>
          <p:cNvPr id="227" name="kind"/>
          <p:cNvSpPr txBox="1"/>
          <p:nvPr/>
        </p:nvSpPr>
        <p:spPr>
          <a:xfrm>
            <a:off x="8645245" y="5342259"/>
            <a:ext cx="6349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kind</a:t>
            </a:r>
          </a:p>
        </p:txBody>
      </p:sp>
      <p:sp>
        <p:nvSpPr>
          <p:cNvPr id="228" name="8"/>
          <p:cNvSpPr/>
          <p:nvPr/>
        </p:nvSpPr>
        <p:spPr>
          <a:xfrm>
            <a:off x="57236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8</a:t>
            </a:r>
          </a:p>
        </p:txBody>
      </p:sp>
      <p:sp>
        <p:nvSpPr>
          <p:cNvPr id="229" name="9"/>
          <p:cNvSpPr/>
          <p:nvPr/>
        </p:nvSpPr>
        <p:spPr>
          <a:xfrm>
            <a:off x="62062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9</a:t>
            </a:r>
          </a:p>
        </p:txBody>
      </p:sp>
      <p:sp>
        <p:nvSpPr>
          <p:cNvPr id="230" name="Rectangle"/>
          <p:cNvSpPr/>
          <p:nvPr/>
        </p:nvSpPr>
        <p:spPr>
          <a:xfrm>
            <a:off x="7153653" y="17735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31" name="Rectangle"/>
          <p:cNvSpPr/>
          <p:nvPr/>
        </p:nvSpPr>
        <p:spPr>
          <a:xfrm>
            <a:off x="7153653" y="2268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32" name="a"/>
          <p:cNvSpPr txBox="1"/>
          <p:nvPr/>
        </p:nvSpPr>
        <p:spPr>
          <a:xfrm>
            <a:off x="6828290" y="1798959"/>
            <a:ext cx="2443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a</a:t>
            </a:r>
          </a:p>
        </p:txBody>
      </p:sp>
      <p:sp>
        <p:nvSpPr>
          <p:cNvPr id="233" name="b"/>
          <p:cNvSpPr txBox="1"/>
          <p:nvPr/>
        </p:nvSpPr>
        <p:spPr>
          <a:xfrm>
            <a:off x="6817128" y="2306959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b</a:t>
            </a:r>
          </a:p>
        </p:txBody>
      </p:sp>
      <p:sp>
        <p:nvSpPr>
          <p:cNvPr id="234" name="z"/>
          <p:cNvSpPr txBox="1"/>
          <p:nvPr/>
        </p:nvSpPr>
        <p:spPr>
          <a:xfrm>
            <a:off x="6829778" y="2814959"/>
            <a:ext cx="241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z</a:t>
            </a:r>
          </a:p>
        </p:txBody>
      </p:sp>
      <p:sp>
        <p:nvSpPr>
          <p:cNvPr id="235" name="Rectangle"/>
          <p:cNvSpPr/>
          <p:nvPr/>
        </p:nvSpPr>
        <p:spPr>
          <a:xfrm>
            <a:off x="7153653" y="2776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36" name="Rectangle"/>
          <p:cNvSpPr/>
          <p:nvPr/>
        </p:nvSpPr>
        <p:spPr>
          <a:xfrm>
            <a:off x="66888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37" name="Rectangle"/>
          <p:cNvSpPr/>
          <p:nvPr/>
        </p:nvSpPr>
        <p:spPr>
          <a:xfrm>
            <a:off x="71714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64" name="Connection Line"/>
          <p:cNvSpPr/>
          <p:nvPr/>
        </p:nvSpPr>
        <p:spPr>
          <a:xfrm>
            <a:off x="4690366" y="4177327"/>
            <a:ext cx="1031925" cy="426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758" extrusionOk="0">
                <a:moveTo>
                  <a:pt x="21600" y="17758"/>
                </a:moveTo>
                <a:cubicBezTo>
                  <a:pt x="20119" y="1094"/>
                  <a:pt x="12919" y="-3842"/>
                  <a:pt x="0" y="295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65" name="Connection Line"/>
          <p:cNvSpPr/>
          <p:nvPr/>
        </p:nvSpPr>
        <p:spPr>
          <a:xfrm>
            <a:off x="4690366" y="1689999"/>
            <a:ext cx="2410470" cy="1923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00" extrusionOk="0">
                <a:moveTo>
                  <a:pt x="21600" y="546"/>
                </a:moveTo>
                <a:cubicBezTo>
                  <a:pt x="11349" y="-2000"/>
                  <a:pt x="4149" y="4351"/>
                  <a:pt x="0" y="19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66" name="Connection Line"/>
          <p:cNvSpPr/>
          <p:nvPr/>
        </p:nvSpPr>
        <p:spPr>
          <a:xfrm>
            <a:off x="5983274" y="1832713"/>
            <a:ext cx="1050787" cy="3155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3" h="21600" extrusionOk="0">
                <a:moveTo>
                  <a:pt x="16203" y="0"/>
                </a:moveTo>
                <a:cubicBezTo>
                  <a:pt x="-5113" y="3135"/>
                  <a:pt x="-5397" y="10335"/>
                  <a:pt x="15351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67" name="Connection Line"/>
          <p:cNvSpPr/>
          <p:nvPr/>
        </p:nvSpPr>
        <p:spPr>
          <a:xfrm>
            <a:off x="5753353" y="4329898"/>
            <a:ext cx="1679229" cy="695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31" extrusionOk="0">
                <a:moveTo>
                  <a:pt x="0" y="8497"/>
                </a:moveTo>
                <a:cubicBezTo>
                  <a:pt x="9413" y="-5069"/>
                  <a:pt x="16613" y="-2391"/>
                  <a:pt x="21600" y="16531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68" name="Connection Line"/>
          <p:cNvSpPr/>
          <p:nvPr/>
        </p:nvSpPr>
        <p:spPr>
          <a:xfrm>
            <a:off x="7419580" y="1630926"/>
            <a:ext cx="907356" cy="335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04" extrusionOk="0">
                <a:moveTo>
                  <a:pt x="21600" y="9899"/>
                </a:moveTo>
                <a:cubicBezTo>
                  <a:pt x="13259" y="-5196"/>
                  <a:pt x="6059" y="-3028"/>
                  <a:pt x="0" y="16404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69" name="Connection Line"/>
          <p:cNvSpPr/>
          <p:nvPr/>
        </p:nvSpPr>
        <p:spPr>
          <a:xfrm>
            <a:off x="7419580" y="2474311"/>
            <a:ext cx="1613943" cy="653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332" y="7289"/>
                  <a:pt x="6132" y="89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70" name="Connection Line"/>
          <p:cNvSpPr/>
          <p:nvPr/>
        </p:nvSpPr>
        <p:spPr>
          <a:xfrm>
            <a:off x="7419580" y="3109311"/>
            <a:ext cx="1999804" cy="1565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609" y="10642"/>
                  <a:pt x="6409" y="3442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71" name="Connection Line"/>
          <p:cNvSpPr/>
          <p:nvPr/>
        </p:nvSpPr>
        <p:spPr>
          <a:xfrm>
            <a:off x="4690366" y="4543661"/>
            <a:ext cx="991196" cy="466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961" extrusionOk="0">
                <a:moveTo>
                  <a:pt x="21600" y="5636"/>
                </a:moveTo>
                <a:cubicBezTo>
                  <a:pt x="15376" y="-4639"/>
                  <a:pt x="8176" y="-864"/>
                  <a:pt x="0" y="16961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46" name="list"/>
          <p:cNvSpPr txBox="1"/>
          <p:nvPr/>
        </p:nvSpPr>
        <p:spPr>
          <a:xfrm>
            <a:off x="6461273" y="5197137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247" name="list"/>
          <p:cNvSpPr txBox="1"/>
          <p:nvPr/>
        </p:nvSpPr>
        <p:spPr>
          <a:xfrm>
            <a:off x="9833571" y="3607122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248" name="list"/>
          <p:cNvSpPr txBox="1"/>
          <p:nvPr/>
        </p:nvSpPr>
        <p:spPr>
          <a:xfrm>
            <a:off x="9579626" y="2306959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249" name="dict"/>
          <p:cNvSpPr txBox="1"/>
          <p:nvPr/>
        </p:nvSpPr>
        <p:spPr>
          <a:xfrm>
            <a:off x="9755838" y="5761359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250" name="dict"/>
          <p:cNvSpPr txBox="1"/>
          <p:nvPr/>
        </p:nvSpPr>
        <p:spPr>
          <a:xfrm>
            <a:off x="7114995" y="3776984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251" name="L"/>
          <p:cNvSpPr txBox="1"/>
          <p:nvPr/>
        </p:nvSpPr>
        <p:spPr>
          <a:xfrm>
            <a:off x="6818616" y="3322959"/>
            <a:ext cx="2637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L</a:t>
            </a:r>
          </a:p>
        </p:txBody>
      </p:sp>
      <p:sp>
        <p:nvSpPr>
          <p:cNvPr id="252" name="Rectangle"/>
          <p:cNvSpPr/>
          <p:nvPr/>
        </p:nvSpPr>
        <p:spPr>
          <a:xfrm>
            <a:off x="7153653" y="3284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72" name="Connection Line"/>
          <p:cNvSpPr/>
          <p:nvPr/>
        </p:nvSpPr>
        <p:spPr>
          <a:xfrm>
            <a:off x="5794230" y="3565933"/>
            <a:ext cx="1615878" cy="1000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214" y="15463"/>
                  <a:pt x="9414" y="8263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54" name="Frames:"/>
          <p:cNvSpPr txBox="1"/>
          <p:nvPr/>
        </p:nvSpPr>
        <p:spPr>
          <a:xfrm>
            <a:off x="2625493" y="2738759"/>
            <a:ext cx="107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Frames:</a:t>
            </a:r>
          </a:p>
        </p:txBody>
      </p:sp>
      <p:sp>
        <p:nvSpPr>
          <p:cNvPr id="255" name="Line"/>
          <p:cNvSpPr/>
          <p:nvPr/>
        </p:nvSpPr>
        <p:spPr>
          <a:xfrm rot="18900000">
            <a:off x="5139867" y="3905933"/>
            <a:ext cx="3847164" cy="264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866" y="3772"/>
                  <a:pt x="3870" y="7190"/>
                  <a:pt x="6005" y="10322"/>
                </a:cubicBezTo>
                <a:cubicBezTo>
                  <a:pt x="8050" y="13319"/>
                  <a:pt x="10555" y="16374"/>
                  <a:pt x="13626" y="15609"/>
                </a:cubicBezTo>
                <a:cubicBezTo>
                  <a:pt x="14929" y="15285"/>
                  <a:pt x="16133" y="14151"/>
                  <a:pt x="17459" y="14341"/>
                </a:cubicBezTo>
                <a:cubicBezTo>
                  <a:pt x="18663" y="14514"/>
                  <a:pt x="19607" y="15602"/>
                  <a:pt x="20288" y="16880"/>
                </a:cubicBezTo>
                <a:cubicBezTo>
                  <a:pt x="20990" y="18196"/>
                  <a:pt x="21466" y="19801"/>
                  <a:pt x="21600" y="2160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6" name="note: quotes for strings…"/>
          <p:cNvSpPr txBox="1"/>
          <p:nvPr/>
        </p:nvSpPr>
        <p:spPr>
          <a:xfrm>
            <a:off x="1926983" y="1532259"/>
            <a:ext cx="277460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/>
            </a:pPr>
            <a:r>
              <a:t>note: quotes for strings</a:t>
            </a:r>
          </a:p>
          <a:p>
            <a:pPr>
              <a:defRPr b="0" i="1"/>
            </a:pPr>
            <a:r>
              <a:t>not shown (to simplify)</a:t>
            </a:r>
          </a:p>
        </p:txBody>
      </p:sp>
      <p:sp>
        <p:nvSpPr>
          <p:cNvPr id="257" name="Line"/>
          <p:cNvSpPr/>
          <p:nvPr/>
        </p:nvSpPr>
        <p:spPr>
          <a:xfrm flipV="1">
            <a:off x="5190179" y="1278904"/>
            <a:ext cx="1" cy="511363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8" name="Objects and Referenc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Objects and References</a:t>
            </a:r>
          </a:p>
        </p:txBody>
      </p:sp>
      <p:sp>
        <p:nvSpPr>
          <p:cNvPr id="259" name="this end of an…"/>
          <p:cNvSpPr txBox="1"/>
          <p:nvPr/>
        </p:nvSpPr>
        <p:spPr>
          <a:xfrm>
            <a:off x="2604994" y="6004242"/>
            <a:ext cx="2891434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end of an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arrow is a </a:t>
            </a:r>
            <a:r>
              <a:rPr b="1"/>
              <a:t>reference</a:t>
            </a:r>
          </a:p>
        </p:txBody>
      </p:sp>
      <p:sp>
        <p:nvSpPr>
          <p:cNvPr id="260" name="this end of an…"/>
          <p:cNvSpPr txBox="1"/>
          <p:nvPr/>
        </p:nvSpPr>
        <p:spPr>
          <a:xfrm>
            <a:off x="9443113" y="4009824"/>
            <a:ext cx="2543474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end of an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arrow is an </a:t>
            </a:r>
            <a:r>
              <a:rPr b="1"/>
              <a:t>object</a:t>
            </a:r>
          </a:p>
        </p:txBody>
      </p:sp>
      <p:sp>
        <p:nvSpPr>
          <p:cNvPr id="261" name="Observations…"/>
          <p:cNvSpPr txBox="1"/>
          <p:nvPr/>
        </p:nvSpPr>
        <p:spPr>
          <a:xfrm>
            <a:off x="831337" y="7234561"/>
            <a:ext cx="11658502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5" indent="0" algn="l">
              <a:spcBef>
                <a:spcPts val="4200"/>
              </a:spcBef>
              <a:defRPr sz="3200" b="0"/>
            </a:pPr>
            <a:r>
              <a:t>Observations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t>objects have a "life of their own" beyond variables or even function frames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t>here there are dict and list objects (others are possible)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t>references show up two places: as variables and values in data structures</a:t>
            </a:r>
          </a:p>
        </p:txBody>
      </p:sp>
      <p:sp>
        <p:nvSpPr>
          <p:cNvPr id="262" name="stack"/>
          <p:cNvSpPr txBox="1"/>
          <p:nvPr/>
        </p:nvSpPr>
        <p:spPr>
          <a:xfrm>
            <a:off x="4166189" y="1075059"/>
            <a:ext cx="7426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stack</a:t>
            </a:r>
          </a:p>
        </p:txBody>
      </p:sp>
      <p:sp>
        <p:nvSpPr>
          <p:cNvPr id="263" name="heap"/>
          <p:cNvSpPr txBox="1"/>
          <p:nvPr/>
        </p:nvSpPr>
        <p:spPr>
          <a:xfrm>
            <a:off x="5461415" y="1075059"/>
            <a:ext cx="692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heap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Mental Model for State (v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(v2)</a:t>
            </a:r>
          </a:p>
        </p:txBody>
      </p:sp>
      <p:sp>
        <p:nvSpPr>
          <p:cNvPr id="823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824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825" name="x"/>
          <p:cNvSpPr txBox="1"/>
          <p:nvPr/>
        </p:nvSpPr>
        <p:spPr>
          <a:xfrm>
            <a:off x="2934411" y="6845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826" name="y"/>
          <p:cNvSpPr txBox="1"/>
          <p:nvPr/>
        </p:nvSpPr>
        <p:spPr>
          <a:xfrm>
            <a:off x="2937154" y="78866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827" name="Rectangle"/>
          <p:cNvSpPr/>
          <p:nvPr/>
        </p:nvSpPr>
        <p:spPr>
          <a:xfrm>
            <a:off x="3390900" y="66802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8" name="Rectangle"/>
          <p:cNvSpPr/>
          <p:nvPr/>
        </p:nvSpPr>
        <p:spPr>
          <a:xfrm>
            <a:off x="3390900" y="77216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9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830" name="Arrow"/>
          <p:cNvSpPr/>
          <p:nvPr/>
        </p:nvSpPr>
        <p:spPr>
          <a:xfrm>
            <a:off x="1752600" y="40271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1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2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833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834" name="“hello”"/>
          <p:cNvSpPr txBox="1"/>
          <p:nvPr/>
        </p:nvSpPr>
        <p:spPr>
          <a:xfrm>
            <a:off x="7729562" y="6718299"/>
            <a:ext cx="974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“hello”</a:t>
            </a:r>
          </a:p>
        </p:txBody>
      </p:sp>
      <p:sp>
        <p:nvSpPr>
          <p:cNvPr id="835" name="Line"/>
          <p:cNvSpPr/>
          <p:nvPr/>
        </p:nvSpPr>
        <p:spPr>
          <a:xfrm flipV="1">
            <a:off x="3708400" y="6948114"/>
            <a:ext cx="3896470" cy="172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6" name="Line"/>
          <p:cNvSpPr/>
          <p:nvPr/>
        </p:nvSpPr>
        <p:spPr>
          <a:xfrm flipV="1">
            <a:off x="3708400" y="7159549"/>
            <a:ext cx="3904209" cy="9766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7" name="Line"/>
          <p:cNvSpPr/>
          <p:nvPr/>
        </p:nvSpPr>
        <p:spPr>
          <a:xfrm flipV="1">
            <a:off x="6001456" y="5378450"/>
            <a:ext cx="1" cy="3867805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Mental Model for State (v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(v2)</a:t>
            </a:r>
          </a:p>
        </p:txBody>
      </p:sp>
      <p:sp>
        <p:nvSpPr>
          <p:cNvPr id="840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841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842" name="x"/>
          <p:cNvSpPr txBox="1"/>
          <p:nvPr/>
        </p:nvSpPr>
        <p:spPr>
          <a:xfrm>
            <a:off x="2934411" y="6845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843" name="y"/>
          <p:cNvSpPr txBox="1"/>
          <p:nvPr/>
        </p:nvSpPr>
        <p:spPr>
          <a:xfrm>
            <a:off x="2937154" y="78866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844" name="Rectangle"/>
          <p:cNvSpPr/>
          <p:nvPr/>
        </p:nvSpPr>
        <p:spPr>
          <a:xfrm>
            <a:off x="3390900" y="66802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5" name="Rectangle"/>
          <p:cNvSpPr/>
          <p:nvPr/>
        </p:nvSpPr>
        <p:spPr>
          <a:xfrm>
            <a:off x="3390900" y="77216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6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847" name="Arrow"/>
          <p:cNvSpPr/>
          <p:nvPr/>
        </p:nvSpPr>
        <p:spPr>
          <a:xfrm>
            <a:off x="1752600" y="40271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8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9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850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851" name="“hello”"/>
          <p:cNvSpPr txBox="1"/>
          <p:nvPr/>
        </p:nvSpPr>
        <p:spPr>
          <a:xfrm>
            <a:off x="7729562" y="6718299"/>
            <a:ext cx="974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“hello”</a:t>
            </a:r>
          </a:p>
        </p:txBody>
      </p:sp>
      <p:sp>
        <p:nvSpPr>
          <p:cNvPr id="852" name="Line"/>
          <p:cNvSpPr/>
          <p:nvPr/>
        </p:nvSpPr>
        <p:spPr>
          <a:xfrm flipV="1">
            <a:off x="3708400" y="6948114"/>
            <a:ext cx="3896470" cy="172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53" name="“hello world”"/>
          <p:cNvSpPr txBox="1"/>
          <p:nvPr/>
        </p:nvSpPr>
        <p:spPr>
          <a:xfrm>
            <a:off x="7708189" y="7734299"/>
            <a:ext cx="178355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“hello world”</a:t>
            </a:r>
          </a:p>
        </p:txBody>
      </p:sp>
      <p:sp>
        <p:nvSpPr>
          <p:cNvPr id="854" name="Line"/>
          <p:cNvSpPr/>
          <p:nvPr/>
        </p:nvSpPr>
        <p:spPr>
          <a:xfrm flipV="1">
            <a:off x="3708400" y="7159549"/>
            <a:ext cx="3904209" cy="9766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55" name="Line"/>
          <p:cNvSpPr/>
          <p:nvPr/>
        </p:nvSpPr>
        <p:spPr>
          <a:xfrm flipV="1">
            <a:off x="6001456" y="5378450"/>
            <a:ext cx="1" cy="3867805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Mental Model for State (v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(v2)</a:t>
            </a:r>
          </a:p>
        </p:txBody>
      </p:sp>
      <p:sp>
        <p:nvSpPr>
          <p:cNvPr id="858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859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860" name="x"/>
          <p:cNvSpPr txBox="1"/>
          <p:nvPr/>
        </p:nvSpPr>
        <p:spPr>
          <a:xfrm>
            <a:off x="2934411" y="6845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861" name="y"/>
          <p:cNvSpPr txBox="1"/>
          <p:nvPr/>
        </p:nvSpPr>
        <p:spPr>
          <a:xfrm>
            <a:off x="2937154" y="78866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862" name="Rectangle"/>
          <p:cNvSpPr/>
          <p:nvPr/>
        </p:nvSpPr>
        <p:spPr>
          <a:xfrm>
            <a:off x="3390900" y="66802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3" name="Rectangle"/>
          <p:cNvSpPr/>
          <p:nvPr/>
        </p:nvSpPr>
        <p:spPr>
          <a:xfrm>
            <a:off x="3390900" y="77216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4" name="x = “hello”…"/>
          <p:cNvSpPr txBox="1"/>
          <p:nvPr/>
        </p:nvSpPr>
        <p:spPr>
          <a:xfrm>
            <a:off x="2782316" y="3282307"/>
            <a:ext cx="2895023" cy="139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y += “ world”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65" name="Arrow"/>
          <p:cNvSpPr/>
          <p:nvPr/>
        </p:nvSpPr>
        <p:spPr>
          <a:xfrm>
            <a:off x="1752600" y="42811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6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7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868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869" name="“hello”"/>
          <p:cNvSpPr txBox="1"/>
          <p:nvPr/>
        </p:nvSpPr>
        <p:spPr>
          <a:xfrm>
            <a:off x="7729562" y="6718299"/>
            <a:ext cx="974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“hello”</a:t>
            </a:r>
          </a:p>
        </p:txBody>
      </p:sp>
      <p:sp>
        <p:nvSpPr>
          <p:cNvPr id="870" name="Line"/>
          <p:cNvSpPr/>
          <p:nvPr/>
        </p:nvSpPr>
        <p:spPr>
          <a:xfrm flipV="1">
            <a:off x="3708400" y="6948114"/>
            <a:ext cx="3896470" cy="172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1" name="“hello world”"/>
          <p:cNvSpPr txBox="1"/>
          <p:nvPr/>
        </p:nvSpPr>
        <p:spPr>
          <a:xfrm>
            <a:off x="7708189" y="7734299"/>
            <a:ext cx="178355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“hello world”</a:t>
            </a:r>
          </a:p>
        </p:txBody>
      </p:sp>
      <p:sp>
        <p:nvSpPr>
          <p:cNvPr id="872" name="Line"/>
          <p:cNvSpPr/>
          <p:nvPr/>
        </p:nvSpPr>
        <p:spPr>
          <a:xfrm flipV="1">
            <a:off x="3708400" y="7995517"/>
            <a:ext cx="3845819" cy="14069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3" name="Line"/>
          <p:cNvSpPr/>
          <p:nvPr/>
        </p:nvSpPr>
        <p:spPr>
          <a:xfrm flipV="1">
            <a:off x="6001456" y="5378450"/>
            <a:ext cx="1" cy="3867805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Mental Model for State (v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(v2)</a:t>
            </a:r>
          </a:p>
        </p:txBody>
      </p:sp>
      <p:sp>
        <p:nvSpPr>
          <p:cNvPr id="858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859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860" name="x"/>
          <p:cNvSpPr txBox="1"/>
          <p:nvPr/>
        </p:nvSpPr>
        <p:spPr>
          <a:xfrm>
            <a:off x="2934411" y="6845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861" name="y"/>
          <p:cNvSpPr txBox="1"/>
          <p:nvPr/>
        </p:nvSpPr>
        <p:spPr>
          <a:xfrm>
            <a:off x="2937154" y="78866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862" name="Rectangle"/>
          <p:cNvSpPr/>
          <p:nvPr/>
        </p:nvSpPr>
        <p:spPr>
          <a:xfrm>
            <a:off x="3390900" y="66802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3" name="Rectangle"/>
          <p:cNvSpPr/>
          <p:nvPr/>
        </p:nvSpPr>
        <p:spPr>
          <a:xfrm>
            <a:off x="3390900" y="77216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4" name="x = “hello”…"/>
          <p:cNvSpPr txBox="1"/>
          <p:nvPr/>
        </p:nvSpPr>
        <p:spPr>
          <a:xfrm>
            <a:off x="2782316" y="3282307"/>
            <a:ext cx="7620676" cy="139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y += “ world”</a:t>
            </a: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# y = y + “ world”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65" name="Arrow"/>
          <p:cNvSpPr/>
          <p:nvPr/>
        </p:nvSpPr>
        <p:spPr>
          <a:xfrm>
            <a:off x="1752600" y="42811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6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7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868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869" name="“hello”"/>
          <p:cNvSpPr txBox="1"/>
          <p:nvPr/>
        </p:nvSpPr>
        <p:spPr>
          <a:xfrm>
            <a:off x="7729562" y="6718299"/>
            <a:ext cx="974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“hello”</a:t>
            </a:r>
          </a:p>
        </p:txBody>
      </p:sp>
      <p:sp>
        <p:nvSpPr>
          <p:cNvPr id="870" name="Line"/>
          <p:cNvSpPr/>
          <p:nvPr/>
        </p:nvSpPr>
        <p:spPr>
          <a:xfrm flipV="1">
            <a:off x="3708400" y="6948114"/>
            <a:ext cx="3896470" cy="172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1" name="“hello world”"/>
          <p:cNvSpPr txBox="1"/>
          <p:nvPr/>
        </p:nvSpPr>
        <p:spPr>
          <a:xfrm>
            <a:off x="7708189" y="7734299"/>
            <a:ext cx="178355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“hello world”</a:t>
            </a:r>
          </a:p>
        </p:txBody>
      </p:sp>
      <p:sp>
        <p:nvSpPr>
          <p:cNvPr id="872" name="Line"/>
          <p:cNvSpPr/>
          <p:nvPr/>
        </p:nvSpPr>
        <p:spPr>
          <a:xfrm flipV="1">
            <a:off x="3708400" y="7995517"/>
            <a:ext cx="3845819" cy="14069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3" name="Line"/>
          <p:cNvSpPr/>
          <p:nvPr/>
        </p:nvSpPr>
        <p:spPr>
          <a:xfrm flipV="1">
            <a:off x="6001456" y="5378450"/>
            <a:ext cx="1" cy="3867805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478685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Revisiting Assignment and Passing Rules for v2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560831">
              <a:defRPr sz="4608"/>
            </a:lvl1pPr>
          </a:lstStyle>
          <a:p>
            <a:r>
              <a:t>Revisiting Assignment and Passing Rules for v2</a:t>
            </a:r>
          </a:p>
        </p:txBody>
      </p:sp>
      <p:sp>
        <p:nvSpPr>
          <p:cNvPr id="876" name="# RULE 1 (assignment)…"/>
          <p:cNvSpPr txBox="1"/>
          <p:nvPr/>
        </p:nvSpPr>
        <p:spPr>
          <a:xfrm>
            <a:off x="915416" y="2482207"/>
            <a:ext cx="1057064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# RULE 1 (assignment)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chemeClr val="accent1">
                    <a:lumOff val="-13575"/>
                  </a:schemeClr>
                </a:solidFill>
              </a:rPr>
              <a:t>x</a:t>
            </a:r>
            <a:r>
              <a:t> = </a:t>
            </a:r>
            <a:r>
              <a:rPr>
                <a:solidFill>
                  <a:srgbClr val="D6D5D5"/>
                </a:solidFill>
              </a:rPr>
              <a:t>????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= 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x</a:t>
            </a:r>
            <a:r>
              <a:t> 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y should reference whatever x references</a:t>
            </a:r>
          </a:p>
        </p:txBody>
      </p:sp>
      <p:sp>
        <p:nvSpPr>
          <p:cNvPr id="877" name="# RULE 2 (argument passing)…"/>
          <p:cNvSpPr txBox="1"/>
          <p:nvPr/>
        </p:nvSpPr>
        <p:spPr>
          <a:xfrm>
            <a:off x="915416" y="5149207"/>
            <a:ext cx="10357248" cy="269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# RULE 2 (argument passing)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def f(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    pass</a:t>
            </a:r>
            <a:endParaRPr>
              <a:solidFill>
                <a:srgbClr val="D6D5D5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D6D5D5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chemeClr val="accent1">
                    <a:lumOff val="-13575"/>
                  </a:schemeClr>
                </a:solidFill>
              </a:rPr>
              <a:t>x</a:t>
            </a:r>
            <a:r>
              <a:t> = </a:t>
            </a:r>
            <a:r>
              <a:rPr>
                <a:solidFill>
                  <a:srgbClr val="D6D5D5"/>
                </a:solidFill>
              </a:rPr>
              <a:t>????</a:t>
            </a:r>
            <a:endParaRPr>
              <a:solidFill>
                <a:srgbClr val="929292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f(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x</a:t>
            </a:r>
            <a:r>
              <a:t>) 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y should reference whatever x references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How PythonTutor renders immutable types is configurable...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 defTabSz="426466">
              <a:defRPr sz="3504"/>
            </a:lvl1pPr>
          </a:lstStyle>
          <a:p>
            <a:r>
              <a:t>How PythonTutor renders immutable types is configurable...</a:t>
            </a:r>
          </a:p>
        </p:txBody>
      </p:sp>
      <p:pic>
        <p:nvPicPr>
          <p:cNvPr id="88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00" y="1619250"/>
            <a:ext cx="5130800" cy="2324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850" y="4102100"/>
            <a:ext cx="4965700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850" y="5429250"/>
            <a:ext cx="5753100" cy="2451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3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2850" y="7988300"/>
            <a:ext cx="4965700" cy="431800"/>
          </a:xfrm>
          <a:prstGeom prst="rect">
            <a:avLst/>
          </a:prstGeom>
          <a:ln w="12700">
            <a:miter lim="400000"/>
          </a:ln>
        </p:spPr>
      </p:pic>
      <p:sp>
        <p:nvSpPr>
          <p:cNvPr id="884" name="Code:"/>
          <p:cNvSpPr txBox="1"/>
          <p:nvPr/>
        </p:nvSpPr>
        <p:spPr>
          <a:xfrm>
            <a:off x="771276" y="4614560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885" name="x = “hello”…"/>
          <p:cNvSpPr txBox="1"/>
          <p:nvPr/>
        </p:nvSpPr>
        <p:spPr>
          <a:xfrm>
            <a:off x="801116" y="5090168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886" name="Line"/>
          <p:cNvSpPr/>
          <p:nvPr/>
        </p:nvSpPr>
        <p:spPr>
          <a:xfrm flipV="1">
            <a:off x="3797299" y="4334440"/>
            <a:ext cx="2415680" cy="113923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7" name="Line"/>
          <p:cNvSpPr/>
          <p:nvPr/>
        </p:nvSpPr>
        <p:spPr>
          <a:xfrm>
            <a:off x="3797299" y="6235670"/>
            <a:ext cx="2376886" cy="188471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8" name="v1"/>
          <p:cNvSpPr txBox="1"/>
          <p:nvPr/>
        </p:nvSpPr>
        <p:spPr>
          <a:xfrm>
            <a:off x="4689400" y="4343399"/>
            <a:ext cx="4002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v1</a:t>
            </a:r>
          </a:p>
        </p:txBody>
      </p:sp>
      <p:sp>
        <p:nvSpPr>
          <p:cNvPr id="889" name="v2"/>
          <p:cNvSpPr txBox="1"/>
          <p:nvPr/>
        </p:nvSpPr>
        <p:spPr>
          <a:xfrm>
            <a:off x="4473500" y="7111999"/>
            <a:ext cx="4002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v2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892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New Types of Objects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namedtuple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recordclass</a:t>
            </a:r>
          </a:p>
          <a:p>
            <a:pPr marL="0" lvl="5" indent="0">
              <a:buSzTx/>
              <a:buNone/>
            </a:pPr>
            <a:r>
              <a:t>References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motivation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bugs: accidental argument modification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“is” vs. “==”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Why does Python have the complexity of separate references and objects?…"/>
          <p:cNvSpPr txBox="1"/>
          <p:nvPr/>
        </p:nvSpPr>
        <p:spPr>
          <a:xfrm>
            <a:off x="856550" y="3232013"/>
            <a:ext cx="11291700" cy="3289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400" b="0"/>
            </a:pPr>
            <a:r>
              <a:t>Why does Python have the complexity of separate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references</a:t>
            </a:r>
            <a:r>
              <a:t> and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objects</a:t>
            </a:r>
            <a:r>
              <a:t>?</a:t>
            </a:r>
          </a:p>
          <a:p>
            <a:pPr>
              <a:defRPr sz="4400" b="0"/>
            </a:pPr>
            <a:endParaRPr/>
          </a:p>
          <a:p>
            <a:pPr>
              <a:defRPr sz="4400" b="0"/>
            </a:pPr>
            <a:r>
              <a:t>Why not follow the original organization we saw for everything (</a:t>
            </a:r>
            <a:r>
              <a:rPr i="1"/>
              <a:t>i.e.,</a:t>
            </a:r>
            <a:r>
              <a:t> boxes of data with labels)?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Reason 1: Performan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Reason 1: Performance</a:t>
            </a:r>
          </a:p>
        </p:txBody>
      </p:sp>
      <p:sp>
        <p:nvSpPr>
          <p:cNvPr id="897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898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899" name="x"/>
          <p:cNvSpPr txBox="1"/>
          <p:nvPr/>
        </p:nvSpPr>
        <p:spPr>
          <a:xfrm>
            <a:off x="2934411" y="6845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900" name="y"/>
          <p:cNvSpPr txBox="1"/>
          <p:nvPr/>
        </p:nvSpPr>
        <p:spPr>
          <a:xfrm>
            <a:off x="2937154" y="78866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901" name="Rectangle"/>
          <p:cNvSpPr/>
          <p:nvPr/>
        </p:nvSpPr>
        <p:spPr>
          <a:xfrm>
            <a:off x="3390900" y="66802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2" name="Rectangle"/>
          <p:cNvSpPr/>
          <p:nvPr/>
        </p:nvSpPr>
        <p:spPr>
          <a:xfrm>
            <a:off x="3390900" y="77216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3" name="x = “this string is millions of characters…”…"/>
          <p:cNvSpPr txBox="1"/>
          <p:nvPr/>
        </p:nvSpPr>
        <p:spPr>
          <a:xfrm>
            <a:off x="2782316" y="3282307"/>
            <a:ext cx="9717064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“this string is millions of characters…”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 # this is fast!</a:t>
            </a:r>
          </a:p>
        </p:txBody>
      </p:sp>
      <p:sp>
        <p:nvSpPr>
          <p:cNvPr id="904" name="Arrow"/>
          <p:cNvSpPr/>
          <p:nvPr/>
        </p:nvSpPr>
        <p:spPr>
          <a:xfrm>
            <a:off x="1752600" y="36207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5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6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907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908" name="“this string is millions of …”"/>
          <p:cNvSpPr txBox="1"/>
          <p:nvPr/>
        </p:nvSpPr>
        <p:spPr>
          <a:xfrm>
            <a:off x="7708189" y="6718299"/>
            <a:ext cx="359806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“this string is millions of …”</a:t>
            </a:r>
          </a:p>
        </p:txBody>
      </p:sp>
      <p:sp>
        <p:nvSpPr>
          <p:cNvPr id="909" name="Line"/>
          <p:cNvSpPr/>
          <p:nvPr/>
        </p:nvSpPr>
        <p:spPr>
          <a:xfrm flipV="1">
            <a:off x="3708400" y="6948114"/>
            <a:ext cx="3896470" cy="172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Reason 1: Performan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Reason 1: Performance</a:t>
            </a:r>
          </a:p>
        </p:txBody>
      </p:sp>
      <p:sp>
        <p:nvSpPr>
          <p:cNvPr id="912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913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914" name="x"/>
          <p:cNvSpPr txBox="1"/>
          <p:nvPr/>
        </p:nvSpPr>
        <p:spPr>
          <a:xfrm>
            <a:off x="2934411" y="6845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915" name="y"/>
          <p:cNvSpPr txBox="1"/>
          <p:nvPr/>
        </p:nvSpPr>
        <p:spPr>
          <a:xfrm>
            <a:off x="2937154" y="78866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916" name="Rectangle"/>
          <p:cNvSpPr/>
          <p:nvPr/>
        </p:nvSpPr>
        <p:spPr>
          <a:xfrm>
            <a:off x="3390900" y="66802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7" name="Rectangle"/>
          <p:cNvSpPr/>
          <p:nvPr/>
        </p:nvSpPr>
        <p:spPr>
          <a:xfrm>
            <a:off x="3390900" y="77216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8" name="x = “this string is millions of characters…”…"/>
          <p:cNvSpPr txBox="1"/>
          <p:nvPr/>
        </p:nvSpPr>
        <p:spPr>
          <a:xfrm>
            <a:off x="2782316" y="3282307"/>
            <a:ext cx="9717064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“this string is millions of characters…”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 # this is fast!</a:t>
            </a:r>
          </a:p>
        </p:txBody>
      </p:sp>
      <p:sp>
        <p:nvSpPr>
          <p:cNvPr id="919" name="Arrow"/>
          <p:cNvSpPr/>
          <p:nvPr/>
        </p:nvSpPr>
        <p:spPr>
          <a:xfrm>
            <a:off x="1752600" y="39636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0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1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922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923" name="“this string is millions of …”"/>
          <p:cNvSpPr txBox="1"/>
          <p:nvPr/>
        </p:nvSpPr>
        <p:spPr>
          <a:xfrm>
            <a:off x="7708189" y="6718299"/>
            <a:ext cx="359806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“this string is millions of …”</a:t>
            </a:r>
          </a:p>
        </p:txBody>
      </p:sp>
      <p:sp>
        <p:nvSpPr>
          <p:cNvPr id="924" name="Line"/>
          <p:cNvSpPr/>
          <p:nvPr/>
        </p:nvSpPr>
        <p:spPr>
          <a:xfrm flipV="1">
            <a:off x="3708400" y="6948114"/>
            <a:ext cx="3896470" cy="172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5" name="Line"/>
          <p:cNvSpPr/>
          <p:nvPr/>
        </p:nvSpPr>
        <p:spPr>
          <a:xfrm flipV="1">
            <a:off x="3708400" y="7159549"/>
            <a:ext cx="3904209" cy="9766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Line"/>
          <p:cNvSpPr/>
          <p:nvPr/>
        </p:nvSpPr>
        <p:spPr>
          <a:xfrm flipV="1">
            <a:off x="5190179" y="1278904"/>
            <a:ext cx="1" cy="511363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5" name="Rectangle"/>
          <p:cNvSpPr/>
          <p:nvPr/>
        </p:nvSpPr>
        <p:spPr>
          <a:xfrm>
            <a:off x="2663657" y="3278509"/>
            <a:ext cx="229150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6" name="global"/>
          <p:cNvSpPr txBox="1"/>
          <p:nvPr/>
        </p:nvSpPr>
        <p:spPr>
          <a:xfrm>
            <a:off x="1715920" y="3684909"/>
            <a:ext cx="828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global</a:t>
            </a:r>
          </a:p>
        </p:txBody>
      </p:sp>
      <p:sp>
        <p:nvSpPr>
          <p:cNvPr id="277" name="Rectangle"/>
          <p:cNvSpPr/>
          <p:nvPr/>
        </p:nvSpPr>
        <p:spPr>
          <a:xfrm>
            <a:off x="2663657" y="4675509"/>
            <a:ext cx="229150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8" name="foooo"/>
          <p:cNvSpPr txBox="1"/>
          <p:nvPr/>
        </p:nvSpPr>
        <p:spPr>
          <a:xfrm>
            <a:off x="1700144" y="5081909"/>
            <a:ext cx="86022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foooo</a:t>
            </a:r>
          </a:p>
        </p:txBody>
      </p:sp>
      <p:sp>
        <p:nvSpPr>
          <p:cNvPr id="279" name="Rectangle"/>
          <p:cNvSpPr/>
          <p:nvPr/>
        </p:nvSpPr>
        <p:spPr>
          <a:xfrm>
            <a:off x="4238271" y="3342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0" name="webster"/>
          <p:cNvSpPr txBox="1"/>
          <p:nvPr/>
        </p:nvSpPr>
        <p:spPr>
          <a:xfrm>
            <a:off x="3049407" y="3367409"/>
            <a:ext cx="1111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webster</a:t>
            </a:r>
          </a:p>
        </p:txBody>
      </p:sp>
      <p:sp>
        <p:nvSpPr>
          <p:cNvPr id="281" name="luny_list"/>
          <p:cNvSpPr txBox="1"/>
          <p:nvPr/>
        </p:nvSpPr>
        <p:spPr>
          <a:xfrm>
            <a:off x="3026785" y="4002409"/>
            <a:ext cx="113392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luny_list</a:t>
            </a:r>
          </a:p>
        </p:txBody>
      </p:sp>
      <p:sp>
        <p:nvSpPr>
          <p:cNvPr id="282" name="Rectangle"/>
          <p:cNvSpPr/>
          <p:nvPr/>
        </p:nvSpPr>
        <p:spPr>
          <a:xfrm>
            <a:off x="4238271" y="3977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3" name="Rectangle"/>
          <p:cNvSpPr/>
          <p:nvPr/>
        </p:nvSpPr>
        <p:spPr>
          <a:xfrm>
            <a:off x="4238271" y="4739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4" name="everything"/>
          <p:cNvSpPr txBox="1"/>
          <p:nvPr/>
        </p:nvSpPr>
        <p:spPr>
          <a:xfrm>
            <a:off x="2765145" y="4764409"/>
            <a:ext cx="13955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everything</a:t>
            </a:r>
          </a:p>
        </p:txBody>
      </p:sp>
      <p:sp>
        <p:nvSpPr>
          <p:cNvPr id="285" name="final_letter"/>
          <p:cNvSpPr txBox="1"/>
          <p:nvPr/>
        </p:nvSpPr>
        <p:spPr>
          <a:xfrm>
            <a:off x="2694006" y="5399409"/>
            <a:ext cx="14667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final_letter</a:t>
            </a:r>
          </a:p>
        </p:txBody>
      </p:sp>
      <p:sp>
        <p:nvSpPr>
          <p:cNvPr id="286" name="Rectangle"/>
          <p:cNvSpPr/>
          <p:nvPr/>
        </p:nvSpPr>
        <p:spPr>
          <a:xfrm>
            <a:off x="4238271" y="5374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7" name="apple"/>
          <p:cNvSpPr/>
          <p:nvPr/>
        </p:nvSpPr>
        <p:spPr>
          <a:xfrm>
            <a:off x="83276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apple</a:t>
            </a:r>
          </a:p>
        </p:txBody>
      </p:sp>
      <p:sp>
        <p:nvSpPr>
          <p:cNvPr id="288" name="and"/>
          <p:cNvSpPr/>
          <p:nvPr/>
        </p:nvSpPr>
        <p:spPr>
          <a:xfrm>
            <a:off x="93182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and</a:t>
            </a:r>
          </a:p>
        </p:txBody>
      </p:sp>
      <p:sp>
        <p:nvSpPr>
          <p:cNvPr id="289" name="ada"/>
          <p:cNvSpPr/>
          <p:nvPr/>
        </p:nvSpPr>
        <p:spPr>
          <a:xfrm>
            <a:off x="103088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ada</a:t>
            </a:r>
          </a:p>
        </p:txBody>
      </p:sp>
      <p:sp>
        <p:nvSpPr>
          <p:cNvPr id="290" name="bike"/>
          <p:cNvSpPr/>
          <p:nvPr/>
        </p:nvSpPr>
        <p:spPr>
          <a:xfrm>
            <a:off x="9058396" y="313404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bike</a:t>
            </a:r>
          </a:p>
        </p:txBody>
      </p:sp>
      <p:sp>
        <p:nvSpPr>
          <p:cNvPr id="291" name="deBug"/>
          <p:cNvSpPr/>
          <p:nvPr/>
        </p:nvSpPr>
        <p:spPr>
          <a:xfrm>
            <a:off x="10048996" y="313404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deBug</a:t>
            </a:r>
          </a:p>
        </p:txBody>
      </p:sp>
      <p:sp>
        <p:nvSpPr>
          <p:cNvPr id="292" name="Rectangle"/>
          <p:cNvSpPr/>
          <p:nvPr/>
        </p:nvSpPr>
        <p:spPr>
          <a:xfrm>
            <a:off x="9419871" y="4808859"/>
            <a:ext cx="1243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93" name="Rectangle"/>
          <p:cNvSpPr/>
          <p:nvPr/>
        </p:nvSpPr>
        <p:spPr>
          <a:xfrm>
            <a:off x="9419871" y="5304159"/>
            <a:ext cx="1243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94" name="name"/>
          <p:cNvSpPr txBox="1"/>
          <p:nvPr/>
        </p:nvSpPr>
        <p:spPr>
          <a:xfrm>
            <a:off x="8573808" y="4834259"/>
            <a:ext cx="7777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name</a:t>
            </a:r>
          </a:p>
        </p:txBody>
      </p:sp>
      <p:sp>
        <p:nvSpPr>
          <p:cNvPr id="295" name="kind"/>
          <p:cNvSpPr txBox="1"/>
          <p:nvPr/>
        </p:nvSpPr>
        <p:spPr>
          <a:xfrm>
            <a:off x="8645245" y="5342259"/>
            <a:ext cx="6349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kind</a:t>
            </a:r>
          </a:p>
        </p:txBody>
      </p:sp>
      <p:sp>
        <p:nvSpPr>
          <p:cNvPr id="296" name="Rectangle"/>
          <p:cNvSpPr/>
          <p:nvPr/>
        </p:nvSpPr>
        <p:spPr>
          <a:xfrm>
            <a:off x="57236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97" name="Rectangle"/>
          <p:cNvSpPr/>
          <p:nvPr/>
        </p:nvSpPr>
        <p:spPr>
          <a:xfrm>
            <a:off x="62062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98" name="Rectangle"/>
          <p:cNvSpPr/>
          <p:nvPr/>
        </p:nvSpPr>
        <p:spPr>
          <a:xfrm>
            <a:off x="7153653" y="17735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99" name="Rectangle"/>
          <p:cNvSpPr/>
          <p:nvPr/>
        </p:nvSpPr>
        <p:spPr>
          <a:xfrm>
            <a:off x="7153653" y="2268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00" name="a"/>
          <p:cNvSpPr txBox="1"/>
          <p:nvPr/>
        </p:nvSpPr>
        <p:spPr>
          <a:xfrm>
            <a:off x="6828290" y="1798959"/>
            <a:ext cx="2443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a</a:t>
            </a:r>
          </a:p>
        </p:txBody>
      </p:sp>
      <p:sp>
        <p:nvSpPr>
          <p:cNvPr id="301" name="b"/>
          <p:cNvSpPr txBox="1"/>
          <p:nvPr/>
        </p:nvSpPr>
        <p:spPr>
          <a:xfrm>
            <a:off x="6817128" y="2306959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b</a:t>
            </a:r>
          </a:p>
        </p:txBody>
      </p:sp>
      <p:sp>
        <p:nvSpPr>
          <p:cNvPr id="302" name="z"/>
          <p:cNvSpPr txBox="1"/>
          <p:nvPr/>
        </p:nvSpPr>
        <p:spPr>
          <a:xfrm>
            <a:off x="6829778" y="2814959"/>
            <a:ext cx="241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z</a:t>
            </a:r>
          </a:p>
        </p:txBody>
      </p:sp>
      <p:sp>
        <p:nvSpPr>
          <p:cNvPr id="303" name="Rectangle"/>
          <p:cNvSpPr/>
          <p:nvPr/>
        </p:nvSpPr>
        <p:spPr>
          <a:xfrm>
            <a:off x="7153653" y="2776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04" name="Rectangle"/>
          <p:cNvSpPr/>
          <p:nvPr/>
        </p:nvSpPr>
        <p:spPr>
          <a:xfrm>
            <a:off x="66888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05" name="Rectangle"/>
          <p:cNvSpPr/>
          <p:nvPr/>
        </p:nvSpPr>
        <p:spPr>
          <a:xfrm>
            <a:off x="71714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39" name="Connection Line"/>
          <p:cNvSpPr/>
          <p:nvPr/>
        </p:nvSpPr>
        <p:spPr>
          <a:xfrm>
            <a:off x="4690366" y="4177327"/>
            <a:ext cx="1031925" cy="426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758" extrusionOk="0">
                <a:moveTo>
                  <a:pt x="21600" y="17758"/>
                </a:moveTo>
                <a:cubicBezTo>
                  <a:pt x="20119" y="1094"/>
                  <a:pt x="12919" y="-3842"/>
                  <a:pt x="0" y="295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40" name="Connection Line"/>
          <p:cNvSpPr/>
          <p:nvPr/>
        </p:nvSpPr>
        <p:spPr>
          <a:xfrm>
            <a:off x="4690366" y="1689999"/>
            <a:ext cx="2410470" cy="1923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00" extrusionOk="0">
                <a:moveTo>
                  <a:pt x="21600" y="546"/>
                </a:moveTo>
                <a:cubicBezTo>
                  <a:pt x="11349" y="-2000"/>
                  <a:pt x="4149" y="4351"/>
                  <a:pt x="0" y="19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41" name="Connection Line"/>
          <p:cNvSpPr/>
          <p:nvPr/>
        </p:nvSpPr>
        <p:spPr>
          <a:xfrm>
            <a:off x="5983274" y="1832713"/>
            <a:ext cx="1050787" cy="3155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3" h="21600" extrusionOk="0">
                <a:moveTo>
                  <a:pt x="16203" y="0"/>
                </a:moveTo>
                <a:cubicBezTo>
                  <a:pt x="-5113" y="3135"/>
                  <a:pt x="-5397" y="10335"/>
                  <a:pt x="15351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42" name="Connection Line"/>
          <p:cNvSpPr/>
          <p:nvPr/>
        </p:nvSpPr>
        <p:spPr>
          <a:xfrm>
            <a:off x="5753353" y="4329898"/>
            <a:ext cx="1679229" cy="695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31" extrusionOk="0">
                <a:moveTo>
                  <a:pt x="0" y="8497"/>
                </a:moveTo>
                <a:cubicBezTo>
                  <a:pt x="9413" y="-5069"/>
                  <a:pt x="16613" y="-2391"/>
                  <a:pt x="21600" y="16531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43" name="Connection Line"/>
          <p:cNvSpPr/>
          <p:nvPr/>
        </p:nvSpPr>
        <p:spPr>
          <a:xfrm>
            <a:off x="10356994" y="4900514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44" name="Connection Line"/>
          <p:cNvSpPr/>
          <p:nvPr/>
        </p:nvSpPr>
        <p:spPr>
          <a:xfrm>
            <a:off x="7419580" y="2474311"/>
            <a:ext cx="1613943" cy="653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332" y="7289"/>
                  <a:pt x="6132" y="89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45" name="Connection Line"/>
          <p:cNvSpPr/>
          <p:nvPr/>
        </p:nvSpPr>
        <p:spPr>
          <a:xfrm>
            <a:off x="7419580" y="3109311"/>
            <a:ext cx="1999804" cy="1565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609" y="10642"/>
                  <a:pt x="6409" y="3442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46" name="Connection Line"/>
          <p:cNvSpPr/>
          <p:nvPr/>
        </p:nvSpPr>
        <p:spPr>
          <a:xfrm>
            <a:off x="4690366" y="4543661"/>
            <a:ext cx="991196" cy="466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961" extrusionOk="0">
                <a:moveTo>
                  <a:pt x="21600" y="5636"/>
                </a:moveTo>
                <a:cubicBezTo>
                  <a:pt x="15376" y="-4639"/>
                  <a:pt x="8176" y="-864"/>
                  <a:pt x="0" y="16961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14" name="list"/>
          <p:cNvSpPr txBox="1"/>
          <p:nvPr/>
        </p:nvSpPr>
        <p:spPr>
          <a:xfrm>
            <a:off x="6461273" y="5197137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315" name="list"/>
          <p:cNvSpPr txBox="1"/>
          <p:nvPr/>
        </p:nvSpPr>
        <p:spPr>
          <a:xfrm>
            <a:off x="9833571" y="3607122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316" name="list"/>
          <p:cNvSpPr txBox="1"/>
          <p:nvPr/>
        </p:nvSpPr>
        <p:spPr>
          <a:xfrm>
            <a:off x="9579626" y="2306959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317" name="dict"/>
          <p:cNvSpPr txBox="1"/>
          <p:nvPr/>
        </p:nvSpPr>
        <p:spPr>
          <a:xfrm>
            <a:off x="9755838" y="5761359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318" name="dict"/>
          <p:cNvSpPr txBox="1"/>
          <p:nvPr/>
        </p:nvSpPr>
        <p:spPr>
          <a:xfrm>
            <a:off x="7114995" y="3776984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319" name="L"/>
          <p:cNvSpPr txBox="1"/>
          <p:nvPr/>
        </p:nvSpPr>
        <p:spPr>
          <a:xfrm>
            <a:off x="6818616" y="3322959"/>
            <a:ext cx="2637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L</a:t>
            </a:r>
          </a:p>
        </p:txBody>
      </p:sp>
      <p:sp>
        <p:nvSpPr>
          <p:cNvPr id="320" name="Rectangle"/>
          <p:cNvSpPr/>
          <p:nvPr/>
        </p:nvSpPr>
        <p:spPr>
          <a:xfrm>
            <a:off x="7153653" y="3284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47" name="Connection Line"/>
          <p:cNvSpPr/>
          <p:nvPr/>
        </p:nvSpPr>
        <p:spPr>
          <a:xfrm>
            <a:off x="5794230" y="3565933"/>
            <a:ext cx="1615878" cy="1000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214" y="15463"/>
                  <a:pt x="9414" y="8263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22" name="Frames:"/>
          <p:cNvSpPr txBox="1"/>
          <p:nvPr/>
        </p:nvSpPr>
        <p:spPr>
          <a:xfrm>
            <a:off x="2625493" y="2738759"/>
            <a:ext cx="107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Frames:</a:t>
            </a:r>
          </a:p>
        </p:txBody>
      </p:sp>
      <p:sp>
        <p:nvSpPr>
          <p:cNvPr id="323" name="note: quotes for strings…"/>
          <p:cNvSpPr txBox="1"/>
          <p:nvPr/>
        </p:nvSpPr>
        <p:spPr>
          <a:xfrm>
            <a:off x="1926983" y="1532259"/>
            <a:ext cx="277460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/>
            </a:pPr>
            <a:r>
              <a:t>note: quotes for strings</a:t>
            </a:r>
          </a:p>
          <a:p>
            <a:pPr>
              <a:defRPr b="0" i="1"/>
            </a:pPr>
            <a:r>
              <a:t>not shown (to simplify)</a:t>
            </a:r>
          </a:p>
        </p:txBody>
      </p:sp>
      <p:sp>
        <p:nvSpPr>
          <p:cNvPr id="324" name="Objects and Referenc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Objects and References</a:t>
            </a:r>
          </a:p>
        </p:txBody>
      </p:sp>
      <p:sp>
        <p:nvSpPr>
          <p:cNvPr id="325" name="Observations…"/>
          <p:cNvSpPr txBox="1"/>
          <p:nvPr/>
        </p:nvSpPr>
        <p:spPr>
          <a:xfrm>
            <a:off x="831337" y="7234561"/>
            <a:ext cx="11658502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5" indent="0" algn="l">
              <a:spcBef>
                <a:spcPts val="4200"/>
              </a:spcBef>
              <a:defRPr sz="3200" b="0"/>
            </a:pPr>
            <a:r>
              <a:t>Observations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t>objects have a "life of their own" beyond variables or even function frames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t>here there are dict and list objects (others are possible)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t>references show up two places: as variables and values in data structures</a:t>
            </a:r>
          </a:p>
          <a:p>
            <a:pPr marL="758825" indent="-555625" algn="l">
              <a:buSzPct val="100000"/>
              <a:buAutoNum type="arabicPeriod"/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technically ints and strs (and all values) are objects too in Python...</a:t>
            </a:r>
          </a:p>
        </p:txBody>
      </p:sp>
      <p:sp>
        <p:nvSpPr>
          <p:cNvPr id="326" name="9"/>
          <p:cNvSpPr txBox="1"/>
          <p:nvPr/>
        </p:nvSpPr>
        <p:spPr>
          <a:xfrm>
            <a:off x="7273745" y="6316985"/>
            <a:ext cx="2540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9</a:t>
            </a:r>
          </a:p>
        </p:txBody>
      </p:sp>
      <p:sp>
        <p:nvSpPr>
          <p:cNvPr id="327" name="8"/>
          <p:cNvSpPr txBox="1"/>
          <p:nvPr/>
        </p:nvSpPr>
        <p:spPr>
          <a:xfrm>
            <a:off x="6765745" y="6316985"/>
            <a:ext cx="2540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8</a:t>
            </a:r>
          </a:p>
        </p:txBody>
      </p:sp>
      <p:sp>
        <p:nvSpPr>
          <p:cNvPr id="328" name="&quot;zebra&quot;"/>
          <p:cNvSpPr txBox="1"/>
          <p:nvPr/>
        </p:nvSpPr>
        <p:spPr>
          <a:xfrm>
            <a:off x="11588917" y="4873226"/>
            <a:ext cx="932037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"zebra"</a:t>
            </a:r>
          </a:p>
        </p:txBody>
      </p:sp>
      <p:sp>
        <p:nvSpPr>
          <p:cNvPr id="329" name="&quot;mammal&quot;"/>
          <p:cNvSpPr txBox="1"/>
          <p:nvPr/>
        </p:nvSpPr>
        <p:spPr>
          <a:xfrm>
            <a:off x="11425888" y="5535821"/>
            <a:ext cx="125809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"mammal"</a:t>
            </a:r>
          </a:p>
        </p:txBody>
      </p:sp>
      <p:sp>
        <p:nvSpPr>
          <p:cNvPr id="348" name="Connection Line"/>
          <p:cNvSpPr/>
          <p:nvPr/>
        </p:nvSpPr>
        <p:spPr>
          <a:xfrm>
            <a:off x="10393408" y="5495120"/>
            <a:ext cx="1052216" cy="188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17" extrusionOk="0">
                <a:moveTo>
                  <a:pt x="21600" y="16517"/>
                </a:moveTo>
                <a:cubicBezTo>
                  <a:pt x="14341" y="-2456"/>
                  <a:pt x="7141" y="-5083"/>
                  <a:pt x="0" y="8637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49" name="Connection Line"/>
          <p:cNvSpPr/>
          <p:nvPr/>
        </p:nvSpPr>
        <p:spPr>
          <a:xfrm>
            <a:off x="6412436" y="4975105"/>
            <a:ext cx="966887" cy="1417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20001" y="9706"/>
                  <a:pt x="12801" y="2506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50" name="Connection Line"/>
          <p:cNvSpPr/>
          <p:nvPr/>
        </p:nvSpPr>
        <p:spPr>
          <a:xfrm>
            <a:off x="5904436" y="4975105"/>
            <a:ext cx="864841" cy="1493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7464" y="14858"/>
                  <a:pt x="264" y="7658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51" name="Connection Line"/>
          <p:cNvSpPr/>
          <p:nvPr/>
        </p:nvSpPr>
        <p:spPr>
          <a:xfrm>
            <a:off x="7419580" y="1630926"/>
            <a:ext cx="907356" cy="335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04" extrusionOk="0">
                <a:moveTo>
                  <a:pt x="21600" y="9899"/>
                </a:moveTo>
                <a:cubicBezTo>
                  <a:pt x="13259" y="-5196"/>
                  <a:pt x="6059" y="-3028"/>
                  <a:pt x="0" y="16404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34" name="stack"/>
          <p:cNvSpPr txBox="1"/>
          <p:nvPr/>
        </p:nvSpPr>
        <p:spPr>
          <a:xfrm>
            <a:off x="4166189" y="1075059"/>
            <a:ext cx="7426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stack</a:t>
            </a:r>
          </a:p>
        </p:txBody>
      </p:sp>
      <p:sp>
        <p:nvSpPr>
          <p:cNvPr id="335" name="heap"/>
          <p:cNvSpPr txBox="1"/>
          <p:nvPr/>
        </p:nvSpPr>
        <p:spPr>
          <a:xfrm>
            <a:off x="5461415" y="1075059"/>
            <a:ext cx="692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heap</a:t>
            </a:r>
          </a:p>
        </p:txBody>
      </p:sp>
      <p:sp>
        <p:nvSpPr>
          <p:cNvPr id="336" name="Line"/>
          <p:cNvSpPr/>
          <p:nvPr/>
        </p:nvSpPr>
        <p:spPr>
          <a:xfrm rot="18900000">
            <a:off x="5139867" y="3905933"/>
            <a:ext cx="3847164" cy="264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866" y="3772"/>
                  <a:pt x="3870" y="7190"/>
                  <a:pt x="6005" y="10322"/>
                </a:cubicBezTo>
                <a:cubicBezTo>
                  <a:pt x="8050" y="13319"/>
                  <a:pt x="10555" y="16374"/>
                  <a:pt x="13626" y="15609"/>
                </a:cubicBezTo>
                <a:cubicBezTo>
                  <a:pt x="14929" y="15285"/>
                  <a:pt x="16133" y="14151"/>
                  <a:pt x="17459" y="14341"/>
                </a:cubicBezTo>
                <a:cubicBezTo>
                  <a:pt x="18663" y="14514"/>
                  <a:pt x="19607" y="15602"/>
                  <a:pt x="20288" y="16880"/>
                </a:cubicBezTo>
                <a:cubicBezTo>
                  <a:pt x="20990" y="18196"/>
                  <a:pt x="21466" y="19801"/>
                  <a:pt x="21600" y="2160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7" name="this end of an…"/>
          <p:cNvSpPr txBox="1"/>
          <p:nvPr/>
        </p:nvSpPr>
        <p:spPr>
          <a:xfrm>
            <a:off x="2604994" y="6004242"/>
            <a:ext cx="2891434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end of an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arrow is a </a:t>
            </a:r>
            <a:r>
              <a:rPr b="1"/>
              <a:t>reference</a:t>
            </a:r>
          </a:p>
        </p:txBody>
      </p:sp>
      <p:sp>
        <p:nvSpPr>
          <p:cNvPr id="338" name="this end of an…"/>
          <p:cNvSpPr txBox="1"/>
          <p:nvPr/>
        </p:nvSpPr>
        <p:spPr>
          <a:xfrm>
            <a:off x="9443113" y="4009824"/>
            <a:ext cx="2543474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end of an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arrow is an </a:t>
            </a:r>
            <a:r>
              <a:rPr b="1"/>
              <a:t>object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Reason 2: Centralized Updat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Reason 2: Centralized Updates</a:t>
            </a:r>
          </a:p>
        </p:txBody>
      </p:sp>
      <p:sp>
        <p:nvSpPr>
          <p:cNvPr id="928" name="State:"/>
          <p:cNvSpPr txBox="1"/>
          <p:nvPr/>
        </p:nvSpPr>
        <p:spPr>
          <a:xfrm>
            <a:off x="2152947" y="6146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929" name="alice"/>
          <p:cNvSpPr txBox="1"/>
          <p:nvPr/>
        </p:nvSpPr>
        <p:spPr>
          <a:xfrm>
            <a:off x="2235911" y="7302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930" name="Rectangle"/>
          <p:cNvSpPr/>
          <p:nvPr/>
        </p:nvSpPr>
        <p:spPr>
          <a:xfrm>
            <a:off x="3390900" y="7315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31" name="from recordclass import recordclass…"/>
          <p:cNvSpPr txBox="1"/>
          <p:nvPr/>
        </p:nvSpPr>
        <p:spPr>
          <a:xfrm>
            <a:off x="1321816" y="1780972"/>
            <a:ext cx="11009916" cy="4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winner </a:t>
            </a:r>
            <a:r>
              <a:rPr b="1"/>
              <a:t>= </a:t>
            </a:r>
            <a:r>
              <a:t>alice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alice.age </a:t>
            </a:r>
            <a:r>
              <a:rPr b="1"/>
              <a:t>+= </a:t>
            </a:r>
            <a:r>
              <a:rPr>
                <a:solidFill>
                  <a:srgbClr val="019999"/>
                </a:solidFill>
              </a:rPr>
              <a:t>1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86B3"/>
                </a:solidFill>
              </a:rPr>
              <a:t>print</a:t>
            </a:r>
            <a:r>
              <a:t>(</a:t>
            </a:r>
            <a:r>
              <a:rPr b="1">
                <a:solidFill>
                  <a:srgbClr val="008080"/>
                </a:solidFill>
              </a:rPr>
              <a:t>"Winner age:"</a:t>
            </a:r>
            <a:r>
              <a:t>, winner.age)</a:t>
            </a:r>
          </a:p>
        </p:txBody>
      </p:sp>
      <p:sp>
        <p:nvSpPr>
          <p:cNvPr id="932" name="Arrow"/>
          <p:cNvSpPr/>
          <p:nvPr/>
        </p:nvSpPr>
        <p:spPr>
          <a:xfrm>
            <a:off x="266700" y="30543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33" name="Line"/>
          <p:cNvSpPr/>
          <p:nvPr/>
        </p:nvSpPr>
        <p:spPr>
          <a:xfrm>
            <a:off x="346247" y="5880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34" name="references"/>
          <p:cNvSpPr txBox="1"/>
          <p:nvPr/>
        </p:nvSpPr>
        <p:spPr>
          <a:xfrm>
            <a:off x="2954436" y="6688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935" name="objects"/>
          <p:cNvSpPr txBox="1"/>
          <p:nvPr/>
        </p:nvSpPr>
        <p:spPr>
          <a:xfrm>
            <a:off x="7769150" y="6688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936" name="bob"/>
          <p:cNvSpPr txBox="1"/>
          <p:nvPr/>
        </p:nvSpPr>
        <p:spPr>
          <a:xfrm>
            <a:off x="2235911" y="8064499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937" name="Rectangle"/>
          <p:cNvSpPr/>
          <p:nvPr/>
        </p:nvSpPr>
        <p:spPr>
          <a:xfrm>
            <a:off x="3390900" y="8077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38" name="winner"/>
          <p:cNvSpPr txBox="1"/>
          <p:nvPr/>
        </p:nvSpPr>
        <p:spPr>
          <a:xfrm>
            <a:off x="1844556" y="8826499"/>
            <a:ext cx="14163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winner</a:t>
            </a:r>
          </a:p>
        </p:txBody>
      </p:sp>
      <p:sp>
        <p:nvSpPr>
          <p:cNvPr id="939" name="Rectangle"/>
          <p:cNvSpPr/>
          <p:nvPr/>
        </p:nvSpPr>
        <p:spPr>
          <a:xfrm>
            <a:off x="3390900" y="8839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Reason 2: Centralized Updat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Reason 2: Centralized Updates</a:t>
            </a:r>
          </a:p>
        </p:txBody>
      </p:sp>
      <p:sp>
        <p:nvSpPr>
          <p:cNvPr id="942" name="State:"/>
          <p:cNvSpPr txBox="1"/>
          <p:nvPr/>
        </p:nvSpPr>
        <p:spPr>
          <a:xfrm>
            <a:off x="2152947" y="6146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943" name="alice"/>
          <p:cNvSpPr txBox="1"/>
          <p:nvPr/>
        </p:nvSpPr>
        <p:spPr>
          <a:xfrm>
            <a:off x="2235911" y="7302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944" name="Rectangle"/>
          <p:cNvSpPr/>
          <p:nvPr/>
        </p:nvSpPr>
        <p:spPr>
          <a:xfrm>
            <a:off x="3390900" y="7315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45" name="from recordclass import recordclass…"/>
          <p:cNvSpPr txBox="1"/>
          <p:nvPr/>
        </p:nvSpPr>
        <p:spPr>
          <a:xfrm>
            <a:off x="1321816" y="1780972"/>
            <a:ext cx="11009916" cy="4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winner </a:t>
            </a:r>
            <a:r>
              <a:rPr b="1"/>
              <a:t>= </a:t>
            </a:r>
            <a:r>
              <a:t>alice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alice.age </a:t>
            </a:r>
            <a:r>
              <a:rPr b="1"/>
              <a:t>+= </a:t>
            </a:r>
            <a:r>
              <a:rPr>
                <a:solidFill>
                  <a:srgbClr val="019999"/>
                </a:solidFill>
              </a:rPr>
              <a:t>1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86B3"/>
                </a:solidFill>
              </a:rPr>
              <a:t>print</a:t>
            </a:r>
            <a:r>
              <a:t>(</a:t>
            </a:r>
            <a:r>
              <a:rPr b="1">
                <a:solidFill>
                  <a:srgbClr val="008080"/>
                </a:solidFill>
              </a:rPr>
              <a:t>"Winner age:"</a:t>
            </a:r>
            <a:r>
              <a:t>, winner.age)</a:t>
            </a:r>
          </a:p>
        </p:txBody>
      </p:sp>
      <p:sp>
        <p:nvSpPr>
          <p:cNvPr id="946" name="Arrow"/>
          <p:cNvSpPr/>
          <p:nvPr/>
        </p:nvSpPr>
        <p:spPr>
          <a:xfrm>
            <a:off x="266700" y="33845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47" name="Line"/>
          <p:cNvSpPr/>
          <p:nvPr/>
        </p:nvSpPr>
        <p:spPr>
          <a:xfrm>
            <a:off x="346247" y="5880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48" name="references"/>
          <p:cNvSpPr txBox="1"/>
          <p:nvPr/>
        </p:nvSpPr>
        <p:spPr>
          <a:xfrm>
            <a:off x="2954436" y="6688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949" name="objects"/>
          <p:cNvSpPr txBox="1"/>
          <p:nvPr/>
        </p:nvSpPr>
        <p:spPr>
          <a:xfrm>
            <a:off x="7769150" y="6688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950" name="bob"/>
          <p:cNvSpPr txBox="1"/>
          <p:nvPr/>
        </p:nvSpPr>
        <p:spPr>
          <a:xfrm>
            <a:off x="2235911" y="8064499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951" name="Rectangle"/>
          <p:cNvSpPr/>
          <p:nvPr/>
        </p:nvSpPr>
        <p:spPr>
          <a:xfrm>
            <a:off x="3390900" y="8077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2" name="winner"/>
          <p:cNvSpPr txBox="1"/>
          <p:nvPr/>
        </p:nvSpPr>
        <p:spPr>
          <a:xfrm>
            <a:off x="1844556" y="8826499"/>
            <a:ext cx="14163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winner</a:t>
            </a:r>
          </a:p>
        </p:txBody>
      </p:sp>
      <p:sp>
        <p:nvSpPr>
          <p:cNvPr id="953" name="Rectangle"/>
          <p:cNvSpPr/>
          <p:nvPr/>
        </p:nvSpPr>
        <p:spPr>
          <a:xfrm>
            <a:off x="3390900" y="8839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4" name="name:Alice | score:10 | age:30"/>
          <p:cNvSpPr/>
          <p:nvPr/>
        </p:nvSpPr>
        <p:spPr>
          <a:xfrm>
            <a:off x="7581900" y="7289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name:Alice | score:10 | age:30</a:t>
            </a:r>
          </a:p>
        </p:txBody>
      </p:sp>
      <p:sp>
        <p:nvSpPr>
          <p:cNvPr id="955" name="Line"/>
          <p:cNvSpPr/>
          <p:nvPr/>
        </p:nvSpPr>
        <p:spPr>
          <a:xfrm>
            <a:off x="3721100" y="7563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Reason 2: Centralized Updat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Reason 2: Centralized Updates</a:t>
            </a:r>
          </a:p>
        </p:txBody>
      </p:sp>
      <p:sp>
        <p:nvSpPr>
          <p:cNvPr id="958" name="State:"/>
          <p:cNvSpPr txBox="1"/>
          <p:nvPr/>
        </p:nvSpPr>
        <p:spPr>
          <a:xfrm>
            <a:off x="2152947" y="6146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959" name="alice"/>
          <p:cNvSpPr txBox="1"/>
          <p:nvPr/>
        </p:nvSpPr>
        <p:spPr>
          <a:xfrm>
            <a:off x="2235911" y="7302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960" name="Rectangle"/>
          <p:cNvSpPr/>
          <p:nvPr/>
        </p:nvSpPr>
        <p:spPr>
          <a:xfrm>
            <a:off x="3390900" y="7315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1" name="from recordclass import recordclass…"/>
          <p:cNvSpPr txBox="1"/>
          <p:nvPr/>
        </p:nvSpPr>
        <p:spPr>
          <a:xfrm>
            <a:off x="1321816" y="1780972"/>
            <a:ext cx="11009916" cy="4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winner </a:t>
            </a:r>
            <a:r>
              <a:rPr b="1"/>
              <a:t>= </a:t>
            </a:r>
            <a:r>
              <a:t>alice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alice.age </a:t>
            </a:r>
            <a:r>
              <a:rPr b="1"/>
              <a:t>+= </a:t>
            </a:r>
            <a:r>
              <a:rPr>
                <a:solidFill>
                  <a:srgbClr val="019999"/>
                </a:solidFill>
              </a:rPr>
              <a:t>1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86B3"/>
                </a:solidFill>
              </a:rPr>
              <a:t>print</a:t>
            </a:r>
            <a:r>
              <a:t>(</a:t>
            </a:r>
            <a:r>
              <a:rPr b="1">
                <a:solidFill>
                  <a:srgbClr val="008080"/>
                </a:solidFill>
              </a:rPr>
              <a:t>"Winner age:"</a:t>
            </a:r>
            <a:r>
              <a:t>, winner.age)</a:t>
            </a:r>
          </a:p>
        </p:txBody>
      </p:sp>
      <p:sp>
        <p:nvSpPr>
          <p:cNvPr id="962" name="Arrow"/>
          <p:cNvSpPr/>
          <p:nvPr/>
        </p:nvSpPr>
        <p:spPr>
          <a:xfrm>
            <a:off x="266700" y="37655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3" name="Line"/>
          <p:cNvSpPr/>
          <p:nvPr/>
        </p:nvSpPr>
        <p:spPr>
          <a:xfrm>
            <a:off x="346247" y="5880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4" name="references"/>
          <p:cNvSpPr txBox="1"/>
          <p:nvPr/>
        </p:nvSpPr>
        <p:spPr>
          <a:xfrm>
            <a:off x="2954436" y="6688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965" name="objects"/>
          <p:cNvSpPr txBox="1"/>
          <p:nvPr/>
        </p:nvSpPr>
        <p:spPr>
          <a:xfrm>
            <a:off x="7769150" y="6688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966" name="bob"/>
          <p:cNvSpPr txBox="1"/>
          <p:nvPr/>
        </p:nvSpPr>
        <p:spPr>
          <a:xfrm>
            <a:off x="2235911" y="8064499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967" name="Rectangle"/>
          <p:cNvSpPr/>
          <p:nvPr/>
        </p:nvSpPr>
        <p:spPr>
          <a:xfrm>
            <a:off x="3390900" y="8077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8" name="winner"/>
          <p:cNvSpPr txBox="1"/>
          <p:nvPr/>
        </p:nvSpPr>
        <p:spPr>
          <a:xfrm>
            <a:off x="1844556" y="8826499"/>
            <a:ext cx="14163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winner</a:t>
            </a:r>
          </a:p>
        </p:txBody>
      </p:sp>
      <p:sp>
        <p:nvSpPr>
          <p:cNvPr id="969" name="Rectangle"/>
          <p:cNvSpPr/>
          <p:nvPr/>
        </p:nvSpPr>
        <p:spPr>
          <a:xfrm>
            <a:off x="3390900" y="8839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70" name="name:Alice | score:10 | age:30"/>
          <p:cNvSpPr/>
          <p:nvPr/>
        </p:nvSpPr>
        <p:spPr>
          <a:xfrm>
            <a:off x="7581900" y="7289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name:Alice | score:10 | age:30</a:t>
            </a:r>
          </a:p>
        </p:txBody>
      </p:sp>
      <p:sp>
        <p:nvSpPr>
          <p:cNvPr id="971" name="Line"/>
          <p:cNvSpPr/>
          <p:nvPr/>
        </p:nvSpPr>
        <p:spPr>
          <a:xfrm>
            <a:off x="3721100" y="7563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72" name="name:Bob | score:8 | age:25"/>
          <p:cNvSpPr/>
          <p:nvPr/>
        </p:nvSpPr>
        <p:spPr>
          <a:xfrm>
            <a:off x="7581900" y="8051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name:Bob | score:8 | age:25</a:t>
            </a:r>
          </a:p>
        </p:txBody>
      </p:sp>
      <p:sp>
        <p:nvSpPr>
          <p:cNvPr id="973" name="Line"/>
          <p:cNvSpPr/>
          <p:nvPr/>
        </p:nvSpPr>
        <p:spPr>
          <a:xfrm>
            <a:off x="3721100" y="8325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Reason 2: Centralized Updat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Reason 2: Centralized Updates</a:t>
            </a:r>
          </a:p>
        </p:txBody>
      </p:sp>
      <p:sp>
        <p:nvSpPr>
          <p:cNvPr id="976" name="State:"/>
          <p:cNvSpPr txBox="1"/>
          <p:nvPr/>
        </p:nvSpPr>
        <p:spPr>
          <a:xfrm>
            <a:off x="2152947" y="6146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977" name="alice"/>
          <p:cNvSpPr txBox="1"/>
          <p:nvPr/>
        </p:nvSpPr>
        <p:spPr>
          <a:xfrm>
            <a:off x="2235911" y="7302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978" name="Rectangle"/>
          <p:cNvSpPr/>
          <p:nvPr/>
        </p:nvSpPr>
        <p:spPr>
          <a:xfrm>
            <a:off x="3390900" y="7315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79" name="from recordclass import recordclass…"/>
          <p:cNvSpPr txBox="1"/>
          <p:nvPr/>
        </p:nvSpPr>
        <p:spPr>
          <a:xfrm>
            <a:off x="1321816" y="1780972"/>
            <a:ext cx="11009916" cy="4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winner </a:t>
            </a:r>
            <a:r>
              <a:rPr b="1"/>
              <a:t>= </a:t>
            </a:r>
            <a:r>
              <a:t>alice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alice.age </a:t>
            </a:r>
            <a:r>
              <a:rPr b="1"/>
              <a:t>+= </a:t>
            </a:r>
            <a:r>
              <a:rPr>
                <a:solidFill>
                  <a:srgbClr val="019999"/>
                </a:solidFill>
              </a:rPr>
              <a:t>1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86B3"/>
                </a:solidFill>
              </a:rPr>
              <a:t>print</a:t>
            </a:r>
            <a:r>
              <a:t>(</a:t>
            </a:r>
            <a:r>
              <a:rPr b="1">
                <a:solidFill>
                  <a:srgbClr val="008080"/>
                </a:solidFill>
              </a:rPr>
              <a:t>"Winner age:"</a:t>
            </a:r>
            <a:r>
              <a:t>, winner.age)</a:t>
            </a:r>
          </a:p>
        </p:txBody>
      </p:sp>
      <p:sp>
        <p:nvSpPr>
          <p:cNvPr id="980" name="Arrow"/>
          <p:cNvSpPr/>
          <p:nvPr/>
        </p:nvSpPr>
        <p:spPr>
          <a:xfrm>
            <a:off x="292100" y="45148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81" name="Line"/>
          <p:cNvSpPr/>
          <p:nvPr/>
        </p:nvSpPr>
        <p:spPr>
          <a:xfrm>
            <a:off x="346247" y="5880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82" name="references"/>
          <p:cNvSpPr txBox="1"/>
          <p:nvPr/>
        </p:nvSpPr>
        <p:spPr>
          <a:xfrm>
            <a:off x="2954436" y="6688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983" name="objects"/>
          <p:cNvSpPr txBox="1"/>
          <p:nvPr/>
        </p:nvSpPr>
        <p:spPr>
          <a:xfrm>
            <a:off x="7769150" y="6688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984" name="bob"/>
          <p:cNvSpPr txBox="1"/>
          <p:nvPr/>
        </p:nvSpPr>
        <p:spPr>
          <a:xfrm>
            <a:off x="2235911" y="8064499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985" name="Rectangle"/>
          <p:cNvSpPr/>
          <p:nvPr/>
        </p:nvSpPr>
        <p:spPr>
          <a:xfrm>
            <a:off x="3390900" y="8077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86" name="winner"/>
          <p:cNvSpPr txBox="1"/>
          <p:nvPr/>
        </p:nvSpPr>
        <p:spPr>
          <a:xfrm>
            <a:off x="1844556" y="8826499"/>
            <a:ext cx="14163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winner</a:t>
            </a:r>
          </a:p>
        </p:txBody>
      </p:sp>
      <p:sp>
        <p:nvSpPr>
          <p:cNvPr id="987" name="Rectangle"/>
          <p:cNvSpPr/>
          <p:nvPr/>
        </p:nvSpPr>
        <p:spPr>
          <a:xfrm>
            <a:off x="3390900" y="8839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88" name="name:Alice | score:10 | age:30"/>
          <p:cNvSpPr/>
          <p:nvPr/>
        </p:nvSpPr>
        <p:spPr>
          <a:xfrm>
            <a:off x="7581900" y="7289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name:Alice | score:10 | age:30</a:t>
            </a:r>
          </a:p>
        </p:txBody>
      </p:sp>
      <p:sp>
        <p:nvSpPr>
          <p:cNvPr id="989" name="Line"/>
          <p:cNvSpPr/>
          <p:nvPr/>
        </p:nvSpPr>
        <p:spPr>
          <a:xfrm>
            <a:off x="3721100" y="7563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90" name="name:Bob | score:8 | age:25"/>
          <p:cNvSpPr/>
          <p:nvPr/>
        </p:nvSpPr>
        <p:spPr>
          <a:xfrm>
            <a:off x="7581900" y="8051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name:Bob | score:8 | age:25</a:t>
            </a:r>
          </a:p>
        </p:txBody>
      </p:sp>
      <p:sp>
        <p:nvSpPr>
          <p:cNvPr id="991" name="Line"/>
          <p:cNvSpPr/>
          <p:nvPr/>
        </p:nvSpPr>
        <p:spPr>
          <a:xfrm>
            <a:off x="3721100" y="8325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92" name="Line"/>
          <p:cNvSpPr/>
          <p:nvPr/>
        </p:nvSpPr>
        <p:spPr>
          <a:xfrm flipV="1">
            <a:off x="3721099" y="7779744"/>
            <a:ext cx="3772589" cy="13080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93" name="Oval"/>
          <p:cNvSpPr/>
          <p:nvPr/>
        </p:nvSpPr>
        <p:spPr>
          <a:xfrm>
            <a:off x="10375900" y="7253237"/>
            <a:ext cx="1069544" cy="647900"/>
          </a:xfrm>
          <a:prstGeom prst="ellips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Reason 2: Centralized Updat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Reason 2: Centralized Updates</a:t>
            </a:r>
          </a:p>
        </p:txBody>
      </p:sp>
      <p:sp>
        <p:nvSpPr>
          <p:cNvPr id="996" name="State:"/>
          <p:cNvSpPr txBox="1"/>
          <p:nvPr/>
        </p:nvSpPr>
        <p:spPr>
          <a:xfrm>
            <a:off x="2152947" y="6146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997" name="alice"/>
          <p:cNvSpPr txBox="1"/>
          <p:nvPr/>
        </p:nvSpPr>
        <p:spPr>
          <a:xfrm>
            <a:off x="2235911" y="7302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998" name="Rectangle"/>
          <p:cNvSpPr/>
          <p:nvPr/>
        </p:nvSpPr>
        <p:spPr>
          <a:xfrm>
            <a:off x="3390900" y="7315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99" name="from recordclass import recordclass…"/>
          <p:cNvSpPr txBox="1"/>
          <p:nvPr/>
        </p:nvSpPr>
        <p:spPr>
          <a:xfrm>
            <a:off x="1321816" y="1780972"/>
            <a:ext cx="11009916" cy="4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winner </a:t>
            </a:r>
            <a:r>
              <a:rPr b="1"/>
              <a:t>= </a:t>
            </a:r>
            <a:r>
              <a:t>alice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alice.age </a:t>
            </a:r>
            <a:r>
              <a:rPr b="1"/>
              <a:t>+= </a:t>
            </a:r>
            <a:r>
              <a:rPr>
                <a:solidFill>
                  <a:srgbClr val="019999"/>
                </a:solidFill>
              </a:rPr>
              <a:t>1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86B3"/>
                </a:solidFill>
              </a:rPr>
              <a:t>print</a:t>
            </a:r>
            <a:r>
              <a:t>(</a:t>
            </a:r>
            <a:r>
              <a:rPr b="1">
                <a:solidFill>
                  <a:srgbClr val="008080"/>
                </a:solidFill>
              </a:rPr>
              <a:t>"Winner age:"</a:t>
            </a:r>
            <a:r>
              <a:t>, winner.age)</a:t>
            </a:r>
          </a:p>
        </p:txBody>
      </p:sp>
      <p:sp>
        <p:nvSpPr>
          <p:cNvPr id="1000" name="Arrow"/>
          <p:cNvSpPr/>
          <p:nvPr/>
        </p:nvSpPr>
        <p:spPr>
          <a:xfrm>
            <a:off x="266700" y="48958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1" name="Line"/>
          <p:cNvSpPr/>
          <p:nvPr/>
        </p:nvSpPr>
        <p:spPr>
          <a:xfrm>
            <a:off x="346247" y="5880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2" name="references"/>
          <p:cNvSpPr txBox="1"/>
          <p:nvPr/>
        </p:nvSpPr>
        <p:spPr>
          <a:xfrm>
            <a:off x="2954436" y="6688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003" name="objects"/>
          <p:cNvSpPr txBox="1"/>
          <p:nvPr/>
        </p:nvSpPr>
        <p:spPr>
          <a:xfrm>
            <a:off x="7769150" y="6688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004" name="bob"/>
          <p:cNvSpPr txBox="1"/>
          <p:nvPr/>
        </p:nvSpPr>
        <p:spPr>
          <a:xfrm>
            <a:off x="2235911" y="8064499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1005" name="Rectangle"/>
          <p:cNvSpPr/>
          <p:nvPr/>
        </p:nvSpPr>
        <p:spPr>
          <a:xfrm>
            <a:off x="3390900" y="8077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6" name="winner"/>
          <p:cNvSpPr txBox="1"/>
          <p:nvPr/>
        </p:nvSpPr>
        <p:spPr>
          <a:xfrm>
            <a:off x="1844556" y="8826499"/>
            <a:ext cx="14163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winner</a:t>
            </a:r>
          </a:p>
        </p:txBody>
      </p:sp>
      <p:sp>
        <p:nvSpPr>
          <p:cNvPr id="1007" name="Rectangle"/>
          <p:cNvSpPr/>
          <p:nvPr/>
        </p:nvSpPr>
        <p:spPr>
          <a:xfrm>
            <a:off x="3390900" y="8839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8" name="name:Alice | score:10 | age:31"/>
          <p:cNvSpPr/>
          <p:nvPr/>
        </p:nvSpPr>
        <p:spPr>
          <a:xfrm>
            <a:off x="7581900" y="7289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name:Alice | score:10 | age:31</a:t>
            </a:r>
          </a:p>
        </p:txBody>
      </p:sp>
      <p:sp>
        <p:nvSpPr>
          <p:cNvPr id="1009" name="Line"/>
          <p:cNvSpPr/>
          <p:nvPr/>
        </p:nvSpPr>
        <p:spPr>
          <a:xfrm>
            <a:off x="3721100" y="7563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10" name="name:Bob | score:8 | age:25"/>
          <p:cNvSpPr/>
          <p:nvPr/>
        </p:nvSpPr>
        <p:spPr>
          <a:xfrm>
            <a:off x="7581900" y="8051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name:Bob | score:8 | age:25</a:t>
            </a:r>
          </a:p>
        </p:txBody>
      </p:sp>
      <p:sp>
        <p:nvSpPr>
          <p:cNvPr id="1011" name="Line"/>
          <p:cNvSpPr/>
          <p:nvPr/>
        </p:nvSpPr>
        <p:spPr>
          <a:xfrm>
            <a:off x="3721100" y="8325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12" name="Line"/>
          <p:cNvSpPr/>
          <p:nvPr/>
        </p:nvSpPr>
        <p:spPr>
          <a:xfrm flipV="1">
            <a:off x="3721099" y="7779744"/>
            <a:ext cx="3772589" cy="13080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13" name="Oval"/>
          <p:cNvSpPr/>
          <p:nvPr/>
        </p:nvSpPr>
        <p:spPr>
          <a:xfrm>
            <a:off x="10375900" y="7253237"/>
            <a:ext cx="1069544" cy="647900"/>
          </a:xfrm>
          <a:prstGeom prst="ellips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Reason 2: Centralized Updat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Reason 2: Centralized Updates</a:t>
            </a:r>
          </a:p>
        </p:txBody>
      </p:sp>
      <p:sp>
        <p:nvSpPr>
          <p:cNvPr id="1016" name="State:"/>
          <p:cNvSpPr txBox="1"/>
          <p:nvPr/>
        </p:nvSpPr>
        <p:spPr>
          <a:xfrm>
            <a:off x="2152947" y="6146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017" name="alice"/>
          <p:cNvSpPr txBox="1"/>
          <p:nvPr/>
        </p:nvSpPr>
        <p:spPr>
          <a:xfrm>
            <a:off x="2235911" y="7302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1018" name="Rectangle"/>
          <p:cNvSpPr/>
          <p:nvPr/>
        </p:nvSpPr>
        <p:spPr>
          <a:xfrm>
            <a:off x="3390900" y="7315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19" name="from recordclass import recordclass…"/>
          <p:cNvSpPr txBox="1"/>
          <p:nvPr/>
        </p:nvSpPr>
        <p:spPr>
          <a:xfrm>
            <a:off x="1321816" y="1780972"/>
            <a:ext cx="11009916" cy="4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winner </a:t>
            </a:r>
            <a:r>
              <a:rPr b="1"/>
              <a:t>= </a:t>
            </a:r>
            <a:r>
              <a:t>alice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alice.age </a:t>
            </a:r>
            <a:r>
              <a:rPr b="1"/>
              <a:t>+= </a:t>
            </a:r>
            <a:r>
              <a:rPr>
                <a:solidFill>
                  <a:srgbClr val="019999"/>
                </a:solidFill>
              </a:rPr>
              <a:t>1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86B3"/>
                </a:solidFill>
              </a:rPr>
              <a:t>print</a:t>
            </a:r>
            <a:r>
              <a:t>(</a:t>
            </a:r>
            <a:r>
              <a:rPr b="1">
                <a:solidFill>
                  <a:srgbClr val="008080"/>
                </a:solidFill>
              </a:rPr>
              <a:t>"Winner age:"</a:t>
            </a:r>
            <a:r>
              <a:t>, winner.age)</a:t>
            </a:r>
          </a:p>
        </p:txBody>
      </p:sp>
      <p:sp>
        <p:nvSpPr>
          <p:cNvPr id="1020" name="Arrow"/>
          <p:cNvSpPr/>
          <p:nvPr/>
        </p:nvSpPr>
        <p:spPr>
          <a:xfrm>
            <a:off x="266700" y="52768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21" name="Line"/>
          <p:cNvSpPr/>
          <p:nvPr/>
        </p:nvSpPr>
        <p:spPr>
          <a:xfrm>
            <a:off x="346247" y="5880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22" name="references"/>
          <p:cNvSpPr txBox="1"/>
          <p:nvPr/>
        </p:nvSpPr>
        <p:spPr>
          <a:xfrm>
            <a:off x="2954436" y="6688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023" name="objects"/>
          <p:cNvSpPr txBox="1"/>
          <p:nvPr/>
        </p:nvSpPr>
        <p:spPr>
          <a:xfrm>
            <a:off x="7769150" y="6688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024" name="bob"/>
          <p:cNvSpPr txBox="1"/>
          <p:nvPr/>
        </p:nvSpPr>
        <p:spPr>
          <a:xfrm>
            <a:off x="2235911" y="8064499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1025" name="Rectangle"/>
          <p:cNvSpPr/>
          <p:nvPr/>
        </p:nvSpPr>
        <p:spPr>
          <a:xfrm>
            <a:off x="3390900" y="8077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26" name="winner"/>
          <p:cNvSpPr txBox="1"/>
          <p:nvPr/>
        </p:nvSpPr>
        <p:spPr>
          <a:xfrm>
            <a:off x="1844556" y="8826499"/>
            <a:ext cx="14163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winner</a:t>
            </a:r>
          </a:p>
        </p:txBody>
      </p:sp>
      <p:sp>
        <p:nvSpPr>
          <p:cNvPr id="1027" name="Rectangle"/>
          <p:cNvSpPr/>
          <p:nvPr/>
        </p:nvSpPr>
        <p:spPr>
          <a:xfrm>
            <a:off x="3390900" y="8839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28" name="name:Alice | score:10 | age:31"/>
          <p:cNvSpPr/>
          <p:nvPr/>
        </p:nvSpPr>
        <p:spPr>
          <a:xfrm>
            <a:off x="7581900" y="7289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name:Alice | score:10 | age:31</a:t>
            </a:r>
          </a:p>
        </p:txBody>
      </p:sp>
      <p:sp>
        <p:nvSpPr>
          <p:cNvPr id="1029" name="Line"/>
          <p:cNvSpPr/>
          <p:nvPr/>
        </p:nvSpPr>
        <p:spPr>
          <a:xfrm>
            <a:off x="3721100" y="7563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30" name="name:Bob | score:8 | age:25"/>
          <p:cNvSpPr/>
          <p:nvPr/>
        </p:nvSpPr>
        <p:spPr>
          <a:xfrm>
            <a:off x="7581900" y="8051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name:Bob | score:8 | age:25</a:t>
            </a:r>
          </a:p>
        </p:txBody>
      </p:sp>
      <p:sp>
        <p:nvSpPr>
          <p:cNvPr id="1031" name="Line"/>
          <p:cNvSpPr/>
          <p:nvPr/>
        </p:nvSpPr>
        <p:spPr>
          <a:xfrm>
            <a:off x="3721100" y="8325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32" name="Line"/>
          <p:cNvSpPr/>
          <p:nvPr/>
        </p:nvSpPr>
        <p:spPr>
          <a:xfrm flipV="1">
            <a:off x="3721099" y="7779744"/>
            <a:ext cx="3772589" cy="13080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33" name="prints 31, even though we didn’t directly modify winner"/>
          <p:cNvSpPr txBox="1"/>
          <p:nvPr/>
        </p:nvSpPr>
        <p:spPr>
          <a:xfrm>
            <a:off x="7846974" y="4794096"/>
            <a:ext cx="410388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prints 31, even though we didn’t directly modify winner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1036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New Types of Objects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namedtuple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recordclass</a:t>
            </a:r>
          </a:p>
          <a:p>
            <a:pPr marL="0" lvl="5" indent="0">
              <a:buSzTx/>
              <a:buNone/>
            </a:pPr>
            <a:r>
              <a:t>References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motivation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bugs: accidental argument modification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“is” vs. “==”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ferences and Arguments/Parame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References and Arguments/Parameters</a:t>
            </a:r>
          </a:p>
        </p:txBody>
      </p:sp>
      <p:sp>
        <p:nvSpPr>
          <p:cNvPr id="1039" name="Python Tutor always illustrates references with an arrow for mutable types…"/>
          <p:cNvSpPr txBox="1">
            <a:spLocks noGrp="1"/>
          </p:cNvSpPr>
          <p:nvPr>
            <p:ph type="body" idx="1"/>
          </p:nvPr>
        </p:nvSpPr>
        <p:spPr>
          <a:xfrm>
            <a:off x="952500" y="1841896"/>
            <a:ext cx="10287447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Python Tutor </a:t>
            </a:r>
            <a:r>
              <a:rPr b="1"/>
              <a:t>always</a:t>
            </a:r>
            <a:r>
              <a:t> illustrates references with an arrow for mutable types</a:t>
            </a:r>
          </a:p>
          <a:p>
            <a:pPr marL="0" lvl="5" indent="0">
              <a:spcBef>
                <a:spcPts val="4900"/>
              </a:spcBef>
              <a:buSzTx/>
              <a:buNone/>
            </a:pPr>
            <a:r>
              <a:t>Thinking carefully about a few examples will prevent many debugging headaches…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Example 1: reassign parameter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1: reassign parameter</a:t>
            </a:r>
          </a:p>
        </p:txBody>
      </p:sp>
      <p:sp>
        <p:nvSpPr>
          <p:cNvPr id="1042" name="def f(x):…"/>
          <p:cNvSpPr txBox="1"/>
          <p:nvPr/>
        </p:nvSpPr>
        <p:spPr>
          <a:xfrm>
            <a:off x="912499" y="1587500"/>
            <a:ext cx="5007770" cy="347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def f(x):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x *= 3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print("f:", x)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num = 10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f(num)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print("after:", num)</a:t>
            </a:r>
          </a:p>
        </p:txBody>
      </p:sp>
      <p:sp>
        <p:nvSpPr>
          <p:cNvPr id="1043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44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1045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Example 2: modify list via param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2: modify list via param</a:t>
            </a:r>
          </a:p>
        </p:txBody>
      </p:sp>
      <p:sp>
        <p:nvSpPr>
          <p:cNvPr id="1048" name="def f(items):…"/>
          <p:cNvSpPr txBox="1"/>
          <p:nvPr/>
        </p:nvSpPr>
        <p:spPr>
          <a:xfrm>
            <a:off x="912499" y="1587500"/>
            <a:ext cx="6720484" cy="347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def f(items):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 err="1"/>
              <a:t>items.append</a:t>
            </a:r>
            <a:r>
              <a:rPr dirty="0"/>
              <a:t>("!!!")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print("f:", items)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words = ['hello', 'world']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f(words)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print("after:", words)</a:t>
            </a:r>
          </a:p>
        </p:txBody>
      </p:sp>
      <p:sp>
        <p:nvSpPr>
          <p:cNvPr id="1049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0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1051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Line"/>
          <p:cNvSpPr/>
          <p:nvPr/>
        </p:nvSpPr>
        <p:spPr>
          <a:xfrm flipV="1">
            <a:off x="5190179" y="1278904"/>
            <a:ext cx="1" cy="511363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4" name="Rectangle"/>
          <p:cNvSpPr/>
          <p:nvPr/>
        </p:nvSpPr>
        <p:spPr>
          <a:xfrm>
            <a:off x="2663657" y="3278509"/>
            <a:ext cx="229150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5" name="global"/>
          <p:cNvSpPr txBox="1"/>
          <p:nvPr/>
        </p:nvSpPr>
        <p:spPr>
          <a:xfrm>
            <a:off x="1715920" y="3684909"/>
            <a:ext cx="828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global</a:t>
            </a:r>
          </a:p>
        </p:txBody>
      </p:sp>
      <p:sp>
        <p:nvSpPr>
          <p:cNvPr id="356" name="Rectangle"/>
          <p:cNvSpPr/>
          <p:nvPr/>
        </p:nvSpPr>
        <p:spPr>
          <a:xfrm>
            <a:off x="2663657" y="4675509"/>
            <a:ext cx="229150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7" name="foooo"/>
          <p:cNvSpPr txBox="1"/>
          <p:nvPr/>
        </p:nvSpPr>
        <p:spPr>
          <a:xfrm>
            <a:off x="1700144" y="5081909"/>
            <a:ext cx="86022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foooo</a:t>
            </a:r>
          </a:p>
        </p:txBody>
      </p:sp>
      <p:sp>
        <p:nvSpPr>
          <p:cNvPr id="358" name="Rectangle"/>
          <p:cNvSpPr/>
          <p:nvPr/>
        </p:nvSpPr>
        <p:spPr>
          <a:xfrm>
            <a:off x="4238271" y="3342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9" name="webster"/>
          <p:cNvSpPr txBox="1"/>
          <p:nvPr/>
        </p:nvSpPr>
        <p:spPr>
          <a:xfrm>
            <a:off x="3049407" y="3367409"/>
            <a:ext cx="1111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webster</a:t>
            </a:r>
          </a:p>
        </p:txBody>
      </p:sp>
      <p:sp>
        <p:nvSpPr>
          <p:cNvPr id="360" name="luny_list"/>
          <p:cNvSpPr txBox="1"/>
          <p:nvPr/>
        </p:nvSpPr>
        <p:spPr>
          <a:xfrm>
            <a:off x="3026785" y="4002409"/>
            <a:ext cx="113392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luny_list</a:t>
            </a:r>
          </a:p>
        </p:txBody>
      </p:sp>
      <p:sp>
        <p:nvSpPr>
          <p:cNvPr id="361" name="Rectangle"/>
          <p:cNvSpPr/>
          <p:nvPr/>
        </p:nvSpPr>
        <p:spPr>
          <a:xfrm>
            <a:off x="4238271" y="3977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2" name="Rectangle"/>
          <p:cNvSpPr/>
          <p:nvPr/>
        </p:nvSpPr>
        <p:spPr>
          <a:xfrm>
            <a:off x="4238271" y="4739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3" name="everything"/>
          <p:cNvSpPr txBox="1"/>
          <p:nvPr/>
        </p:nvSpPr>
        <p:spPr>
          <a:xfrm>
            <a:off x="2765145" y="4764409"/>
            <a:ext cx="13955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everything</a:t>
            </a:r>
          </a:p>
        </p:txBody>
      </p:sp>
      <p:sp>
        <p:nvSpPr>
          <p:cNvPr id="364" name="final_letter"/>
          <p:cNvSpPr txBox="1"/>
          <p:nvPr/>
        </p:nvSpPr>
        <p:spPr>
          <a:xfrm>
            <a:off x="2694006" y="5399409"/>
            <a:ext cx="14667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final_letter</a:t>
            </a:r>
          </a:p>
        </p:txBody>
      </p:sp>
      <p:sp>
        <p:nvSpPr>
          <p:cNvPr id="365" name="Rectangle"/>
          <p:cNvSpPr/>
          <p:nvPr/>
        </p:nvSpPr>
        <p:spPr>
          <a:xfrm>
            <a:off x="4238271" y="5374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6" name="apple"/>
          <p:cNvSpPr/>
          <p:nvPr/>
        </p:nvSpPr>
        <p:spPr>
          <a:xfrm>
            <a:off x="83276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apple</a:t>
            </a:r>
          </a:p>
        </p:txBody>
      </p:sp>
      <p:sp>
        <p:nvSpPr>
          <p:cNvPr id="367" name="and"/>
          <p:cNvSpPr/>
          <p:nvPr/>
        </p:nvSpPr>
        <p:spPr>
          <a:xfrm>
            <a:off x="93182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and</a:t>
            </a:r>
          </a:p>
        </p:txBody>
      </p:sp>
      <p:sp>
        <p:nvSpPr>
          <p:cNvPr id="368" name="ada"/>
          <p:cNvSpPr/>
          <p:nvPr/>
        </p:nvSpPr>
        <p:spPr>
          <a:xfrm>
            <a:off x="103088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ada</a:t>
            </a:r>
          </a:p>
        </p:txBody>
      </p:sp>
      <p:sp>
        <p:nvSpPr>
          <p:cNvPr id="369" name="bike"/>
          <p:cNvSpPr/>
          <p:nvPr/>
        </p:nvSpPr>
        <p:spPr>
          <a:xfrm>
            <a:off x="9058396" y="313404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bike</a:t>
            </a:r>
          </a:p>
        </p:txBody>
      </p:sp>
      <p:sp>
        <p:nvSpPr>
          <p:cNvPr id="370" name="deBug"/>
          <p:cNvSpPr/>
          <p:nvPr/>
        </p:nvSpPr>
        <p:spPr>
          <a:xfrm>
            <a:off x="10048996" y="313404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deBug</a:t>
            </a:r>
          </a:p>
        </p:txBody>
      </p:sp>
      <p:sp>
        <p:nvSpPr>
          <p:cNvPr id="371" name="Rectangle"/>
          <p:cNvSpPr/>
          <p:nvPr/>
        </p:nvSpPr>
        <p:spPr>
          <a:xfrm>
            <a:off x="9419871" y="4808859"/>
            <a:ext cx="1243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72" name="Rectangle"/>
          <p:cNvSpPr/>
          <p:nvPr/>
        </p:nvSpPr>
        <p:spPr>
          <a:xfrm>
            <a:off x="9419871" y="5304159"/>
            <a:ext cx="1243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73" name="name"/>
          <p:cNvSpPr txBox="1"/>
          <p:nvPr/>
        </p:nvSpPr>
        <p:spPr>
          <a:xfrm>
            <a:off x="8573808" y="4834259"/>
            <a:ext cx="7777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name</a:t>
            </a:r>
          </a:p>
        </p:txBody>
      </p:sp>
      <p:sp>
        <p:nvSpPr>
          <p:cNvPr id="374" name="kind"/>
          <p:cNvSpPr txBox="1"/>
          <p:nvPr/>
        </p:nvSpPr>
        <p:spPr>
          <a:xfrm>
            <a:off x="8645245" y="5342259"/>
            <a:ext cx="6349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kind</a:t>
            </a:r>
          </a:p>
        </p:txBody>
      </p:sp>
      <p:sp>
        <p:nvSpPr>
          <p:cNvPr id="375" name="Rectangle"/>
          <p:cNvSpPr/>
          <p:nvPr/>
        </p:nvSpPr>
        <p:spPr>
          <a:xfrm>
            <a:off x="57236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76" name="Rectangle"/>
          <p:cNvSpPr/>
          <p:nvPr/>
        </p:nvSpPr>
        <p:spPr>
          <a:xfrm>
            <a:off x="62062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77" name="Rectangle"/>
          <p:cNvSpPr/>
          <p:nvPr/>
        </p:nvSpPr>
        <p:spPr>
          <a:xfrm>
            <a:off x="7153653" y="17735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78" name="Rectangle"/>
          <p:cNvSpPr/>
          <p:nvPr/>
        </p:nvSpPr>
        <p:spPr>
          <a:xfrm>
            <a:off x="7153653" y="2268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79" name="a"/>
          <p:cNvSpPr txBox="1"/>
          <p:nvPr/>
        </p:nvSpPr>
        <p:spPr>
          <a:xfrm>
            <a:off x="6828290" y="1798959"/>
            <a:ext cx="2443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a</a:t>
            </a:r>
          </a:p>
        </p:txBody>
      </p:sp>
      <p:sp>
        <p:nvSpPr>
          <p:cNvPr id="380" name="b"/>
          <p:cNvSpPr txBox="1"/>
          <p:nvPr/>
        </p:nvSpPr>
        <p:spPr>
          <a:xfrm>
            <a:off x="6817128" y="2306959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b</a:t>
            </a:r>
          </a:p>
        </p:txBody>
      </p:sp>
      <p:sp>
        <p:nvSpPr>
          <p:cNvPr id="381" name="z"/>
          <p:cNvSpPr txBox="1"/>
          <p:nvPr/>
        </p:nvSpPr>
        <p:spPr>
          <a:xfrm>
            <a:off x="6829778" y="2814959"/>
            <a:ext cx="241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z</a:t>
            </a:r>
          </a:p>
        </p:txBody>
      </p:sp>
      <p:sp>
        <p:nvSpPr>
          <p:cNvPr id="382" name="Rectangle"/>
          <p:cNvSpPr/>
          <p:nvPr/>
        </p:nvSpPr>
        <p:spPr>
          <a:xfrm>
            <a:off x="7153653" y="2776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83" name="Rectangle"/>
          <p:cNvSpPr/>
          <p:nvPr/>
        </p:nvSpPr>
        <p:spPr>
          <a:xfrm>
            <a:off x="66888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84" name="Rectangle"/>
          <p:cNvSpPr/>
          <p:nvPr/>
        </p:nvSpPr>
        <p:spPr>
          <a:xfrm>
            <a:off x="71714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418" name="Connection Line"/>
          <p:cNvSpPr/>
          <p:nvPr/>
        </p:nvSpPr>
        <p:spPr>
          <a:xfrm>
            <a:off x="4690366" y="4177327"/>
            <a:ext cx="1031925" cy="426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758" extrusionOk="0">
                <a:moveTo>
                  <a:pt x="21600" y="17758"/>
                </a:moveTo>
                <a:cubicBezTo>
                  <a:pt x="20119" y="1094"/>
                  <a:pt x="12919" y="-3842"/>
                  <a:pt x="0" y="295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19" name="Connection Line"/>
          <p:cNvSpPr/>
          <p:nvPr/>
        </p:nvSpPr>
        <p:spPr>
          <a:xfrm>
            <a:off x="4690366" y="1689999"/>
            <a:ext cx="2410470" cy="1923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00" extrusionOk="0">
                <a:moveTo>
                  <a:pt x="21600" y="546"/>
                </a:moveTo>
                <a:cubicBezTo>
                  <a:pt x="11349" y="-2000"/>
                  <a:pt x="4149" y="4351"/>
                  <a:pt x="0" y="19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20" name="Connection Line"/>
          <p:cNvSpPr/>
          <p:nvPr/>
        </p:nvSpPr>
        <p:spPr>
          <a:xfrm>
            <a:off x="5983274" y="1832713"/>
            <a:ext cx="1050787" cy="3155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3" h="21600" extrusionOk="0">
                <a:moveTo>
                  <a:pt x="16203" y="0"/>
                </a:moveTo>
                <a:cubicBezTo>
                  <a:pt x="-5113" y="3135"/>
                  <a:pt x="-5397" y="10335"/>
                  <a:pt x="15351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21" name="Connection Line"/>
          <p:cNvSpPr/>
          <p:nvPr/>
        </p:nvSpPr>
        <p:spPr>
          <a:xfrm>
            <a:off x="5753353" y="4329898"/>
            <a:ext cx="1679229" cy="695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31" extrusionOk="0">
                <a:moveTo>
                  <a:pt x="0" y="8497"/>
                </a:moveTo>
                <a:cubicBezTo>
                  <a:pt x="9413" y="-5069"/>
                  <a:pt x="16613" y="-2391"/>
                  <a:pt x="21600" y="16531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22" name="Connection Line"/>
          <p:cNvSpPr/>
          <p:nvPr/>
        </p:nvSpPr>
        <p:spPr>
          <a:xfrm>
            <a:off x="10356994" y="4900514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23" name="Connection Line"/>
          <p:cNvSpPr/>
          <p:nvPr/>
        </p:nvSpPr>
        <p:spPr>
          <a:xfrm>
            <a:off x="7419580" y="2474311"/>
            <a:ext cx="1613943" cy="653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332" y="7289"/>
                  <a:pt x="6132" y="89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24" name="Connection Line"/>
          <p:cNvSpPr/>
          <p:nvPr/>
        </p:nvSpPr>
        <p:spPr>
          <a:xfrm>
            <a:off x="7419580" y="3109311"/>
            <a:ext cx="1999804" cy="1565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609" y="10642"/>
                  <a:pt x="6409" y="3442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25" name="Connection Line"/>
          <p:cNvSpPr/>
          <p:nvPr/>
        </p:nvSpPr>
        <p:spPr>
          <a:xfrm>
            <a:off x="4690366" y="4543661"/>
            <a:ext cx="991196" cy="466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961" extrusionOk="0">
                <a:moveTo>
                  <a:pt x="21600" y="5636"/>
                </a:moveTo>
                <a:cubicBezTo>
                  <a:pt x="15376" y="-4639"/>
                  <a:pt x="8176" y="-864"/>
                  <a:pt x="0" y="16961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93" name="list"/>
          <p:cNvSpPr txBox="1"/>
          <p:nvPr/>
        </p:nvSpPr>
        <p:spPr>
          <a:xfrm>
            <a:off x="6461273" y="5197137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394" name="list"/>
          <p:cNvSpPr txBox="1"/>
          <p:nvPr/>
        </p:nvSpPr>
        <p:spPr>
          <a:xfrm>
            <a:off x="9833571" y="3607122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395" name="list"/>
          <p:cNvSpPr txBox="1"/>
          <p:nvPr/>
        </p:nvSpPr>
        <p:spPr>
          <a:xfrm>
            <a:off x="9579626" y="2306959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396" name="dict"/>
          <p:cNvSpPr txBox="1"/>
          <p:nvPr/>
        </p:nvSpPr>
        <p:spPr>
          <a:xfrm>
            <a:off x="9755838" y="5761359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397" name="dict"/>
          <p:cNvSpPr txBox="1"/>
          <p:nvPr/>
        </p:nvSpPr>
        <p:spPr>
          <a:xfrm>
            <a:off x="7114995" y="3776984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398" name="L"/>
          <p:cNvSpPr txBox="1"/>
          <p:nvPr/>
        </p:nvSpPr>
        <p:spPr>
          <a:xfrm>
            <a:off x="6818616" y="3322959"/>
            <a:ext cx="2637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L</a:t>
            </a:r>
          </a:p>
        </p:txBody>
      </p:sp>
      <p:sp>
        <p:nvSpPr>
          <p:cNvPr id="399" name="Rectangle"/>
          <p:cNvSpPr/>
          <p:nvPr/>
        </p:nvSpPr>
        <p:spPr>
          <a:xfrm>
            <a:off x="7153653" y="3284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426" name="Connection Line"/>
          <p:cNvSpPr/>
          <p:nvPr/>
        </p:nvSpPr>
        <p:spPr>
          <a:xfrm>
            <a:off x="5794230" y="3565933"/>
            <a:ext cx="1615878" cy="1000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214" y="15463"/>
                  <a:pt x="9414" y="8263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01" name="Frames:"/>
          <p:cNvSpPr txBox="1"/>
          <p:nvPr/>
        </p:nvSpPr>
        <p:spPr>
          <a:xfrm>
            <a:off x="2625493" y="2738759"/>
            <a:ext cx="107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Frames:</a:t>
            </a:r>
          </a:p>
        </p:txBody>
      </p:sp>
      <p:sp>
        <p:nvSpPr>
          <p:cNvPr id="402" name="note: quotes for strings…"/>
          <p:cNvSpPr txBox="1"/>
          <p:nvPr/>
        </p:nvSpPr>
        <p:spPr>
          <a:xfrm>
            <a:off x="1926983" y="1532259"/>
            <a:ext cx="277460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/>
            </a:pPr>
            <a:r>
              <a:t>note: quotes for strings</a:t>
            </a:r>
          </a:p>
          <a:p>
            <a:pPr>
              <a:defRPr b="0" i="1"/>
            </a:pPr>
            <a:r>
              <a:t>not shown (to simplify)</a:t>
            </a:r>
          </a:p>
        </p:txBody>
      </p:sp>
      <p:sp>
        <p:nvSpPr>
          <p:cNvPr id="403" name="Objects and Referenc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Objects and References</a:t>
            </a:r>
          </a:p>
        </p:txBody>
      </p:sp>
      <p:sp>
        <p:nvSpPr>
          <p:cNvPr id="404" name="Questions…"/>
          <p:cNvSpPr txBox="1"/>
          <p:nvPr/>
        </p:nvSpPr>
        <p:spPr>
          <a:xfrm>
            <a:off x="2761890" y="7202809"/>
            <a:ext cx="7865493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5" indent="0" algn="l">
              <a:spcBef>
                <a:spcPts val="4200"/>
              </a:spcBef>
              <a:defRPr sz="3200" b="0"/>
            </a:pPr>
            <a:r>
              <a:t>Questions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t>why do we need this more complicated model?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t>how can we create new types of objects?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t>how can we compare objects and references?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t>how can we copy objects to create new objects?</a:t>
            </a:r>
          </a:p>
        </p:txBody>
      </p:sp>
      <p:sp>
        <p:nvSpPr>
          <p:cNvPr id="405" name="9"/>
          <p:cNvSpPr txBox="1"/>
          <p:nvPr/>
        </p:nvSpPr>
        <p:spPr>
          <a:xfrm>
            <a:off x="7273745" y="6316985"/>
            <a:ext cx="2540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9</a:t>
            </a:r>
          </a:p>
        </p:txBody>
      </p:sp>
      <p:sp>
        <p:nvSpPr>
          <p:cNvPr id="406" name="8"/>
          <p:cNvSpPr txBox="1"/>
          <p:nvPr/>
        </p:nvSpPr>
        <p:spPr>
          <a:xfrm>
            <a:off x="6765745" y="6316985"/>
            <a:ext cx="2540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8</a:t>
            </a:r>
          </a:p>
        </p:txBody>
      </p:sp>
      <p:sp>
        <p:nvSpPr>
          <p:cNvPr id="407" name="&quot;zebra&quot;"/>
          <p:cNvSpPr txBox="1"/>
          <p:nvPr/>
        </p:nvSpPr>
        <p:spPr>
          <a:xfrm>
            <a:off x="11588917" y="4873226"/>
            <a:ext cx="932037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"zebra"</a:t>
            </a:r>
          </a:p>
        </p:txBody>
      </p:sp>
      <p:sp>
        <p:nvSpPr>
          <p:cNvPr id="408" name="&quot;mammal&quot;"/>
          <p:cNvSpPr txBox="1"/>
          <p:nvPr/>
        </p:nvSpPr>
        <p:spPr>
          <a:xfrm>
            <a:off x="11425888" y="5535821"/>
            <a:ext cx="125809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"mammal"</a:t>
            </a:r>
          </a:p>
        </p:txBody>
      </p:sp>
      <p:sp>
        <p:nvSpPr>
          <p:cNvPr id="427" name="Connection Line"/>
          <p:cNvSpPr/>
          <p:nvPr/>
        </p:nvSpPr>
        <p:spPr>
          <a:xfrm>
            <a:off x="10393408" y="5495120"/>
            <a:ext cx="1052216" cy="188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17" extrusionOk="0">
                <a:moveTo>
                  <a:pt x="21600" y="16517"/>
                </a:moveTo>
                <a:cubicBezTo>
                  <a:pt x="14341" y="-2456"/>
                  <a:pt x="7141" y="-5083"/>
                  <a:pt x="0" y="8637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28" name="Connection Line"/>
          <p:cNvSpPr/>
          <p:nvPr/>
        </p:nvSpPr>
        <p:spPr>
          <a:xfrm>
            <a:off x="6412436" y="4975105"/>
            <a:ext cx="966887" cy="1417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20001" y="9706"/>
                  <a:pt x="12801" y="2506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29" name="Connection Line"/>
          <p:cNvSpPr/>
          <p:nvPr/>
        </p:nvSpPr>
        <p:spPr>
          <a:xfrm>
            <a:off x="5904436" y="4975105"/>
            <a:ext cx="864841" cy="1493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7464" y="14858"/>
                  <a:pt x="264" y="7658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30" name="Connection Line"/>
          <p:cNvSpPr/>
          <p:nvPr/>
        </p:nvSpPr>
        <p:spPr>
          <a:xfrm>
            <a:off x="7419580" y="1630926"/>
            <a:ext cx="907356" cy="335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04" extrusionOk="0">
                <a:moveTo>
                  <a:pt x="21600" y="9899"/>
                </a:moveTo>
                <a:cubicBezTo>
                  <a:pt x="13259" y="-5196"/>
                  <a:pt x="6059" y="-3028"/>
                  <a:pt x="0" y="16404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13" name="stack"/>
          <p:cNvSpPr txBox="1"/>
          <p:nvPr/>
        </p:nvSpPr>
        <p:spPr>
          <a:xfrm>
            <a:off x="4166189" y="1075059"/>
            <a:ext cx="7426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stack</a:t>
            </a:r>
          </a:p>
        </p:txBody>
      </p:sp>
      <p:sp>
        <p:nvSpPr>
          <p:cNvPr id="414" name="heap"/>
          <p:cNvSpPr txBox="1"/>
          <p:nvPr/>
        </p:nvSpPr>
        <p:spPr>
          <a:xfrm>
            <a:off x="5461415" y="1075059"/>
            <a:ext cx="692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heap</a:t>
            </a:r>
          </a:p>
        </p:txBody>
      </p:sp>
      <p:sp>
        <p:nvSpPr>
          <p:cNvPr id="415" name="Line"/>
          <p:cNvSpPr/>
          <p:nvPr/>
        </p:nvSpPr>
        <p:spPr>
          <a:xfrm rot="18900000">
            <a:off x="5139867" y="3905933"/>
            <a:ext cx="3847164" cy="264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866" y="3772"/>
                  <a:pt x="3870" y="7190"/>
                  <a:pt x="6005" y="10322"/>
                </a:cubicBezTo>
                <a:cubicBezTo>
                  <a:pt x="8050" y="13319"/>
                  <a:pt x="10555" y="16374"/>
                  <a:pt x="13626" y="15609"/>
                </a:cubicBezTo>
                <a:cubicBezTo>
                  <a:pt x="14929" y="15285"/>
                  <a:pt x="16133" y="14151"/>
                  <a:pt x="17459" y="14341"/>
                </a:cubicBezTo>
                <a:cubicBezTo>
                  <a:pt x="18663" y="14514"/>
                  <a:pt x="19607" y="15602"/>
                  <a:pt x="20288" y="16880"/>
                </a:cubicBezTo>
                <a:cubicBezTo>
                  <a:pt x="20990" y="18196"/>
                  <a:pt x="21466" y="19801"/>
                  <a:pt x="21600" y="2160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6" name="this end of an…"/>
          <p:cNvSpPr txBox="1"/>
          <p:nvPr/>
        </p:nvSpPr>
        <p:spPr>
          <a:xfrm>
            <a:off x="2604994" y="6004242"/>
            <a:ext cx="2891434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end of an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arrow is a </a:t>
            </a:r>
            <a:r>
              <a:rPr b="1"/>
              <a:t>reference</a:t>
            </a:r>
          </a:p>
        </p:txBody>
      </p:sp>
      <p:sp>
        <p:nvSpPr>
          <p:cNvPr id="417" name="this end of an…"/>
          <p:cNvSpPr txBox="1"/>
          <p:nvPr/>
        </p:nvSpPr>
        <p:spPr>
          <a:xfrm>
            <a:off x="9443113" y="4009824"/>
            <a:ext cx="2543474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end of an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arrow is an </a:t>
            </a:r>
            <a:r>
              <a:rPr b="1"/>
              <a:t>object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Example 3: reassign new list to param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3: reassign new list to param</a:t>
            </a:r>
          </a:p>
        </p:txBody>
      </p:sp>
      <p:sp>
        <p:nvSpPr>
          <p:cNvPr id="1054" name="def f(items):…"/>
          <p:cNvSpPr txBox="1"/>
          <p:nvPr/>
        </p:nvSpPr>
        <p:spPr>
          <a:xfrm>
            <a:off x="912499" y="1587500"/>
            <a:ext cx="6720484" cy="347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def f(items):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items = items + ["!!!"]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print("f:", items)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words = ['hello', 'world']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f(words)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print("after:", words)</a:t>
            </a:r>
          </a:p>
        </p:txBody>
      </p:sp>
      <p:sp>
        <p:nvSpPr>
          <p:cNvPr id="1055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6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1057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Example 4: in-place sor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4: in-place sort</a:t>
            </a:r>
          </a:p>
        </p:txBody>
      </p:sp>
      <p:sp>
        <p:nvSpPr>
          <p:cNvPr id="1060" name="def first(items):…"/>
          <p:cNvSpPr txBox="1"/>
          <p:nvPr/>
        </p:nvSpPr>
        <p:spPr>
          <a:xfrm>
            <a:off x="912499" y="1587500"/>
            <a:ext cx="9411891" cy="541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def first(items):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return items[0]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def smallest(items):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items.sort()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return items[0]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numbers	= [4,5,3,2,1]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print("first:", first(numbers))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print("smallest:", smallest(numbers))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print("first:", first(numbers))</a:t>
            </a:r>
          </a:p>
        </p:txBody>
      </p:sp>
      <p:sp>
        <p:nvSpPr>
          <p:cNvPr id="1061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62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1063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Example 5: sorted sor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5: sorted sort</a:t>
            </a:r>
          </a:p>
        </p:txBody>
      </p:sp>
      <p:sp>
        <p:nvSpPr>
          <p:cNvPr id="1066" name="def first(items):…"/>
          <p:cNvSpPr txBox="1"/>
          <p:nvPr/>
        </p:nvSpPr>
        <p:spPr>
          <a:xfrm>
            <a:off x="912499" y="1587500"/>
            <a:ext cx="9411891" cy="541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def first(items):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return items[0]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def smallest(items):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items = sorted(items)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return items[0]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numbers	= [4,5,3,2,1]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print("first:", first(numbers))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print("smallest:", smallest(numbers))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print("first:", first(numbers))</a:t>
            </a:r>
          </a:p>
        </p:txBody>
      </p:sp>
      <p:sp>
        <p:nvSpPr>
          <p:cNvPr id="1067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68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1069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1072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New Types of Objects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namedtuple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recordclass</a:t>
            </a:r>
          </a:p>
          <a:p>
            <a:pPr marL="0" lvl="5" indent="0">
              <a:buSzTx/>
              <a:buNone/>
            </a:pPr>
            <a:r>
              <a:t>References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motivation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bugs: accidental argument modification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“is” vs. “==”</a:t>
            </a:r>
          </a:p>
        </p:txBody>
      </p:sp>
      <p:sp>
        <p:nvSpPr>
          <p:cNvPr id="1073" name="are two objects equivalent?…"/>
          <p:cNvSpPr txBox="1"/>
          <p:nvPr/>
        </p:nvSpPr>
        <p:spPr>
          <a:xfrm>
            <a:off x="1844178" y="6299200"/>
            <a:ext cx="5303120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600" b="0" i="1"/>
            </a:pPr>
            <a:r>
              <a:t>are two objects equivalent?</a:t>
            </a:r>
          </a:p>
          <a:p>
            <a:pPr algn="l">
              <a:defRPr sz="3600" b="0" i="1"/>
            </a:pPr>
            <a:endParaRPr/>
          </a:p>
          <a:p>
            <a:pPr algn="l">
              <a:defRPr sz="3600" b="0" i="1"/>
            </a:pPr>
            <a:r>
              <a:t>are two references equivalent?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076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077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x</a:t>
            </a:r>
          </a:p>
        </p:txBody>
      </p:sp>
      <p:sp>
        <p:nvSpPr>
          <p:cNvPr id="1078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79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0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081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082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y</a:t>
            </a:r>
          </a:p>
        </p:txBody>
      </p:sp>
      <p:sp>
        <p:nvSpPr>
          <p:cNvPr id="1083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4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z</a:t>
            </a:r>
          </a:p>
        </p:txBody>
      </p:sp>
      <p:sp>
        <p:nvSpPr>
          <p:cNvPr id="1085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6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7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</a:t>
            </a:r>
          </a:p>
        </p:txBody>
      </p:sp>
      <p:sp>
        <p:nvSpPr>
          <p:cNvPr id="1088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9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90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091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092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93" name="[2]"/>
          <p:cNvSpPr txBox="1"/>
          <p:nvPr/>
        </p:nvSpPr>
        <p:spPr>
          <a:xfrm>
            <a:off x="7551563" y="7975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094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95" name="w = [1]…"/>
          <p:cNvSpPr txBox="1"/>
          <p:nvPr/>
        </p:nvSpPr>
        <p:spPr>
          <a:xfrm>
            <a:off x="1171984" y="2035779"/>
            <a:ext cx="1821459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z = y</a:t>
            </a:r>
          </a:p>
        </p:txBody>
      </p:sp>
      <p:sp>
        <p:nvSpPr>
          <p:cNvPr id="1096" name="observation: x and y are equal to each other,…"/>
          <p:cNvSpPr txBox="1"/>
          <p:nvPr/>
        </p:nvSpPr>
        <p:spPr>
          <a:xfrm>
            <a:off x="5172298" y="1852860"/>
            <a:ext cx="6267004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observation</a:t>
            </a:r>
            <a:r>
              <a:t>: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and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are </a:t>
            </a:r>
            <a:r>
              <a:rPr b="1"/>
              <a:t>equal</a:t>
            </a:r>
            <a:r>
              <a:t> to each other,</a:t>
            </a:r>
          </a:p>
          <a:p>
            <a:pPr>
              <a:defRPr b="0"/>
            </a:pPr>
            <a:r>
              <a:t>but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and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z</a:t>
            </a:r>
            <a:r>
              <a:t> are </a:t>
            </a:r>
            <a:r>
              <a:rPr b="1"/>
              <a:t>MORE equal</a:t>
            </a:r>
            <a:r>
              <a:t> to each other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099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100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</a:t>
            </a:r>
          </a:p>
        </p:txBody>
      </p:sp>
      <p:sp>
        <p:nvSpPr>
          <p:cNvPr id="1101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2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3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104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105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y</a:t>
            </a:r>
          </a:p>
        </p:txBody>
      </p:sp>
      <p:sp>
        <p:nvSpPr>
          <p:cNvPr id="1106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7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z</a:t>
            </a:r>
          </a:p>
        </p:txBody>
      </p:sp>
      <p:sp>
        <p:nvSpPr>
          <p:cNvPr id="1108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9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0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</a:t>
            </a:r>
          </a:p>
        </p:txBody>
      </p:sp>
      <p:sp>
        <p:nvSpPr>
          <p:cNvPr id="1111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2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3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114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115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6" name="[2]"/>
          <p:cNvSpPr txBox="1"/>
          <p:nvPr/>
        </p:nvSpPr>
        <p:spPr>
          <a:xfrm>
            <a:off x="7551563" y="7975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117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8" name="w = [1]…"/>
          <p:cNvSpPr txBox="1"/>
          <p:nvPr/>
        </p:nvSpPr>
        <p:spPr>
          <a:xfrm>
            <a:off x="1171984" y="2035779"/>
            <a:ext cx="1821459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z = y</a:t>
            </a:r>
          </a:p>
        </p:txBody>
      </p:sp>
      <p:sp>
        <p:nvSpPr>
          <p:cNvPr id="1119" name="w == x"/>
          <p:cNvSpPr txBox="1"/>
          <p:nvPr/>
        </p:nvSpPr>
        <p:spPr>
          <a:xfrm>
            <a:off x="7441852" y="1542106"/>
            <a:ext cx="2185096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r>
              <a:rPr dirty="0"/>
              <a:t>w == x</a:t>
            </a:r>
          </a:p>
        </p:txBody>
      </p:sp>
      <p:sp>
        <p:nvSpPr>
          <p:cNvPr id="1120" name="False"/>
          <p:cNvSpPr txBox="1"/>
          <p:nvPr/>
        </p:nvSpPr>
        <p:spPr>
          <a:xfrm>
            <a:off x="7686823" y="2506320"/>
            <a:ext cx="169515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False</a:t>
            </a:r>
          </a:p>
        </p:txBody>
      </p:sp>
      <p:sp>
        <p:nvSpPr>
          <p:cNvPr id="1121" name="Circle"/>
          <p:cNvSpPr/>
          <p:nvPr/>
        </p:nvSpPr>
        <p:spPr>
          <a:xfrm>
            <a:off x="7559446" y="63952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22" name="Circle"/>
          <p:cNvSpPr/>
          <p:nvPr/>
        </p:nvSpPr>
        <p:spPr>
          <a:xfrm>
            <a:off x="7559446" y="7182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125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126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x</a:t>
            </a:r>
          </a:p>
        </p:txBody>
      </p:sp>
      <p:sp>
        <p:nvSpPr>
          <p:cNvPr id="1127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28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29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130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131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</a:t>
            </a:r>
          </a:p>
        </p:txBody>
      </p:sp>
      <p:sp>
        <p:nvSpPr>
          <p:cNvPr id="1132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33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z</a:t>
            </a:r>
          </a:p>
        </p:txBody>
      </p:sp>
      <p:sp>
        <p:nvSpPr>
          <p:cNvPr id="1134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35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36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</a:t>
            </a:r>
          </a:p>
        </p:txBody>
      </p:sp>
      <p:sp>
        <p:nvSpPr>
          <p:cNvPr id="1137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38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39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140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141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42" name="[2]"/>
          <p:cNvSpPr txBox="1"/>
          <p:nvPr/>
        </p:nvSpPr>
        <p:spPr>
          <a:xfrm>
            <a:off x="7551563" y="7975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143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44" name="w = [1]…"/>
          <p:cNvSpPr txBox="1"/>
          <p:nvPr/>
        </p:nvSpPr>
        <p:spPr>
          <a:xfrm>
            <a:off x="1171984" y="2035779"/>
            <a:ext cx="1821459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z = y</a:t>
            </a:r>
          </a:p>
        </p:txBody>
      </p:sp>
      <p:sp>
        <p:nvSpPr>
          <p:cNvPr id="1145" name="y == z"/>
          <p:cNvSpPr txBox="1"/>
          <p:nvPr/>
        </p:nvSpPr>
        <p:spPr>
          <a:xfrm>
            <a:off x="7543800" y="1542106"/>
            <a:ext cx="198120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r>
              <a:rPr dirty="0"/>
              <a:t>y == z</a:t>
            </a:r>
          </a:p>
        </p:txBody>
      </p:sp>
      <p:sp>
        <p:nvSpPr>
          <p:cNvPr id="1146" name="Circle"/>
          <p:cNvSpPr/>
          <p:nvPr/>
        </p:nvSpPr>
        <p:spPr>
          <a:xfrm>
            <a:off x="7559446" y="7944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47" name="Circle"/>
          <p:cNvSpPr/>
          <p:nvPr/>
        </p:nvSpPr>
        <p:spPr>
          <a:xfrm>
            <a:off x="7419746" y="7804942"/>
            <a:ext cx="832308" cy="8323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150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151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</a:t>
            </a:r>
          </a:p>
        </p:txBody>
      </p:sp>
      <p:sp>
        <p:nvSpPr>
          <p:cNvPr id="1152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53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54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155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156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</a:t>
            </a:r>
          </a:p>
        </p:txBody>
      </p:sp>
      <p:sp>
        <p:nvSpPr>
          <p:cNvPr id="1157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58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z</a:t>
            </a:r>
          </a:p>
        </p:txBody>
      </p:sp>
      <p:sp>
        <p:nvSpPr>
          <p:cNvPr id="1159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60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61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</a:t>
            </a:r>
          </a:p>
        </p:txBody>
      </p:sp>
      <p:sp>
        <p:nvSpPr>
          <p:cNvPr id="1162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63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64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165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166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67" name="[2]"/>
          <p:cNvSpPr txBox="1"/>
          <p:nvPr/>
        </p:nvSpPr>
        <p:spPr>
          <a:xfrm>
            <a:off x="7551563" y="7975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168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69" name="w = [1]…"/>
          <p:cNvSpPr txBox="1"/>
          <p:nvPr/>
        </p:nvSpPr>
        <p:spPr>
          <a:xfrm>
            <a:off x="1171984" y="2035779"/>
            <a:ext cx="1821459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z = y</a:t>
            </a:r>
          </a:p>
        </p:txBody>
      </p:sp>
      <p:sp>
        <p:nvSpPr>
          <p:cNvPr id="1170" name="x == y"/>
          <p:cNvSpPr txBox="1"/>
          <p:nvPr/>
        </p:nvSpPr>
        <p:spPr>
          <a:xfrm>
            <a:off x="7524452" y="1542106"/>
            <a:ext cx="2019896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r>
              <a:t>x == y</a:t>
            </a:r>
          </a:p>
        </p:txBody>
      </p:sp>
      <p:sp>
        <p:nvSpPr>
          <p:cNvPr id="1171" name="Circle"/>
          <p:cNvSpPr/>
          <p:nvPr/>
        </p:nvSpPr>
        <p:spPr>
          <a:xfrm>
            <a:off x="7559446" y="7944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2" name="Circle"/>
          <p:cNvSpPr/>
          <p:nvPr/>
        </p:nvSpPr>
        <p:spPr>
          <a:xfrm>
            <a:off x="7559446" y="7182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3" name="????"/>
          <p:cNvSpPr txBox="1"/>
          <p:nvPr/>
        </p:nvSpPr>
        <p:spPr>
          <a:xfrm>
            <a:off x="8008143" y="2506320"/>
            <a:ext cx="105251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????</a:t>
            </a: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176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177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</a:t>
            </a:r>
          </a:p>
        </p:txBody>
      </p:sp>
      <p:sp>
        <p:nvSpPr>
          <p:cNvPr id="1178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9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80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181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182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</a:t>
            </a:r>
          </a:p>
        </p:txBody>
      </p:sp>
      <p:sp>
        <p:nvSpPr>
          <p:cNvPr id="1183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84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z</a:t>
            </a:r>
          </a:p>
        </p:txBody>
      </p:sp>
      <p:sp>
        <p:nvSpPr>
          <p:cNvPr id="1185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86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87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</a:t>
            </a:r>
          </a:p>
        </p:txBody>
      </p:sp>
      <p:sp>
        <p:nvSpPr>
          <p:cNvPr id="1188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89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90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191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192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93" name="[2]"/>
          <p:cNvSpPr txBox="1"/>
          <p:nvPr/>
        </p:nvSpPr>
        <p:spPr>
          <a:xfrm>
            <a:off x="7551563" y="7975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194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95" name="w = [1]…"/>
          <p:cNvSpPr txBox="1"/>
          <p:nvPr/>
        </p:nvSpPr>
        <p:spPr>
          <a:xfrm>
            <a:off x="1171984" y="2035779"/>
            <a:ext cx="1821459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z = y</a:t>
            </a:r>
          </a:p>
        </p:txBody>
      </p:sp>
      <p:sp>
        <p:nvSpPr>
          <p:cNvPr id="1196" name="x == y"/>
          <p:cNvSpPr txBox="1"/>
          <p:nvPr/>
        </p:nvSpPr>
        <p:spPr>
          <a:xfrm>
            <a:off x="7524452" y="1542106"/>
            <a:ext cx="2019896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r>
              <a:t>x == y</a:t>
            </a:r>
          </a:p>
        </p:txBody>
      </p:sp>
      <p:sp>
        <p:nvSpPr>
          <p:cNvPr id="1197" name="True"/>
          <p:cNvSpPr txBox="1"/>
          <p:nvPr/>
        </p:nvSpPr>
        <p:spPr>
          <a:xfrm>
            <a:off x="7730281" y="2506320"/>
            <a:ext cx="160823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True</a:t>
            </a:r>
          </a:p>
        </p:txBody>
      </p:sp>
      <p:sp>
        <p:nvSpPr>
          <p:cNvPr id="1198" name="Circle"/>
          <p:cNvSpPr/>
          <p:nvPr/>
        </p:nvSpPr>
        <p:spPr>
          <a:xfrm>
            <a:off x="7559446" y="7944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99" name="Circle"/>
          <p:cNvSpPr/>
          <p:nvPr/>
        </p:nvSpPr>
        <p:spPr>
          <a:xfrm>
            <a:off x="7559446" y="7182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00" name="because x and y refer to…"/>
          <p:cNvSpPr txBox="1"/>
          <p:nvPr/>
        </p:nvSpPr>
        <p:spPr>
          <a:xfrm>
            <a:off x="6937399" y="3515970"/>
            <a:ext cx="319400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because x and y refer to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two equivalent objects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203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204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</a:t>
            </a:r>
          </a:p>
        </p:txBody>
      </p:sp>
      <p:sp>
        <p:nvSpPr>
          <p:cNvPr id="1205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06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07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208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209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</a:t>
            </a:r>
          </a:p>
        </p:txBody>
      </p:sp>
      <p:sp>
        <p:nvSpPr>
          <p:cNvPr id="1210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11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z</a:t>
            </a:r>
          </a:p>
        </p:txBody>
      </p:sp>
      <p:sp>
        <p:nvSpPr>
          <p:cNvPr id="1212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13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14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</a:t>
            </a:r>
          </a:p>
        </p:txBody>
      </p:sp>
      <p:sp>
        <p:nvSpPr>
          <p:cNvPr id="1215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16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17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218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219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20" name="[2]"/>
          <p:cNvSpPr txBox="1"/>
          <p:nvPr/>
        </p:nvSpPr>
        <p:spPr>
          <a:xfrm>
            <a:off x="7551563" y="7975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221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22" name="w = [1]…"/>
          <p:cNvSpPr txBox="1"/>
          <p:nvPr/>
        </p:nvSpPr>
        <p:spPr>
          <a:xfrm>
            <a:off x="1171984" y="2035779"/>
            <a:ext cx="1821459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z = y</a:t>
            </a:r>
          </a:p>
        </p:txBody>
      </p:sp>
      <p:sp>
        <p:nvSpPr>
          <p:cNvPr id="1223" name="x is y"/>
          <p:cNvSpPr txBox="1"/>
          <p:nvPr/>
        </p:nvSpPr>
        <p:spPr>
          <a:xfrm>
            <a:off x="7690246" y="1542106"/>
            <a:ext cx="168830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r>
              <a:t>x is y</a:t>
            </a:r>
          </a:p>
        </p:txBody>
      </p:sp>
      <p:sp>
        <p:nvSpPr>
          <p:cNvPr id="1224" name="Circle"/>
          <p:cNvSpPr/>
          <p:nvPr/>
        </p:nvSpPr>
        <p:spPr>
          <a:xfrm>
            <a:off x="7559446" y="7944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25" name="Circle"/>
          <p:cNvSpPr/>
          <p:nvPr/>
        </p:nvSpPr>
        <p:spPr>
          <a:xfrm>
            <a:off x="7559446" y="7182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26" name="Arrow"/>
          <p:cNvSpPr/>
          <p:nvPr/>
        </p:nvSpPr>
        <p:spPr>
          <a:xfrm rot="16200000">
            <a:off x="7899400" y="2394294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27" name="new operator to check if two…"/>
          <p:cNvSpPr txBox="1"/>
          <p:nvPr/>
        </p:nvSpPr>
        <p:spPr>
          <a:xfrm>
            <a:off x="5749081" y="3769329"/>
            <a:ext cx="557063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new operator to check if two</a:t>
            </a:r>
          </a:p>
          <a:p>
            <a:r>
              <a:t>references refer to the same object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433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New Types of Objects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tuple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namedtuple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recordclass</a:t>
            </a:r>
          </a:p>
          <a:p>
            <a:pPr marL="0" lvl="5" indent="0">
              <a:buSzTx/>
              <a:buNone/>
            </a:pPr>
            <a:r>
              <a:t>References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motivation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bugs: accidental argument modification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“is” vs. “==”</a:t>
            </a:r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230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231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</a:t>
            </a:r>
          </a:p>
        </p:txBody>
      </p:sp>
      <p:sp>
        <p:nvSpPr>
          <p:cNvPr id="1232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33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34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235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236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</a:t>
            </a:r>
          </a:p>
        </p:txBody>
      </p:sp>
      <p:sp>
        <p:nvSpPr>
          <p:cNvPr id="1237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38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z</a:t>
            </a:r>
          </a:p>
        </p:txBody>
      </p:sp>
      <p:sp>
        <p:nvSpPr>
          <p:cNvPr id="1239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40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41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</a:t>
            </a:r>
          </a:p>
        </p:txBody>
      </p:sp>
      <p:sp>
        <p:nvSpPr>
          <p:cNvPr id="1242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43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44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245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246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47" name="[2]"/>
          <p:cNvSpPr txBox="1"/>
          <p:nvPr/>
        </p:nvSpPr>
        <p:spPr>
          <a:xfrm>
            <a:off x="7551563" y="7975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248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49" name="w = [1]…"/>
          <p:cNvSpPr txBox="1"/>
          <p:nvPr/>
        </p:nvSpPr>
        <p:spPr>
          <a:xfrm>
            <a:off x="1171984" y="2035779"/>
            <a:ext cx="1821459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z = y</a:t>
            </a:r>
          </a:p>
        </p:txBody>
      </p:sp>
      <p:sp>
        <p:nvSpPr>
          <p:cNvPr id="1250" name="x is y"/>
          <p:cNvSpPr txBox="1"/>
          <p:nvPr/>
        </p:nvSpPr>
        <p:spPr>
          <a:xfrm>
            <a:off x="7690246" y="1542106"/>
            <a:ext cx="168830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r>
              <a:t>x is y</a:t>
            </a:r>
          </a:p>
        </p:txBody>
      </p:sp>
      <p:sp>
        <p:nvSpPr>
          <p:cNvPr id="1251" name="Circle"/>
          <p:cNvSpPr/>
          <p:nvPr/>
        </p:nvSpPr>
        <p:spPr>
          <a:xfrm>
            <a:off x="7559446" y="7944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52" name="Circle"/>
          <p:cNvSpPr/>
          <p:nvPr/>
        </p:nvSpPr>
        <p:spPr>
          <a:xfrm>
            <a:off x="7559446" y="7182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53" name="False"/>
          <p:cNvSpPr txBox="1"/>
          <p:nvPr/>
        </p:nvSpPr>
        <p:spPr>
          <a:xfrm>
            <a:off x="7686823" y="2506320"/>
            <a:ext cx="169515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False</a:t>
            </a: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256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257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x</a:t>
            </a:r>
          </a:p>
        </p:txBody>
      </p:sp>
      <p:sp>
        <p:nvSpPr>
          <p:cNvPr id="1258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59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60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261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262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</a:t>
            </a:r>
          </a:p>
        </p:txBody>
      </p:sp>
      <p:sp>
        <p:nvSpPr>
          <p:cNvPr id="1263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64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z</a:t>
            </a:r>
          </a:p>
        </p:txBody>
      </p:sp>
      <p:sp>
        <p:nvSpPr>
          <p:cNvPr id="1265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66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67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</a:t>
            </a:r>
          </a:p>
        </p:txBody>
      </p:sp>
      <p:sp>
        <p:nvSpPr>
          <p:cNvPr id="1268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69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0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271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272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3" name="[2]"/>
          <p:cNvSpPr txBox="1"/>
          <p:nvPr/>
        </p:nvSpPr>
        <p:spPr>
          <a:xfrm>
            <a:off x="7551563" y="7975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274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5" name="w = [1]…"/>
          <p:cNvSpPr txBox="1"/>
          <p:nvPr/>
        </p:nvSpPr>
        <p:spPr>
          <a:xfrm>
            <a:off x="1171984" y="2035779"/>
            <a:ext cx="1821459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z = y</a:t>
            </a:r>
          </a:p>
        </p:txBody>
      </p:sp>
      <p:sp>
        <p:nvSpPr>
          <p:cNvPr id="1276" name="y is z"/>
          <p:cNvSpPr txBox="1"/>
          <p:nvPr/>
        </p:nvSpPr>
        <p:spPr>
          <a:xfrm>
            <a:off x="7709594" y="1542106"/>
            <a:ext cx="164961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r>
              <a:t>y is z</a:t>
            </a:r>
          </a:p>
        </p:txBody>
      </p:sp>
      <p:sp>
        <p:nvSpPr>
          <p:cNvPr id="1277" name="Circle"/>
          <p:cNvSpPr/>
          <p:nvPr/>
        </p:nvSpPr>
        <p:spPr>
          <a:xfrm>
            <a:off x="7559446" y="7944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8" name="Circle"/>
          <p:cNvSpPr/>
          <p:nvPr/>
        </p:nvSpPr>
        <p:spPr>
          <a:xfrm>
            <a:off x="7419746" y="7804942"/>
            <a:ext cx="832308" cy="8323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9" name="????"/>
          <p:cNvSpPr txBox="1"/>
          <p:nvPr/>
        </p:nvSpPr>
        <p:spPr>
          <a:xfrm>
            <a:off x="8008143" y="2506320"/>
            <a:ext cx="105251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????</a:t>
            </a:r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282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283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x</a:t>
            </a:r>
          </a:p>
        </p:txBody>
      </p:sp>
      <p:sp>
        <p:nvSpPr>
          <p:cNvPr id="1284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85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86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287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288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</a:t>
            </a:r>
          </a:p>
        </p:txBody>
      </p:sp>
      <p:sp>
        <p:nvSpPr>
          <p:cNvPr id="1289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90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z</a:t>
            </a:r>
          </a:p>
        </p:txBody>
      </p:sp>
      <p:sp>
        <p:nvSpPr>
          <p:cNvPr id="1291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92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93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</a:t>
            </a:r>
          </a:p>
        </p:txBody>
      </p:sp>
      <p:sp>
        <p:nvSpPr>
          <p:cNvPr id="1294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95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96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297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298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99" name="[2]"/>
          <p:cNvSpPr txBox="1"/>
          <p:nvPr/>
        </p:nvSpPr>
        <p:spPr>
          <a:xfrm>
            <a:off x="7551563" y="7975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300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01" name="w = [1]…"/>
          <p:cNvSpPr txBox="1"/>
          <p:nvPr/>
        </p:nvSpPr>
        <p:spPr>
          <a:xfrm>
            <a:off x="1171984" y="2035779"/>
            <a:ext cx="1821459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z = y</a:t>
            </a:r>
          </a:p>
        </p:txBody>
      </p:sp>
      <p:sp>
        <p:nvSpPr>
          <p:cNvPr id="1302" name="y is z"/>
          <p:cNvSpPr txBox="1"/>
          <p:nvPr/>
        </p:nvSpPr>
        <p:spPr>
          <a:xfrm>
            <a:off x="7709594" y="1542106"/>
            <a:ext cx="164961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r>
              <a:t>y is z</a:t>
            </a:r>
          </a:p>
        </p:txBody>
      </p:sp>
      <p:sp>
        <p:nvSpPr>
          <p:cNvPr id="1303" name="True"/>
          <p:cNvSpPr txBox="1"/>
          <p:nvPr/>
        </p:nvSpPr>
        <p:spPr>
          <a:xfrm>
            <a:off x="7730281" y="2506320"/>
            <a:ext cx="160823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True</a:t>
            </a:r>
          </a:p>
        </p:txBody>
      </p:sp>
      <p:sp>
        <p:nvSpPr>
          <p:cNvPr id="1304" name="Circle"/>
          <p:cNvSpPr/>
          <p:nvPr/>
        </p:nvSpPr>
        <p:spPr>
          <a:xfrm>
            <a:off x="7559446" y="7944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05" name="Circle"/>
          <p:cNvSpPr/>
          <p:nvPr/>
        </p:nvSpPr>
        <p:spPr>
          <a:xfrm>
            <a:off x="7419746" y="7804942"/>
            <a:ext cx="832308" cy="8323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308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309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x</a:t>
            </a:r>
          </a:p>
        </p:txBody>
      </p:sp>
      <p:sp>
        <p:nvSpPr>
          <p:cNvPr id="1310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11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12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313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314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</a:t>
            </a:r>
          </a:p>
        </p:txBody>
      </p:sp>
      <p:sp>
        <p:nvSpPr>
          <p:cNvPr id="1315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16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z</a:t>
            </a:r>
          </a:p>
        </p:txBody>
      </p:sp>
      <p:sp>
        <p:nvSpPr>
          <p:cNvPr id="1317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18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19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</a:t>
            </a:r>
          </a:p>
        </p:txBody>
      </p:sp>
      <p:sp>
        <p:nvSpPr>
          <p:cNvPr id="1320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21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22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323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324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25" name="[2, 3]"/>
          <p:cNvSpPr txBox="1"/>
          <p:nvPr/>
        </p:nvSpPr>
        <p:spPr>
          <a:xfrm>
            <a:off x="7592517" y="7975599"/>
            <a:ext cx="9322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[2, 3]</a:t>
            </a:r>
          </a:p>
        </p:txBody>
      </p:sp>
      <p:sp>
        <p:nvSpPr>
          <p:cNvPr id="1326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27" name="w = [1]…"/>
          <p:cNvSpPr txBox="1"/>
          <p:nvPr/>
        </p:nvSpPr>
        <p:spPr>
          <a:xfrm>
            <a:off x="1171984" y="2035779"/>
            <a:ext cx="2675037" cy="269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z = y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y.append(3)</a:t>
            </a:r>
          </a:p>
        </p:txBody>
      </p:sp>
      <p:sp>
        <p:nvSpPr>
          <p:cNvPr id="1328" name="y is z"/>
          <p:cNvSpPr txBox="1"/>
          <p:nvPr/>
        </p:nvSpPr>
        <p:spPr>
          <a:xfrm>
            <a:off x="7709594" y="1542106"/>
            <a:ext cx="164961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r>
              <a:t>y is z</a:t>
            </a:r>
          </a:p>
        </p:txBody>
      </p:sp>
      <p:sp>
        <p:nvSpPr>
          <p:cNvPr id="1329" name="True"/>
          <p:cNvSpPr txBox="1"/>
          <p:nvPr/>
        </p:nvSpPr>
        <p:spPr>
          <a:xfrm>
            <a:off x="7730281" y="2506320"/>
            <a:ext cx="160823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True</a:t>
            </a:r>
          </a:p>
        </p:txBody>
      </p:sp>
      <p:sp>
        <p:nvSpPr>
          <p:cNvPr id="1330" name="This tells you that changes to…"/>
          <p:cNvSpPr txBox="1"/>
          <p:nvPr/>
        </p:nvSpPr>
        <p:spPr>
          <a:xfrm>
            <a:off x="6631260" y="3769329"/>
            <a:ext cx="380628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tells you that changes to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 will show up if we check z</a:t>
            </a:r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333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334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x</a:t>
            </a:r>
          </a:p>
        </p:txBody>
      </p:sp>
      <p:sp>
        <p:nvSpPr>
          <p:cNvPr id="1335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36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37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338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339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</a:t>
            </a:r>
          </a:p>
        </p:txBody>
      </p:sp>
      <p:sp>
        <p:nvSpPr>
          <p:cNvPr id="1340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41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z</a:t>
            </a:r>
          </a:p>
        </p:txBody>
      </p:sp>
      <p:sp>
        <p:nvSpPr>
          <p:cNvPr id="1342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43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44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</a:t>
            </a:r>
          </a:p>
        </p:txBody>
      </p:sp>
      <p:sp>
        <p:nvSpPr>
          <p:cNvPr id="1345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46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47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348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349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50" name="[2, 3]"/>
          <p:cNvSpPr txBox="1"/>
          <p:nvPr/>
        </p:nvSpPr>
        <p:spPr>
          <a:xfrm>
            <a:off x="7592517" y="7975599"/>
            <a:ext cx="9322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[2, 3]</a:t>
            </a:r>
          </a:p>
        </p:txBody>
      </p:sp>
      <p:sp>
        <p:nvSpPr>
          <p:cNvPr id="1351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52" name="w = [1]…"/>
          <p:cNvSpPr txBox="1"/>
          <p:nvPr/>
        </p:nvSpPr>
        <p:spPr>
          <a:xfrm>
            <a:off x="1171984" y="2035779"/>
            <a:ext cx="3742011" cy="312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z = y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y.append(3)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print(z) # [2,3]</a:t>
            </a:r>
          </a:p>
        </p:txBody>
      </p:sp>
      <p:sp>
        <p:nvSpPr>
          <p:cNvPr id="1353" name="y is z"/>
          <p:cNvSpPr txBox="1"/>
          <p:nvPr/>
        </p:nvSpPr>
        <p:spPr>
          <a:xfrm>
            <a:off x="7709594" y="1542106"/>
            <a:ext cx="164961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r>
              <a:t>y is z</a:t>
            </a:r>
          </a:p>
        </p:txBody>
      </p:sp>
      <p:sp>
        <p:nvSpPr>
          <p:cNvPr id="1354" name="True"/>
          <p:cNvSpPr txBox="1"/>
          <p:nvPr/>
        </p:nvSpPr>
        <p:spPr>
          <a:xfrm>
            <a:off x="7730281" y="2506320"/>
            <a:ext cx="160823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True</a:t>
            </a:r>
          </a:p>
        </p:txBody>
      </p:sp>
      <p:sp>
        <p:nvSpPr>
          <p:cNvPr id="1355" name="This tells you that changes to…"/>
          <p:cNvSpPr txBox="1"/>
          <p:nvPr/>
        </p:nvSpPr>
        <p:spPr>
          <a:xfrm>
            <a:off x="6631260" y="3769329"/>
            <a:ext cx="380628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tells you that changes to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 will show up if we check z</a:t>
            </a:r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Be careful with is!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Be careful with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is</a:t>
            </a:r>
            <a:r>
              <a:t>!</a:t>
            </a:r>
          </a:p>
        </p:txBody>
      </p:sp>
      <p:sp>
        <p:nvSpPr>
          <p:cNvPr id="1358" name="a = 'ha' * 10…"/>
          <p:cNvSpPr txBox="1"/>
          <p:nvPr/>
        </p:nvSpPr>
        <p:spPr>
          <a:xfrm>
            <a:off x="1006884" y="5105400"/>
            <a:ext cx="3101827" cy="182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 = 'ha' * 10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b = 'ha' * 10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print(a == b)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print(a is b)</a:t>
            </a:r>
          </a:p>
        </p:txBody>
      </p:sp>
      <p:sp>
        <p:nvSpPr>
          <p:cNvPr id="1359" name="Python sometimes “deduplicates” equal immutable valu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2850060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Python sometimes “deduplicates” equal immutable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This is an unpredictable optimization (called interning)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90% of the time, you want == instead of is</a:t>
            </a:r>
            <a:br/>
            <a:r>
              <a:t>(then you don’t need to care about this optimization)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Play with changing replacing 10 with other numbers to see potential pitfalls:</a:t>
            </a:r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Conclusi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Conclusion</a:t>
            </a:r>
          </a:p>
        </p:txBody>
      </p:sp>
      <p:sp>
        <p:nvSpPr>
          <p:cNvPr id="1362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New Types of Objects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tuple</a:t>
            </a:r>
            <a:r>
              <a:t>: immutable equivalent as list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namedtuple</a:t>
            </a:r>
            <a:r>
              <a:t>: make your own immutable types!</a:t>
            </a:r>
          </a:p>
          <a:p>
            <a:pPr marL="889000" lvl="1" indent="-444500">
              <a:spcBef>
                <a:spcPts val="0"/>
              </a:spcBef>
              <a:buChar char="-"/>
              <a:defRPr sz="2800"/>
            </a:pPr>
            <a:r>
              <a:t>choose names, don’t need to remember positions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recordclass</a:t>
            </a:r>
            <a:r>
              <a:t>: mutable equivalent of namedtuple</a:t>
            </a:r>
          </a:p>
          <a:p>
            <a:pPr marL="889000" lvl="1" indent="-444500">
              <a:spcBef>
                <a:spcPts val="0"/>
              </a:spcBef>
              <a:buChar char="-"/>
              <a:defRPr sz="2800"/>
            </a:pPr>
            <a:r>
              <a:t>need to install with “pip install recordclass”</a:t>
            </a:r>
          </a:p>
          <a:p>
            <a:pPr marL="0" lvl="5" indent="0">
              <a:buSzTx/>
              <a:buNone/>
            </a:pPr>
            <a:r>
              <a:t>References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motivation</a:t>
            </a:r>
            <a:r>
              <a:t>: faster and allows centralized update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gotchas</a:t>
            </a:r>
            <a:r>
              <a:t>: mutating a parameter affects arguments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is operation</a:t>
            </a:r>
            <a:r>
              <a:t>: do two variables refer to the same object?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uple Sequen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Tuple Sequence</a:t>
            </a:r>
          </a:p>
        </p:txBody>
      </p:sp>
      <p:sp>
        <p:nvSpPr>
          <p:cNvPr id="436" name="nums_list  = [200, 100, 300] nums_tuple = (200, 100, 300)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276130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nums_list</a:t>
            </a:r>
            <a:r>
              <a:t> 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  <a:b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nums_tuple</a:t>
            </a:r>
            <a:r>
              <a:t>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</p:txBody>
      </p:sp>
      <p:sp>
        <p:nvSpPr>
          <p:cNvPr id="439" name="Connection Line"/>
          <p:cNvSpPr/>
          <p:nvPr/>
        </p:nvSpPr>
        <p:spPr>
          <a:xfrm>
            <a:off x="4335991" y="2748491"/>
            <a:ext cx="1068240" cy="784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7465" y="20416"/>
                  <a:pt x="265" y="13216"/>
                  <a:pt x="0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38" name="if you use parentheses (round)…"/>
          <p:cNvSpPr txBox="1"/>
          <p:nvPr/>
        </p:nvSpPr>
        <p:spPr>
          <a:xfrm>
            <a:off x="5704085" y="3289299"/>
            <a:ext cx="395883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if you use parentheses (round)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instead of brackets [square]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you get a tuple instead of a list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uple Sequen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Tuple Sequence</a:t>
            </a:r>
          </a:p>
        </p:txBody>
      </p:sp>
      <p:sp>
        <p:nvSpPr>
          <p:cNvPr id="442" name="nums_list  = [200, 100, 300] nums_tuple = (200, 100, 300)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276130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nums_list</a:t>
            </a:r>
            <a:r>
              <a:t> 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  <a:b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nums_tuple</a:t>
            </a:r>
            <a:r>
              <a:t>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</p:txBody>
      </p:sp>
      <p:sp>
        <p:nvSpPr>
          <p:cNvPr id="443" name="Like a list…"/>
          <p:cNvSpPr txBox="1"/>
          <p:nvPr/>
        </p:nvSpPr>
        <p:spPr>
          <a:xfrm>
            <a:off x="952500" y="5095676"/>
            <a:ext cx="11099800" cy="3202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br/>
            <a:r>
              <a:t>Like a list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loop, indexing, slicing, other methods</a:t>
            </a:r>
          </a:p>
          <a:p>
            <a:pPr algn="l">
              <a:spcBef>
                <a:spcPts val="4200"/>
              </a:spcBef>
              <a:defRPr sz="3200" b="0"/>
            </a:pPr>
            <a:r>
              <a:t>Unlike a list: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immutable (like a string)</a:t>
            </a:r>
          </a:p>
        </p:txBody>
      </p:sp>
      <p:sp>
        <p:nvSpPr>
          <p:cNvPr id="444" name="What is a tuple?  A new kind of sequence!"/>
          <p:cNvSpPr txBox="1"/>
          <p:nvPr/>
        </p:nvSpPr>
        <p:spPr>
          <a:xfrm>
            <a:off x="1314177" y="3911525"/>
            <a:ext cx="5194846" cy="457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i="1"/>
              <a:t>What is a tuple?</a:t>
            </a:r>
            <a:r>
              <a:t>  A new kind of sequence!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4808</Words>
  <Application>Microsoft Office PowerPoint</Application>
  <PresentationFormat>Custom</PresentationFormat>
  <Paragraphs>1189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4" baseType="lpstr">
      <vt:lpstr>Calibri</vt:lpstr>
      <vt:lpstr>Courier</vt:lpstr>
      <vt:lpstr>Gill Sans</vt:lpstr>
      <vt:lpstr>Gill Sans Light</vt:lpstr>
      <vt:lpstr>Gill Sans SemiBold</vt:lpstr>
      <vt:lpstr>Helvetica Neue</vt:lpstr>
      <vt:lpstr>Menlo</vt:lpstr>
      <vt:lpstr>White</vt:lpstr>
      <vt:lpstr>[220] Objects+References</vt:lpstr>
      <vt:lpstr>Test yourself!</vt:lpstr>
      <vt:lpstr>Objects and References</vt:lpstr>
      <vt:lpstr>Objects and References</vt:lpstr>
      <vt:lpstr>Objects and References</vt:lpstr>
      <vt:lpstr>Objects and References</vt:lpstr>
      <vt:lpstr>Today's Outline</vt:lpstr>
      <vt:lpstr>Tuple Sequence</vt:lpstr>
      <vt:lpstr>Tuple Sequence</vt:lpstr>
      <vt:lpstr>Tuple Sequence</vt:lpstr>
      <vt:lpstr>Tuple Sequence</vt:lpstr>
      <vt:lpstr>Tuple Sequence</vt:lpstr>
      <vt:lpstr>Example: location -&gt; building mapping</vt:lpstr>
      <vt:lpstr>Example: location -&gt; building mapping</vt:lpstr>
      <vt:lpstr>A note on parenthetical characters</vt:lpstr>
      <vt:lpstr>A note on parenthetical characters</vt:lpstr>
      <vt:lpstr>Today's Outline</vt:lpstr>
      <vt:lpstr>See any bugs?</vt:lpstr>
      <vt:lpstr>Vote: Which is Better Code?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Today's Outline</vt:lpstr>
      <vt:lpstr>PowerPoint Presentation</vt:lpstr>
      <vt:lpstr>PowerPoint Presentation</vt:lpstr>
      <vt:lpstr>PowerPoint Presentation</vt:lpstr>
      <vt:lpstr>Today's Outline</vt:lpstr>
      <vt:lpstr>Mental Model for State (v1)</vt:lpstr>
      <vt:lpstr>Mental Model for State (v1)</vt:lpstr>
      <vt:lpstr>Mental Model for State (v1)</vt:lpstr>
      <vt:lpstr>Mental Model for State (v1)</vt:lpstr>
      <vt:lpstr>Mental Model for State (v1)</vt:lpstr>
      <vt:lpstr>Mental Model for State (v2)</vt:lpstr>
      <vt:lpstr>Mental Model for State (v2)</vt:lpstr>
      <vt:lpstr>Mental Model for State (v2)</vt:lpstr>
      <vt:lpstr>Mental Model for State (v2)</vt:lpstr>
      <vt:lpstr>Mental Model for State (v2)</vt:lpstr>
      <vt:lpstr>Mental Model for State (v2)</vt:lpstr>
      <vt:lpstr>Revisiting Assignment and Passing Rules for v2</vt:lpstr>
      <vt:lpstr>How PythonTutor renders immutable types is configurable...</vt:lpstr>
      <vt:lpstr>Today's Outline</vt:lpstr>
      <vt:lpstr>PowerPoint Presentation</vt:lpstr>
      <vt:lpstr>Reason 1: Performance</vt:lpstr>
      <vt:lpstr>Reason 1: Performance</vt:lpstr>
      <vt:lpstr>Reason 2: Centralized Updates</vt:lpstr>
      <vt:lpstr>Reason 2: Centralized Updates</vt:lpstr>
      <vt:lpstr>Reason 2: Centralized Updates</vt:lpstr>
      <vt:lpstr>Reason 2: Centralized Updates</vt:lpstr>
      <vt:lpstr>Reason 2: Centralized Updates</vt:lpstr>
      <vt:lpstr>Reason 2: Centralized Updates</vt:lpstr>
      <vt:lpstr>Today's Outline</vt:lpstr>
      <vt:lpstr>References and Arguments/Parameters</vt:lpstr>
      <vt:lpstr>Example 1: reassign parameter</vt:lpstr>
      <vt:lpstr>Example 2: modify list via param</vt:lpstr>
      <vt:lpstr>Example 3: reassign new list to param</vt:lpstr>
      <vt:lpstr>Example 4: in-place sort</vt:lpstr>
      <vt:lpstr>Example 5: sorted sort</vt:lpstr>
      <vt:lpstr>Today's Outline</vt:lpstr>
      <vt:lpstr>== and is</vt:lpstr>
      <vt:lpstr>== and is</vt:lpstr>
      <vt:lpstr>== and is</vt:lpstr>
      <vt:lpstr>== and is</vt:lpstr>
      <vt:lpstr>== and is</vt:lpstr>
      <vt:lpstr>== and is</vt:lpstr>
      <vt:lpstr>== and is</vt:lpstr>
      <vt:lpstr>== and is</vt:lpstr>
      <vt:lpstr>== and is</vt:lpstr>
      <vt:lpstr>== and is</vt:lpstr>
      <vt:lpstr>== and is</vt:lpstr>
      <vt:lpstr>Be careful with is!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[220] Objects+References</dc:title>
  <cp:lastModifiedBy>Michael Doescher</cp:lastModifiedBy>
  <cp:revision>6</cp:revision>
  <dcterms:modified xsi:type="dcterms:W3CDTF">2020-03-10T02:12:31Z</dcterms:modified>
</cp:coreProperties>
</file>