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1"/>
    <p:restoredTop sz="94621"/>
  </p:normalViewPr>
  <p:slideViewPr>
    <p:cSldViewPr snapToGrid="0" snapToObjects="1">
      <p:cViewPr varScale="1">
        <p:scale>
          <a:sx n="57" d="100"/>
          <a:sy n="57" d="100"/>
        </p:scale>
        <p:origin x="10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List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Lists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168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A8A66E-16E1-2542-A6A6-4795E698E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309425"/>
            <a:ext cx="4495800" cy="471924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5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</p:txBody>
      </p:sp>
      <p:sp>
        <p:nvSpPr>
          <p:cNvPr id="206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9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</p:txBody>
      </p:sp>
      <p:sp>
        <p:nvSpPr>
          <p:cNvPr id="21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13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msg[3:-1]</a:t>
            </a:r>
          </a:p>
        </p:txBody>
      </p:sp>
      <p:sp>
        <p:nvSpPr>
          <p:cNvPr id="21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17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‘world’</a:t>
            </a:r>
          </a:p>
        </p:txBody>
      </p:sp>
      <p:sp>
        <p:nvSpPr>
          <p:cNvPr id="218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1" name="&gt;&gt;&gt; msg = “hi world!”…"/>
          <p:cNvSpPr txBox="1"/>
          <p:nvPr/>
        </p:nvSpPr>
        <p:spPr>
          <a:xfrm>
            <a:off x="3884513" y="2552700"/>
            <a:ext cx="5479654" cy="637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c in msg: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print(c)</a:t>
            </a:r>
          </a:p>
          <a:p>
            <a:pPr algn="l">
              <a:defRPr sz="3200" b="0">
                <a:solidFill>
                  <a:srgbClr val="D6D5D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h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i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w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o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r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l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d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!</a:t>
            </a:r>
          </a:p>
        </p:txBody>
      </p:sp>
      <p:sp>
        <p:nvSpPr>
          <p:cNvPr id="222" name="Things we can do with sequences…"/>
          <p:cNvSpPr txBox="1"/>
          <p:nvPr/>
        </p:nvSpPr>
        <p:spPr>
          <a:xfrm>
            <a:off x="6318529" y="59993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5" name="&gt;&gt;&gt; msg = “hi world!”"/>
          <p:cNvSpPr txBox="1"/>
          <p:nvPr/>
        </p:nvSpPr>
        <p:spPr>
          <a:xfrm>
            <a:off x="3884513" y="2552700"/>
            <a:ext cx="54796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226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9" name="&gt;&gt;&gt; msg = “hi world!”"/>
          <p:cNvSpPr txBox="1"/>
          <p:nvPr/>
        </p:nvSpPr>
        <p:spPr>
          <a:xfrm>
            <a:off x="3884513" y="2552700"/>
            <a:ext cx="54796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230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65024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start with…"/>
          <p:cNvSpPr txBox="1"/>
          <p:nvPr/>
        </p:nvSpPr>
        <p:spPr>
          <a:xfrm>
            <a:off x="5802014" y="3594100"/>
            <a:ext cx="14007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start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3" name="Line"/>
          <p:cNvSpPr/>
          <p:nvPr/>
        </p:nvSpPr>
        <p:spPr>
          <a:xfrm flipV="1">
            <a:off x="89408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end with…"/>
          <p:cNvSpPr txBox="1"/>
          <p:nvPr/>
        </p:nvSpPr>
        <p:spPr>
          <a:xfrm>
            <a:off x="8302104" y="3594100"/>
            <a:ext cx="12773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end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5" name="Callout"/>
          <p:cNvSpPr/>
          <p:nvPr/>
        </p:nvSpPr>
        <p:spPr>
          <a:xfrm>
            <a:off x="6604000" y="2325985"/>
            <a:ext cx="2180432" cy="861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9" y="0"/>
                </a:moveTo>
                <a:lnTo>
                  <a:pt x="9581" y="6129"/>
                </a:lnTo>
                <a:lnTo>
                  <a:pt x="629" y="6129"/>
                </a:lnTo>
                <a:cubicBezTo>
                  <a:pt x="282" y="6129"/>
                  <a:pt x="0" y="6842"/>
                  <a:pt x="0" y="7721"/>
                </a:cubicBezTo>
                <a:lnTo>
                  <a:pt x="0" y="20008"/>
                </a:lnTo>
                <a:cubicBezTo>
                  <a:pt x="0" y="20887"/>
                  <a:pt x="282" y="21600"/>
                  <a:pt x="629" y="21600"/>
                </a:cubicBezTo>
                <a:lnTo>
                  <a:pt x="20971" y="21600"/>
                </a:lnTo>
                <a:cubicBezTo>
                  <a:pt x="21318" y="21600"/>
                  <a:pt x="21600" y="20887"/>
                  <a:pt x="21600" y="20008"/>
                </a:cubicBezTo>
                <a:lnTo>
                  <a:pt x="21600" y="7721"/>
                </a:lnTo>
                <a:cubicBezTo>
                  <a:pt x="21600" y="6842"/>
                  <a:pt x="21318" y="6129"/>
                  <a:pt x="20971" y="6129"/>
                </a:cubicBezTo>
                <a:lnTo>
                  <a:pt x="12097" y="6129"/>
                </a:lnTo>
                <a:lnTo>
                  <a:pt x="10839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sequence of characters"/>
          <p:cNvSpPr txBox="1"/>
          <p:nvPr/>
        </p:nvSpPr>
        <p:spPr>
          <a:xfrm>
            <a:off x="7206927" y="1881306"/>
            <a:ext cx="29597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sequence of characters</a:t>
            </a:r>
          </a:p>
        </p:txBody>
      </p:sp>
      <p:sp>
        <p:nvSpPr>
          <p:cNvPr id="237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40" name="&gt;&gt;&gt; msg = “hi world!”…"/>
          <p:cNvSpPr txBox="1"/>
          <p:nvPr/>
        </p:nvSpPr>
        <p:spPr>
          <a:xfrm>
            <a:off x="3884513" y="2552700"/>
            <a:ext cx="5967413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</p:txBody>
      </p:sp>
      <p:sp>
        <p:nvSpPr>
          <p:cNvPr id="241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42" name="Line"/>
          <p:cNvSpPr/>
          <p:nvPr/>
        </p:nvSpPr>
        <p:spPr>
          <a:xfrm flipV="1">
            <a:off x="6718300" y="36984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 flipV="1">
            <a:off x="9436100" y="3647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square bracket…"/>
          <p:cNvSpPr txBox="1"/>
          <p:nvPr/>
        </p:nvSpPr>
        <p:spPr>
          <a:xfrm>
            <a:off x="92661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5" name="Callout"/>
          <p:cNvSpPr/>
          <p:nvPr/>
        </p:nvSpPr>
        <p:spPr>
          <a:xfrm>
            <a:off x="6819900" y="3027660"/>
            <a:ext cx="2514600" cy="85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5" y="0"/>
                </a:moveTo>
                <a:cubicBezTo>
                  <a:pt x="244" y="0"/>
                  <a:pt x="0" y="720"/>
                  <a:pt x="0" y="1608"/>
                </a:cubicBezTo>
                <a:lnTo>
                  <a:pt x="0" y="14021"/>
                </a:lnTo>
                <a:cubicBezTo>
                  <a:pt x="0" y="14910"/>
                  <a:pt x="244" y="15630"/>
                  <a:pt x="545" y="15630"/>
                </a:cubicBezTo>
                <a:lnTo>
                  <a:pt x="9743" y="15630"/>
                </a:lnTo>
                <a:lnTo>
                  <a:pt x="10838" y="21600"/>
                </a:lnTo>
                <a:lnTo>
                  <a:pt x="11928" y="15630"/>
                </a:lnTo>
                <a:lnTo>
                  <a:pt x="21055" y="15630"/>
                </a:lnTo>
                <a:cubicBezTo>
                  <a:pt x="21356" y="15630"/>
                  <a:pt x="21600" y="14910"/>
                  <a:pt x="21600" y="14021"/>
                </a:cubicBezTo>
                <a:lnTo>
                  <a:pt x="21600" y="1608"/>
                </a:lnTo>
                <a:cubicBezTo>
                  <a:pt x="21600" y="720"/>
                  <a:pt x="21356" y="0"/>
                  <a:pt x="21055" y="0"/>
                </a:cubicBezTo>
                <a:lnTo>
                  <a:pt x="545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sequence…"/>
          <p:cNvSpPr txBox="1"/>
          <p:nvPr/>
        </p:nvSpPr>
        <p:spPr>
          <a:xfrm>
            <a:off x="7360592" y="3924299"/>
            <a:ext cx="139511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sequence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values,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comma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separated</a:t>
            </a:r>
          </a:p>
        </p:txBody>
      </p:sp>
      <p:sp>
        <p:nvSpPr>
          <p:cNvPr id="247" name="square bracket…"/>
          <p:cNvSpPr txBox="1"/>
          <p:nvPr/>
        </p:nvSpPr>
        <p:spPr>
          <a:xfrm>
            <a:off x="47322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8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  <p:sp>
        <p:nvSpPr>
          <p:cNvPr id="249" name="list syntax"/>
          <p:cNvSpPr txBox="1"/>
          <p:nvPr/>
        </p:nvSpPr>
        <p:spPr>
          <a:xfrm>
            <a:off x="10585921" y="3092449"/>
            <a:ext cx="12309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list syntax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&gt;&gt;&gt; nums = [22, 11, 33]"/>
          <p:cNvSpPr txBox="1"/>
          <p:nvPr/>
        </p:nvSpPr>
        <p:spPr>
          <a:xfrm>
            <a:off x="3884513" y="2552700"/>
            <a:ext cx="5967413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</p:txBody>
      </p:sp>
      <p:sp>
        <p:nvSpPr>
          <p:cNvPr id="252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53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&gt;&gt;&gt; nums = [22, 11, 33]…"/>
          <p:cNvSpPr txBox="1"/>
          <p:nvPr/>
        </p:nvSpPr>
        <p:spPr>
          <a:xfrm>
            <a:off x="3884513" y="2552700"/>
            <a:ext cx="5967413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nums[0]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</p:txBody>
      </p:sp>
      <p:sp>
        <p:nvSpPr>
          <p:cNvPr id="256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57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Lists, the mutable sequence that can hold ANYTHING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Lists, the mutable sequence that can hold ANYTHING!</a:t>
            </a:r>
          </a:p>
          <a:p>
            <a:pPr marL="0" indent="0">
              <a:buSzTx/>
              <a:buNone/>
            </a:pPr>
            <a:r>
              <a:t>Sequence stuff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indexing, slicing, for loops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len, in, concatenation, multiplication</a:t>
            </a:r>
          </a:p>
          <a:p>
            <a:pPr marL="0" indent="0">
              <a:buSzTx/>
              <a:buNone/>
            </a:pPr>
            <a:r>
              <a:t>Mutating!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update, append, pop, sort</a:t>
            </a:r>
          </a:p>
          <a:p>
            <a:pPr marL="0" indent="0">
              <a:buSzTx/>
              <a:buNone/>
            </a:pPr>
            <a:r>
              <a:t>Switching between strings and lists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split, join</a:t>
            </a:r>
          </a:p>
        </p:txBody>
      </p:sp>
      <p:sp>
        <p:nvSpPr>
          <p:cNvPr id="124" name="Chapter 10 of Think Python"/>
          <p:cNvSpPr/>
          <p:nvPr/>
        </p:nvSpPr>
        <p:spPr>
          <a:xfrm>
            <a:off x="8509000" y="3779242"/>
            <a:ext cx="3723333" cy="763489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Chapter 10 of Think Python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&gt;&gt;&gt; nums = [22, 11, 33]…"/>
          <p:cNvSpPr txBox="1"/>
          <p:nvPr/>
        </p:nvSpPr>
        <p:spPr>
          <a:xfrm>
            <a:off x="3884513" y="2552700"/>
            <a:ext cx="5967413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nums[0]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6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1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&gt;&gt;&gt; nums = [22, 11, 33]…"/>
          <p:cNvSpPr txBox="1"/>
          <p:nvPr/>
        </p:nvSpPr>
        <p:spPr>
          <a:xfrm>
            <a:off x="3884513" y="2552700"/>
            <a:ext cx="596741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[22, 11, 33][1]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</p:txBody>
      </p:sp>
      <p:sp>
        <p:nvSpPr>
          <p:cNvPr id="26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5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66" name="seeing brackets for both creating lists and indexing often confuses new coders!"/>
          <p:cNvSpPr txBox="1"/>
          <p:nvPr/>
        </p:nvSpPr>
        <p:spPr>
          <a:xfrm>
            <a:off x="5977032" y="4533899"/>
            <a:ext cx="5724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seeing brackets for both creating lists and indexing often confuses new coders!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&gt;&gt;&gt; nums = [22, 11, 33]…"/>
          <p:cNvSpPr txBox="1"/>
          <p:nvPr/>
        </p:nvSpPr>
        <p:spPr>
          <a:xfrm>
            <a:off x="3884513" y="2552700"/>
            <a:ext cx="596741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</p:txBody>
      </p:sp>
      <p:sp>
        <p:nvSpPr>
          <p:cNvPr id="269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0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&gt;&gt;&gt; nums = [22, 11, 33]…"/>
          <p:cNvSpPr txBox="1"/>
          <p:nvPr/>
        </p:nvSpPr>
        <p:spPr>
          <a:xfrm>
            <a:off x="3884513" y="2552700"/>
            <a:ext cx="5967413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nums[3:]</a:t>
            </a:r>
          </a:p>
        </p:txBody>
      </p:sp>
      <p:sp>
        <p:nvSpPr>
          <p:cNvPr id="273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4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&gt;&gt;&gt; nums = [22, 11, 33]…"/>
          <p:cNvSpPr txBox="1"/>
          <p:nvPr/>
        </p:nvSpPr>
        <p:spPr>
          <a:xfrm>
            <a:off x="3884513" y="2552700"/>
            <a:ext cx="5967413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[]</a:t>
            </a:r>
          </a:p>
        </p:txBody>
      </p:sp>
      <p:sp>
        <p:nvSpPr>
          <p:cNvPr id="277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8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&gt;&gt;&gt; nums = [22, 11, 33]…"/>
          <p:cNvSpPr txBox="1"/>
          <p:nvPr/>
        </p:nvSpPr>
        <p:spPr>
          <a:xfrm>
            <a:off x="3884513" y="2552700"/>
            <a:ext cx="5967413" cy="396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x in nums: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print(x)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81" name="Things we can do with sequences…"/>
          <p:cNvSpPr txBox="1"/>
          <p:nvPr/>
        </p:nvSpPr>
        <p:spPr>
          <a:xfrm>
            <a:off x="4121429" y="6989977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  <p:sp>
        <p:nvSpPr>
          <p:cNvPr id="282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Demo: Finding a Su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Finding a Sum</a:t>
            </a:r>
          </a:p>
        </p:txBody>
      </p:sp>
      <p:sp>
        <p:nvSpPr>
          <p:cNvPr id="285" name="Goal: write a function to add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Goal: write a function to add a list of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Python list containing floats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Sum of the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= [1, 2, 3.5]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add_nums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6.5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add_nums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([20, 30.1])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50.1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28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Strings to Lists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Sequence Capabilities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Difference 1: Flexibility of Types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Difference 2: Mutability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ool stuff we can do with strings and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Cool stuff we can do with </a:t>
            </a:r>
            <a:r>
              <a:rPr strike="sngStrike"/>
              <a:t>strings and lists</a:t>
            </a:r>
          </a:p>
        </p:txBody>
      </p:sp>
      <p:sp>
        <p:nvSpPr>
          <p:cNvPr id="291" name="indexing…"/>
          <p:cNvSpPr txBox="1">
            <a:spLocks noGrp="1"/>
          </p:cNvSpPr>
          <p:nvPr>
            <p:ph type="body" sz="half" idx="1"/>
          </p:nvPr>
        </p:nvSpPr>
        <p:spPr>
          <a:xfrm>
            <a:off x="2389286" y="1772741"/>
            <a:ext cx="4783734" cy="69955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for loops</a:t>
            </a:r>
          </a:p>
          <a:p>
            <a:pPr marL="0" lvl="5" indent="0">
              <a:buSzTx/>
              <a:buNone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concatenation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multiply by an int</a:t>
            </a:r>
          </a:p>
        </p:txBody>
      </p:sp>
      <p:sp>
        <p:nvSpPr>
          <p:cNvPr id="292" name="1"/>
          <p:cNvSpPr/>
          <p:nvPr/>
        </p:nvSpPr>
        <p:spPr>
          <a:xfrm>
            <a:off x="1536700" y="1695450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93" name="7"/>
          <p:cNvSpPr/>
          <p:nvPr/>
        </p:nvSpPr>
        <p:spPr>
          <a:xfrm>
            <a:off x="1536700" y="770255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</a:t>
            </a:r>
          </a:p>
        </p:txBody>
      </p:sp>
      <p:sp>
        <p:nvSpPr>
          <p:cNvPr id="294" name="2"/>
          <p:cNvSpPr/>
          <p:nvPr/>
        </p:nvSpPr>
        <p:spPr>
          <a:xfrm>
            <a:off x="1536700" y="2696633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95" name="3"/>
          <p:cNvSpPr/>
          <p:nvPr/>
        </p:nvSpPr>
        <p:spPr>
          <a:xfrm>
            <a:off x="1536700" y="3697816"/>
            <a:ext cx="727497" cy="727498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96" name="4"/>
          <p:cNvSpPr/>
          <p:nvPr/>
        </p:nvSpPr>
        <p:spPr>
          <a:xfrm>
            <a:off x="1536700" y="469900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4</a:t>
            </a:r>
          </a:p>
        </p:txBody>
      </p:sp>
      <p:sp>
        <p:nvSpPr>
          <p:cNvPr id="297" name="5"/>
          <p:cNvSpPr/>
          <p:nvPr/>
        </p:nvSpPr>
        <p:spPr>
          <a:xfrm>
            <a:off x="1536700" y="5700183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5</a:t>
            </a:r>
          </a:p>
        </p:txBody>
      </p:sp>
      <p:sp>
        <p:nvSpPr>
          <p:cNvPr id="298" name="6"/>
          <p:cNvSpPr/>
          <p:nvPr/>
        </p:nvSpPr>
        <p:spPr>
          <a:xfrm>
            <a:off x="1536700" y="6701366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6</a:t>
            </a:r>
          </a:p>
        </p:txBody>
      </p:sp>
      <p:sp>
        <p:nvSpPr>
          <p:cNvPr id="299" name="any sequence"/>
          <p:cNvSpPr txBox="1"/>
          <p:nvPr/>
        </p:nvSpPr>
        <p:spPr>
          <a:xfrm>
            <a:off x="7775376" y="1111250"/>
            <a:ext cx="319385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 i="1"/>
            </a:lvl1pPr>
          </a:lstStyle>
          <a:p>
            <a:r>
              <a:t>any sequence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4. len(sequence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4. len(sequence)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04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05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(msg)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5</a:t>
            </a:r>
          </a:p>
        </p:txBody>
      </p:sp>
      <p:sp>
        <p:nvSpPr>
          <p:cNvPr id="306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(items)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4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7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Strings to Lists</a:t>
            </a:r>
          </a:p>
          <a:p>
            <a:pPr marL="0" indent="0">
              <a:buSzTx/>
              <a:buNone/>
            </a:pPr>
            <a:r>
              <a:t>More Sequence Capabilities</a:t>
            </a:r>
          </a:p>
          <a:p>
            <a:pPr marL="0" lvl="5" indent="0">
              <a:buSzTx/>
              <a:buNone/>
            </a:pPr>
            <a:r>
              <a:t>Difference 1: Flexibility of Types</a:t>
            </a:r>
          </a:p>
          <a:p>
            <a:pPr marL="0" lvl="5" indent="0">
              <a:buSzTx/>
              <a:buNone/>
            </a:pPr>
            <a:r>
              <a:t>Difference 2: Mutability</a:t>
            </a:r>
          </a:p>
          <a:p>
            <a:pPr marL="0" lvl="5" indent="0">
              <a:buSzTx/>
              <a:buNone/>
            </a:pPr>
            <a: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5. concaten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5. concatenation</a:t>
            </a:r>
          </a:p>
        </p:txBody>
      </p:sp>
      <p:sp>
        <p:nvSpPr>
          <p:cNvPr id="309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11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12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</a:t>
            </a:r>
            <a:r>
              <a:rPr b="1"/>
              <a:t> + “!!!”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!!!</a:t>
            </a:r>
            <a:r>
              <a:t>’</a:t>
            </a:r>
          </a:p>
        </p:txBody>
      </p:sp>
      <p:sp>
        <p:nvSpPr>
          <p:cNvPr id="313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</a:t>
            </a:r>
            <a:r>
              <a:rPr b="1"/>
              <a:t> + [1,2,3]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1,2,3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6. i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6. in</a:t>
            </a:r>
          </a:p>
        </p:txBody>
      </p:sp>
      <p:sp>
        <p:nvSpPr>
          <p:cNvPr id="316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18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19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‘g’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</p:txBody>
      </p:sp>
      <p:sp>
        <p:nvSpPr>
          <p:cNvPr id="320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11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6. i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6. in</a:t>
            </a:r>
          </a:p>
        </p:txBody>
      </p:sp>
      <p:sp>
        <p:nvSpPr>
          <p:cNvPr id="323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25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26" name="&gt;&gt;&gt; msg = “321go”…"/>
          <p:cNvSpPr txBox="1"/>
          <p:nvPr/>
        </p:nvSpPr>
        <p:spPr>
          <a:xfrm>
            <a:off x="442813" y="2806700"/>
            <a:ext cx="422977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‘g’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‘z’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  <p:sp>
        <p:nvSpPr>
          <p:cNvPr id="327" name="&gt;&gt;&gt; items = [99,11,77,55]…"/>
          <p:cNvSpPr txBox="1"/>
          <p:nvPr/>
        </p:nvSpPr>
        <p:spPr>
          <a:xfrm>
            <a:off x="6849318" y="2806700"/>
            <a:ext cx="605886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11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10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7. multiply by i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7. multiply by int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32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33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321go</a:t>
            </a:r>
            <a:r>
              <a:t>’</a:t>
            </a:r>
          </a:p>
        </p:txBody>
      </p:sp>
      <p:sp>
        <p:nvSpPr>
          <p:cNvPr id="334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99,11,77,55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  <a:alpha val="164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solidFill>
            <a:schemeClr val="accent1">
              <a:alpha val="2151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9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strings"/>
          <p:cNvSpPr txBox="1"/>
          <p:nvPr/>
        </p:nvSpPr>
        <p:spPr>
          <a:xfrm>
            <a:off x="1775321" y="1492249"/>
            <a:ext cx="11483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strings</a:t>
            </a:r>
          </a:p>
        </p:txBody>
      </p:sp>
      <p:sp>
        <p:nvSpPr>
          <p:cNvPr id="341" name="lists"/>
          <p:cNvSpPr txBox="1"/>
          <p:nvPr/>
        </p:nvSpPr>
        <p:spPr>
          <a:xfrm>
            <a:off x="8990434" y="1492249"/>
            <a:ext cx="7389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lists</a:t>
            </a:r>
          </a:p>
        </p:txBody>
      </p:sp>
      <p:sp>
        <p:nvSpPr>
          <p:cNvPr id="342" name="sequence stuff"/>
          <p:cNvSpPr txBox="1"/>
          <p:nvPr/>
        </p:nvSpPr>
        <p:spPr>
          <a:xfrm>
            <a:off x="4798169" y="3105149"/>
            <a:ext cx="23535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sequence stuff</a:t>
            </a:r>
          </a:p>
        </p:txBody>
      </p:sp>
      <p:sp>
        <p:nvSpPr>
          <p:cNvPr id="343" name="indexing…"/>
          <p:cNvSpPr txBox="1">
            <a:spLocks noGrp="1"/>
          </p:cNvSpPr>
          <p:nvPr>
            <p:ph type="body" sz="quarter" idx="1"/>
          </p:nvPr>
        </p:nvSpPr>
        <p:spPr>
          <a:xfrm>
            <a:off x="3583086" y="3713410"/>
            <a:ext cx="4783734" cy="3698380"/>
          </a:xfrm>
          <a:prstGeom prst="rect">
            <a:avLst/>
          </a:prstGeom>
        </p:spPr>
        <p:txBody>
          <a:bodyPr anchor="t"/>
          <a:lstStyle/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indexing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slicing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for loops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len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concatenation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multiply by an int</a:t>
            </a:r>
          </a:p>
        </p:txBody>
      </p:sp>
      <p:sp>
        <p:nvSpPr>
          <p:cNvPr id="344" name="flexible types"/>
          <p:cNvSpPr txBox="1"/>
          <p:nvPr/>
        </p:nvSpPr>
        <p:spPr>
          <a:xfrm>
            <a:off x="8256686" y="3522615"/>
            <a:ext cx="18638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flexible types</a:t>
            </a:r>
          </a:p>
        </p:txBody>
      </p:sp>
      <p:sp>
        <p:nvSpPr>
          <p:cNvPr id="345" name="mutation"/>
          <p:cNvSpPr txBox="1"/>
          <p:nvPr/>
        </p:nvSpPr>
        <p:spPr>
          <a:xfrm>
            <a:off x="8510686" y="4653210"/>
            <a:ext cx="16282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mutation</a:t>
            </a:r>
          </a:p>
        </p:txBody>
      </p:sp>
      <p:sp>
        <p:nvSpPr>
          <p:cNvPr id="346" name="str methods"/>
          <p:cNvSpPr txBox="1"/>
          <p:nvPr/>
        </p:nvSpPr>
        <p:spPr>
          <a:xfrm>
            <a:off x="1759829" y="3524544"/>
            <a:ext cx="20029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 methods</a:t>
            </a:r>
          </a:p>
        </p:txBody>
      </p:sp>
      <p:sp>
        <p:nvSpPr>
          <p:cNvPr id="347" name="find…"/>
          <p:cNvSpPr txBox="1"/>
          <p:nvPr/>
        </p:nvSpPr>
        <p:spPr>
          <a:xfrm>
            <a:off x="192186" y="4018505"/>
            <a:ext cx="4783734" cy="369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5" indent="0">
              <a:defRPr b="0"/>
            </a:pPr>
            <a:r>
              <a:t>find</a:t>
            </a:r>
          </a:p>
          <a:p>
            <a:pPr lvl="5" indent="0">
              <a:defRPr b="0"/>
            </a:pPr>
            <a:r>
              <a:t>replace</a:t>
            </a:r>
          </a:p>
          <a:p>
            <a:pPr lvl="5" indent="0">
              <a:defRPr b="0"/>
            </a:pPr>
            <a:r>
              <a:t>upper/lower</a:t>
            </a:r>
          </a:p>
          <a:p>
            <a:pPr lvl="5" indent="0">
              <a:defRPr b="0"/>
            </a:pPr>
            <a:r>
              <a:t>format</a:t>
            </a:r>
          </a:p>
          <a:p>
            <a:pPr lvl="5" indent="0">
              <a:defRPr b="0"/>
            </a:pPr>
            <a:r>
              <a:t>etc.</a:t>
            </a:r>
          </a:p>
        </p:txBody>
      </p:sp>
      <p:sp>
        <p:nvSpPr>
          <p:cNvPr id="350" name="Connection Line"/>
          <p:cNvSpPr/>
          <p:nvPr/>
        </p:nvSpPr>
        <p:spPr>
          <a:xfrm>
            <a:off x="9809268" y="6162667"/>
            <a:ext cx="1512541" cy="62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1923" y="20357"/>
                  <a:pt x="4723" y="13157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9" name="now"/>
          <p:cNvSpPr txBox="1"/>
          <p:nvPr/>
        </p:nvSpPr>
        <p:spPr>
          <a:xfrm>
            <a:off x="11355139" y="6534149"/>
            <a:ext cx="7593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now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5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From Strings to Lists</a:t>
            </a:r>
          </a:p>
          <a:p>
            <a:pPr marL="0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More Sequence Capabilities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 1: Flexibility of Types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 2: Mutability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l = [True, False, 3, &quot;hey&quot;, [1, 2]]…"/>
          <p:cNvSpPr/>
          <p:nvPr/>
        </p:nvSpPr>
        <p:spPr>
          <a:xfrm>
            <a:off x="2022375" y="5086350"/>
            <a:ext cx="8960050" cy="1907084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l = [True, False, 3, "hey", [1, 2]]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for item in l: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    print(type(l))</a:t>
            </a:r>
          </a:p>
        </p:txBody>
      </p:sp>
      <p:sp>
        <p:nvSpPr>
          <p:cNvPr id="356" name="Items can be any typ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Items can be any types</a:t>
            </a:r>
          </a:p>
        </p:txBody>
      </p:sp>
      <p:sp>
        <p:nvSpPr>
          <p:cNvPr id="357" name="string, bool, int, float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0934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string, bool, int, float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even other lists!</a:t>
            </a:r>
          </a:p>
        </p:txBody>
      </p:sp>
      <p:sp>
        <p:nvSpPr>
          <p:cNvPr id="358" name="coding demo:"/>
          <p:cNvSpPr txBox="1"/>
          <p:nvPr/>
        </p:nvSpPr>
        <p:spPr>
          <a:xfrm>
            <a:off x="2059210" y="4362449"/>
            <a:ext cx="20537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0"/>
            </a:lvl1pPr>
          </a:lstStyle>
          <a:p>
            <a:r>
              <a:t>coding demo:</a:t>
            </a:r>
          </a:p>
        </p:txBody>
      </p:sp>
      <p:sp>
        <p:nvSpPr>
          <p:cNvPr id="359" name="bonus: how to extract the last item of the last item?"/>
          <p:cNvSpPr txBox="1"/>
          <p:nvPr/>
        </p:nvSpPr>
        <p:spPr>
          <a:xfrm>
            <a:off x="3157413" y="7727280"/>
            <a:ext cx="6689974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bonus</a:t>
            </a:r>
            <a:r>
              <a:t>: how to extract the last item of the last item?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xample game map with list of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game map with list of lists</a:t>
            </a:r>
          </a:p>
        </p:txBody>
      </p:sp>
      <p:sp>
        <p:nvSpPr>
          <p:cNvPr id="362" name="[…"/>
          <p:cNvSpPr txBox="1"/>
          <p:nvPr/>
        </p:nvSpPr>
        <p:spPr>
          <a:xfrm>
            <a:off x="3509168" y="2127250"/>
            <a:ext cx="6215064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"S", "S", "S",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</p:txBody>
      </p:sp>
      <p:sp>
        <p:nvSpPr>
          <p:cNvPr id="363" name="Arrow"/>
          <p:cNvSpPr/>
          <p:nvPr/>
        </p:nvSpPr>
        <p:spPr>
          <a:xfrm rot="5400000">
            <a:off x="5867400" y="4978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4" name=".....S…"/>
          <p:cNvSpPr txBox="1"/>
          <p:nvPr/>
        </p:nvSpPr>
        <p:spPr>
          <a:xfrm>
            <a:off x="5802982" y="6546850"/>
            <a:ext cx="139883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.SSS.S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</p:txBody>
      </p:sp>
      <p:sp>
        <p:nvSpPr>
          <p:cNvPr id="365" name="rows and columns…"/>
          <p:cNvSpPr txBox="1"/>
          <p:nvPr/>
        </p:nvSpPr>
        <p:spPr>
          <a:xfrm>
            <a:off x="9384456" y="7080249"/>
            <a:ext cx="26178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5E5E5E"/>
                </a:solidFill>
              </a:defRPr>
            </a:pPr>
            <a:r>
              <a:t>rows and columns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of data are useful for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more than games...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6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From Strings to Lists</a:t>
            </a:r>
          </a:p>
          <a:p>
            <a:pPr marL="0" indent="0">
              <a:buSzTx/>
              <a:buNone/>
            </a:pPr>
            <a:r>
              <a:rPr dirty="0"/>
              <a:t>More Sequence Capabilities</a:t>
            </a:r>
          </a:p>
          <a:p>
            <a:pPr marL="0" lvl="5" indent="0">
              <a:buSzTx/>
              <a:buNone/>
            </a:pPr>
            <a:r>
              <a:rPr dirty="0"/>
              <a:t>Difference 1: Flexibility of Types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dirty="0"/>
              <a:t> 2: Mutability</a:t>
            </a:r>
          </a:p>
          <a:p>
            <a:pPr marL="0" lvl="5" indent="0">
              <a:buSzTx/>
              <a:buNone/>
            </a:pPr>
            <a:r>
              <a:rPr dirty="0"/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Mutabil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Mutability</a:t>
            </a:r>
          </a:p>
        </p:txBody>
      </p:sp>
      <p:sp>
        <p:nvSpPr>
          <p:cNvPr id="371" name="Definition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75979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mutable</a:t>
            </a:r>
            <a:r>
              <a:t> if values can be changed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if values cannot be changed</a:t>
            </a:r>
          </a:p>
        </p:txBody>
      </p:sp>
      <p:sp>
        <p:nvSpPr>
          <p:cNvPr id="372" name="Line"/>
          <p:cNvSpPr/>
          <p:nvPr/>
        </p:nvSpPr>
        <p:spPr>
          <a:xfrm flipH="1" flipV="1">
            <a:off x="5713710" y="3025675"/>
            <a:ext cx="159544" cy="8735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Rectangle"/>
          <p:cNvSpPr/>
          <p:nvPr/>
        </p:nvSpPr>
        <p:spPr>
          <a:xfrm>
            <a:off x="3615977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Rectangle"/>
          <p:cNvSpPr/>
          <p:nvPr/>
        </p:nvSpPr>
        <p:spPr>
          <a:xfrm>
            <a:off x="3615977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5" name="Rectangle"/>
          <p:cNvSpPr/>
          <p:nvPr/>
        </p:nvSpPr>
        <p:spPr>
          <a:xfrm>
            <a:off x="7390308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6" name="Rectangle"/>
          <p:cNvSpPr/>
          <p:nvPr/>
        </p:nvSpPr>
        <p:spPr>
          <a:xfrm>
            <a:off x="7390308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7" name="set variable to new value"/>
          <p:cNvSpPr txBox="1"/>
          <p:nvPr/>
        </p:nvSpPr>
        <p:spPr>
          <a:xfrm>
            <a:off x="3916387" y="5404569"/>
            <a:ext cx="31756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set variable to new value</a:t>
            </a:r>
          </a:p>
        </p:txBody>
      </p:sp>
      <p:sp>
        <p:nvSpPr>
          <p:cNvPr id="378" name="change existing value"/>
          <p:cNvSpPr txBox="1"/>
          <p:nvPr/>
        </p:nvSpPr>
        <p:spPr>
          <a:xfrm>
            <a:off x="7933456" y="5404569"/>
            <a:ext cx="2690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change existing value</a:t>
            </a:r>
          </a:p>
        </p:txBody>
      </p:sp>
      <p:sp>
        <p:nvSpPr>
          <p:cNvPr id="379" name="list…"/>
          <p:cNvSpPr txBox="1"/>
          <p:nvPr/>
        </p:nvSpPr>
        <p:spPr>
          <a:xfrm>
            <a:off x="1976263" y="6248400"/>
            <a:ext cx="12925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</a:t>
            </a:r>
          </a:p>
          <a:p>
            <a:pPr>
              <a:defRPr b="0"/>
            </a:pPr>
            <a:r>
              <a:t>(mutable)</a:t>
            </a:r>
          </a:p>
        </p:txBody>
      </p:sp>
      <p:sp>
        <p:nvSpPr>
          <p:cNvPr id="380" name="str…"/>
          <p:cNvSpPr txBox="1"/>
          <p:nvPr/>
        </p:nvSpPr>
        <p:spPr>
          <a:xfrm>
            <a:off x="1672952" y="7683500"/>
            <a:ext cx="15943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</a:t>
            </a:r>
          </a:p>
          <a:p>
            <a:pPr>
              <a:defRPr b="0"/>
            </a:pPr>
            <a:r>
              <a:t>(immutable)</a:t>
            </a:r>
          </a:p>
        </p:txBody>
      </p:sp>
      <p:sp>
        <p:nvSpPr>
          <p:cNvPr id="381" name="nums = [2,0,1]"/>
          <p:cNvSpPr txBox="1"/>
          <p:nvPr/>
        </p:nvSpPr>
        <p:spPr>
          <a:xfrm>
            <a:off x="7508031" y="6125353"/>
            <a:ext cx="267503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[2,0,1]</a:t>
            </a:r>
          </a:p>
        </p:txBody>
      </p:sp>
      <p:sp>
        <p:nvSpPr>
          <p:cNvPr id="382" name="nums[0] = 3"/>
          <p:cNvSpPr txBox="1"/>
          <p:nvPr/>
        </p:nvSpPr>
        <p:spPr>
          <a:xfrm>
            <a:off x="7508031" y="6628293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nums[0] = 3</a:t>
            </a:r>
          </a:p>
        </p:txBody>
      </p:sp>
      <p:sp>
        <p:nvSpPr>
          <p:cNvPr id="383" name="s = &quot;201&quot;"/>
          <p:cNvSpPr txBox="1"/>
          <p:nvPr/>
        </p:nvSpPr>
        <p:spPr>
          <a:xfrm>
            <a:off x="7508031" y="7522353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"201"</a:t>
            </a:r>
          </a:p>
        </p:txBody>
      </p:sp>
      <p:sp>
        <p:nvSpPr>
          <p:cNvPr id="384" name="s[0] = &quot;3&quot;"/>
          <p:cNvSpPr txBox="1"/>
          <p:nvPr/>
        </p:nvSpPr>
        <p:spPr>
          <a:xfrm>
            <a:off x="7508031" y="8025293"/>
            <a:ext cx="194339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s[0] = "3"</a:t>
            </a:r>
          </a:p>
        </p:txBody>
      </p:sp>
      <p:sp>
        <p:nvSpPr>
          <p:cNvPr id="385" name="nums = [1,2]"/>
          <p:cNvSpPr txBox="1"/>
          <p:nvPr/>
        </p:nvSpPr>
        <p:spPr>
          <a:xfrm>
            <a:off x="3825031" y="612535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[1,2]</a:t>
            </a:r>
          </a:p>
        </p:txBody>
      </p:sp>
      <p:sp>
        <p:nvSpPr>
          <p:cNvPr id="386" name="nums = [3,4]"/>
          <p:cNvSpPr txBox="1"/>
          <p:nvPr/>
        </p:nvSpPr>
        <p:spPr>
          <a:xfrm>
            <a:off x="3825031" y="662829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[3,4]</a:t>
            </a:r>
          </a:p>
        </p:txBody>
      </p:sp>
      <p:sp>
        <p:nvSpPr>
          <p:cNvPr id="387" name="s = &quot;AB&quot;"/>
          <p:cNvSpPr txBox="1"/>
          <p:nvPr/>
        </p:nvSpPr>
        <p:spPr>
          <a:xfrm>
            <a:off x="3825031" y="7560453"/>
            <a:ext cx="157757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"AB"</a:t>
            </a:r>
          </a:p>
        </p:txBody>
      </p:sp>
      <p:sp>
        <p:nvSpPr>
          <p:cNvPr id="388" name="s += &quot;C&quot;"/>
          <p:cNvSpPr txBox="1"/>
          <p:nvPr/>
        </p:nvSpPr>
        <p:spPr>
          <a:xfrm>
            <a:off x="3825031" y="8063393"/>
            <a:ext cx="157757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+= "C"</a:t>
            </a:r>
          </a:p>
        </p:txBody>
      </p:sp>
      <p:sp>
        <p:nvSpPr>
          <p:cNvPr id="389" name="Dingbat Check"/>
          <p:cNvSpPr/>
          <p:nvPr/>
        </p:nvSpPr>
        <p:spPr>
          <a:xfrm>
            <a:off x="6296910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0" name="Dingbat Check"/>
          <p:cNvSpPr/>
          <p:nvPr/>
        </p:nvSpPr>
        <p:spPr>
          <a:xfrm>
            <a:off x="6231698" y="7675067"/>
            <a:ext cx="865551" cy="82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Dingbat Check"/>
          <p:cNvSpPr/>
          <p:nvPr/>
        </p:nvSpPr>
        <p:spPr>
          <a:xfrm>
            <a:off x="10150106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2" name="Dingbat X"/>
          <p:cNvSpPr/>
          <p:nvPr/>
        </p:nvSpPr>
        <p:spPr>
          <a:xfrm>
            <a:off x="10201071" y="7638727"/>
            <a:ext cx="763621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careful!  this is is about values, not variables (variables can ALWAYS be changed)"/>
          <p:cNvSpPr txBox="1"/>
          <p:nvPr/>
        </p:nvSpPr>
        <p:spPr>
          <a:xfrm>
            <a:off x="4607102" y="3942605"/>
            <a:ext cx="6836363" cy="8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careful!</a:t>
            </a:r>
            <a:r>
              <a:t>  this is is about </a:t>
            </a:r>
            <a:r>
              <a:rPr i="1"/>
              <a:t>values</a:t>
            </a:r>
            <a:r>
              <a:t>, not </a:t>
            </a:r>
            <a:r>
              <a:rPr i="1"/>
              <a:t>variables</a:t>
            </a:r>
            <a:br>
              <a:rPr i="1"/>
            </a:br>
            <a:r>
              <a:t>(variables can ALWAYS be changed)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30" name="&quot;h&quot;"/>
          <p:cNvSpPr/>
          <p:nvPr/>
        </p:nvSpPr>
        <p:spPr>
          <a:xfrm>
            <a:off x="2971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"h"</a:t>
            </a:r>
          </a:p>
        </p:txBody>
      </p:sp>
      <p:sp>
        <p:nvSpPr>
          <p:cNvPr id="131" name="&quot;e&quot;"/>
          <p:cNvSpPr/>
          <p:nvPr/>
        </p:nvSpPr>
        <p:spPr>
          <a:xfrm>
            <a:off x="3657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"e"</a:t>
            </a:r>
          </a:p>
        </p:txBody>
      </p:sp>
      <p:sp>
        <p:nvSpPr>
          <p:cNvPr id="132" name="&quot;l&quot;"/>
          <p:cNvSpPr/>
          <p:nvPr/>
        </p:nvSpPr>
        <p:spPr>
          <a:xfrm>
            <a:off x="4343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3" name="&quot;l&quot;"/>
          <p:cNvSpPr/>
          <p:nvPr/>
        </p:nvSpPr>
        <p:spPr>
          <a:xfrm>
            <a:off x="5029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4" name="&quot;o&quot;"/>
          <p:cNvSpPr/>
          <p:nvPr/>
        </p:nvSpPr>
        <p:spPr>
          <a:xfrm>
            <a:off x="5715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35" name="&quot; &quot;"/>
          <p:cNvSpPr/>
          <p:nvPr/>
        </p:nvSpPr>
        <p:spPr>
          <a:xfrm>
            <a:off x="6400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 "</a:t>
            </a:r>
          </a:p>
        </p:txBody>
      </p:sp>
      <p:sp>
        <p:nvSpPr>
          <p:cNvPr id="136" name="&quot;w&quot;"/>
          <p:cNvSpPr/>
          <p:nvPr/>
        </p:nvSpPr>
        <p:spPr>
          <a:xfrm>
            <a:off x="7086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"w"</a:t>
            </a:r>
          </a:p>
        </p:txBody>
      </p:sp>
      <p:sp>
        <p:nvSpPr>
          <p:cNvPr id="137" name="0"/>
          <p:cNvSpPr txBox="1"/>
          <p:nvPr/>
        </p:nvSpPr>
        <p:spPr>
          <a:xfrm>
            <a:off x="3180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38" name="1"/>
          <p:cNvSpPr txBox="1"/>
          <p:nvPr/>
        </p:nvSpPr>
        <p:spPr>
          <a:xfrm>
            <a:off x="3866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39" name="2"/>
          <p:cNvSpPr txBox="1"/>
          <p:nvPr/>
        </p:nvSpPr>
        <p:spPr>
          <a:xfrm>
            <a:off x="4552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40" name="3"/>
          <p:cNvSpPr txBox="1"/>
          <p:nvPr/>
        </p:nvSpPr>
        <p:spPr>
          <a:xfrm>
            <a:off x="5237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41" name="&quot;o&quot;"/>
          <p:cNvSpPr/>
          <p:nvPr/>
        </p:nvSpPr>
        <p:spPr>
          <a:xfrm>
            <a:off x="7772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42" name="&quot;r&quot;"/>
          <p:cNvSpPr/>
          <p:nvPr/>
        </p:nvSpPr>
        <p:spPr>
          <a:xfrm>
            <a:off x="8458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"r"</a:t>
            </a:r>
          </a:p>
        </p:txBody>
      </p:sp>
      <p:sp>
        <p:nvSpPr>
          <p:cNvPr id="143" name="&quot;l&quot;"/>
          <p:cNvSpPr/>
          <p:nvPr/>
        </p:nvSpPr>
        <p:spPr>
          <a:xfrm>
            <a:off x="9144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44" name="&quot;d&quot;"/>
          <p:cNvSpPr/>
          <p:nvPr/>
        </p:nvSpPr>
        <p:spPr>
          <a:xfrm>
            <a:off x="9829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"d"</a:t>
            </a:r>
          </a:p>
        </p:txBody>
      </p:sp>
      <p:sp>
        <p:nvSpPr>
          <p:cNvPr id="145" name="&quot;\n&quot;"/>
          <p:cNvSpPr/>
          <p:nvPr/>
        </p:nvSpPr>
        <p:spPr>
          <a:xfrm>
            <a:off x="10515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"\n"</a:t>
            </a:r>
          </a:p>
        </p:txBody>
      </p:sp>
      <p:sp>
        <p:nvSpPr>
          <p:cNvPr id="146" name="4"/>
          <p:cNvSpPr txBox="1"/>
          <p:nvPr/>
        </p:nvSpPr>
        <p:spPr>
          <a:xfrm>
            <a:off x="5923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47" name="5"/>
          <p:cNvSpPr txBox="1"/>
          <p:nvPr/>
        </p:nvSpPr>
        <p:spPr>
          <a:xfrm>
            <a:off x="6609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48" name="6"/>
          <p:cNvSpPr txBox="1"/>
          <p:nvPr/>
        </p:nvSpPr>
        <p:spPr>
          <a:xfrm>
            <a:off x="7295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149" name="7"/>
          <p:cNvSpPr txBox="1"/>
          <p:nvPr/>
        </p:nvSpPr>
        <p:spPr>
          <a:xfrm>
            <a:off x="7981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7</a:t>
            </a:r>
          </a:p>
        </p:txBody>
      </p:sp>
      <p:sp>
        <p:nvSpPr>
          <p:cNvPr id="150" name="8"/>
          <p:cNvSpPr txBox="1"/>
          <p:nvPr/>
        </p:nvSpPr>
        <p:spPr>
          <a:xfrm>
            <a:off x="8666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151" name="9"/>
          <p:cNvSpPr txBox="1"/>
          <p:nvPr/>
        </p:nvSpPr>
        <p:spPr>
          <a:xfrm>
            <a:off x="9352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152" name="10"/>
          <p:cNvSpPr txBox="1"/>
          <p:nvPr/>
        </p:nvSpPr>
        <p:spPr>
          <a:xfrm>
            <a:off x="99623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153" name="11"/>
          <p:cNvSpPr txBox="1"/>
          <p:nvPr/>
        </p:nvSpPr>
        <p:spPr>
          <a:xfrm>
            <a:off x="106481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154" name="s ="/>
          <p:cNvSpPr txBox="1"/>
          <p:nvPr/>
        </p:nvSpPr>
        <p:spPr>
          <a:xfrm>
            <a:off x="2148929" y="3279158"/>
            <a:ext cx="5789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 = </a:t>
            </a:r>
          </a:p>
        </p:txBody>
      </p:sp>
      <p:sp>
        <p:nvSpPr>
          <p:cNvPr id="155" name="indexing: access one value"/>
          <p:cNvSpPr txBox="1"/>
          <p:nvPr/>
        </p:nvSpPr>
        <p:spPr>
          <a:xfrm>
            <a:off x="2384697" y="2161657"/>
            <a:ext cx="3587206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indexing</a:t>
            </a:r>
            <a:r>
              <a:t>: access one value</a:t>
            </a:r>
          </a:p>
        </p:txBody>
      </p:sp>
      <p:sp>
        <p:nvSpPr>
          <p:cNvPr id="156" name="Line"/>
          <p:cNvSpPr/>
          <p:nvPr/>
        </p:nvSpPr>
        <p:spPr>
          <a:xfrm>
            <a:off x="39997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slicing: extract sub-sequence"/>
          <p:cNvSpPr txBox="1"/>
          <p:nvPr/>
        </p:nvSpPr>
        <p:spPr>
          <a:xfrm>
            <a:off x="6902524" y="2161657"/>
            <a:ext cx="3821014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slicing</a:t>
            </a:r>
            <a:r>
              <a:t>: extract sub-sequence</a:t>
            </a:r>
          </a:p>
        </p:txBody>
      </p:sp>
      <p:sp>
        <p:nvSpPr>
          <p:cNvPr id="158" name="Line"/>
          <p:cNvSpPr/>
          <p:nvPr/>
        </p:nvSpPr>
        <p:spPr>
          <a:xfrm>
            <a:off x="87876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Connection Line"/>
          <p:cNvSpPr/>
          <p:nvPr/>
        </p:nvSpPr>
        <p:spPr>
          <a:xfrm>
            <a:off x="3350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3" name="Connection Line"/>
          <p:cNvSpPr/>
          <p:nvPr/>
        </p:nvSpPr>
        <p:spPr>
          <a:xfrm>
            <a:off x="4023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4747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5420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6106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7" name="Connection Line"/>
          <p:cNvSpPr/>
          <p:nvPr/>
        </p:nvSpPr>
        <p:spPr>
          <a:xfrm>
            <a:off x="6779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Connection Line"/>
          <p:cNvSpPr/>
          <p:nvPr/>
        </p:nvSpPr>
        <p:spPr>
          <a:xfrm>
            <a:off x="7503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9" name="Connection Line"/>
          <p:cNvSpPr/>
          <p:nvPr/>
        </p:nvSpPr>
        <p:spPr>
          <a:xfrm>
            <a:off x="8176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Connection Line"/>
          <p:cNvSpPr/>
          <p:nvPr/>
        </p:nvSpPr>
        <p:spPr>
          <a:xfrm>
            <a:off x="8862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9535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2" name="Connection Line"/>
          <p:cNvSpPr/>
          <p:nvPr/>
        </p:nvSpPr>
        <p:spPr>
          <a:xfrm>
            <a:off x="10259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0" name="for loop: execute for each value"/>
          <p:cNvSpPr txBox="1"/>
          <p:nvPr/>
        </p:nvSpPr>
        <p:spPr>
          <a:xfrm>
            <a:off x="4948338" y="4847402"/>
            <a:ext cx="42328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for loop</a:t>
            </a:r>
            <a:r>
              <a:t>: execute for each value</a:t>
            </a:r>
          </a:p>
        </p:txBody>
      </p:sp>
      <p:sp>
        <p:nvSpPr>
          <p:cNvPr id="171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Ways to mutate a li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Ways to mutate a list</a:t>
            </a:r>
          </a:p>
        </p:txBody>
      </p:sp>
      <p:sp>
        <p:nvSpPr>
          <p:cNvPr id="396" name="Common Modifica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Common Modifications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L[index] =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new_value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L.append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new_value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L.extend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another_list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L.pop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(index)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L.sort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dirty="0"/>
            </a:br>
            <a:endParaRPr dirty="0"/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dirty="0"/>
              <a:t>Example code: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= [3,2,1]</a:t>
            </a:r>
            <a:br>
              <a:rPr dirty="0"/>
            </a:br>
            <a:r>
              <a:rPr dirty="0" err="1"/>
              <a:t>L.append</a:t>
            </a:r>
            <a:r>
              <a:rPr dirty="0"/>
              <a:t>(0)</a:t>
            </a:r>
            <a:br>
              <a:rPr dirty="0"/>
            </a:br>
            <a:r>
              <a:rPr dirty="0" err="1"/>
              <a:t>L.extend</a:t>
            </a:r>
            <a:r>
              <a:rPr dirty="0"/>
              <a:t>([9, 8])</a:t>
            </a:r>
            <a:br>
              <a:rPr dirty="0"/>
            </a:br>
            <a:r>
              <a:rPr dirty="0"/>
              <a:t>L[1] = -1</a:t>
            </a:r>
            <a:br>
              <a:rPr dirty="0"/>
            </a:br>
            <a:r>
              <a:rPr dirty="0" err="1"/>
              <a:t>L.sort</a:t>
            </a:r>
            <a:r>
              <a:rPr dirty="0"/>
              <a:t>()</a:t>
            </a:r>
            <a:br>
              <a:rPr dirty="0"/>
            </a:br>
            <a:r>
              <a:rPr dirty="0" err="1"/>
              <a:t>L.pop</a:t>
            </a:r>
            <a:r>
              <a:rPr dirty="0"/>
              <a:t>(0)</a:t>
            </a:r>
          </a:p>
        </p:txBody>
      </p:sp>
      <p:sp>
        <p:nvSpPr>
          <p:cNvPr id="397" name="Demo these in…"/>
          <p:cNvSpPr txBox="1"/>
          <p:nvPr/>
        </p:nvSpPr>
        <p:spPr>
          <a:xfrm>
            <a:off x="5023205" y="7124700"/>
            <a:ext cx="216004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Demo these in</a:t>
            </a:r>
          </a:p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PythonTutor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Demo: Finding a Media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Finding a Median</a:t>
            </a:r>
          </a:p>
        </p:txBody>
      </p:sp>
      <p:sp>
        <p:nvSpPr>
          <p:cNvPr id="400" name="Goal: write a function to find the median of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Goal: write a function to find the median of a list of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Python list containing floats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The median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= [1,5,2,9,8]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median(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median([1, 20, 30, 100])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0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From Strings to Lists</a:t>
            </a:r>
          </a:p>
          <a:p>
            <a:pPr marL="0" indent="0">
              <a:buSzTx/>
              <a:buNone/>
            </a:pPr>
            <a:r>
              <a:rPr dirty="0"/>
              <a:t>More Sequence Capabilities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dirty="0"/>
              <a:t> 1: Flexibility of Types</a:t>
            </a:r>
          </a:p>
          <a:p>
            <a:pPr marL="0" lvl="5" indent="0">
              <a:buSzTx/>
              <a:buNone/>
            </a:pPr>
            <a:r>
              <a:rPr dirty="0"/>
              <a:t>Difference 2: Mutability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plit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split method</a:t>
            </a:r>
          </a:p>
        </p:txBody>
      </p:sp>
      <p:sp>
        <p:nvSpPr>
          <p:cNvPr id="406" name="S = &quot;a quick brown fox&quot;…"/>
          <p:cNvSpPr txBox="1"/>
          <p:nvPr/>
        </p:nvSpPr>
        <p:spPr>
          <a:xfrm>
            <a:off x="2055415" y="2089149"/>
            <a:ext cx="889397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"a quick brown fox"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.split(" ")</a:t>
            </a:r>
          </a:p>
        </p:txBody>
      </p:sp>
      <p:sp>
        <p:nvSpPr>
          <p:cNvPr id="407" name="&quot;a quick brown fox&quot;"/>
          <p:cNvSpPr txBox="1"/>
          <p:nvPr/>
        </p:nvSpPr>
        <p:spPr>
          <a:xfrm>
            <a:off x="235917" y="5619750"/>
            <a:ext cx="4168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"a quick brown fox"</a:t>
            </a:r>
          </a:p>
        </p:txBody>
      </p:sp>
      <p:sp>
        <p:nvSpPr>
          <p:cNvPr id="408" name="Arrow"/>
          <p:cNvSpPr/>
          <p:nvPr/>
        </p:nvSpPr>
        <p:spPr>
          <a:xfrm>
            <a:off x="4461643" y="52514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[&quot;a&quot;, &quot;quick&quot;, &quot;brown&quot;, &quot;fox&quot;]"/>
          <p:cNvSpPr txBox="1"/>
          <p:nvPr/>
        </p:nvSpPr>
        <p:spPr>
          <a:xfrm>
            <a:off x="6252740" y="5619750"/>
            <a:ext cx="65161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["a", "quick", "brown", "fox"]</a:t>
            </a:r>
          </a:p>
        </p:txBody>
      </p:sp>
      <p:sp>
        <p:nvSpPr>
          <p:cNvPr id="410" name="separator"/>
          <p:cNvSpPr txBox="1"/>
          <p:nvPr/>
        </p:nvSpPr>
        <p:spPr>
          <a:xfrm>
            <a:off x="6460052" y="39369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13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14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16" name="????"/>
          <p:cNvSpPr txBox="1"/>
          <p:nvPr/>
        </p:nvSpPr>
        <p:spPr>
          <a:xfrm>
            <a:off x="8277026" y="5683250"/>
            <a:ext cx="9678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????</a:t>
            </a:r>
          </a:p>
        </p:txBody>
      </p:sp>
      <p:sp>
        <p:nvSpPr>
          <p:cNvPr id="417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1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22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2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25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sp>
        <p:nvSpPr>
          <p:cNvPr id="426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pic>
        <p:nvPicPr>
          <p:cNvPr id="42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31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32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34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sp>
        <p:nvSpPr>
          <p:cNvPr id="435" name="Rectangle"/>
          <p:cNvSpPr/>
          <p:nvPr/>
        </p:nvSpPr>
        <p:spPr>
          <a:xfrm>
            <a:off x="10515600" y="2241550"/>
            <a:ext cx="1494086" cy="972543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what if removed?"/>
          <p:cNvSpPr txBox="1"/>
          <p:nvPr/>
        </p:nvSpPr>
        <p:spPr>
          <a:xfrm>
            <a:off x="10239939" y="3210247"/>
            <a:ext cx="204540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if removed?</a:t>
            </a:r>
          </a:p>
        </p:txBody>
      </p:sp>
      <p:sp>
        <p:nvSpPr>
          <p:cNvPr id="437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42" name="L = [&quot;M&quot;, &quot;SS&quot;, &quot;SS&quot;, &quot;PP&quot;]…"/>
          <p:cNvSpPr txBox="1"/>
          <p:nvPr/>
        </p:nvSpPr>
        <p:spPr>
          <a:xfrm>
            <a:off x="912415" y="2241549"/>
            <a:ext cx="1035724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4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45" name="MISSISSIPP"/>
          <p:cNvSpPr txBox="1"/>
          <p:nvPr/>
        </p:nvSpPr>
        <p:spPr>
          <a:xfrm>
            <a:off x="8277026" y="5683250"/>
            <a:ext cx="22482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</a:t>
            </a:r>
          </a:p>
        </p:txBody>
      </p:sp>
      <p:sp>
        <p:nvSpPr>
          <p:cNvPr id="446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1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rPr dirty="0"/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profane string</a:t>
            </a:r>
          </a:p>
          <a:p>
            <a:pPr marL="0" lvl="5" indent="0">
              <a:buSzTx/>
              <a:buNone/>
            </a:pPr>
            <a:r>
              <a:rPr dirty="0"/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sanitized string</a:t>
            </a:r>
          </a:p>
          <a:p>
            <a:pPr marL="0" lvl="5" indent="0">
              <a:buSzTx/>
              <a:buNone/>
            </a:pPr>
            <a:r>
              <a:rPr dirty="0"/>
              <a:t>Example:</a:t>
            </a:r>
            <a:br>
              <a:rPr dirty="0"/>
            </a:br>
            <a:br>
              <a:rPr sz="2200" dirty="0"/>
            </a:br>
            <a:r>
              <a:rPr sz="2800" dirty="0"/>
              <a:t>&gt;&gt;&gt; censor(“OMG this class is so fun”)</a:t>
            </a:r>
            <a:br>
              <a:rPr sz="2800" dirty="0"/>
            </a:br>
            <a:r>
              <a:rPr sz="2800" dirty="0"/>
              <a:t>‘*** this class is so fun’</a:t>
            </a:r>
            <a:br>
              <a:rPr sz="2800" dirty="0"/>
            </a:br>
            <a:r>
              <a:rPr lang="en-US" sz="2800" dirty="0"/>
              <a:t>&gt;&gt;&gt; censor(“the </a:t>
            </a:r>
            <a:r>
              <a:rPr lang="en-US"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midterm</a:t>
            </a:r>
            <a:r>
              <a:rPr lang="en-US" sz="2800" dirty="0"/>
              <a:t> was </a:t>
            </a:r>
            <a:r>
              <a:rPr lang="en-US"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darn</a:t>
            </a:r>
            <a:r>
              <a:rPr lang="en-US" sz="2800" dirty="0"/>
              <a:t> tough”)</a:t>
            </a:r>
            <a:br>
              <a:rPr sz="2800" dirty="0"/>
            </a:br>
            <a:r>
              <a:rPr sz="2800" dirty="0"/>
              <a:t>‘the ******* was **** tough’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4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rPr dirty="0"/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profane string</a:t>
            </a:r>
          </a:p>
          <a:p>
            <a:pPr marL="0" lvl="5" indent="0">
              <a:buSzTx/>
              <a:buNone/>
            </a:pPr>
            <a:r>
              <a:rPr dirty="0"/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sanitized string</a:t>
            </a:r>
          </a:p>
          <a:p>
            <a:pPr marL="0" lvl="5" indent="0">
              <a:buSzTx/>
              <a:buNone/>
            </a:pPr>
            <a:r>
              <a:rPr dirty="0"/>
              <a:t>Example:</a:t>
            </a:r>
            <a:br>
              <a:rPr dirty="0"/>
            </a:br>
            <a:br>
              <a:rPr sz="2200" dirty="0"/>
            </a:br>
            <a:r>
              <a:rPr sz="2800" dirty="0"/>
              <a:t>&gt;&gt;&gt; censor(“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OMG</a:t>
            </a:r>
            <a:r>
              <a:rPr sz="2800" dirty="0"/>
              <a:t> this class is so fun”)</a:t>
            </a:r>
            <a:br>
              <a:rPr sz="2800" dirty="0"/>
            </a:br>
            <a:r>
              <a:rPr sz="2800" dirty="0"/>
              <a:t>‘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</a:t>
            </a:r>
            <a:r>
              <a:rPr sz="2800" dirty="0"/>
              <a:t> this class is so fun’</a:t>
            </a:r>
            <a:br>
              <a:rPr sz="2800" dirty="0"/>
            </a:br>
            <a:r>
              <a:rPr sz="2800" dirty="0"/>
              <a:t>&gt;&gt;&gt; censor(“the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midterm</a:t>
            </a:r>
            <a:r>
              <a:rPr sz="2800" dirty="0"/>
              <a:t> </a:t>
            </a:r>
            <a:r>
              <a:rPr lang="en-US" sz="2800" dirty="0"/>
              <a:t>was</a:t>
            </a:r>
            <a:r>
              <a:rPr sz="2800" dirty="0"/>
              <a:t>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darn</a:t>
            </a:r>
            <a:r>
              <a:rPr sz="2800" dirty="0"/>
              <a:t> </a:t>
            </a:r>
            <a:r>
              <a:rPr lang="en-US" sz="2800" dirty="0"/>
              <a:t>tough</a:t>
            </a:r>
            <a:r>
              <a:rPr sz="2800" dirty="0"/>
              <a:t>”)</a:t>
            </a:r>
            <a:br>
              <a:rPr sz="2800" dirty="0"/>
            </a:br>
            <a:r>
              <a:rPr sz="2800" dirty="0"/>
              <a:t>‘the 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*******</a:t>
            </a:r>
            <a:r>
              <a:rPr sz="2800" dirty="0"/>
              <a:t> was 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</a:t>
            </a:r>
            <a:r>
              <a:rPr sz="2800" dirty="0"/>
              <a:t> tough’</a:t>
            </a:r>
          </a:p>
        </p:txBody>
      </p:sp>
      <p:sp>
        <p:nvSpPr>
          <p:cNvPr id="455" name="replaces offensive words like “darn”…"/>
          <p:cNvSpPr txBox="1"/>
          <p:nvPr/>
        </p:nvSpPr>
        <p:spPr>
          <a:xfrm>
            <a:off x="4891898" y="8381757"/>
            <a:ext cx="459260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replaces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offensive</a:t>
            </a:r>
            <a:r>
              <a:rPr dirty="0"/>
              <a:t> words like “darn”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and “midterm” with stars</a:t>
            </a:r>
          </a:p>
        </p:txBody>
      </p:sp>
      <p:sp>
        <p:nvSpPr>
          <p:cNvPr id="458" name="Connection Line"/>
          <p:cNvSpPr/>
          <p:nvPr/>
        </p:nvSpPr>
        <p:spPr>
          <a:xfrm>
            <a:off x="2075862" y="8060947"/>
            <a:ext cx="2542755" cy="752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1" h="20166" extrusionOk="0">
                <a:moveTo>
                  <a:pt x="133" y="0"/>
                </a:moveTo>
                <a:cubicBezTo>
                  <a:pt x="-1059" y="14964"/>
                  <a:pt x="5744" y="21600"/>
                  <a:pt x="20541" y="199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59" name="Connection Line"/>
          <p:cNvSpPr/>
          <p:nvPr/>
        </p:nvSpPr>
        <p:spPr>
          <a:xfrm>
            <a:off x="3712649" y="8074986"/>
            <a:ext cx="905968" cy="525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9" extrusionOk="0">
                <a:moveTo>
                  <a:pt x="0" y="0"/>
                </a:moveTo>
                <a:cubicBezTo>
                  <a:pt x="2316" y="14431"/>
                  <a:pt x="9516" y="21600"/>
                  <a:pt x="21600" y="215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85" name="&gt;&gt;&gt; msg = “hi world!”"/>
          <p:cNvSpPr txBox="1"/>
          <p:nvPr/>
        </p:nvSpPr>
        <p:spPr>
          <a:xfrm>
            <a:off x="3884513" y="2552699"/>
            <a:ext cx="523577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186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Bonus Topics (time permitting)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Bonus Topics (time permitting)...</a:t>
            </a:r>
          </a:p>
        </p:txBody>
      </p:sp>
      <p:sp>
        <p:nvSpPr>
          <p:cNvPr id="462" name="1. Command line arguments, as a li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1. Command line arguments, as a list</a:t>
            </a:r>
          </a:p>
          <a:p>
            <a:pPr marL="0" lvl="5" indent="0">
              <a:buSzTx/>
              <a:buNone/>
              <a:def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sys</a:t>
            </a:r>
            <a:br/>
            <a:r>
              <a:t>arg1 = sys.argv[1]</a:t>
            </a:r>
            <a:br/>
            <a:r>
              <a:t>arg2 = sys.argv[2]</a:t>
            </a:r>
          </a:p>
          <a:p>
            <a:pPr marL="0" lvl="5" indent="0">
              <a:buSzTx/>
              <a:buNone/>
            </a:pPr>
            <a:r>
              <a:t>2. Random values, from a list</a:t>
            </a:r>
            <a:br/>
            <a:br>
              <a:rPr>
                <a:solidFill>
                  <a:srgbClr val="5E5E5E"/>
                </a:solidFill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import random</a:t>
            </a:r>
            <a:b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random.choice(["rock", "paper", "scissors"])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89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</p:txBody>
      </p:sp>
      <p:sp>
        <p:nvSpPr>
          <p:cNvPr id="19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93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</p:txBody>
      </p:sp>
      <p:sp>
        <p:nvSpPr>
          <p:cNvPr id="19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97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msg[3]</a:t>
            </a:r>
          </a:p>
        </p:txBody>
      </p:sp>
      <p:sp>
        <p:nvSpPr>
          <p:cNvPr id="198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1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‘w’</a:t>
            </a:r>
          </a:p>
        </p:txBody>
      </p:sp>
      <p:sp>
        <p:nvSpPr>
          <p:cNvPr id="202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2239</Words>
  <Application>Microsoft Office PowerPoint</Application>
  <PresentationFormat>Custom</PresentationFormat>
  <Paragraphs>487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Times</vt:lpstr>
      <vt:lpstr>White</vt:lpstr>
      <vt:lpstr>[220] Lists</vt:lpstr>
      <vt:lpstr>Learning Objectives Today</vt:lpstr>
      <vt:lpstr>Today's Outline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Demo: Finding a Sum</vt:lpstr>
      <vt:lpstr>Today's Outline</vt:lpstr>
      <vt:lpstr>Cool stuff we can do with strings and lists</vt:lpstr>
      <vt:lpstr>4. len(sequence)</vt:lpstr>
      <vt:lpstr>5. concatenation</vt:lpstr>
      <vt:lpstr>6. in</vt:lpstr>
      <vt:lpstr>6. in</vt:lpstr>
      <vt:lpstr>7. multiply by int</vt:lpstr>
      <vt:lpstr>PowerPoint Presentation</vt:lpstr>
      <vt:lpstr>Today's Outline</vt:lpstr>
      <vt:lpstr>Items can be any types</vt:lpstr>
      <vt:lpstr>Example game map with list of lists</vt:lpstr>
      <vt:lpstr>Today's Outline</vt:lpstr>
      <vt:lpstr>Mutability</vt:lpstr>
      <vt:lpstr>Ways to mutate a list</vt:lpstr>
      <vt:lpstr>Demo: Finding a Median</vt:lpstr>
      <vt:lpstr>Today's Outline</vt:lpstr>
      <vt:lpstr>split method</vt:lpstr>
      <vt:lpstr>join method</vt:lpstr>
      <vt:lpstr>join method</vt:lpstr>
      <vt:lpstr>join method</vt:lpstr>
      <vt:lpstr>join method</vt:lpstr>
      <vt:lpstr>Demo: Censoring Profanity</vt:lpstr>
      <vt:lpstr>Demo: Censoring Profanity</vt:lpstr>
      <vt:lpstr>Bonus Topics (time permitting)...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Lists</dc:title>
  <cp:lastModifiedBy>Michael Doescher</cp:lastModifiedBy>
  <cp:revision>9</cp:revision>
  <dcterms:modified xsi:type="dcterms:W3CDTF">2020-02-27T05:21:23Z</dcterms:modified>
</cp:coreProperties>
</file>