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9" r:id="rId3"/>
    <p:sldId id="280" r:id="rId4"/>
    <p:sldId id="281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F9A54-1B8A-4AB3-90EB-33DE9E97E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491D8C-BC86-4998-8BEF-EC1C263658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812B3-335A-478E-B256-1B0FF1055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8BCC-2CEB-4C05-84EC-4521A4EC95DB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9B82E-9AA9-4B93-90C4-A66F8609E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11C10-01B3-42D7-8091-FD6947717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E2-2F62-436C-875C-4811C57A7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0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1787E-9276-4956-B496-6FC727E2A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DC1187-527F-4AC2-A534-206D3B30C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ABF33-544D-48D5-86A1-759DDE646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8BCC-2CEB-4C05-84EC-4521A4EC95DB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6689F-E68B-445A-90AD-8FFBD34B6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3CAD2-850B-4E1E-B36A-05C81AB1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E2-2F62-436C-875C-4811C57A7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59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585276-4CB7-4C57-9599-9078A735F3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B5ED41-FE46-4007-A46D-7F06DD97A9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06EC6-5F3C-4AFA-A815-08DBDD49E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8BCC-2CEB-4C05-84EC-4521A4EC95DB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761CF-7343-46FE-A80A-5E9DCA972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37908-928F-4D47-ACB6-EBC7C1A65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E2-2F62-436C-875C-4811C57A7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99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430085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79082-EBCD-48F7-93F7-66B327257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3456A-5D94-49AF-85C2-BD193E5F7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E1708-638A-49AD-BF87-6469E750A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8BCC-2CEB-4C05-84EC-4521A4EC95DB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69840-AB9C-467B-A2D5-A541DA48F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C02F7-C31D-45F4-A5F1-62D44ED79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E2-2F62-436C-875C-4811C57A7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79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CA330-6026-4C34-8E28-BFDC3128D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96DFB-05E7-43D6-86BD-7768571F0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C9C34-322D-4F8E-A006-7A5723F99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8BCC-2CEB-4C05-84EC-4521A4EC95DB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D0C72-BC25-4410-A6A3-CF633B83D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866B9-34AC-4419-98D1-8BA15FF29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E2-2F62-436C-875C-4811C57A7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516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81237-A64D-44F4-B500-0D0CFAE59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B6A0F-3347-4D32-ABFB-5A0CFD253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09F723-2C17-4CCC-8692-A2D1C6B42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1E0165-F334-442E-B009-B902F5FEB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8BCC-2CEB-4C05-84EC-4521A4EC95DB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E6E283-E60C-41AD-B9F7-3B96E99C0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534351-3DCB-43A4-A3E1-EBBF3C399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E2-2F62-436C-875C-4811C57A7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378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914FA-7AF9-467D-A4D6-8BE90F12A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37890-E02A-4CDC-87BE-46ECAAF49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2D17DE-A86B-4ABD-B056-442D7DC84E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B780D2-E7A0-4CE5-B2B1-BD487D2D9B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218935-C2FE-402F-A8A6-A5F7779DD3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6AE425-7EFD-4AEA-8BDC-E7135ED2C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8BCC-2CEB-4C05-84EC-4521A4EC95DB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9E8277-CA91-450E-B311-954A29085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F2BEE2-6920-4AD6-A5CF-FD01864BB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E2-2F62-436C-875C-4811C57A7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73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59565-8F1C-4751-923F-6DAA8B3FF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3C4A05-9871-4341-AC85-F885B3A48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8BCC-2CEB-4C05-84EC-4521A4EC95DB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5B1DE1-24F7-42F8-B4D8-05E7C846B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EEF536-9D35-418E-BFBF-E31CCB943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E2-2F62-436C-875C-4811C57A7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26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D66B9B-6279-4D2A-B1A2-029246D58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8BCC-2CEB-4C05-84EC-4521A4EC95DB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330EA0-744A-4C35-BFA7-6E69BA37A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A29AF7-0C77-4C03-8AB6-205B2E911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E2-2F62-436C-875C-4811C57A7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308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40365-2C33-48B7-8E4C-80EBE62E6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451E6-0063-4885-AC53-410558A9B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9D640A-0B85-4885-87A2-223E2D2B1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D65C90-A64E-49F0-8FEE-C3694CFF7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8BCC-2CEB-4C05-84EC-4521A4EC95DB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029C2F-8F98-4722-AED9-B70FD2FF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D446D-FA69-4DDC-A1D6-0EBB1C182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E2-2F62-436C-875C-4811C57A7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34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EAE0D-4FE0-4D44-8F3A-99912637F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3C121D-ADF5-4E4B-B9CD-2C9428C631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D78AA-9199-4A89-B49F-E559C6C3D3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A9A33-E589-4EF4-8EA6-E4EC9529D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8BCC-2CEB-4C05-84EC-4521A4EC95DB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9179E0-17A9-4CDE-9F8E-0F0DB902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CCE3E-0BA6-488B-A616-247C50310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E2-2F62-436C-875C-4811C57A7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268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89D8B9-B423-42A0-B1EF-CCD96C7E7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F3026-379F-481B-98B9-400AD514A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188F6-8261-4919-ABEA-5496404BE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68BCC-2CEB-4C05-84EC-4521A4EC95DB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460A0-602D-4145-B3A3-CC67D18379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AC7A3-E7AC-480A-B8CF-7A72FFBD9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393E2-2F62-436C-875C-4811C57A7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851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[301] Copying"/>
          <p:cNvSpPr txBox="1">
            <a:spLocks noGrp="1"/>
          </p:cNvSpPr>
          <p:nvPr>
            <p:ph type="ctrTitle"/>
          </p:nvPr>
        </p:nvSpPr>
        <p:spPr>
          <a:xfrm>
            <a:off x="1672177" y="1151930"/>
            <a:ext cx="8847647" cy="2321719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dirty="0"/>
              <a:t>[</a:t>
            </a:r>
            <a:r>
              <a:rPr lang="en-US" dirty="0"/>
              <a:t>220</a:t>
            </a:r>
            <a:r>
              <a:rPr dirty="0"/>
              <a:t>] Copying</a:t>
            </a:r>
          </a:p>
        </p:txBody>
      </p:sp>
      <p:sp>
        <p:nvSpPr>
          <p:cNvPr id="120" name="Tyler Caraza-Harter"/>
          <p:cNvSpPr txBox="1">
            <a:spLocks noGrp="1"/>
          </p:cNvSpPr>
          <p:nvPr>
            <p:ph type="subTitle" sz="quarter" idx="1"/>
          </p:nvPr>
        </p:nvSpPr>
        <p:spPr>
          <a:xfrm>
            <a:off x="2416969" y="3723680"/>
            <a:ext cx="7358063" cy="794742"/>
          </a:xfrm>
          <a:prstGeom prst="rect">
            <a:avLst/>
          </a:prstGeom>
        </p:spPr>
        <p:txBody>
          <a:bodyPr>
            <a:normAutofit/>
          </a:bodyPr>
          <a:lstStyle/>
          <a:p>
            <a:pPr hangingPunct="1">
              <a:spcBef>
                <a:spcPct val="0"/>
              </a:spcBef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Meena 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Syamkumar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hangingPunct="1">
              <a:spcBef>
                <a:spcPct val="0"/>
              </a:spcBef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Mike 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Doescher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def max_score(people):   highest = None   for p in people:     if highest == None or p[&quot;score&quot;] &gt; highest:       highest = p[&quot;score&quot;]   return highest…"/>
          <p:cNvSpPr txBox="1">
            <a:spLocks noGrp="1"/>
          </p:cNvSpPr>
          <p:nvPr>
            <p:ph type="body" sz="half" idx="1"/>
          </p:nvPr>
        </p:nvSpPr>
        <p:spPr>
          <a:xfrm>
            <a:off x="2461617" y="298237"/>
            <a:ext cx="7804547" cy="2809155"/>
          </a:xfrm>
          <a:prstGeom prst="rect">
            <a:avLst/>
          </a:prstGeom>
        </p:spPr>
        <p:txBody>
          <a:bodyPr anchor="t">
            <a:normAutofit fontScale="92500" lnSpcReduction="10000"/>
          </a:bodyPr>
          <a:lstStyle/>
          <a:p>
            <a:pPr marL="0" lvl="5" indent="0"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def max_score(</a:t>
            </a:r>
            <a:r>
              <a:rPr b="1"/>
              <a:t>people</a:t>
            </a:r>
            <a:r>
              <a:t>):</a:t>
            </a:r>
            <a:br/>
            <a:r>
              <a:t>  highest = None</a:t>
            </a:r>
            <a:br/>
            <a:r>
              <a:t>  for p in people:</a:t>
            </a:r>
            <a:br/>
            <a:r>
              <a:t>    if highest == None or p["score"] &gt; highest:</a:t>
            </a:r>
            <a:br/>
            <a:r>
              <a:t>      highest = p["score"]</a:t>
            </a:r>
            <a:br/>
            <a:r>
              <a:t>  return highest</a:t>
            </a:r>
          </a:p>
          <a:p>
            <a:pPr marL="0" lvl="5" indent="0"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m = max_score(</a:t>
            </a:r>
            <a:r>
              <a:rPr b="1"/>
              <a:t>players</a:t>
            </a:r>
            <a:r>
              <a:t>)</a:t>
            </a:r>
          </a:p>
        </p:txBody>
      </p:sp>
      <p:sp>
        <p:nvSpPr>
          <p:cNvPr id="673" name="players"/>
          <p:cNvSpPr txBox="1"/>
          <p:nvPr/>
        </p:nvSpPr>
        <p:spPr>
          <a:xfrm>
            <a:off x="2255973" y="4036698"/>
            <a:ext cx="538866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266"/>
              <a:t>players</a:t>
            </a:r>
          </a:p>
        </p:txBody>
      </p:sp>
      <p:sp>
        <p:nvSpPr>
          <p:cNvPr id="674" name="Rectangle"/>
          <p:cNvSpPr/>
          <p:nvPr/>
        </p:nvSpPr>
        <p:spPr>
          <a:xfrm>
            <a:off x="3131344" y="4000500"/>
            <a:ext cx="322899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675" name="Rectangle"/>
          <p:cNvSpPr/>
          <p:nvPr/>
        </p:nvSpPr>
        <p:spPr>
          <a:xfrm>
            <a:off x="5095875" y="4000500"/>
            <a:ext cx="322899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676" name="Rectangle"/>
          <p:cNvSpPr/>
          <p:nvPr/>
        </p:nvSpPr>
        <p:spPr>
          <a:xfrm>
            <a:off x="5417344" y="4000500"/>
            <a:ext cx="322899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677" name="Rectangle"/>
          <p:cNvSpPr/>
          <p:nvPr/>
        </p:nvSpPr>
        <p:spPr>
          <a:xfrm>
            <a:off x="5738812" y="4000500"/>
            <a:ext cx="322899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704" name="Connection Line"/>
          <p:cNvSpPr/>
          <p:nvPr/>
        </p:nvSpPr>
        <p:spPr>
          <a:xfrm>
            <a:off x="3295799" y="3683149"/>
            <a:ext cx="1781683" cy="4639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 sz="1266"/>
          </a:p>
        </p:txBody>
      </p:sp>
      <p:sp>
        <p:nvSpPr>
          <p:cNvPr id="679" name="name"/>
          <p:cNvSpPr/>
          <p:nvPr/>
        </p:nvSpPr>
        <p:spPr>
          <a:xfrm>
            <a:off x="4193977" y="5616774"/>
            <a:ext cx="645066" cy="339328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name</a:t>
            </a:r>
          </a:p>
        </p:txBody>
      </p:sp>
      <p:sp>
        <p:nvSpPr>
          <p:cNvPr id="680" name="A"/>
          <p:cNvSpPr/>
          <p:nvPr/>
        </p:nvSpPr>
        <p:spPr>
          <a:xfrm>
            <a:off x="4836914" y="5616774"/>
            <a:ext cx="645066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A</a:t>
            </a:r>
          </a:p>
        </p:txBody>
      </p:sp>
      <p:sp>
        <p:nvSpPr>
          <p:cNvPr id="681" name="score"/>
          <p:cNvSpPr/>
          <p:nvPr/>
        </p:nvSpPr>
        <p:spPr>
          <a:xfrm>
            <a:off x="4193977" y="5938242"/>
            <a:ext cx="645066" cy="339328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score</a:t>
            </a:r>
          </a:p>
        </p:txBody>
      </p:sp>
      <p:sp>
        <p:nvSpPr>
          <p:cNvPr id="682" name="88"/>
          <p:cNvSpPr/>
          <p:nvPr/>
        </p:nvSpPr>
        <p:spPr>
          <a:xfrm>
            <a:off x="4836914" y="5938242"/>
            <a:ext cx="645066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88</a:t>
            </a:r>
          </a:p>
        </p:txBody>
      </p:sp>
      <p:sp>
        <p:nvSpPr>
          <p:cNvPr id="683" name="name"/>
          <p:cNvSpPr/>
          <p:nvPr/>
        </p:nvSpPr>
        <p:spPr>
          <a:xfrm>
            <a:off x="5890617" y="5616774"/>
            <a:ext cx="645066" cy="339328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name</a:t>
            </a:r>
          </a:p>
        </p:txBody>
      </p:sp>
      <p:sp>
        <p:nvSpPr>
          <p:cNvPr id="684" name="B"/>
          <p:cNvSpPr/>
          <p:nvPr/>
        </p:nvSpPr>
        <p:spPr>
          <a:xfrm>
            <a:off x="6533555" y="5616774"/>
            <a:ext cx="645066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B</a:t>
            </a:r>
          </a:p>
        </p:txBody>
      </p:sp>
      <p:sp>
        <p:nvSpPr>
          <p:cNvPr id="685" name="score"/>
          <p:cNvSpPr/>
          <p:nvPr/>
        </p:nvSpPr>
        <p:spPr>
          <a:xfrm>
            <a:off x="5890617" y="5938242"/>
            <a:ext cx="645066" cy="339328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score</a:t>
            </a:r>
          </a:p>
        </p:txBody>
      </p:sp>
      <p:sp>
        <p:nvSpPr>
          <p:cNvPr id="686" name="111"/>
          <p:cNvSpPr/>
          <p:nvPr/>
        </p:nvSpPr>
        <p:spPr>
          <a:xfrm>
            <a:off x="6533555" y="5938242"/>
            <a:ext cx="645066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111</a:t>
            </a:r>
          </a:p>
        </p:txBody>
      </p:sp>
      <p:sp>
        <p:nvSpPr>
          <p:cNvPr id="687" name="name"/>
          <p:cNvSpPr/>
          <p:nvPr/>
        </p:nvSpPr>
        <p:spPr>
          <a:xfrm>
            <a:off x="7765852" y="5616774"/>
            <a:ext cx="645066" cy="339328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name</a:t>
            </a:r>
          </a:p>
        </p:txBody>
      </p:sp>
      <p:sp>
        <p:nvSpPr>
          <p:cNvPr id="688" name="C"/>
          <p:cNvSpPr/>
          <p:nvPr/>
        </p:nvSpPr>
        <p:spPr>
          <a:xfrm>
            <a:off x="8408789" y="5616774"/>
            <a:ext cx="645066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C</a:t>
            </a:r>
          </a:p>
        </p:txBody>
      </p:sp>
      <p:sp>
        <p:nvSpPr>
          <p:cNvPr id="689" name="score"/>
          <p:cNvSpPr/>
          <p:nvPr/>
        </p:nvSpPr>
        <p:spPr>
          <a:xfrm>
            <a:off x="7765852" y="5938242"/>
            <a:ext cx="645066" cy="339328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score</a:t>
            </a:r>
          </a:p>
        </p:txBody>
      </p:sp>
      <p:sp>
        <p:nvSpPr>
          <p:cNvPr id="690" name="100"/>
          <p:cNvSpPr/>
          <p:nvPr/>
        </p:nvSpPr>
        <p:spPr>
          <a:xfrm>
            <a:off x="8408789" y="5938242"/>
            <a:ext cx="645066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100</a:t>
            </a:r>
          </a:p>
        </p:txBody>
      </p:sp>
      <p:sp>
        <p:nvSpPr>
          <p:cNvPr id="705" name="Connection Line"/>
          <p:cNvSpPr/>
          <p:nvPr/>
        </p:nvSpPr>
        <p:spPr>
          <a:xfrm>
            <a:off x="5894338" y="4156025"/>
            <a:ext cx="1865154" cy="14272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755" y="1129"/>
                  <a:pt x="17955" y="8329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 sz="1266"/>
          </a:p>
        </p:txBody>
      </p:sp>
      <p:sp>
        <p:nvSpPr>
          <p:cNvPr id="706" name="Connection Line"/>
          <p:cNvSpPr/>
          <p:nvPr/>
        </p:nvSpPr>
        <p:spPr>
          <a:xfrm>
            <a:off x="5535260" y="4156025"/>
            <a:ext cx="379380" cy="14561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908" h="21600" extrusionOk="0">
                <a:moveTo>
                  <a:pt x="2618" y="0"/>
                </a:moveTo>
                <a:cubicBezTo>
                  <a:pt x="-3692" y="5512"/>
                  <a:pt x="1405" y="12712"/>
                  <a:pt x="17908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 sz="1266"/>
          </a:p>
        </p:txBody>
      </p:sp>
      <p:sp>
        <p:nvSpPr>
          <p:cNvPr id="707" name="Connection Line"/>
          <p:cNvSpPr/>
          <p:nvPr/>
        </p:nvSpPr>
        <p:spPr>
          <a:xfrm>
            <a:off x="4184389" y="4156025"/>
            <a:ext cx="1067013" cy="14548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02" h="21600" extrusionOk="0">
                <a:moveTo>
                  <a:pt x="20802" y="0"/>
                </a:moveTo>
                <a:cubicBezTo>
                  <a:pt x="6112" y="5172"/>
                  <a:pt x="-798" y="12372"/>
                  <a:pt x="73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 sz="1266"/>
          </a:p>
        </p:txBody>
      </p:sp>
      <p:sp>
        <p:nvSpPr>
          <p:cNvPr id="694" name="Line"/>
          <p:cNvSpPr/>
          <p:nvPr/>
        </p:nvSpPr>
        <p:spPr>
          <a:xfrm>
            <a:off x="1666875" y="3437930"/>
            <a:ext cx="885825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695" name="Arrow"/>
          <p:cNvSpPr/>
          <p:nvPr/>
        </p:nvSpPr>
        <p:spPr>
          <a:xfrm>
            <a:off x="1890118" y="2753433"/>
            <a:ext cx="479114" cy="479115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696" name="people"/>
          <p:cNvSpPr txBox="1"/>
          <p:nvPr/>
        </p:nvSpPr>
        <p:spPr>
          <a:xfrm>
            <a:off x="2278942" y="4751073"/>
            <a:ext cx="524182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>
                <a:solidFill>
                  <a:srgbClr val="D6D5D5"/>
                </a:solidFill>
              </a:defRPr>
            </a:lvl1pPr>
          </a:lstStyle>
          <a:p>
            <a:r>
              <a:rPr sz="1266"/>
              <a:t>people</a:t>
            </a:r>
          </a:p>
        </p:txBody>
      </p:sp>
      <p:sp>
        <p:nvSpPr>
          <p:cNvPr id="697" name="Rectangle"/>
          <p:cNvSpPr/>
          <p:nvPr/>
        </p:nvSpPr>
        <p:spPr>
          <a:xfrm>
            <a:off x="3131344" y="4714875"/>
            <a:ext cx="322899" cy="339328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D6D5D5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698" name="highest"/>
          <p:cNvSpPr txBox="1"/>
          <p:nvPr/>
        </p:nvSpPr>
        <p:spPr>
          <a:xfrm>
            <a:off x="2249171" y="5554745"/>
            <a:ext cx="552845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>
                <a:solidFill>
                  <a:srgbClr val="D6D5D5"/>
                </a:solidFill>
              </a:defRPr>
            </a:lvl1pPr>
          </a:lstStyle>
          <a:p>
            <a:r>
              <a:rPr sz="1266"/>
              <a:t>highest</a:t>
            </a:r>
          </a:p>
        </p:txBody>
      </p:sp>
      <p:sp>
        <p:nvSpPr>
          <p:cNvPr id="699" name="111"/>
          <p:cNvSpPr/>
          <p:nvPr/>
        </p:nvSpPr>
        <p:spPr>
          <a:xfrm>
            <a:off x="3131344" y="5518547"/>
            <a:ext cx="461255" cy="339328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100" b="0">
                <a:solidFill>
                  <a:srgbClr val="D6D5D5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477"/>
              <a:t>111</a:t>
            </a:r>
          </a:p>
        </p:txBody>
      </p:sp>
      <p:sp>
        <p:nvSpPr>
          <p:cNvPr id="700" name="m"/>
          <p:cNvSpPr txBox="1"/>
          <p:nvPr/>
        </p:nvSpPr>
        <p:spPr>
          <a:xfrm>
            <a:off x="2717159" y="6269120"/>
            <a:ext cx="201979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266"/>
              <a:t>m</a:t>
            </a:r>
          </a:p>
        </p:txBody>
      </p:sp>
      <p:sp>
        <p:nvSpPr>
          <p:cNvPr id="701" name="111"/>
          <p:cNvSpPr/>
          <p:nvPr/>
        </p:nvSpPr>
        <p:spPr>
          <a:xfrm>
            <a:off x="3131344" y="6232922"/>
            <a:ext cx="461255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1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477"/>
              <a:t>111</a:t>
            </a:r>
          </a:p>
        </p:txBody>
      </p:sp>
      <p:sp>
        <p:nvSpPr>
          <p:cNvPr id="702" name="Line"/>
          <p:cNvSpPr/>
          <p:nvPr/>
        </p:nvSpPr>
        <p:spPr>
          <a:xfrm flipV="1">
            <a:off x="2245733" y="4630043"/>
            <a:ext cx="1312665" cy="1312664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703" name="Line"/>
          <p:cNvSpPr/>
          <p:nvPr/>
        </p:nvSpPr>
        <p:spPr>
          <a:xfrm flipH="1" flipV="1">
            <a:off x="2245733" y="4630043"/>
            <a:ext cx="1312665" cy="1312664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Example: Player Scores"/>
          <p:cNvSpPr txBox="1">
            <a:spLocks noGrp="1"/>
          </p:cNvSpPr>
          <p:nvPr>
            <p:ph type="title"/>
          </p:nvPr>
        </p:nvSpPr>
        <p:spPr>
          <a:xfrm>
            <a:off x="2193727" y="178594"/>
            <a:ext cx="7804547" cy="63446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>
              <a:defRPr sz="4800"/>
            </a:lvl1pPr>
          </a:lstStyle>
          <a:p>
            <a:r>
              <a:t>Example: Player Scores</a:t>
            </a:r>
          </a:p>
        </p:txBody>
      </p:sp>
      <p:sp>
        <p:nvSpPr>
          <p:cNvPr id="710" name="players = [   {&quot;name&quot;:&quot;A&quot;, &quot;score&quot;:88},   {&quot;name&quot;:&quot;B&quot;, &quot;score&quot;:111},   {&quot;name&quot;:&quot;C&quot;, &quot;score&quot;:100} ]"/>
          <p:cNvSpPr txBox="1">
            <a:spLocks noGrp="1"/>
          </p:cNvSpPr>
          <p:nvPr>
            <p:ph type="body" sz="quarter" idx="1"/>
          </p:nvPr>
        </p:nvSpPr>
        <p:spPr>
          <a:xfrm>
            <a:off x="2461617" y="1116489"/>
            <a:ext cx="7804547" cy="1576963"/>
          </a:xfrm>
          <a:prstGeom prst="rect">
            <a:avLst/>
          </a:prstGeom>
        </p:spPr>
        <p:txBody>
          <a:bodyPr anchor="t">
            <a:normAutofit fontScale="92500" lnSpcReduction="10000"/>
          </a:bodyPr>
          <a:lstStyle/>
          <a:p>
            <a:pPr marL="0" lvl="5" indent="0"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players = [</a:t>
            </a:r>
            <a:br/>
            <a:r>
              <a:t>  {"name":"A", "score":88},</a:t>
            </a:r>
            <a:br/>
            <a:r>
              <a:t>  {"name":"B", "score":111},</a:t>
            </a:r>
            <a:br/>
            <a:r>
              <a:t>  {"name":"C", "score":100}</a:t>
            </a:r>
            <a:br/>
            <a:r>
              <a:t>]</a:t>
            </a:r>
          </a:p>
        </p:txBody>
      </p:sp>
      <p:sp>
        <p:nvSpPr>
          <p:cNvPr id="711" name="players"/>
          <p:cNvSpPr txBox="1"/>
          <p:nvPr/>
        </p:nvSpPr>
        <p:spPr>
          <a:xfrm>
            <a:off x="2255973" y="3679511"/>
            <a:ext cx="538866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266"/>
              <a:t>players</a:t>
            </a:r>
          </a:p>
        </p:txBody>
      </p:sp>
      <p:sp>
        <p:nvSpPr>
          <p:cNvPr id="712" name="Rectangle"/>
          <p:cNvSpPr/>
          <p:nvPr/>
        </p:nvSpPr>
        <p:spPr>
          <a:xfrm>
            <a:off x="3131344" y="3643313"/>
            <a:ext cx="322899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713" name="Rectangle"/>
          <p:cNvSpPr/>
          <p:nvPr/>
        </p:nvSpPr>
        <p:spPr>
          <a:xfrm>
            <a:off x="5095875" y="3643313"/>
            <a:ext cx="322899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714" name="Rectangle"/>
          <p:cNvSpPr/>
          <p:nvPr/>
        </p:nvSpPr>
        <p:spPr>
          <a:xfrm>
            <a:off x="5417344" y="3643313"/>
            <a:ext cx="322899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715" name="Rectangle"/>
          <p:cNvSpPr/>
          <p:nvPr/>
        </p:nvSpPr>
        <p:spPr>
          <a:xfrm>
            <a:off x="5738812" y="3643313"/>
            <a:ext cx="322899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736" name="Connection Line"/>
          <p:cNvSpPr/>
          <p:nvPr/>
        </p:nvSpPr>
        <p:spPr>
          <a:xfrm>
            <a:off x="3295799" y="3325961"/>
            <a:ext cx="1781683" cy="4639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 sz="1266"/>
          </a:p>
        </p:txBody>
      </p:sp>
      <p:sp>
        <p:nvSpPr>
          <p:cNvPr id="717" name="name"/>
          <p:cNvSpPr/>
          <p:nvPr/>
        </p:nvSpPr>
        <p:spPr>
          <a:xfrm>
            <a:off x="4193977" y="5259586"/>
            <a:ext cx="645066" cy="339328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name</a:t>
            </a:r>
          </a:p>
        </p:txBody>
      </p:sp>
      <p:sp>
        <p:nvSpPr>
          <p:cNvPr id="718" name="A"/>
          <p:cNvSpPr/>
          <p:nvPr/>
        </p:nvSpPr>
        <p:spPr>
          <a:xfrm>
            <a:off x="4836914" y="5259586"/>
            <a:ext cx="645066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A</a:t>
            </a:r>
          </a:p>
        </p:txBody>
      </p:sp>
      <p:sp>
        <p:nvSpPr>
          <p:cNvPr id="719" name="score"/>
          <p:cNvSpPr/>
          <p:nvPr/>
        </p:nvSpPr>
        <p:spPr>
          <a:xfrm>
            <a:off x="4193977" y="5581055"/>
            <a:ext cx="645066" cy="339328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score</a:t>
            </a:r>
          </a:p>
        </p:txBody>
      </p:sp>
      <p:sp>
        <p:nvSpPr>
          <p:cNvPr id="720" name="88"/>
          <p:cNvSpPr/>
          <p:nvPr/>
        </p:nvSpPr>
        <p:spPr>
          <a:xfrm>
            <a:off x="4836914" y="5581055"/>
            <a:ext cx="645066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88</a:t>
            </a:r>
          </a:p>
        </p:txBody>
      </p:sp>
      <p:sp>
        <p:nvSpPr>
          <p:cNvPr id="721" name="name"/>
          <p:cNvSpPr/>
          <p:nvPr/>
        </p:nvSpPr>
        <p:spPr>
          <a:xfrm>
            <a:off x="5890617" y="5259586"/>
            <a:ext cx="645066" cy="339328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name</a:t>
            </a:r>
          </a:p>
        </p:txBody>
      </p:sp>
      <p:sp>
        <p:nvSpPr>
          <p:cNvPr id="722" name="B"/>
          <p:cNvSpPr/>
          <p:nvPr/>
        </p:nvSpPr>
        <p:spPr>
          <a:xfrm>
            <a:off x="6533555" y="5259586"/>
            <a:ext cx="645066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B</a:t>
            </a:r>
          </a:p>
        </p:txBody>
      </p:sp>
      <p:sp>
        <p:nvSpPr>
          <p:cNvPr id="723" name="score"/>
          <p:cNvSpPr/>
          <p:nvPr/>
        </p:nvSpPr>
        <p:spPr>
          <a:xfrm>
            <a:off x="5890617" y="5581055"/>
            <a:ext cx="645066" cy="339328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score</a:t>
            </a:r>
          </a:p>
        </p:txBody>
      </p:sp>
      <p:sp>
        <p:nvSpPr>
          <p:cNvPr id="724" name="111"/>
          <p:cNvSpPr/>
          <p:nvPr/>
        </p:nvSpPr>
        <p:spPr>
          <a:xfrm>
            <a:off x="6533555" y="5581055"/>
            <a:ext cx="645066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111</a:t>
            </a:r>
          </a:p>
        </p:txBody>
      </p:sp>
      <p:sp>
        <p:nvSpPr>
          <p:cNvPr id="725" name="name"/>
          <p:cNvSpPr/>
          <p:nvPr/>
        </p:nvSpPr>
        <p:spPr>
          <a:xfrm>
            <a:off x="7765852" y="5259586"/>
            <a:ext cx="645066" cy="339328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name</a:t>
            </a:r>
          </a:p>
        </p:txBody>
      </p:sp>
      <p:sp>
        <p:nvSpPr>
          <p:cNvPr id="726" name="C"/>
          <p:cNvSpPr/>
          <p:nvPr/>
        </p:nvSpPr>
        <p:spPr>
          <a:xfrm>
            <a:off x="8408789" y="5259586"/>
            <a:ext cx="645066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C</a:t>
            </a:r>
          </a:p>
        </p:txBody>
      </p:sp>
      <p:sp>
        <p:nvSpPr>
          <p:cNvPr id="727" name="score"/>
          <p:cNvSpPr/>
          <p:nvPr/>
        </p:nvSpPr>
        <p:spPr>
          <a:xfrm>
            <a:off x="7765852" y="5581055"/>
            <a:ext cx="645066" cy="339328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score</a:t>
            </a:r>
          </a:p>
        </p:txBody>
      </p:sp>
      <p:sp>
        <p:nvSpPr>
          <p:cNvPr id="728" name="100"/>
          <p:cNvSpPr/>
          <p:nvPr/>
        </p:nvSpPr>
        <p:spPr>
          <a:xfrm>
            <a:off x="8408789" y="5581055"/>
            <a:ext cx="645066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100</a:t>
            </a:r>
          </a:p>
        </p:txBody>
      </p:sp>
      <p:sp>
        <p:nvSpPr>
          <p:cNvPr id="737" name="Connection Line"/>
          <p:cNvSpPr/>
          <p:nvPr/>
        </p:nvSpPr>
        <p:spPr>
          <a:xfrm>
            <a:off x="5894338" y="3798838"/>
            <a:ext cx="1865154" cy="14272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755" y="1129"/>
                  <a:pt x="17955" y="8329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 sz="1266"/>
          </a:p>
        </p:txBody>
      </p:sp>
      <p:sp>
        <p:nvSpPr>
          <p:cNvPr id="738" name="Connection Line"/>
          <p:cNvSpPr/>
          <p:nvPr/>
        </p:nvSpPr>
        <p:spPr>
          <a:xfrm>
            <a:off x="5535260" y="3798837"/>
            <a:ext cx="379380" cy="14561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908" h="21600" extrusionOk="0">
                <a:moveTo>
                  <a:pt x="2618" y="0"/>
                </a:moveTo>
                <a:cubicBezTo>
                  <a:pt x="-3692" y="5512"/>
                  <a:pt x="1405" y="12712"/>
                  <a:pt x="17908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 sz="1266"/>
          </a:p>
        </p:txBody>
      </p:sp>
      <p:sp>
        <p:nvSpPr>
          <p:cNvPr id="739" name="Connection Line"/>
          <p:cNvSpPr/>
          <p:nvPr/>
        </p:nvSpPr>
        <p:spPr>
          <a:xfrm>
            <a:off x="4184389" y="3798838"/>
            <a:ext cx="1067013" cy="14548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02" h="21600" extrusionOk="0">
                <a:moveTo>
                  <a:pt x="20802" y="0"/>
                </a:moveTo>
                <a:cubicBezTo>
                  <a:pt x="6112" y="5172"/>
                  <a:pt x="-798" y="12372"/>
                  <a:pt x="73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 sz="1266"/>
          </a:p>
        </p:txBody>
      </p:sp>
      <p:sp>
        <p:nvSpPr>
          <p:cNvPr id="732" name="Rectangle"/>
          <p:cNvSpPr/>
          <p:nvPr/>
        </p:nvSpPr>
        <p:spPr>
          <a:xfrm>
            <a:off x="1925836" y="964406"/>
            <a:ext cx="8410057" cy="5287352"/>
          </a:xfrm>
          <a:prstGeom prst="rect">
            <a:avLst/>
          </a:prstGeom>
          <a:solidFill>
            <a:srgbClr val="FFFFFF">
              <a:alpha val="80000"/>
            </a:srgb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733" name="Use Case 1…"/>
          <p:cNvSpPr/>
          <p:nvPr/>
        </p:nvSpPr>
        <p:spPr>
          <a:xfrm>
            <a:off x="2042462" y="3518297"/>
            <a:ext cx="2427795" cy="2190948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rPr sz="2109"/>
              <a:t>Use Case 1</a:t>
            </a:r>
          </a:p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109"/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rPr sz="1547"/>
              <a:t>Get max score</a:t>
            </a:r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rPr sz="1547"/>
              <a:t>(reference copy)</a:t>
            </a:r>
          </a:p>
        </p:txBody>
      </p:sp>
      <p:sp>
        <p:nvSpPr>
          <p:cNvPr id="734" name="Use Case 3…"/>
          <p:cNvSpPr/>
          <p:nvPr/>
        </p:nvSpPr>
        <p:spPr>
          <a:xfrm>
            <a:off x="7721743" y="3518297"/>
            <a:ext cx="2427795" cy="2190948"/>
          </a:xfrm>
          <a:prstGeom prst="rect">
            <a:avLst/>
          </a:prstGeom>
          <a:solidFill>
            <a:schemeClr val="accent6">
              <a:satOff val="-15808"/>
              <a:lumOff val="-1755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rPr sz="2109"/>
              <a:t>Use Case 3</a:t>
            </a:r>
          </a:p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109"/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rPr sz="1547"/>
              <a:t>Record historical scores (deep copy)</a:t>
            </a:r>
          </a:p>
        </p:txBody>
      </p:sp>
      <p:sp>
        <p:nvSpPr>
          <p:cNvPr id="735" name="Use Case 2…"/>
          <p:cNvSpPr/>
          <p:nvPr/>
        </p:nvSpPr>
        <p:spPr>
          <a:xfrm>
            <a:off x="4882103" y="3518297"/>
            <a:ext cx="2427795" cy="2190948"/>
          </a:xfrm>
          <a:prstGeom prst="rect">
            <a:avLst/>
          </a:prstGeom>
          <a:solidFill>
            <a:schemeClr val="accent1">
              <a:lumOff val="-13575"/>
            </a:schemeClr>
          </a:solidFill>
          <a:ln w="762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rPr sz="2109"/>
              <a:t>Use Case 2</a:t>
            </a:r>
          </a:p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109"/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rPr sz="1547"/>
              <a:t>Get median score</a:t>
            </a:r>
            <a:br>
              <a:rPr sz="1547"/>
            </a:br>
            <a:r>
              <a:rPr sz="1547"/>
              <a:t>(shallow copy)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def median_score(people):   people = copy.copy(people)   people.sort(...)   # TODO: return score for middle of people…"/>
          <p:cNvSpPr txBox="1">
            <a:spLocks noGrp="1"/>
          </p:cNvSpPr>
          <p:nvPr>
            <p:ph type="body" sz="half" idx="1"/>
          </p:nvPr>
        </p:nvSpPr>
        <p:spPr>
          <a:xfrm>
            <a:off x="2461617" y="298237"/>
            <a:ext cx="7804547" cy="2809155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def median_score(</a:t>
            </a:r>
            <a:r>
              <a:rPr b="1"/>
              <a:t>people</a:t>
            </a:r>
            <a:r>
              <a:t>):</a:t>
            </a:r>
            <a:br/>
            <a:r>
              <a:t>  people = copy.copy(people)</a:t>
            </a:r>
            <a:br/>
            <a:r>
              <a:t>  people.sort(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...</a:t>
            </a:r>
            <a:r>
              <a:t>)</a:t>
            </a:r>
            <a:br/>
            <a:r>
              <a:t> 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# TODO: return score for middle of people</a:t>
            </a:r>
          </a:p>
          <a:p>
            <a:pPr marL="0" lvl="5" indent="0"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m = median_score(</a:t>
            </a:r>
            <a:r>
              <a:rPr b="1"/>
              <a:t>players</a:t>
            </a:r>
            <a:r>
              <a:t>)</a:t>
            </a:r>
          </a:p>
        </p:txBody>
      </p:sp>
      <p:sp>
        <p:nvSpPr>
          <p:cNvPr id="742" name="Line"/>
          <p:cNvSpPr/>
          <p:nvPr/>
        </p:nvSpPr>
        <p:spPr>
          <a:xfrm>
            <a:off x="1666875" y="2544961"/>
            <a:ext cx="885825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743" name="Arrow"/>
          <p:cNvSpPr/>
          <p:nvPr/>
        </p:nvSpPr>
        <p:spPr>
          <a:xfrm>
            <a:off x="1890118" y="1735448"/>
            <a:ext cx="479114" cy="479115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def median_score(people):   people = copy.copy(people)   people.sort(...)   # TODO: return score for middle of people…"/>
          <p:cNvSpPr txBox="1">
            <a:spLocks noGrp="1"/>
          </p:cNvSpPr>
          <p:nvPr>
            <p:ph type="body" sz="half" idx="1"/>
          </p:nvPr>
        </p:nvSpPr>
        <p:spPr>
          <a:xfrm>
            <a:off x="2461617" y="298237"/>
            <a:ext cx="7804547" cy="2809155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def median_score(</a:t>
            </a:r>
            <a:r>
              <a:rPr b="1"/>
              <a:t>people</a:t>
            </a:r>
            <a:r>
              <a:t>):</a:t>
            </a:r>
            <a:br/>
            <a:r>
              <a:t>  people = copy.copy(people)</a:t>
            </a:r>
            <a:br/>
            <a:r>
              <a:t>  people.sort(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...</a:t>
            </a:r>
            <a:r>
              <a:t>)</a:t>
            </a:r>
            <a:br/>
            <a:r>
              <a:t> 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# TODO: return score for middle of people</a:t>
            </a:r>
          </a:p>
          <a:p>
            <a:pPr marL="0" lvl="5" indent="0"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m = median_score(</a:t>
            </a:r>
            <a:r>
              <a:rPr b="1"/>
              <a:t>players</a:t>
            </a:r>
            <a:r>
              <a:t>)</a:t>
            </a:r>
          </a:p>
        </p:txBody>
      </p:sp>
      <p:sp>
        <p:nvSpPr>
          <p:cNvPr id="746" name="players"/>
          <p:cNvSpPr txBox="1"/>
          <p:nvPr/>
        </p:nvSpPr>
        <p:spPr>
          <a:xfrm>
            <a:off x="2255973" y="3143729"/>
            <a:ext cx="538866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266"/>
              <a:t>players</a:t>
            </a:r>
          </a:p>
        </p:txBody>
      </p:sp>
      <p:sp>
        <p:nvSpPr>
          <p:cNvPr id="747" name="Rectangle"/>
          <p:cNvSpPr/>
          <p:nvPr/>
        </p:nvSpPr>
        <p:spPr>
          <a:xfrm>
            <a:off x="3131344" y="3107531"/>
            <a:ext cx="322899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748" name="Rectangle"/>
          <p:cNvSpPr/>
          <p:nvPr/>
        </p:nvSpPr>
        <p:spPr>
          <a:xfrm>
            <a:off x="5095875" y="3107531"/>
            <a:ext cx="322899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749" name="Rectangle"/>
          <p:cNvSpPr/>
          <p:nvPr/>
        </p:nvSpPr>
        <p:spPr>
          <a:xfrm>
            <a:off x="5417344" y="3107531"/>
            <a:ext cx="322899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750" name="Rectangle"/>
          <p:cNvSpPr/>
          <p:nvPr/>
        </p:nvSpPr>
        <p:spPr>
          <a:xfrm>
            <a:off x="5738812" y="3107531"/>
            <a:ext cx="322899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769" name="Connection Line"/>
          <p:cNvSpPr/>
          <p:nvPr/>
        </p:nvSpPr>
        <p:spPr>
          <a:xfrm>
            <a:off x="3295799" y="2790180"/>
            <a:ext cx="1781683" cy="4639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 sz="1266"/>
          </a:p>
        </p:txBody>
      </p:sp>
      <p:sp>
        <p:nvSpPr>
          <p:cNvPr id="752" name="name"/>
          <p:cNvSpPr/>
          <p:nvPr/>
        </p:nvSpPr>
        <p:spPr>
          <a:xfrm>
            <a:off x="5533430" y="5527477"/>
            <a:ext cx="645066" cy="339328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name</a:t>
            </a:r>
          </a:p>
        </p:txBody>
      </p:sp>
      <p:sp>
        <p:nvSpPr>
          <p:cNvPr id="753" name="A"/>
          <p:cNvSpPr/>
          <p:nvPr/>
        </p:nvSpPr>
        <p:spPr>
          <a:xfrm>
            <a:off x="6176367" y="5527477"/>
            <a:ext cx="645066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A</a:t>
            </a:r>
          </a:p>
        </p:txBody>
      </p:sp>
      <p:sp>
        <p:nvSpPr>
          <p:cNvPr id="754" name="score"/>
          <p:cNvSpPr/>
          <p:nvPr/>
        </p:nvSpPr>
        <p:spPr>
          <a:xfrm>
            <a:off x="5533430" y="5848945"/>
            <a:ext cx="645066" cy="339328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score</a:t>
            </a:r>
          </a:p>
        </p:txBody>
      </p:sp>
      <p:sp>
        <p:nvSpPr>
          <p:cNvPr id="755" name="88"/>
          <p:cNvSpPr/>
          <p:nvPr/>
        </p:nvSpPr>
        <p:spPr>
          <a:xfrm>
            <a:off x="6176367" y="5848945"/>
            <a:ext cx="645066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88</a:t>
            </a:r>
          </a:p>
        </p:txBody>
      </p:sp>
      <p:sp>
        <p:nvSpPr>
          <p:cNvPr id="756" name="name"/>
          <p:cNvSpPr/>
          <p:nvPr/>
        </p:nvSpPr>
        <p:spPr>
          <a:xfrm>
            <a:off x="7230071" y="5527477"/>
            <a:ext cx="645066" cy="339328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name</a:t>
            </a:r>
          </a:p>
        </p:txBody>
      </p:sp>
      <p:sp>
        <p:nvSpPr>
          <p:cNvPr id="757" name="B"/>
          <p:cNvSpPr/>
          <p:nvPr/>
        </p:nvSpPr>
        <p:spPr>
          <a:xfrm>
            <a:off x="7873008" y="5527477"/>
            <a:ext cx="645066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B</a:t>
            </a:r>
          </a:p>
        </p:txBody>
      </p:sp>
      <p:sp>
        <p:nvSpPr>
          <p:cNvPr id="758" name="score"/>
          <p:cNvSpPr/>
          <p:nvPr/>
        </p:nvSpPr>
        <p:spPr>
          <a:xfrm>
            <a:off x="7230071" y="5848945"/>
            <a:ext cx="645066" cy="339328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score</a:t>
            </a:r>
          </a:p>
        </p:txBody>
      </p:sp>
      <p:sp>
        <p:nvSpPr>
          <p:cNvPr id="759" name="111"/>
          <p:cNvSpPr/>
          <p:nvPr/>
        </p:nvSpPr>
        <p:spPr>
          <a:xfrm>
            <a:off x="7873008" y="5848945"/>
            <a:ext cx="645066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111</a:t>
            </a:r>
          </a:p>
        </p:txBody>
      </p:sp>
      <p:sp>
        <p:nvSpPr>
          <p:cNvPr id="760" name="name"/>
          <p:cNvSpPr/>
          <p:nvPr/>
        </p:nvSpPr>
        <p:spPr>
          <a:xfrm>
            <a:off x="9105305" y="5527477"/>
            <a:ext cx="645066" cy="339328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name</a:t>
            </a:r>
          </a:p>
        </p:txBody>
      </p:sp>
      <p:sp>
        <p:nvSpPr>
          <p:cNvPr id="761" name="C"/>
          <p:cNvSpPr/>
          <p:nvPr/>
        </p:nvSpPr>
        <p:spPr>
          <a:xfrm>
            <a:off x="9748242" y="5527477"/>
            <a:ext cx="645066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C</a:t>
            </a:r>
          </a:p>
        </p:txBody>
      </p:sp>
      <p:sp>
        <p:nvSpPr>
          <p:cNvPr id="762" name="score"/>
          <p:cNvSpPr/>
          <p:nvPr/>
        </p:nvSpPr>
        <p:spPr>
          <a:xfrm>
            <a:off x="9105305" y="5848945"/>
            <a:ext cx="645066" cy="339328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score</a:t>
            </a:r>
          </a:p>
        </p:txBody>
      </p:sp>
      <p:sp>
        <p:nvSpPr>
          <p:cNvPr id="763" name="100"/>
          <p:cNvSpPr/>
          <p:nvPr/>
        </p:nvSpPr>
        <p:spPr>
          <a:xfrm>
            <a:off x="9748242" y="5848945"/>
            <a:ext cx="645066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100</a:t>
            </a:r>
          </a:p>
        </p:txBody>
      </p:sp>
      <p:sp>
        <p:nvSpPr>
          <p:cNvPr id="770" name="Connection Line"/>
          <p:cNvSpPr/>
          <p:nvPr/>
        </p:nvSpPr>
        <p:spPr>
          <a:xfrm>
            <a:off x="5894337" y="3263056"/>
            <a:ext cx="3206596" cy="2227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9141" y="3178"/>
                  <a:pt x="16341" y="10378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 sz="1266"/>
          </a:p>
        </p:txBody>
      </p:sp>
      <p:sp>
        <p:nvSpPr>
          <p:cNvPr id="771" name="Connection Line"/>
          <p:cNvSpPr/>
          <p:nvPr/>
        </p:nvSpPr>
        <p:spPr>
          <a:xfrm>
            <a:off x="5590728" y="3263056"/>
            <a:ext cx="1606473" cy="22211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2531" y="6036"/>
                  <a:pt x="9731" y="13236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 sz="1266"/>
          </a:p>
        </p:txBody>
      </p:sp>
      <p:sp>
        <p:nvSpPr>
          <p:cNvPr id="772" name="Connection Line"/>
          <p:cNvSpPr/>
          <p:nvPr/>
        </p:nvSpPr>
        <p:spPr>
          <a:xfrm>
            <a:off x="5077560" y="3263057"/>
            <a:ext cx="428128" cy="22295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751" h="21600" extrusionOk="0">
                <a:moveTo>
                  <a:pt x="6802" y="0"/>
                </a:moveTo>
                <a:cubicBezTo>
                  <a:pt x="-4849" y="9143"/>
                  <a:pt x="-1533" y="16343"/>
                  <a:pt x="16751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 sz="1266"/>
          </a:p>
        </p:txBody>
      </p:sp>
      <p:sp>
        <p:nvSpPr>
          <p:cNvPr id="767" name="Line"/>
          <p:cNvSpPr/>
          <p:nvPr/>
        </p:nvSpPr>
        <p:spPr>
          <a:xfrm>
            <a:off x="1666875" y="2544961"/>
            <a:ext cx="885825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768" name="Arrow"/>
          <p:cNvSpPr/>
          <p:nvPr/>
        </p:nvSpPr>
        <p:spPr>
          <a:xfrm>
            <a:off x="1890118" y="2012269"/>
            <a:ext cx="479114" cy="479115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def median_score(people):   people = copy.copy(people)   people.sort(...)   # TODO: return score for middle of people…"/>
          <p:cNvSpPr txBox="1">
            <a:spLocks noGrp="1"/>
          </p:cNvSpPr>
          <p:nvPr>
            <p:ph type="body" sz="half" idx="1"/>
          </p:nvPr>
        </p:nvSpPr>
        <p:spPr>
          <a:xfrm>
            <a:off x="2461617" y="298237"/>
            <a:ext cx="7804547" cy="2809155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def median_score(</a:t>
            </a:r>
            <a:r>
              <a:rPr b="1"/>
              <a:t>people</a:t>
            </a:r>
            <a:r>
              <a:t>):</a:t>
            </a:r>
            <a:br/>
            <a:r>
              <a:t>  people = copy.copy(people)</a:t>
            </a:r>
            <a:br/>
            <a:r>
              <a:t>  people.sort(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...</a:t>
            </a:r>
            <a:r>
              <a:t>)</a:t>
            </a:r>
            <a:br/>
            <a:r>
              <a:t> 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# TODO: return score for middle of people</a:t>
            </a:r>
          </a:p>
          <a:p>
            <a:pPr marL="0" lvl="5" indent="0"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m = median_score(</a:t>
            </a:r>
            <a:r>
              <a:rPr b="1"/>
              <a:t>players</a:t>
            </a:r>
            <a:r>
              <a:t>)</a:t>
            </a:r>
          </a:p>
        </p:txBody>
      </p:sp>
      <p:sp>
        <p:nvSpPr>
          <p:cNvPr id="775" name="players"/>
          <p:cNvSpPr txBox="1"/>
          <p:nvPr/>
        </p:nvSpPr>
        <p:spPr>
          <a:xfrm>
            <a:off x="2255973" y="3143729"/>
            <a:ext cx="538866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266"/>
              <a:t>players</a:t>
            </a:r>
          </a:p>
        </p:txBody>
      </p:sp>
      <p:sp>
        <p:nvSpPr>
          <p:cNvPr id="776" name="Rectangle"/>
          <p:cNvSpPr/>
          <p:nvPr/>
        </p:nvSpPr>
        <p:spPr>
          <a:xfrm>
            <a:off x="3131344" y="3107531"/>
            <a:ext cx="322899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777" name="Rectangle"/>
          <p:cNvSpPr/>
          <p:nvPr/>
        </p:nvSpPr>
        <p:spPr>
          <a:xfrm>
            <a:off x="5095875" y="3107531"/>
            <a:ext cx="322899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778" name="Rectangle"/>
          <p:cNvSpPr/>
          <p:nvPr/>
        </p:nvSpPr>
        <p:spPr>
          <a:xfrm>
            <a:off x="5417344" y="3107531"/>
            <a:ext cx="322899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779" name="Rectangle"/>
          <p:cNvSpPr/>
          <p:nvPr/>
        </p:nvSpPr>
        <p:spPr>
          <a:xfrm>
            <a:off x="5738812" y="3107531"/>
            <a:ext cx="322899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802" name="Connection Line"/>
          <p:cNvSpPr/>
          <p:nvPr/>
        </p:nvSpPr>
        <p:spPr>
          <a:xfrm>
            <a:off x="3295799" y="2790180"/>
            <a:ext cx="1781683" cy="4639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 sz="1266"/>
          </a:p>
        </p:txBody>
      </p:sp>
      <p:sp>
        <p:nvSpPr>
          <p:cNvPr id="781" name="name"/>
          <p:cNvSpPr/>
          <p:nvPr/>
        </p:nvSpPr>
        <p:spPr>
          <a:xfrm>
            <a:off x="5533430" y="5527477"/>
            <a:ext cx="645066" cy="339328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name</a:t>
            </a:r>
          </a:p>
        </p:txBody>
      </p:sp>
      <p:sp>
        <p:nvSpPr>
          <p:cNvPr id="782" name="A"/>
          <p:cNvSpPr/>
          <p:nvPr/>
        </p:nvSpPr>
        <p:spPr>
          <a:xfrm>
            <a:off x="6176367" y="5527477"/>
            <a:ext cx="645066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A</a:t>
            </a:r>
          </a:p>
        </p:txBody>
      </p:sp>
      <p:sp>
        <p:nvSpPr>
          <p:cNvPr id="783" name="score"/>
          <p:cNvSpPr/>
          <p:nvPr/>
        </p:nvSpPr>
        <p:spPr>
          <a:xfrm>
            <a:off x="5533430" y="5848945"/>
            <a:ext cx="645066" cy="339328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score</a:t>
            </a:r>
          </a:p>
        </p:txBody>
      </p:sp>
      <p:sp>
        <p:nvSpPr>
          <p:cNvPr id="784" name="88"/>
          <p:cNvSpPr/>
          <p:nvPr/>
        </p:nvSpPr>
        <p:spPr>
          <a:xfrm>
            <a:off x="6176367" y="5848945"/>
            <a:ext cx="645066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88</a:t>
            </a:r>
          </a:p>
        </p:txBody>
      </p:sp>
      <p:sp>
        <p:nvSpPr>
          <p:cNvPr id="785" name="name"/>
          <p:cNvSpPr/>
          <p:nvPr/>
        </p:nvSpPr>
        <p:spPr>
          <a:xfrm>
            <a:off x="7230071" y="5527477"/>
            <a:ext cx="645066" cy="339328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name</a:t>
            </a:r>
          </a:p>
        </p:txBody>
      </p:sp>
      <p:sp>
        <p:nvSpPr>
          <p:cNvPr id="786" name="B"/>
          <p:cNvSpPr/>
          <p:nvPr/>
        </p:nvSpPr>
        <p:spPr>
          <a:xfrm>
            <a:off x="7873008" y="5527477"/>
            <a:ext cx="645066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B</a:t>
            </a:r>
          </a:p>
        </p:txBody>
      </p:sp>
      <p:sp>
        <p:nvSpPr>
          <p:cNvPr id="787" name="score"/>
          <p:cNvSpPr/>
          <p:nvPr/>
        </p:nvSpPr>
        <p:spPr>
          <a:xfrm>
            <a:off x="7230071" y="5848945"/>
            <a:ext cx="645066" cy="339328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score</a:t>
            </a:r>
          </a:p>
        </p:txBody>
      </p:sp>
      <p:sp>
        <p:nvSpPr>
          <p:cNvPr id="788" name="111"/>
          <p:cNvSpPr/>
          <p:nvPr/>
        </p:nvSpPr>
        <p:spPr>
          <a:xfrm>
            <a:off x="7873008" y="5848945"/>
            <a:ext cx="645066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111</a:t>
            </a:r>
          </a:p>
        </p:txBody>
      </p:sp>
      <p:sp>
        <p:nvSpPr>
          <p:cNvPr id="789" name="name"/>
          <p:cNvSpPr/>
          <p:nvPr/>
        </p:nvSpPr>
        <p:spPr>
          <a:xfrm>
            <a:off x="9105305" y="5527477"/>
            <a:ext cx="645066" cy="339328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name</a:t>
            </a:r>
          </a:p>
        </p:txBody>
      </p:sp>
      <p:sp>
        <p:nvSpPr>
          <p:cNvPr id="790" name="C"/>
          <p:cNvSpPr/>
          <p:nvPr/>
        </p:nvSpPr>
        <p:spPr>
          <a:xfrm>
            <a:off x="9748242" y="5527477"/>
            <a:ext cx="645066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C</a:t>
            </a:r>
          </a:p>
        </p:txBody>
      </p:sp>
      <p:sp>
        <p:nvSpPr>
          <p:cNvPr id="791" name="score"/>
          <p:cNvSpPr/>
          <p:nvPr/>
        </p:nvSpPr>
        <p:spPr>
          <a:xfrm>
            <a:off x="9105305" y="5848945"/>
            <a:ext cx="645066" cy="339328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score</a:t>
            </a:r>
          </a:p>
        </p:txBody>
      </p:sp>
      <p:sp>
        <p:nvSpPr>
          <p:cNvPr id="792" name="100"/>
          <p:cNvSpPr/>
          <p:nvPr/>
        </p:nvSpPr>
        <p:spPr>
          <a:xfrm>
            <a:off x="9748242" y="5848945"/>
            <a:ext cx="645066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100</a:t>
            </a:r>
          </a:p>
        </p:txBody>
      </p:sp>
      <p:sp>
        <p:nvSpPr>
          <p:cNvPr id="803" name="Connection Line"/>
          <p:cNvSpPr/>
          <p:nvPr/>
        </p:nvSpPr>
        <p:spPr>
          <a:xfrm>
            <a:off x="5894337" y="3263056"/>
            <a:ext cx="3206596" cy="2227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9141" y="3178"/>
                  <a:pt x="16341" y="10378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 sz="1266"/>
          </a:p>
        </p:txBody>
      </p:sp>
      <p:sp>
        <p:nvSpPr>
          <p:cNvPr id="804" name="Connection Line"/>
          <p:cNvSpPr/>
          <p:nvPr/>
        </p:nvSpPr>
        <p:spPr>
          <a:xfrm>
            <a:off x="5590728" y="3263056"/>
            <a:ext cx="1606473" cy="22211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2531" y="6036"/>
                  <a:pt x="9731" y="13236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 sz="1266"/>
          </a:p>
        </p:txBody>
      </p:sp>
      <p:sp>
        <p:nvSpPr>
          <p:cNvPr id="805" name="Connection Line"/>
          <p:cNvSpPr/>
          <p:nvPr/>
        </p:nvSpPr>
        <p:spPr>
          <a:xfrm>
            <a:off x="5077560" y="3263057"/>
            <a:ext cx="428128" cy="22295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751" h="21600" extrusionOk="0">
                <a:moveTo>
                  <a:pt x="6802" y="0"/>
                </a:moveTo>
                <a:cubicBezTo>
                  <a:pt x="-4849" y="9143"/>
                  <a:pt x="-1533" y="16343"/>
                  <a:pt x="16751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 sz="1266"/>
          </a:p>
        </p:txBody>
      </p:sp>
      <p:sp>
        <p:nvSpPr>
          <p:cNvPr id="796" name="Line"/>
          <p:cNvSpPr/>
          <p:nvPr/>
        </p:nvSpPr>
        <p:spPr>
          <a:xfrm>
            <a:off x="1666875" y="2544961"/>
            <a:ext cx="885825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797" name="Arrow"/>
          <p:cNvSpPr/>
          <p:nvPr/>
        </p:nvSpPr>
        <p:spPr>
          <a:xfrm>
            <a:off x="1890118" y="244190"/>
            <a:ext cx="479114" cy="479115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798" name="people"/>
          <p:cNvSpPr txBox="1"/>
          <p:nvPr/>
        </p:nvSpPr>
        <p:spPr>
          <a:xfrm>
            <a:off x="2278942" y="3858104"/>
            <a:ext cx="524182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266"/>
              <a:t>people</a:t>
            </a:r>
          </a:p>
        </p:txBody>
      </p:sp>
      <p:sp>
        <p:nvSpPr>
          <p:cNvPr id="799" name="Rectangle"/>
          <p:cNvSpPr/>
          <p:nvPr/>
        </p:nvSpPr>
        <p:spPr>
          <a:xfrm>
            <a:off x="3131344" y="3821906"/>
            <a:ext cx="322899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806" name="Connection Line"/>
          <p:cNvSpPr/>
          <p:nvPr/>
        </p:nvSpPr>
        <p:spPr>
          <a:xfrm>
            <a:off x="3295799" y="3139377"/>
            <a:ext cx="1784822" cy="82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683" extrusionOk="0">
                <a:moveTo>
                  <a:pt x="0" y="20683"/>
                </a:moveTo>
                <a:cubicBezTo>
                  <a:pt x="5567" y="5945"/>
                  <a:pt x="12767" y="-917"/>
                  <a:pt x="21600" y="98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 sz="1266"/>
          </a:p>
        </p:txBody>
      </p:sp>
      <p:sp>
        <p:nvSpPr>
          <p:cNvPr id="801" name="Need to make a new list…"/>
          <p:cNvSpPr txBox="1"/>
          <p:nvPr/>
        </p:nvSpPr>
        <p:spPr>
          <a:xfrm>
            <a:off x="7807305" y="3046331"/>
            <a:ext cx="1867499" cy="461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sz="1266"/>
              <a:t>Need to make a new list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sz="1266"/>
              <a:t>so we don’t corrupt players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def median_score(people):   people = copy.copy(people)   people.sort(...)   # TODO: return score for middle of people…"/>
          <p:cNvSpPr txBox="1">
            <a:spLocks noGrp="1"/>
          </p:cNvSpPr>
          <p:nvPr>
            <p:ph type="body" sz="half" idx="1"/>
          </p:nvPr>
        </p:nvSpPr>
        <p:spPr>
          <a:xfrm>
            <a:off x="2461617" y="298237"/>
            <a:ext cx="7804547" cy="2809155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def median_score(</a:t>
            </a:r>
            <a:r>
              <a:rPr b="1"/>
              <a:t>people</a:t>
            </a:r>
            <a:r>
              <a:t>):</a:t>
            </a:r>
            <a:br/>
            <a:r>
              <a:t>  people = copy.copy(people)</a:t>
            </a:r>
            <a:br/>
            <a:r>
              <a:t>  people.sort(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...</a:t>
            </a:r>
            <a:r>
              <a:t>)</a:t>
            </a:r>
            <a:br/>
            <a:r>
              <a:t> 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# TODO: return score for middle of people</a:t>
            </a:r>
          </a:p>
          <a:p>
            <a:pPr marL="0" lvl="5" indent="0"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m = median_score(</a:t>
            </a:r>
            <a:r>
              <a:rPr b="1"/>
              <a:t>players</a:t>
            </a:r>
            <a:r>
              <a:t>)</a:t>
            </a:r>
          </a:p>
        </p:txBody>
      </p:sp>
      <p:sp>
        <p:nvSpPr>
          <p:cNvPr id="809" name="players"/>
          <p:cNvSpPr txBox="1"/>
          <p:nvPr/>
        </p:nvSpPr>
        <p:spPr>
          <a:xfrm>
            <a:off x="2255973" y="3143729"/>
            <a:ext cx="538866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266"/>
              <a:t>players</a:t>
            </a:r>
          </a:p>
        </p:txBody>
      </p:sp>
      <p:sp>
        <p:nvSpPr>
          <p:cNvPr id="810" name="Rectangle"/>
          <p:cNvSpPr/>
          <p:nvPr/>
        </p:nvSpPr>
        <p:spPr>
          <a:xfrm>
            <a:off x="3131344" y="3107531"/>
            <a:ext cx="322899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811" name="Rectangle"/>
          <p:cNvSpPr/>
          <p:nvPr/>
        </p:nvSpPr>
        <p:spPr>
          <a:xfrm>
            <a:off x="5095875" y="3107531"/>
            <a:ext cx="322899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812" name="Rectangle"/>
          <p:cNvSpPr/>
          <p:nvPr/>
        </p:nvSpPr>
        <p:spPr>
          <a:xfrm>
            <a:off x="5417344" y="3107531"/>
            <a:ext cx="322899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813" name="Rectangle"/>
          <p:cNvSpPr/>
          <p:nvPr/>
        </p:nvSpPr>
        <p:spPr>
          <a:xfrm>
            <a:off x="5738812" y="3107531"/>
            <a:ext cx="322899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836" name="Connection Line"/>
          <p:cNvSpPr/>
          <p:nvPr/>
        </p:nvSpPr>
        <p:spPr>
          <a:xfrm>
            <a:off x="3295799" y="2790180"/>
            <a:ext cx="1781683" cy="4639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 sz="1266"/>
          </a:p>
        </p:txBody>
      </p:sp>
      <p:sp>
        <p:nvSpPr>
          <p:cNvPr id="815" name="name"/>
          <p:cNvSpPr/>
          <p:nvPr/>
        </p:nvSpPr>
        <p:spPr>
          <a:xfrm>
            <a:off x="5533430" y="5527477"/>
            <a:ext cx="645066" cy="339328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name</a:t>
            </a:r>
          </a:p>
        </p:txBody>
      </p:sp>
      <p:sp>
        <p:nvSpPr>
          <p:cNvPr id="816" name="A"/>
          <p:cNvSpPr/>
          <p:nvPr/>
        </p:nvSpPr>
        <p:spPr>
          <a:xfrm>
            <a:off x="6176367" y="5527477"/>
            <a:ext cx="645066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A</a:t>
            </a:r>
          </a:p>
        </p:txBody>
      </p:sp>
      <p:sp>
        <p:nvSpPr>
          <p:cNvPr id="817" name="score"/>
          <p:cNvSpPr/>
          <p:nvPr/>
        </p:nvSpPr>
        <p:spPr>
          <a:xfrm>
            <a:off x="5533430" y="5848945"/>
            <a:ext cx="645066" cy="339328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score</a:t>
            </a:r>
          </a:p>
        </p:txBody>
      </p:sp>
      <p:sp>
        <p:nvSpPr>
          <p:cNvPr id="818" name="88"/>
          <p:cNvSpPr/>
          <p:nvPr/>
        </p:nvSpPr>
        <p:spPr>
          <a:xfrm>
            <a:off x="6176367" y="5848945"/>
            <a:ext cx="645066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88</a:t>
            </a:r>
          </a:p>
        </p:txBody>
      </p:sp>
      <p:sp>
        <p:nvSpPr>
          <p:cNvPr id="819" name="name"/>
          <p:cNvSpPr/>
          <p:nvPr/>
        </p:nvSpPr>
        <p:spPr>
          <a:xfrm>
            <a:off x="7230071" y="5527477"/>
            <a:ext cx="645066" cy="339328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name</a:t>
            </a:r>
          </a:p>
        </p:txBody>
      </p:sp>
      <p:sp>
        <p:nvSpPr>
          <p:cNvPr id="820" name="B"/>
          <p:cNvSpPr/>
          <p:nvPr/>
        </p:nvSpPr>
        <p:spPr>
          <a:xfrm>
            <a:off x="7873008" y="5527477"/>
            <a:ext cx="645066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B</a:t>
            </a:r>
          </a:p>
        </p:txBody>
      </p:sp>
      <p:sp>
        <p:nvSpPr>
          <p:cNvPr id="821" name="score"/>
          <p:cNvSpPr/>
          <p:nvPr/>
        </p:nvSpPr>
        <p:spPr>
          <a:xfrm>
            <a:off x="7230071" y="5848945"/>
            <a:ext cx="645066" cy="339328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score</a:t>
            </a:r>
          </a:p>
        </p:txBody>
      </p:sp>
      <p:sp>
        <p:nvSpPr>
          <p:cNvPr id="822" name="111"/>
          <p:cNvSpPr/>
          <p:nvPr/>
        </p:nvSpPr>
        <p:spPr>
          <a:xfrm>
            <a:off x="7873008" y="5848945"/>
            <a:ext cx="645066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111</a:t>
            </a:r>
          </a:p>
        </p:txBody>
      </p:sp>
      <p:sp>
        <p:nvSpPr>
          <p:cNvPr id="823" name="name"/>
          <p:cNvSpPr/>
          <p:nvPr/>
        </p:nvSpPr>
        <p:spPr>
          <a:xfrm>
            <a:off x="9105305" y="5527477"/>
            <a:ext cx="645066" cy="339328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name</a:t>
            </a:r>
          </a:p>
        </p:txBody>
      </p:sp>
      <p:sp>
        <p:nvSpPr>
          <p:cNvPr id="824" name="C"/>
          <p:cNvSpPr/>
          <p:nvPr/>
        </p:nvSpPr>
        <p:spPr>
          <a:xfrm>
            <a:off x="9748242" y="5527477"/>
            <a:ext cx="645066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C</a:t>
            </a:r>
          </a:p>
        </p:txBody>
      </p:sp>
      <p:sp>
        <p:nvSpPr>
          <p:cNvPr id="825" name="score"/>
          <p:cNvSpPr/>
          <p:nvPr/>
        </p:nvSpPr>
        <p:spPr>
          <a:xfrm>
            <a:off x="9105305" y="5848945"/>
            <a:ext cx="645066" cy="339328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score</a:t>
            </a:r>
          </a:p>
        </p:txBody>
      </p:sp>
      <p:sp>
        <p:nvSpPr>
          <p:cNvPr id="826" name="100"/>
          <p:cNvSpPr/>
          <p:nvPr/>
        </p:nvSpPr>
        <p:spPr>
          <a:xfrm>
            <a:off x="9748242" y="5848945"/>
            <a:ext cx="645066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100</a:t>
            </a:r>
          </a:p>
        </p:txBody>
      </p:sp>
      <p:sp>
        <p:nvSpPr>
          <p:cNvPr id="837" name="Connection Line"/>
          <p:cNvSpPr/>
          <p:nvPr/>
        </p:nvSpPr>
        <p:spPr>
          <a:xfrm>
            <a:off x="5894337" y="3263056"/>
            <a:ext cx="3206596" cy="2227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9141" y="3178"/>
                  <a:pt x="16341" y="10378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 sz="1266"/>
          </a:p>
        </p:txBody>
      </p:sp>
      <p:sp>
        <p:nvSpPr>
          <p:cNvPr id="838" name="Connection Line"/>
          <p:cNvSpPr/>
          <p:nvPr/>
        </p:nvSpPr>
        <p:spPr>
          <a:xfrm>
            <a:off x="5590728" y="3263056"/>
            <a:ext cx="1606473" cy="22211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2531" y="6036"/>
                  <a:pt x="9731" y="13236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 sz="1266"/>
          </a:p>
        </p:txBody>
      </p:sp>
      <p:sp>
        <p:nvSpPr>
          <p:cNvPr id="839" name="Connection Line"/>
          <p:cNvSpPr/>
          <p:nvPr/>
        </p:nvSpPr>
        <p:spPr>
          <a:xfrm>
            <a:off x="5077560" y="3263057"/>
            <a:ext cx="428128" cy="22295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751" h="21600" extrusionOk="0">
                <a:moveTo>
                  <a:pt x="6802" y="0"/>
                </a:moveTo>
                <a:cubicBezTo>
                  <a:pt x="-4849" y="9143"/>
                  <a:pt x="-1533" y="16343"/>
                  <a:pt x="16751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 sz="1266"/>
          </a:p>
        </p:txBody>
      </p:sp>
      <p:sp>
        <p:nvSpPr>
          <p:cNvPr id="830" name="Line"/>
          <p:cNvSpPr/>
          <p:nvPr/>
        </p:nvSpPr>
        <p:spPr>
          <a:xfrm>
            <a:off x="1666875" y="2544961"/>
            <a:ext cx="885825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831" name="Arrow"/>
          <p:cNvSpPr/>
          <p:nvPr/>
        </p:nvSpPr>
        <p:spPr>
          <a:xfrm>
            <a:off x="1890118" y="529940"/>
            <a:ext cx="479114" cy="479115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832" name="people"/>
          <p:cNvSpPr txBox="1"/>
          <p:nvPr/>
        </p:nvSpPr>
        <p:spPr>
          <a:xfrm>
            <a:off x="2278942" y="3858104"/>
            <a:ext cx="524182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266"/>
              <a:t>people</a:t>
            </a:r>
          </a:p>
        </p:txBody>
      </p:sp>
      <p:sp>
        <p:nvSpPr>
          <p:cNvPr id="833" name="Rectangle"/>
          <p:cNvSpPr/>
          <p:nvPr/>
        </p:nvSpPr>
        <p:spPr>
          <a:xfrm>
            <a:off x="3131344" y="3821906"/>
            <a:ext cx="322899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840" name="Connection Line"/>
          <p:cNvSpPr/>
          <p:nvPr/>
        </p:nvSpPr>
        <p:spPr>
          <a:xfrm>
            <a:off x="3295799" y="3139377"/>
            <a:ext cx="1784822" cy="82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683" extrusionOk="0">
                <a:moveTo>
                  <a:pt x="0" y="20683"/>
                </a:moveTo>
                <a:cubicBezTo>
                  <a:pt x="5567" y="5945"/>
                  <a:pt x="12767" y="-917"/>
                  <a:pt x="21600" y="98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 sz="1266"/>
          </a:p>
        </p:txBody>
      </p:sp>
      <p:sp>
        <p:nvSpPr>
          <p:cNvPr id="835" name="Need to make a new list…"/>
          <p:cNvSpPr txBox="1"/>
          <p:nvPr/>
        </p:nvSpPr>
        <p:spPr>
          <a:xfrm>
            <a:off x="7807305" y="3046331"/>
            <a:ext cx="1867499" cy="461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sz="1266"/>
              <a:t>Need to make a new list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sz="1266"/>
              <a:t>so we don’t corrupt players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def median_score(people):   people = copy.copy(people)   people.sort(...)   # TODO: return score for middle of people…"/>
          <p:cNvSpPr txBox="1">
            <a:spLocks noGrp="1"/>
          </p:cNvSpPr>
          <p:nvPr>
            <p:ph type="body" sz="half" idx="1"/>
          </p:nvPr>
        </p:nvSpPr>
        <p:spPr>
          <a:xfrm>
            <a:off x="2461617" y="298237"/>
            <a:ext cx="7804547" cy="2809155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def median_score(</a:t>
            </a:r>
            <a:r>
              <a:rPr b="1"/>
              <a:t>people</a:t>
            </a:r>
            <a:r>
              <a:t>):</a:t>
            </a:r>
            <a:br/>
            <a:r>
              <a:t>  people = copy.copy(people)</a:t>
            </a:r>
            <a:br/>
            <a:r>
              <a:t>  people.sort(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...</a:t>
            </a:r>
            <a:r>
              <a:t>)</a:t>
            </a:r>
            <a:br/>
            <a:r>
              <a:t> 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# TODO: return score for middle of people</a:t>
            </a:r>
          </a:p>
          <a:p>
            <a:pPr marL="0" lvl="5" indent="0"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m = median_score(</a:t>
            </a:r>
            <a:r>
              <a:rPr b="1"/>
              <a:t>players</a:t>
            </a:r>
            <a:r>
              <a:t>)</a:t>
            </a:r>
          </a:p>
        </p:txBody>
      </p:sp>
      <p:sp>
        <p:nvSpPr>
          <p:cNvPr id="843" name="players"/>
          <p:cNvSpPr txBox="1"/>
          <p:nvPr/>
        </p:nvSpPr>
        <p:spPr>
          <a:xfrm>
            <a:off x="2255973" y="3143729"/>
            <a:ext cx="538866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266"/>
              <a:t>players</a:t>
            </a:r>
          </a:p>
        </p:txBody>
      </p:sp>
      <p:sp>
        <p:nvSpPr>
          <p:cNvPr id="844" name="Rectangle"/>
          <p:cNvSpPr/>
          <p:nvPr/>
        </p:nvSpPr>
        <p:spPr>
          <a:xfrm>
            <a:off x="3131344" y="3107531"/>
            <a:ext cx="322899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845" name="Rectangle"/>
          <p:cNvSpPr/>
          <p:nvPr/>
        </p:nvSpPr>
        <p:spPr>
          <a:xfrm>
            <a:off x="5095875" y="3107531"/>
            <a:ext cx="322899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846" name="Rectangle"/>
          <p:cNvSpPr/>
          <p:nvPr/>
        </p:nvSpPr>
        <p:spPr>
          <a:xfrm>
            <a:off x="5417344" y="3107531"/>
            <a:ext cx="322899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847" name="Rectangle"/>
          <p:cNvSpPr/>
          <p:nvPr/>
        </p:nvSpPr>
        <p:spPr>
          <a:xfrm>
            <a:off x="5738812" y="3107531"/>
            <a:ext cx="322899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873" name="Connection Line"/>
          <p:cNvSpPr/>
          <p:nvPr/>
        </p:nvSpPr>
        <p:spPr>
          <a:xfrm>
            <a:off x="3295799" y="2790180"/>
            <a:ext cx="1781683" cy="4639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 sz="1266"/>
          </a:p>
        </p:txBody>
      </p:sp>
      <p:sp>
        <p:nvSpPr>
          <p:cNvPr id="849" name="name"/>
          <p:cNvSpPr/>
          <p:nvPr/>
        </p:nvSpPr>
        <p:spPr>
          <a:xfrm>
            <a:off x="5533430" y="5527477"/>
            <a:ext cx="645066" cy="339328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name</a:t>
            </a:r>
          </a:p>
        </p:txBody>
      </p:sp>
      <p:sp>
        <p:nvSpPr>
          <p:cNvPr id="850" name="A"/>
          <p:cNvSpPr/>
          <p:nvPr/>
        </p:nvSpPr>
        <p:spPr>
          <a:xfrm>
            <a:off x="6176367" y="5527477"/>
            <a:ext cx="645066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A</a:t>
            </a:r>
          </a:p>
        </p:txBody>
      </p:sp>
      <p:sp>
        <p:nvSpPr>
          <p:cNvPr id="851" name="score"/>
          <p:cNvSpPr/>
          <p:nvPr/>
        </p:nvSpPr>
        <p:spPr>
          <a:xfrm>
            <a:off x="5533430" y="5848945"/>
            <a:ext cx="645066" cy="339328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score</a:t>
            </a:r>
          </a:p>
        </p:txBody>
      </p:sp>
      <p:sp>
        <p:nvSpPr>
          <p:cNvPr id="852" name="88"/>
          <p:cNvSpPr/>
          <p:nvPr/>
        </p:nvSpPr>
        <p:spPr>
          <a:xfrm>
            <a:off x="6176367" y="5848945"/>
            <a:ext cx="645066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88</a:t>
            </a:r>
          </a:p>
        </p:txBody>
      </p:sp>
      <p:sp>
        <p:nvSpPr>
          <p:cNvPr id="853" name="name"/>
          <p:cNvSpPr/>
          <p:nvPr/>
        </p:nvSpPr>
        <p:spPr>
          <a:xfrm>
            <a:off x="7230071" y="5527477"/>
            <a:ext cx="645066" cy="339328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name</a:t>
            </a:r>
          </a:p>
        </p:txBody>
      </p:sp>
      <p:sp>
        <p:nvSpPr>
          <p:cNvPr id="854" name="B"/>
          <p:cNvSpPr/>
          <p:nvPr/>
        </p:nvSpPr>
        <p:spPr>
          <a:xfrm>
            <a:off x="7873008" y="5527477"/>
            <a:ext cx="645066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B</a:t>
            </a:r>
          </a:p>
        </p:txBody>
      </p:sp>
      <p:sp>
        <p:nvSpPr>
          <p:cNvPr id="855" name="score"/>
          <p:cNvSpPr/>
          <p:nvPr/>
        </p:nvSpPr>
        <p:spPr>
          <a:xfrm>
            <a:off x="7230071" y="5848945"/>
            <a:ext cx="645066" cy="339328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score</a:t>
            </a:r>
          </a:p>
        </p:txBody>
      </p:sp>
      <p:sp>
        <p:nvSpPr>
          <p:cNvPr id="856" name="111"/>
          <p:cNvSpPr/>
          <p:nvPr/>
        </p:nvSpPr>
        <p:spPr>
          <a:xfrm>
            <a:off x="7873008" y="5848945"/>
            <a:ext cx="645066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111</a:t>
            </a:r>
          </a:p>
        </p:txBody>
      </p:sp>
      <p:sp>
        <p:nvSpPr>
          <p:cNvPr id="857" name="name"/>
          <p:cNvSpPr/>
          <p:nvPr/>
        </p:nvSpPr>
        <p:spPr>
          <a:xfrm>
            <a:off x="9105305" y="5527477"/>
            <a:ext cx="645066" cy="339328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name</a:t>
            </a:r>
          </a:p>
        </p:txBody>
      </p:sp>
      <p:sp>
        <p:nvSpPr>
          <p:cNvPr id="858" name="C"/>
          <p:cNvSpPr/>
          <p:nvPr/>
        </p:nvSpPr>
        <p:spPr>
          <a:xfrm>
            <a:off x="9748242" y="5527477"/>
            <a:ext cx="645066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C</a:t>
            </a:r>
          </a:p>
        </p:txBody>
      </p:sp>
      <p:sp>
        <p:nvSpPr>
          <p:cNvPr id="859" name="score"/>
          <p:cNvSpPr/>
          <p:nvPr/>
        </p:nvSpPr>
        <p:spPr>
          <a:xfrm>
            <a:off x="9105305" y="5848945"/>
            <a:ext cx="645066" cy="339328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score</a:t>
            </a:r>
          </a:p>
        </p:txBody>
      </p:sp>
      <p:sp>
        <p:nvSpPr>
          <p:cNvPr id="860" name="100"/>
          <p:cNvSpPr/>
          <p:nvPr/>
        </p:nvSpPr>
        <p:spPr>
          <a:xfrm>
            <a:off x="9748242" y="5848945"/>
            <a:ext cx="645066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100</a:t>
            </a:r>
          </a:p>
        </p:txBody>
      </p:sp>
      <p:sp>
        <p:nvSpPr>
          <p:cNvPr id="874" name="Connection Line"/>
          <p:cNvSpPr/>
          <p:nvPr/>
        </p:nvSpPr>
        <p:spPr>
          <a:xfrm>
            <a:off x="5894337" y="3263056"/>
            <a:ext cx="3206596" cy="2227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9141" y="3178"/>
                  <a:pt x="16341" y="10378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 sz="1266"/>
          </a:p>
        </p:txBody>
      </p:sp>
      <p:sp>
        <p:nvSpPr>
          <p:cNvPr id="875" name="Connection Line"/>
          <p:cNvSpPr/>
          <p:nvPr/>
        </p:nvSpPr>
        <p:spPr>
          <a:xfrm>
            <a:off x="5590728" y="3263056"/>
            <a:ext cx="1606473" cy="22211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2531" y="6036"/>
                  <a:pt x="9731" y="13236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 sz="1266"/>
          </a:p>
        </p:txBody>
      </p:sp>
      <p:sp>
        <p:nvSpPr>
          <p:cNvPr id="876" name="Connection Line"/>
          <p:cNvSpPr/>
          <p:nvPr/>
        </p:nvSpPr>
        <p:spPr>
          <a:xfrm>
            <a:off x="5077560" y="3263057"/>
            <a:ext cx="428128" cy="22295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751" h="21600" extrusionOk="0">
                <a:moveTo>
                  <a:pt x="6802" y="0"/>
                </a:moveTo>
                <a:cubicBezTo>
                  <a:pt x="-4849" y="9143"/>
                  <a:pt x="-1533" y="16343"/>
                  <a:pt x="16751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 sz="1266"/>
          </a:p>
        </p:txBody>
      </p:sp>
      <p:sp>
        <p:nvSpPr>
          <p:cNvPr id="864" name="Line"/>
          <p:cNvSpPr/>
          <p:nvPr/>
        </p:nvSpPr>
        <p:spPr>
          <a:xfrm>
            <a:off x="1666875" y="2544961"/>
            <a:ext cx="885825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865" name="people"/>
          <p:cNvSpPr txBox="1"/>
          <p:nvPr/>
        </p:nvSpPr>
        <p:spPr>
          <a:xfrm>
            <a:off x="2278942" y="3858104"/>
            <a:ext cx="524182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266"/>
              <a:t>people</a:t>
            </a:r>
          </a:p>
        </p:txBody>
      </p:sp>
      <p:sp>
        <p:nvSpPr>
          <p:cNvPr id="866" name="Rectangle"/>
          <p:cNvSpPr/>
          <p:nvPr/>
        </p:nvSpPr>
        <p:spPr>
          <a:xfrm>
            <a:off x="3131344" y="3821906"/>
            <a:ext cx="322899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877" name="Connection Line"/>
          <p:cNvSpPr/>
          <p:nvPr/>
        </p:nvSpPr>
        <p:spPr>
          <a:xfrm>
            <a:off x="3295798" y="3968501"/>
            <a:ext cx="652357" cy="7512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8630" y="1393"/>
                  <a:pt x="15830" y="8593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 sz="1266"/>
          </a:p>
        </p:txBody>
      </p:sp>
      <p:sp>
        <p:nvSpPr>
          <p:cNvPr id="868" name="Rectangle"/>
          <p:cNvSpPr/>
          <p:nvPr/>
        </p:nvSpPr>
        <p:spPr>
          <a:xfrm>
            <a:off x="3935016" y="4714875"/>
            <a:ext cx="322899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869" name="Rectangle"/>
          <p:cNvSpPr/>
          <p:nvPr/>
        </p:nvSpPr>
        <p:spPr>
          <a:xfrm>
            <a:off x="4256484" y="4714875"/>
            <a:ext cx="322899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870" name="Rectangle"/>
          <p:cNvSpPr/>
          <p:nvPr/>
        </p:nvSpPr>
        <p:spPr>
          <a:xfrm>
            <a:off x="4577953" y="4714875"/>
            <a:ext cx="322899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871" name="Arrow"/>
          <p:cNvSpPr/>
          <p:nvPr/>
        </p:nvSpPr>
        <p:spPr>
          <a:xfrm>
            <a:off x="1890118" y="529940"/>
            <a:ext cx="479114" cy="479115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872" name="copy makes a new list…"/>
          <p:cNvSpPr txBox="1"/>
          <p:nvPr/>
        </p:nvSpPr>
        <p:spPr>
          <a:xfrm>
            <a:off x="2174768" y="5726930"/>
            <a:ext cx="1612301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sz="1266"/>
              <a:t>copy makes a new list…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def median_score(people):   people = copy.copy(people)   people.sort(...)   # TODO: return score for middle of people…"/>
          <p:cNvSpPr txBox="1">
            <a:spLocks noGrp="1"/>
          </p:cNvSpPr>
          <p:nvPr>
            <p:ph type="body" sz="half" idx="1"/>
          </p:nvPr>
        </p:nvSpPr>
        <p:spPr>
          <a:xfrm>
            <a:off x="2461617" y="298237"/>
            <a:ext cx="7804547" cy="2809155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def median_score(</a:t>
            </a:r>
            <a:r>
              <a:rPr b="1"/>
              <a:t>people</a:t>
            </a:r>
            <a:r>
              <a:t>):</a:t>
            </a:r>
            <a:br/>
            <a:r>
              <a:t>  people = copy.copy(people)</a:t>
            </a:r>
            <a:br/>
            <a:r>
              <a:t>  people.sort(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...</a:t>
            </a:r>
            <a:r>
              <a:t>)</a:t>
            </a:r>
            <a:br/>
            <a:r>
              <a:t> 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# TODO: return score for middle of people</a:t>
            </a:r>
          </a:p>
          <a:p>
            <a:pPr marL="0" lvl="5" indent="0"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m = median_score(</a:t>
            </a:r>
            <a:r>
              <a:rPr b="1"/>
              <a:t>players</a:t>
            </a:r>
            <a:r>
              <a:t>)</a:t>
            </a:r>
          </a:p>
        </p:txBody>
      </p:sp>
      <p:sp>
        <p:nvSpPr>
          <p:cNvPr id="880" name="players"/>
          <p:cNvSpPr txBox="1"/>
          <p:nvPr/>
        </p:nvSpPr>
        <p:spPr>
          <a:xfrm>
            <a:off x="2255973" y="3143729"/>
            <a:ext cx="538866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266"/>
              <a:t>players</a:t>
            </a:r>
          </a:p>
        </p:txBody>
      </p:sp>
      <p:sp>
        <p:nvSpPr>
          <p:cNvPr id="881" name="Rectangle"/>
          <p:cNvSpPr/>
          <p:nvPr/>
        </p:nvSpPr>
        <p:spPr>
          <a:xfrm>
            <a:off x="3131344" y="3107531"/>
            <a:ext cx="322899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882" name="Rectangle"/>
          <p:cNvSpPr/>
          <p:nvPr/>
        </p:nvSpPr>
        <p:spPr>
          <a:xfrm>
            <a:off x="5095875" y="3107531"/>
            <a:ext cx="322899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883" name="Rectangle"/>
          <p:cNvSpPr/>
          <p:nvPr/>
        </p:nvSpPr>
        <p:spPr>
          <a:xfrm>
            <a:off x="5417344" y="3107531"/>
            <a:ext cx="322899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884" name="Rectangle"/>
          <p:cNvSpPr/>
          <p:nvPr/>
        </p:nvSpPr>
        <p:spPr>
          <a:xfrm>
            <a:off x="5738812" y="3107531"/>
            <a:ext cx="322899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914" name="Connection Line"/>
          <p:cNvSpPr/>
          <p:nvPr/>
        </p:nvSpPr>
        <p:spPr>
          <a:xfrm>
            <a:off x="3295799" y="2790180"/>
            <a:ext cx="1781683" cy="4639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 sz="1266"/>
          </a:p>
        </p:txBody>
      </p:sp>
      <p:sp>
        <p:nvSpPr>
          <p:cNvPr id="886" name="name"/>
          <p:cNvSpPr/>
          <p:nvPr/>
        </p:nvSpPr>
        <p:spPr>
          <a:xfrm>
            <a:off x="5533430" y="5527477"/>
            <a:ext cx="645066" cy="339328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name</a:t>
            </a:r>
          </a:p>
        </p:txBody>
      </p:sp>
      <p:sp>
        <p:nvSpPr>
          <p:cNvPr id="887" name="A"/>
          <p:cNvSpPr/>
          <p:nvPr/>
        </p:nvSpPr>
        <p:spPr>
          <a:xfrm>
            <a:off x="6176367" y="5527477"/>
            <a:ext cx="645066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A</a:t>
            </a:r>
          </a:p>
        </p:txBody>
      </p:sp>
      <p:sp>
        <p:nvSpPr>
          <p:cNvPr id="888" name="score"/>
          <p:cNvSpPr/>
          <p:nvPr/>
        </p:nvSpPr>
        <p:spPr>
          <a:xfrm>
            <a:off x="5533430" y="5848945"/>
            <a:ext cx="645066" cy="339328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score</a:t>
            </a:r>
          </a:p>
        </p:txBody>
      </p:sp>
      <p:sp>
        <p:nvSpPr>
          <p:cNvPr id="889" name="88"/>
          <p:cNvSpPr/>
          <p:nvPr/>
        </p:nvSpPr>
        <p:spPr>
          <a:xfrm>
            <a:off x="6176367" y="5848945"/>
            <a:ext cx="645066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88</a:t>
            </a:r>
          </a:p>
        </p:txBody>
      </p:sp>
      <p:sp>
        <p:nvSpPr>
          <p:cNvPr id="890" name="name"/>
          <p:cNvSpPr/>
          <p:nvPr/>
        </p:nvSpPr>
        <p:spPr>
          <a:xfrm>
            <a:off x="7230071" y="5527477"/>
            <a:ext cx="645066" cy="339328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name</a:t>
            </a:r>
          </a:p>
        </p:txBody>
      </p:sp>
      <p:sp>
        <p:nvSpPr>
          <p:cNvPr id="891" name="B"/>
          <p:cNvSpPr/>
          <p:nvPr/>
        </p:nvSpPr>
        <p:spPr>
          <a:xfrm>
            <a:off x="7873008" y="5527477"/>
            <a:ext cx="645066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B</a:t>
            </a:r>
          </a:p>
        </p:txBody>
      </p:sp>
      <p:sp>
        <p:nvSpPr>
          <p:cNvPr id="892" name="score"/>
          <p:cNvSpPr/>
          <p:nvPr/>
        </p:nvSpPr>
        <p:spPr>
          <a:xfrm>
            <a:off x="7230071" y="5848945"/>
            <a:ext cx="645066" cy="339328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score</a:t>
            </a:r>
          </a:p>
        </p:txBody>
      </p:sp>
      <p:sp>
        <p:nvSpPr>
          <p:cNvPr id="893" name="111"/>
          <p:cNvSpPr/>
          <p:nvPr/>
        </p:nvSpPr>
        <p:spPr>
          <a:xfrm>
            <a:off x="7873008" y="5848945"/>
            <a:ext cx="645066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111</a:t>
            </a:r>
          </a:p>
        </p:txBody>
      </p:sp>
      <p:sp>
        <p:nvSpPr>
          <p:cNvPr id="894" name="name"/>
          <p:cNvSpPr/>
          <p:nvPr/>
        </p:nvSpPr>
        <p:spPr>
          <a:xfrm>
            <a:off x="9105305" y="5527477"/>
            <a:ext cx="645066" cy="339328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name</a:t>
            </a:r>
          </a:p>
        </p:txBody>
      </p:sp>
      <p:sp>
        <p:nvSpPr>
          <p:cNvPr id="895" name="C"/>
          <p:cNvSpPr/>
          <p:nvPr/>
        </p:nvSpPr>
        <p:spPr>
          <a:xfrm>
            <a:off x="9748242" y="5527477"/>
            <a:ext cx="645066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C</a:t>
            </a:r>
          </a:p>
        </p:txBody>
      </p:sp>
      <p:sp>
        <p:nvSpPr>
          <p:cNvPr id="896" name="score"/>
          <p:cNvSpPr/>
          <p:nvPr/>
        </p:nvSpPr>
        <p:spPr>
          <a:xfrm>
            <a:off x="9105305" y="5848945"/>
            <a:ext cx="645066" cy="339328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score</a:t>
            </a:r>
          </a:p>
        </p:txBody>
      </p:sp>
      <p:sp>
        <p:nvSpPr>
          <p:cNvPr id="897" name="100"/>
          <p:cNvSpPr/>
          <p:nvPr/>
        </p:nvSpPr>
        <p:spPr>
          <a:xfrm>
            <a:off x="9748242" y="5848945"/>
            <a:ext cx="645066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100</a:t>
            </a:r>
          </a:p>
        </p:txBody>
      </p:sp>
      <p:sp>
        <p:nvSpPr>
          <p:cNvPr id="915" name="Connection Line"/>
          <p:cNvSpPr/>
          <p:nvPr/>
        </p:nvSpPr>
        <p:spPr>
          <a:xfrm>
            <a:off x="5894337" y="3263056"/>
            <a:ext cx="3206596" cy="2227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9141" y="3178"/>
                  <a:pt x="16341" y="10378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 sz="1266"/>
          </a:p>
        </p:txBody>
      </p:sp>
      <p:sp>
        <p:nvSpPr>
          <p:cNvPr id="916" name="Connection Line"/>
          <p:cNvSpPr/>
          <p:nvPr/>
        </p:nvSpPr>
        <p:spPr>
          <a:xfrm>
            <a:off x="5590728" y="3263056"/>
            <a:ext cx="1606473" cy="22211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2531" y="6036"/>
                  <a:pt x="9731" y="13236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 sz="1266"/>
          </a:p>
        </p:txBody>
      </p:sp>
      <p:sp>
        <p:nvSpPr>
          <p:cNvPr id="917" name="Connection Line"/>
          <p:cNvSpPr/>
          <p:nvPr/>
        </p:nvSpPr>
        <p:spPr>
          <a:xfrm>
            <a:off x="5077560" y="3263057"/>
            <a:ext cx="428128" cy="22295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751" h="21600" extrusionOk="0">
                <a:moveTo>
                  <a:pt x="6802" y="0"/>
                </a:moveTo>
                <a:cubicBezTo>
                  <a:pt x="-4849" y="9143"/>
                  <a:pt x="-1533" y="16343"/>
                  <a:pt x="16751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 sz="1266"/>
          </a:p>
        </p:txBody>
      </p:sp>
      <p:sp>
        <p:nvSpPr>
          <p:cNvPr id="901" name="Line"/>
          <p:cNvSpPr/>
          <p:nvPr/>
        </p:nvSpPr>
        <p:spPr>
          <a:xfrm>
            <a:off x="1666875" y="2544961"/>
            <a:ext cx="885825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902" name="Arrow"/>
          <p:cNvSpPr/>
          <p:nvPr/>
        </p:nvSpPr>
        <p:spPr>
          <a:xfrm>
            <a:off x="1890118" y="824620"/>
            <a:ext cx="479114" cy="479115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903" name="people"/>
          <p:cNvSpPr txBox="1"/>
          <p:nvPr/>
        </p:nvSpPr>
        <p:spPr>
          <a:xfrm>
            <a:off x="2278942" y="3858104"/>
            <a:ext cx="524182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266"/>
              <a:t>people</a:t>
            </a:r>
          </a:p>
        </p:txBody>
      </p:sp>
      <p:sp>
        <p:nvSpPr>
          <p:cNvPr id="904" name="Rectangle"/>
          <p:cNvSpPr/>
          <p:nvPr/>
        </p:nvSpPr>
        <p:spPr>
          <a:xfrm>
            <a:off x="3131344" y="3821906"/>
            <a:ext cx="322899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918" name="Connection Line"/>
          <p:cNvSpPr/>
          <p:nvPr/>
        </p:nvSpPr>
        <p:spPr>
          <a:xfrm>
            <a:off x="3295798" y="3968501"/>
            <a:ext cx="652357" cy="7512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8630" y="1393"/>
                  <a:pt x="15830" y="8593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 sz="1266"/>
          </a:p>
        </p:txBody>
      </p:sp>
      <p:sp>
        <p:nvSpPr>
          <p:cNvPr id="906" name="Rectangle"/>
          <p:cNvSpPr/>
          <p:nvPr/>
        </p:nvSpPr>
        <p:spPr>
          <a:xfrm>
            <a:off x="3935016" y="4714875"/>
            <a:ext cx="322899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907" name="Rectangle"/>
          <p:cNvSpPr/>
          <p:nvPr/>
        </p:nvSpPr>
        <p:spPr>
          <a:xfrm>
            <a:off x="4256484" y="4714875"/>
            <a:ext cx="322899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908" name="Rectangle"/>
          <p:cNvSpPr/>
          <p:nvPr/>
        </p:nvSpPr>
        <p:spPr>
          <a:xfrm>
            <a:off x="4577953" y="4714875"/>
            <a:ext cx="322899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919" name="Connection Line"/>
          <p:cNvSpPr/>
          <p:nvPr/>
        </p:nvSpPr>
        <p:spPr>
          <a:xfrm>
            <a:off x="4754722" y="4290922"/>
            <a:ext cx="4256915" cy="12343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575" extrusionOk="0">
                <a:moveTo>
                  <a:pt x="0" y="8107"/>
                </a:moveTo>
                <a:cubicBezTo>
                  <a:pt x="7019" y="-5025"/>
                  <a:pt x="14219" y="-2202"/>
                  <a:pt x="21600" y="16575"/>
                </a:cubicBezTo>
              </a:path>
            </a:pathLst>
          </a:custGeom>
          <a:ln w="508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 sz="1266"/>
          </a:p>
        </p:txBody>
      </p:sp>
      <p:sp>
        <p:nvSpPr>
          <p:cNvPr id="920" name="Connection Line"/>
          <p:cNvSpPr/>
          <p:nvPr/>
        </p:nvSpPr>
        <p:spPr>
          <a:xfrm>
            <a:off x="4463042" y="4331877"/>
            <a:ext cx="2700185" cy="12416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06" extrusionOk="0">
                <a:moveTo>
                  <a:pt x="0" y="7844"/>
                </a:moveTo>
                <a:cubicBezTo>
                  <a:pt x="4660" y="-4994"/>
                  <a:pt x="11860" y="-2073"/>
                  <a:pt x="21600" y="16606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 sz="1266"/>
          </a:p>
        </p:txBody>
      </p:sp>
      <p:sp>
        <p:nvSpPr>
          <p:cNvPr id="921" name="Connection Line"/>
          <p:cNvSpPr/>
          <p:nvPr/>
        </p:nvSpPr>
        <p:spPr>
          <a:xfrm>
            <a:off x="4117574" y="4876365"/>
            <a:ext cx="1377754" cy="7465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607" extrusionOk="0">
                <a:moveTo>
                  <a:pt x="0" y="0"/>
                </a:moveTo>
                <a:cubicBezTo>
                  <a:pt x="5881" y="15886"/>
                  <a:pt x="13081" y="21600"/>
                  <a:pt x="21600" y="17141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 sz="1266"/>
          </a:p>
        </p:txBody>
      </p:sp>
      <p:sp>
        <p:nvSpPr>
          <p:cNvPr id="912" name="copy makes a new list……"/>
          <p:cNvSpPr txBox="1"/>
          <p:nvPr/>
        </p:nvSpPr>
        <p:spPr>
          <a:xfrm>
            <a:off x="1882914" y="5726930"/>
            <a:ext cx="2089611" cy="461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sz="1266"/>
              <a:t>copy makes a new list…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sz="1266"/>
              <a:t>…that refers to the same items</a:t>
            </a:r>
          </a:p>
        </p:txBody>
      </p:sp>
      <p:sp>
        <p:nvSpPr>
          <p:cNvPr id="913" name="end of players…"/>
          <p:cNvSpPr txBox="1"/>
          <p:nvPr/>
        </p:nvSpPr>
        <p:spPr>
          <a:xfrm>
            <a:off x="9076086" y="4712917"/>
            <a:ext cx="997325" cy="461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>
              <a:defRPr b="0"/>
            </a:pPr>
            <a:r>
              <a:rPr sz="1266"/>
              <a:t>end of players</a:t>
            </a:r>
          </a:p>
          <a:p>
            <a:pPr>
              <a:defRPr b="0"/>
            </a:pPr>
            <a:r>
              <a:rPr sz="1266"/>
              <a:t>end of people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def median_score(people):   people = copy.copy(people)   people.sort(...)   # TODO: return score for middle of people…"/>
          <p:cNvSpPr txBox="1">
            <a:spLocks noGrp="1"/>
          </p:cNvSpPr>
          <p:nvPr>
            <p:ph type="body" sz="half" idx="1"/>
          </p:nvPr>
        </p:nvSpPr>
        <p:spPr>
          <a:xfrm>
            <a:off x="2461617" y="298237"/>
            <a:ext cx="7804547" cy="2809155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def median_score(</a:t>
            </a:r>
            <a:r>
              <a:rPr b="1"/>
              <a:t>people</a:t>
            </a:r>
            <a:r>
              <a:t>):</a:t>
            </a:r>
            <a:br/>
            <a:r>
              <a:t>  people = copy.copy(people)</a:t>
            </a:r>
            <a:br/>
            <a:r>
              <a:t>  people.sort(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...</a:t>
            </a:r>
            <a:r>
              <a:t>)</a:t>
            </a:r>
            <a:br/>
            <a:r>
              <a:t> 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# TODO: return score for middle of people</a:t>
            </a:r>
          </a:p>
          <a:p>
            <a:pPr marL="0" lvl="5" indent="0"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m = median_score(</a:t>
            </a:r>
            <a:r>
              <a:rPr b="1"/>
              <a:t>players</a:t>
            </a:r>
            <a:r>
              <a:t>)</a:t>
            </a:r>
          </a:p>
        </p:txBody>
      </p:sp>
      <p:sp>
        <p:nvSpPr>
          <p:cNvPr id="924" name="players"/>
          <p:cNvSpPr txBox="1"/>
          <p:nvPr/>
        </p:nvSpPr>
        <p:spPr>
          <a:xfrm>
            <a:off x="2255973" y="3143729"/>
            <a:ext cx="538866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266"/>
              <a:t>players</a:t>
            </a:r>
          </a:p>
        </p:txBody>
      </p:sp>
      <p:sp>
        <p:nvSpPr>
          <p:cNvPr id="925" name="Rectangle"/>
          <p:cNvSpPr/>
          <p:nvPr/>
        </p:nvSpPr>
        <p:spPr>
          <a:xfrm>
            <a:off x="3131344" y="3107531"/>
            <a:ext cx="322899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926" name="Rectangle"/>
          <p:cNvSpPr/>
          <p:nvPr/>
        </p:nvSpPr>
        <p:spPr>
          <a:xfrm>
            <a:off x="5095875" y="3107531"/>
            <a:ext cx="322899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927" name="Rectangle"/>
          <p:cNvSpPr/>
          <p:nvPr/>
        </p:nvSpPr>
        <p:spPr>
          <a:xfrm>
            <a:off x="5417344" y="3107531"/>
            <a:ext cx="322899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928" name="Rectangle"/>
          <p:cNvSpPr/>
          <p:nvPr/>
        </p:nvSpPr>
        <p:spPr>
          <a:xfrm>
            <a:off x="5738812" y="3107531"/>
            <a:ext cx="322899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958" name="Connection Line"/>
          <p:cNvSpPr/>
          <p:nvPr/>
        </p:nvSpPr>
        <p:spPr>
          <a:xfrm>
            <a:off x="3295799" y="2790180"/>
            <a:ext cx="1781683" cy="4639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 sz="1266"/>
          </a:p>
        </p:txBody>
      </p:sp>
      <p:sp>
        <p:nvSpPr>
          <p:cNvPr id="930" name="name"/>
          <p:cNvSpPr/>
          <p:nvPr/>
        </p:nvSpPr>
        <p:spPr>
          <a:xfrm>
            <a:off x="5533430" y="5527477"/>
            <a:ext cx="645066" cy="339328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name</a:t>
            </a:r>
          </a:p>
        </p:txBody>
      </p:sp>
      <p:sp>
        <p:nvSpPr>
          <p:cNvPr id="931" name="A"/>
          <p:cNvSpPr/>
          <p:nvPr/>
        </p:nvSpPr>
        <p:spPr>
          <a:xfrm>
            <a:off x="6176367" y="5527477"/>
            <a:ext cx="645066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A</a:t>
            </a:r>
          </a:p>
        </p:txBody>
      </p:sp>
      <p:sp>
        <p:nvSpPr>
          <p:cNvPr id="932" name="score"/>
          <p:cNvSpPr/>
          <p:nvPr/>
        </p:nvSpPr>
        <p:spPr>
          <a:xfrm>
            <a:off x="5533430" y="5848945"/>
            <a:ext cx="645066" cy="339328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score</a:t>
            </a:r>
          </a:p>
        </p:txBody>
      </p:sp>
      <p:sp>
        <p:nvSpPr>
          <p:cNvPr id="933" name="88"/>
          <p:cNvSpPr/>
          <p:nvPr/>
        </p:nvSpPr>
        <p:spPr>
          <a:xfrm>
            <a:off x="6176367" y="5848945"/>
            <a:ext cx="645066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88</a:t>
            </a:r>
          </a:p>
        </p:txBody>
      </p:sp>
      <p:sp>
        <p:nvSpPr>
          <p:cNvPr id="934" name="name"/>
          <p:cNvSpPr/>
          <p:nvPr/>
        </p:nvSpPr>
        <p:spPr>
          <a:xfrm>
            <a:off x="7230071" y="5527477"/>
            <a:ext cx="645066" cy="339328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name</a:t>
            </a:r>
          </a:p>
        </p:txBody>
      </p:sp>
      <p:sp>
        <p:nvSpPr>
          <p:cNvPr id="935" name="B"/>
          <p:cNvSpPr/>
          <p:nvPr/>
        </p:nvSpPr>
        <p:spPr>
          <a:xfrm>
            <a:off x="7873008" y="5527477"/>
            <a:ext cx="645066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B</a:t>
            </a:r>
          </a:p>
        </p:txBody>
      </p:sp>
      <p:sp>
        <p:nvSpPr>
          <p:cNvPr id="936" name="score"/>
          <p:cNvSpPr/>
          <p:nvPr/>
        </p:nvSpPr>
        <p:spPr>
          <a:xfrm>
            <a:off x="7230071" y="5848945"/>
            <a:ext cx="645066" cy="339328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score</a:t>
            </a:r>
          </a:p>
        </p:txBody>
      </p:sp>
      <p:sp>
        <p:nvSpPr>
          <p:cNvPr id="937" name="111"/>
          <p:cNvSpPr/>
          <p:nvPr/>
        </p:nvSpPr>
        <p:spPr>
          <a:xfrm>
            <a:off x="7873008" y="5848945"/>
            <a:ext cx="645066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111</a:t>
            </a:r>
          </a:p>
        </p:txBody>
      </p:sp>
      <p:sp>
        <p:nvSpPr>
          <p:cNvPr id="938" name="name"/>
          <p:cNvSpPr/>
          <p:nvPr/>
        </p:nvSpPr>
        <p:spPr>
          <a:xfrm>
            <a:off x="9105305" y="5527477"/>
            <a:ext cx="645066" cy="339328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name</a:t>
            </a:r>
          </a:p>
        </p:txBody>
      </p:sp>
      <p:sp>
        <p:nvSpPr>
          <p:cNvPr id="939" name="C"/>
          <p:cNvSpPr/>
          <p:nvPr/>
        </p:nvSpPr>
        <p:spPr>
          <a:xfrm>
            <a:off x="9748242" y="5527477"/>
            <a:ext cx="645066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C</a:t>
            </a:r>
          </a:p>
        </p:txBody>
      </p:sp>
      <p:sp>
        <p:nvSpPr>
          <p:cNvPr id="940" name="score"/>
          <p:cNvSpPr/>
          <p:nvPr/>
        </p:nvSpPr>
        <p:spPr>
          <a:xfrm>
            <a:off x="9105305" y="5848945"/>
            <a:ext cx="645066" cy="339328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score</a:t>
            </a:r>
          </a:p>
        </p:txBody>
      </p:sp>
      <p:sp>
        <p:nvSpPr>
          <p:cNvPr id="941" name="100"/>
          <p:cNvSpPr/>
          <p:nvPr/>
        </p:nvSpPr>
        <p:spPr>
          <a:xfrm>
            <a:off x="9748242" y="5848945"/>
            <a:ext cx="645066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100</a:t>
            </a:r>
          </a:p>
        </p:txBody>
      </p:sp>
      <p:sp>
        <p:nvSpPr>
          <p:cNvPr id="959" name="Connection Line"/>
          <p:cNvSpPr/>
          <p:nvPr/>
        </p:nvSpPr>
        <p:spPr>
          <a:xfrm>
            <a:off x="5894337" y="3263056"/>
            <a:ext cx="3206596" cy="2227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9141" y="3178"/>
                  <a:pt x="16341" y="10378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 sz="1266"/>
          </a:p>
        </p:txBody>
      </p:sp>
      <p:sp>
        <p:nvSpPr>
          <p:cNvPr id="960" name="Connection Line"/>
          <p:cNvSpPr/>
          <p:nvPr/>
        </p:nvSpPr>
        <p:spPr>
          <a:xfrm>
            <a:off x="5590728" y="3263056"/>
            <a:ext cx="1606473" cy="22211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2531" y="6036"/>
                  <a:pt x="9731" y="13236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 sz="1266"/>
          </a:p>
        </p:txBody>
      </p:sp>
      <p:sp>
        <p:nvSpPr>
          <p:cNvPr id="961" name="Connection Line"/>
          <p:cNvSpPr/>
          <p:nvPr/>
        </p:nvSpPr>
        <p:spPr>
          <a:xfrm>
            <a:off x="5077560" y="3263057"/>
            <a:ext cx="428128" cy="22295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751" h="21600" extrusionOk="0">
                <a:moveTo>
                  <a:pt x="6802" y="0"/>
                </a:moveTo>
                <a:cubicBezTo>
                  <a:pt x="-4849" y="9143"/>
                  <a:pt x="-1533" y="16343"/>
                  <a:pt x="16751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 sz="1266"/>
          </a:p>
        </p:txBody>
      </p:sp>
      <p:sp>
        <p:nvSpPr>
          <p:cNvPr id="945" name="Line"/>
          <p:cNvSpPr/>
          <p:nvPr/>
        </p:nvSpPr>
        <p:spPr>
          <a:xfrm>
            <a:off x="1666875" y="2544961"/>
            <a:ext cx="885825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946" name="Arrow"/>
          <p:cNvSpPr/>
          <p:nvPr/>
        </p:nvSpPr>
        <p:spPr>
          <a:xfrm>
            <a:off x="1890118" y="1065722"/>
            <a:ext cx="479114" cy="479115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947" name="people"/>
          <p:cNvSpPr txBox="1"/>
          <p:nvPr/>
        </p:nvSpPr>
        <p:spPr>
          <a:xfrm>
            <a:off x="2278942" y="3858104"/>
            <a:ext cx="524182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266"/>
              <a:t>people</a:t>
            </a:r>
          </a:p>
        </p:txBody>
      </p:sp>
      <p:sp>
        <p:nvSpPr>
          <p:cNvPr id="948" name="Rectangle"/>
          <p:cNvSpPr/>
          <p:nvPr/>
        </p:nvSpPr>
        <p:spPr>
          <a:xfrm>
            <a:off x="3131344" y="3821906"/>
            <a:ext cx="322899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962" name="Connection Line"/>
          <p:cNvSpPr/>
          <p:nvPr/>
        </p:nvSpPr>
        <p:spPr>
          <a:xfrm>
            <a:off x="3295798" y="3968501"/>
            <a:ext cx="652357" cy="7512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8630" y="1393"/>
                  <a:pt x="15830" y="8593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 sz="1266"/>
          </a:p>
        </p:txBody>
      </p:sp>
      <p:sp>
        <p:nvSpPr>
          <p:cNvPr id="950" name="Rectangle"/>
          <p:cNvSpPr/>
          <p:nvPr/>
        </p:nvSpPr>
        <p:spPr>
          <a:xfrm>
            <a:off x="3935016" y="4714875"/>
            <a:ext cx="322899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951" name="Rectangle"/>
          <p:cNvSpPr/>
          <p:nvPr/>
        </p:nvSpPr>
        <p:spPr>
          <a:xfrm>
            <a:off x="4256484" y="4714875"/>
            <a:ext cx="322899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952" name="Rectangle"/>
          <p:cNvSpPr/>
          <p:nvPr/>
        </p:nvSpPr>
        <p:spPr>
          <a:xfrm>
            <a:off x="4577953" y="4714875"/>
            <a:ext cx="322899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963" name="Connection Line"/>
          <p:cNvSpPr/>
          <p:nvPr/>
        </p:nvSpPr>
        <p:spPr>
          <a:xfrm>
            <a:off x="4754722" y="4702950"/>
            <a:ext cx="2405051" cy="8786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438" extrusionOk="0">
                <a:moveTo>
                  <a:pt x="0" y="3804"/>
                </a:moveTo>
                <a:cubicBezTo>
                  <a:pt x="4074" y="-4162"/>
                  <a:pt x="11274" y="383"/>
                  <a:pt x="21600" y="17438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 sz="1266"/>
          </a:p>
        </p:txBody>
      </p:sp>
      <p:sp>
        <p:nvSpPr>
          <p:cNvPr id="964" name="Connection Line"/>
          <p:cNvSpPr/>
          <p:nvPr/>
        </p:nvSpPr>
        <p:spPr>
          <a:xfrm>
            <a:off x="4463042" y="4308049"/>
            <a:ext cx="4561954" cy="12304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562" extrusionOk="0">
                <a:moveTo>
                  <a:pt x="0" y="8215"/>
                </a:moveTo>
                <a:cubicBezTo>
                  <a:pt x="3324" y="-5038"/>
                  <a:pt x="10524" y="-2256"/>
                  <a:pt x="21600" y="16562"/>
                </a:cubicBezTo>
              </a:path>
            </a:pathLst>
          </a:custGeom>
          <a:ln w="508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 sz="1266"/>
          </a:p>
        </p:txBody>
      </p:sp>
      <p:sp>
        <p:nvSpPr>
          <p:cNvPr id="965" name="Connection Line"/>
          <p:cNvSpPr/>
          <p:nvPr/>
        </p:nvSpPr>
        <p:spPr>
          <a:xfrm>
            <a:off x="4117574" y="4876365"/>
            <a:ext cx="1377754" cy="7465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607" extrusionOk="0">
                <a:moveTo>
                  <a:pt x="0" y="0"/>
                </a:moveTo>
                <a:cubicBezTo>
                  <a:pt x="5881" y="15886"/>
                  <a:pt x="13081" y="21600"/>
                  <a:pt x="21600" y="17141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 sz="1266"/>
          </a:p>
        </p:txBody>
      </p:sp>
      <p:sp>
        <p:nvSpPr>
          <p:cNvPr id="956" name="copy makes a new list……"/>
          <p:cNvSpPr txBox="1"/>
          <p:nvPr/>
        </p:nvSpPr>
        <p:spPr>
          <a:xfrm>
            <a:off x="1882914" y="5726930"/>
            <a:ext cx="2089611" cy="461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sz="1266"/>
              <a:t>copy makes a new list…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sz="1266"/>
              <a:t>…that refers to the same items</a:t>
            </a:r>
          </a:p>
        </p:txBody>
      </p:sp>
      <p:sp>
        <p:nvSpPr>
          <p:cNvPr id="957" name="end of players…"/>
          <p:cNvSpPr txBox="1"/>
          <p:nvPr/>
        </p:nvSpPr>
        <p:spPr>
          <a:xfrm>
            <a:off x="8982116" y="4712917"/>
            <a:ext cx="1186223" cy="461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>
              <a:defRPr b="0"/>
            </a:pPr>
            <a:r>
              <a:rPr sz="1266"/>
              <a:t>end of players</a:t>
            </a:r>
          </a:p>
          <a:p>
            <a:pPr>
              <a:defRPr b="0"/>
            </a:pPr>
            <a:r>
              <a:rPr sz="1266"/>
              <a:t>middle of people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def median_score(people):   people = copy.copy(people)   people.sort(...)   # TODO: return score for middle of people…"/>
          <p:cNvSpPr txBox="1">
            <a:spLocks noGrp="1"/>
          </p:cNvSpPr>
          <p:nvPr>
            <p:ph type="body" sz="half" idx="1"/>
          </p:nvPr>
        </p:nvSpPr>
        <p:spPr>
          <a:xfrm>
            <a:off x="2461617" y="298237"/>
            <a:ext cx="7804547" cy="2809155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def median_score(</a:t>
            </a:r>
            <a:r>
              <a:rPr b="1"/>
              <a:t>people</a:t>
            </a:r>
            <a:r>
              <a:t>):</a:t>
            </a:r>
            <a:br/>
            <a:r>
              <a:t>  people = copy.copy(people)</a:t>
            </a:r>
            <a:br/>
            <a:r>
              <a:t>  people.sort(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...</a:t>
            </a:r>
            <a:r>
              <a:t>)</a:t>
            </a:r>
            <a:br/>
            <a:r>
              <a:t> 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# TODO: return score for middle of people</a:t>
            </a:r>
          </a:p>
          <a:p>
            <a:pPr marL="0" lvl="5" indent="0"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m = median_score(</a:t>
            </a:r>
            <a:r>
              <a:rPr b="1"/>
              <a:t>players</a:t>
            </a:r>
            <a:r>
              <a:t>)</a:t>
            </a:r>
          </a:p>
        </p:txBody>
      </p:sp>
      <p:sp>
        <p:nvSpPr>
          <p:cNvPr id="968" name="players"/>
          <p:cNvSpPr txBox="1"/>
          <p:nvPr/>
        </p:nvSpPr>
        <p:spPr>
          <a:xfrm>
            <a:off x="2255973" y="3143729"/>
            <a:ext cx="538866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266"/>
              <a:t>players</a:t>
            </a:r>
          </a:p>
        </p:txBody>
      </p:sp>
      <p:sp>
        <p:nvSpPr>
          <p:cNvPr id="969" name="Rectangle"/>
          <p:cNvSpPr/>
          <p:nvPr/>
        </p:nvSpPr>
        <p:spPr>
          <a:xfrm>
            <a:off x="3131344" y="3107531"/>
            <a:ext cx="322899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970" name="Rectangle"/>
          <p:cNvSpPr/>
          <p:nvPr/>
        </p:nvSpPr>
        <p:spPr>
          <a:xfrm>
            <a:off x="5095875" y="3107531"/>
            <a:ext cx="322899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971" name="Rectangle"/>
          <p:cNvSpPr/>
          <p:nvPr/>
        </p:nvSpPr>
        <p:spPr>
          <a:xfrm>
            <a:off x="5417344" y="3107531"/>
            <a:ext cx="322899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972" name="Rectangle"/>
          <p:cNvSpPr/>
          <p:nvPr/>
        </p:nvSpPr>
        <p:spPr>
          <a:xfrm>
            <a:off x="5738812" y="3107531"/>
            <a:ext cx="322899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1003" name="Connection Line"/>
          <p:cNvSpPr/>
          <p:nvPr/>
        </p:nvSpPr>
        <p:spPr>
          <a:xfrm>
            <a:off x="3295799" y="2790180"/>
            <a:ext cx="1781683" cy="4639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 sz="1266"/>
          </a:p>
        </p:txBody>
      </p:sp>
      <p:sp>
        <p:nvSpPr>
          <p:cNvPr id="974" name="name"/>
          <p:cNvSpPr/>
          <p:nvPr/>
        </p:nvSpPr>
        <p:spPr>
          <a:xfrm>
            <a:off x="5533430" y="5527477"/>
            <a:ext cx="645066" cy="339328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name</a:t>
            </a:r>
          </a:p>
        </p:txBody>
      </p:sp>
      <p:sp>
        <p:nvSpPr>
          <p:cNvPr id="975" name="A"/>
          <p:cNvSpPr/>
          <p:nvPr/>
        </p:nvSpPr>
        <p:spPr>
          <a:xfrm>
            <a:off x="6176367" y="5527477"/>
            <a:ext cx="645066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A</a:t>
            </a:r>
          </a:p>
        </p:txBody>
      </p:sp>
      <p:sp>
        <p:nvSpPr>
          <p:cNvPr id="976" name="score"/>
          <p:cNvSpPr/>
          <p:nvPr/>
        </p:nvSpPr>
        <p:spPr>
          <a:xfrm>
            <a:off x="5533430" y="5848945"/>
            <a:ext cx="645066" cy="339328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score</a:t>
            </a:r>
          </a:p>
        </p:txBody>
      </p:sp>
      <p:sp>
        <p:nvSpPr>
          <p:cNvPr id="977" name="88"/>
          <p:cNvSpPr/>
          <p:nvPr/>
        </p:nvSpPr>
        <p:spPr>
          <a:xfrm>
            <a:off x="6176367" y="5848945"/>
            <a:ext cx="645066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88</a:t>
            </a:r>
          </a:p>
        </p:txBody>
      </p:sp>
      <p:sp>
        <p:nvSpPr>
          <p:cNvPr id="978" name="name"/>
          <p:cNvSpPr/>
          <p:nvPr/>
        </p:nvSpPr>
        <p:spPr>
          <a:xfrm>
            <a:off x="7230071" y="5527477"/>
            <a:ext cx="645066" cy="339328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name</a:t>
            </a:r>
          </a:p>
        </p:txBody>
      </p:sp>
      <p:sp>
        <p:nvSpPr>
          <p:cNvPr id="979" name="B"/>
          <p:cNvSpPr/>
          <p:nvPr/>
        </p:nvSpPr>
        <p:spPr>
          <a:xfrm>
            <a:off x="7873008" y="5527477"/>
            <a:ext cx="645066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B</a:t>
            </a:r>
          </a:p>
        </p:txBody>
      </p:sp>
      <p:sp>
        <p:nvSpPr>
          <p:cNvPr id="980" name="score"/>
          <p:cNvSpPr/>
          <p:nvPr/>
        </p:nvSpPr>
        <p:spPr>
          <a:xfrm>
            <a:off x="7230071" y="5848945"/>
            <a:ext cx="645066" cy="339328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score</a:t>
            </a:r>
          </a:p>
        </p:txBody>
      </p:sp>
      <p:sp>
        <p:nvSpPr>
          <p:cNvPr id="981" name="111"/>
          <p:cNvSpPr/>
          <p:nvPr/>
        </p:nvSpPr>
        <p:spPr>
          <a:xfrm>
            <a:off x="7873008" y="5848945"/>
            <a:ext cx="645066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111</a:t>
            </a:r>
          </a:p>
        </p:txBody>
      </p:sp>
      <p:sp>
        <p:nvSpPr>
          <p:cNvPr id="982" name="name"/>
          <p:cNvSpPr/>
          <p:nvPr/>
        </p:nvSpPr>
        <p:spPr>
          <a:xfrm>
            <a:off x="9105305" y="5527477"/>
            <a:ext cx="645066" cy="339328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name</a:t>
            </a:r>
          </a:p>
        </p:txBody>
      </p:sp>
      <p:sp>
        <p:nvSpPr>
          <p:cNvPr id="983" name="C"/>
          <p:cNvSpPr/>
          <p:nvPr/>
        </p:nvSpPr>
        <p:spPr>
          <a:xfrm>
            <a:off x="9748242" y="5527477"/>
            <a:ext cx="645066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C</a:t>
            </a:r>
          </a:p>
        </p:txBody>
      </p:sp>
      <p:sp>
        <p:nvSpPr>
          <p:cNvPr id="984" name="score"/>
          <p:cNvSpPr/>
          <p:nvPr/>
        </p:nvSpPr>
        <p:spPr>
          <a:xfrm>
            <a:off x="9105305" y="5848945"/>
            <a:ext cx="645066" cy="339328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score</a:t>
            </a:r>
          </a:p>
        </p:txBody>
      </p:sp>
      <p:sp>
        <p:nvSpPr>
          <p:cNvPr id="985" name="100"/>
          <p:cNvSpPr/>
          <p:nvPr/>
        </p:nvSpPr>
        <p:spPr>
          <a:xfrm>
            <a:off x="9748242" y="5848945"/>
            <a:ext cx="645066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100</a:t>
            </a:r>
          </a:p>
        </p:txBody>
      </p:sp>
      <p:sp>
        <p:nvSpPr>
          <p:cNvPr id="1004" name="Connection Line"/>
          <p:cNvSpPr/>
          <p:nvPr/>
        </p:nvSpPr>
        <p:spPr>
          <a:xfrm>
            <a:off x="5894337" y="3263056"/>
            <a:ext cx="3206596" cy="2227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9141" y="3178"/>
                  <a:pt x="16341" y="10378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 sz="1266"/>
          </a:p>
        </p:txBody>
      </p:sp>
      <p:sp>
        <p:nvSpPr>
          <p:cNvPr id="1005" name="Connection Line"/>
          <p:cNvSpPr/>
          <p:nvPr/>
        </p:nvSpPr>
        <p:spPr>
          <a:xfrm>
            <a:off x="5590728" y="3263056"/>
            <a:ext cx="1606473" cy="22211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2531" y="6036"/>
                  <a:pt x="9731" y="13236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 sz="1266"/>
          </a:p>
        </p:txBody>
      </p:sp>
      <p:sp>
        <p:nvSpPr>
          <p:cNvPr id="1006" name="Connection Line"/>
          <p:cNvSpPr/>
          <p:nvPr/>
        </p:nvSpPr>
        <p:spPr>
          <a:xfrm>
            <a:off x="5077560" y="3263057"/>
            <a:ext cx="428128" cy="22295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751" h="21600" extrusionOk="0">
                <a:moveTo>
                  <a:pt x="6802" y="0"/>
                </a:moveTo>
                <a:cubicBezTo>
                  <a:pt x="-4849" y="9143"/>
                  <a:pt x="-1533" y="16343"/>
                  <a:pt x="16751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 sz="1266"/>
          </a:p>
        </p:txBody>
      </p:sp>
      <p:sp>
        <p:nvSpPr>
          <p:cNvPr id="989" name="Line"/>
          <p:cNvSpPr/>
          <p:nvPr/>
        </p:nvSpPr>
        <p:spPr>
          <a:xfrm>
            <a:off x="1666875" y="2544961"/>
            <a:ext cx="885825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990" name="Arrow"/>
          <p:cNvSpPr/>
          <p:nvPr/>
        </p:nvSpPr>
        <p:spPr>
          <a:xfrm>
            <a:off x="1890118" y="1065722"/>
            <a:ext cx="479114" cy="479115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991" name="people"/>
          <p:cNvSpPr txBox="1"/>
          <p:nvPr/>
        </p:nvSpPr>
        <p:spPr>
          <a:xfrm>
            <a:off x="2278942" y="3858104"/>
            <a:ext cx="524182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266"/>
              <a:t>people</a:t>
            </a:r>
          </a:p>
        </p:txBody>
      </p:sp>
      <p:sp>
        <p:nvSpPr>
          <p:cNvPr id="992" name="Rectangle"/>
          <p:cNvSpPr/>
          <p:nvPr/>
        </p:nvSpPr>
        <p:spPr>
          <a:xfrm>
            <a:off x="3131344" y="3821906"/>
            <a:ext cx="322899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1007" name="Connection Line"/>
          <p:cNvSpPr/>
          <p:nvPr/>
        </p:nvSpPr>
        <p:spPr>
          <a:xfrm>
            <a:off x="3295798" y="3968501"/>
            <a:ext cx="652357" cy="7512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8630" y="1393"/>
                  <a:pt x="15830" y="8593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 sz="1266"/>
          </a:p>
        </p:txBody>
      </p:sp>
      <p:sp>
        <p:nvSpPr>
          <p:cNvPr id="994" name="Rectangle"/>
          <p:cNvSpPr/>
          <p:nvPr/>
        </p:nvSpPr>
        <p:spPr>
          <a:xfrm>
            <a:off x="3935016" y="4714875"/>
            <a:ext cx="322899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995" name="Rectangle"/>
          <p:cNvSpPr/>
          <p:nvPr/>
        </p:nvSpPr>
        <p:spPr>
          <a:xfrm>
            <a:off x="4256484" y="4714875"/>
            <a:ext cx="322899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996" name="Rectangle"/>
          <p:cNvSpPr/>
          <p:nvPr/>
        </p:nvSpPr>
        <p:spPr>
          <a:xfrm>
            <a:off x="4577953" y="4714875"/>
            <a:ext cx="322899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1008" name="Connection Line"/>
          <p:cNvSpPr/>
          <p:nvPr/>
        </p:nvSpPr>
        <p:spPr>
          <a:xfrm>
            <a:off x="4754722" y="4702950"/>
            <a:ext cx="2405051" cy="8786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438" extrusionOk="0">
                <a:moveTo>
                  <a:pt x="0" y="3804"/>
                </a:moveTo>
                <a:cubicBezTo>
                  <a:pt x="4074" y="-4162"/>
                  <a:pt x="11274" y="383"/>
                  <a:pt x="21600" y="17438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 sz="1266"/>
          </a:p>
        </p:txBody>
      </p:sp>
      <p:sp>
        <p:nvSpPr>
          <p:cNvPr id="1009" name="Connection Line"/>
          <p:cNvSpPr/>
          <p:nvPr/>
        </p:nvSpPr>
        <p:spPr>
          <a:xfrm>
            <a:off x="4463042" y="4308049"/>
            <a:ext cx="4561954" cy="12304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562" extrusionOk="0">
                <a:moveTo>
                  <a:pt x="0" y="8215"/>
                </a:moveTo>
                <a:cubicBezTo>
                  <a:pt x="3324" y="-5038"/>
                  <a:pt x="10524" y="-2256"/>
                  <a:pt x="21600" y="16562"/>
                </a:cubicBezTo>
              </a:path>
            </a:pathLst>
          </a:custGeom>
          <a:ln w="508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 sz="1266"/>
          </a:p>
        </p:txBody>
      </p:sp>
      <p:sp>
        <p:nvSpPr>
          <p:cNvPr id="1010" name="Connection Line"/>
          <p:cNvSpPr/>
          <p:nvPr/>
        </p:nvSpPr>
        <p:spPr>
          <a:xfrm>
            <a:off x="4117574" y="4876365"/>
            <a:ext cx="1377754" cy="7465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607" extrusionOk="0">
                <a:moveTo>
                  <a:pt x="0" y="0"/>
                </a:moveTo>
                <a:cubicBezTo>
                  <a:pt x="5881" y="15886"/>
                  <a:pt x="13081" y="21600"/>
                  <a:pt x="21600" y="17141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 sz="1266"/>
          </a:p>
        </p:txBody>
      </p:sp>
      <p:sp>
        <p:nvSpPr>
          <p:cNvPr id="1000" name="copy makes a new list……"/>
          <p:cNvSpPr txBox="1"/>
          <p:nvPr/>
        </p:nvSpPr>
        <p:spPr>
          <a:xfrm>
            <a:off x="1882914" y="5726930"/>
            <a:ext cx="2089611" cy="461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sz="1266"/>
              <a:t>copy makes a new list…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sz="1266"/>
              <a:t>…that refers to the same items</a:t>
            </a:r>
          </a:p>
        </p:txBody>
      </p:sp>
      <p:sp>
        <p:nvSpPr>
          <p:cNvPr id="1001" name="Arrow"/>
          <p:cNvSpPr/>
          <p:nvPr/>
        </p:nvSpPr>
        <p:spPr>
          <a:xfrm rot="5400000">
            <a:off x="4178377" y="4247611"/>
            <a:ext cx="479114" cy="479114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1002" name="middle"/>
          <p:cNvSpPr txBox="1"/>
          <p:nvPr/>
        </p:nvSpPr>
        <p:spPr>
          <a:xfrm>
            <a:off x="4088617" y="3930379"/>
            <a:ext cx="525786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r>
              <a:rPr sz="1266"/>
              <a:t>middle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Three Levels of Copy"/>
          <p:cNvSpPr txBox="1">
            <a:spLocks noGrp="1"/>
          </p:cNvSpPr>
          <p:nvPr>
            <p:ph type="title"/>
          </p:nvPr>
        </p:nvSpPr>
        <p:spPr>
          <a:xfrm>
            <a:off x="2193727" y="178594"/>
            <a:ext cx="7804547" cy="63446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>
              <a:defRPr sz="4800"/>
            </a:lvl1pPr>
          </a:lstStyle>
          <a:p>
            <a:r>
              <a:t>Three Levels of Copy</a:t>
            </a:r>
          </a:p>
        </p:txBody>
      </p:sp>
      <p:sp>
        <p:nvSpPr>
          <p:cNvPr id="432" name="import copy…"/>
          <p:cNvSpPr txBox="1">
            <a:spLocks noGrp="1"/>
          </p:cNvSpPr>
          <p:nvPr>
            <p:ph type="body" idx="1"/>
          </p:nvPr>
        </p:nvSpPr>
        <p:spPr>
          <a:xfrm>
            <a:off x="2300883" y="2589888"/>
            <a:ext cx="7804547" cy="3747854"/>
          </a:xfrm>
          <a:prstGeom prst="rect">
            <a:avLst/>
          </a:prstGeom>
        </p:spPr>
        <p:txBody>
          <a:bodyPr anchor="t">
            <a:normAutofit fontScale="92500" lnSpcReduction="10000"/>
          </a:bodyPr>
          <a:lstStyle/>
          <a:p>
            <a:pPr marL="0" lvl="5" indent="0">
              <a:spcBef>
                <a:spcPts val="0"/>
              </a:spcBef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import copy</a:t>
            </a:r>
          </a:p>
          <a:p>
            <a:pPr marL="0" lvl="5" indent="0">
              <a:spcBef>
                <a:spcPts val="0"/>
              </a:spcBef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x = [</a:t>
            </a:r>
            <a:br>
              <a:rPr dirty="0"/>
            </a:br>
            <a:r>
              <a:rPr dirty="0"/>
              <a:t>  {"</a:t>
            </a:r>
            <a:r>
              <a:rPr dirty="0" err="1"/>
              <a:t>name":"A</a:t>
            </a:r>
            <a:r>
              <a:rPr dirty="0"/>
              <a:t>", "score":88},</a:t>
            </a:r>
            <a:br>
              <a:rPr dirty="0"/>
            </a:br>
            <a:r>
              <a:rPr dirty="0"/>
              <a:t>  {"</a:t>
            </a:r>
            <a:r>
              <a:rPr dirty="0" err="1"/>
              <a:t>name":"B</a:t>
            </a:r>
            <a:r>
              <a:rPr dirty="0"/>
              <a:t>", "score":111},</a:t>
            </a:r>
            <a:br>
              <a:rPr dirty="0"/>
            </a:br>
            <a:r>
              <a:rPr dirty="0"/>
              <a:t>  {"</a:t>
            </a:r>
            <a:r>
              <a:rPr dirty="0" err="1"/>
              <a:t>name":"C</a:t>
            </a:r>
            <a:r>
              <a:rPr dirty="0"/>
              <a:t>", "score":100}</a:t>
            </a:r>
            <a:br>
              <a:rPr dirty="0"/>
            </a:br>
            <a:r>
              <a:rPr dirty="0"/>
              <a:t>]</a:t>
            </a:r>
          </a:p>
          <a:p>
            <a:pPr marL="0" lvl="5" indent="0">
              <a:spcBef>
                <a:spcPts val="0"/>
              </a:spcBef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marL="0" lvl="5" indent="0">
              <a:spcBef>
                <a:spcPts val="0"/>
              </a:spcBef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# uncomment one of these</a:t>
            </a:r>
          </a:p>
          <a:p>
            <a:pPr marL="0" lvl="5" indent="0">
              <a:spcBef>
                <a:spcPts val="0"/>
              </a:spcBef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#y = x</a:t>
            </a:r>
          </a:p>
          <a:p>
            <a:pPr marL="0" lvl="5" indent="0">
              <a:spcBef>
                <a:spcPts val="0"/>
              </a:spcBef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#y = </a:t>
            </a:r>
            <a:r>
              <a:rPr dirty="0" err="1"/>
              <a:t>copy.copy</a:t>
            </a:r>
            <a:r>
              <a:rPr dirty="0"/>
              <a:t>(x)</a:t>
            </a:r>
          </a:p>
          <a:p>
            <a:pPr marL="0" lvl="5" indent="0">
              <a:spcBef>
                <a:spcPts val="0"/>
              </a:spcBef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#y = </a:t>
            </a:r>
            <a:r>
              <a:rPr dirty="0" err="1"/>
              <a:t>copy.deepcopy</a:t>
            </a:r>
            <a:r>
              <a:rPr dirty="0"/>
              <a:t>(x)</a:t>
            </a:r>
          </a:p>
        </p:txBody>
      </p:sp>
      <p:sp>
        <p:nvSpPr>
          <p:cNvPr id="433" name="Line"/>
          <p:cNvSpPr/>
          <p:nvPr/>
        </p:nvSpPr>
        <p:spPr>
          <a:xfrm flipH="1" flipV="1">
            <a:off x="3749879" y="5318989"/>
            <a:ext cx="3945932" cy="8930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434" name="reference copy [fastest, most dangerous]"/>
          <p:cNvSpPr txBox="1"/>
          <p:nvPr/>
        </p:nvSpPr>
        <p:spPr>
          <a:xfrm>
            <a:off x="7701920" y="5176593"/>
            <a:ext cx="2756781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sz="1266" dirty="0"/>
              <a:t>reference copy [fastest, most dangerous]</a:t>
            </a:r>
          </a:p>
        </p:txBody>
      </p:sp>
      <p:sp>
        <p:nvSpPr>
          <p:cNvPr id="435" name="Line"/>
          <p:cNvSpPr/>
          <p:nvPr/>
        </p:nvSpPr>
        <p:spPr>
          <a:xfrm flipH="1">
            <a:off x="5763237" y="5622598"/>
            <a:ext cx="1923034" cy="0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436" name="shallow copy"/>
          <p:cNvSpPr txBox="1"/>
          <p:nvPr/>
        </p:nvSpPr>
        <p:spPr>
          <a:xfrm>
            <a:off x="7707063" y="5471273"/>
            <a:ext cx="920573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sz="1266"/>
              <a:t>shallow copy</a:t>
            </a:r>
          </a:p>
        </p:txBody>
      </p:sp>
      <p:sp>
        <p:nvSpPr>
          <p:cNvPr id="437" name="Line"/>
          <p:cNvSpPr/>
          <p:nvPr/>
        </p:nvSpPr>
        <p:spPr>
          <a:xfrm flipH="1">
            <a:off x="6632647" y="5926208"/>
            <a:ext cx="1059675" cy="0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438" name="deep copy [slowest, safest]"/>
          <p:cNvSpPr txBox="1"/>
          <p:nvPr/>
        </p:nvSpPr>
        <p:spPr>
          <a:xfrm>
            <a:off x="7709814" y="5774882"/>
            <a:ext cx="1843518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sz="1266"/>
              <a:t>deep copy [slowest, safest]</a:t>
            </a:r>
          </a:p>
        </p:txBody>
      </p:sp>
      <p:sp>
        <p:nvSpPr>
          <p:cNvPr id="439" name="When should we…"/>
          <p:cNvSpPr txBox="1"/>
          <p:nvPr/>
        </p:nvSpPr>
        <p:spPr>
          <a:xfrm>
            <a:off x="6924158" y="1983583"/>
            <a:ext cx="3022687" cy="1110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>
              <a:defRPr sz="48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sz="3375"/>
              <a:t>When should we</a:t>
            </a:r>
          </a:p>
          <a:p>
            <a:pPr>
              <a:defRPr sz="48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sz="3375"/>
              <a:t>use which one?</a:t>
            </a:r>
          </a:p>
        </p:txBody>
      </p:sp>
      <p:pic>
        <p:nvPicPr>
          <p:cNvPr id="44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1328" y="290947"/>
            <a:ext cx="1521833" cy="7047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Example: Player Scores"/>
          <p:cNvSpPr txBox="1">
            <a:spLocks noGrp="1"/>
          </p:cNvSpPr>
          <p:nvPr>
            <p:ph type="title"/>
          </p:nvPr>
        </p:nvSpPr>
        <p:spPr>
          <a:xfrm>
            <a:off x="2193727" y="178594"/>
            <a:ext cx="7804547" cy="63446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>
              <a:defRPr sz="4800"/>
            </a:lvl1pPr>
          </a:lstStyle>
          <a:p>
            <a:r>
              <a:t>Example: Player Scores</a:t>
            </a:r>
          </a:p>
        </p:txBody>
      </p:sp>
      <p:sp>
        <p:nvSpPr>
          <p:cNvPr id="1013" name="players = [   {&quot;name&quot;:&quot;A&quot;, &quot;score&quot;:88},   {&quot;name&quot;:&quot;B&quot;, &quot;score&quot;:111},   {&quot;name&quot;:&quot;C&quot;, &quot;score&quot;:100} ]"/>
          <p:cNvSpPr txBox="1">
            <a:spLocks noGrp="1"/>
          </p:cNvSpPr>
          <p:nvPr>
            <p:ph type="body" sz="quarter" idx="1"/>
          </p:nvPr>
        </p:nvSpPr>
        <p:spPr>
          <a:xfrm>
            <a:off x="2461617" y="1116489"/>
            <a:ext cx="7804547" cy="1576963"/>
          </a:xfrm>
          <a:prstGeom prst="rect">
            <a:avLst/>
          </a:prstGeom>
        </p:spPr>
        <p:txBody>
          <a:bodyPr anchor="t">
            <a:normAutofit fontScale="92500" lnSpcReduction="10000"/>
          </a:bodyPr>
          <a:lstStyle/>
          <a:p>
            <a:pPr marL="0" lvl="5" indent="0"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players = [</a:t>
            </a:r>
            <a:br/>
            <a:r>
              <a:t>  {"name":"A", "score":88},</a:t>
            </a:r>
            <a:br/>
            <a:r>
              <a:t>  {"name":"B", "score":111},</a:t>
            </a:r>
            <a:br/>
            <a:r>
              <a:t>  {"name":"C", "score":100}</a:t>
            </a:r>
            <a:br/>
            <a:r>
              <a:t>]</a:t>
            </a:r>
          </a:p>
        </p:txBody>
      </p:sp>
      <p:sp>
        <p:nvSpPr>
          <p:cNvPr id="1014" name="players"/>
          <p:cNvSpPr txBox="1"/>
          <p:nvPr/>
        </p:nvSpPr>
        <p:spPr>
          <a:xfrm>
            <a:off x="2255973" y="3679511"/>
            <a:ext cx="538866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266"/>
              <a:t>players</a:t>
            </a:r>
          </a:p>
        </p:txBody>
      </p:sp>
      <p:sp>
        <p:nvSpPr>
          <p:cNvPr id="1015" name="Rectangle"/>
          <p:cNvSpPr/>
          <p:nvPr/>
        </p:nvSpPr>
        <p:spPr>
          <a:xfrm>
            <a:off x="3131344" y="3643313"/>
            <a:ext cx="322899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1016" name="Rectangle"/>
          <p:cNvSpPr/>
          <p:nvPr/>
        </p:nvSpPr>
        <p:spPr>
          <a:xfrm>
            <a:off x="5095875" y="3643313"/>
            <a:ext cx="322899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1017" name="Rectangle"/>
          <p:cNvSpPr/>
          <p:nvPr/>
        </p:nvSpPr>
        <p:spPr>
          <a:xfrm>
            <a:off x="5417344" y="3643313"/>
            <a:ext cx="322899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1018" name="Rectangle"/>
          <p:cNvSpPr/>
          <p:nvPr/>
        </p:nvSpPr>
        <p:spPr>
          <a:xfrm>
            <a:off x="5738812" y="3643313"/>
            <a:ext cx="322899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1039" name="Connection Line"/>
          <p:cNvSpPr/>
          <p:nvPr/>
        </p:nvSpPr>
        <p:spPr>
          <a:xfrm>
            <a:off x="3295799" y="3325961"/>
            <a:ext cx="1781683" cy="4639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 sz="1266"/>
          </a:p>
        </p:txBody>
      </p:sp>
      <p:sp>
        <p:nvSpPr>
          <p:cNvPr id="1020" name="name"/>
          <p:cNvSpPr/>
          <p:nvPr/>
        </p:nvSpPr>
        <p:spPr>
          <a:xfrm>
            <a:off x="4193977" y="5259586"/>
            <a:ext cx="645066" cy="339328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name</a:t>
            </a:r>
          </a:p>
        </p:txBody>
      </p:sp>
      <p:sp>
        <p:nvSpPr>
          <p:cNvPr id="1021" name="A"/>
          <p:cNvSpPr/>
          <p:nvPr/>
        </p:nvSpPr>
        <p:spPr>
          <a:xfrm>
            <a:off x="4836914" y="5259586"/>
            <a:ext cx="645066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A</a:t>
            </a:r>
          </a:p>
        </p:txBody>
      </p:sp>
      <p:sp>
        <p:nvSpPr>
          <p:cNvPr id="1022" name="score"/>
          <p:cNvSpPr/>
          <p:nvPr/>
        </p:nvSpPr>
        <p:spPr>
          <a:xfrm>
            <a:off x="4193977" y="5581055"/>
            <a:ext cx="645066" cy="339328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score</a:t>
            </a:r>
          </a:p>
        </p:txBody>
      </p:sp>
      <p:sp>
        <p:nvSpPr>
          <p:cNvPr id="1023" name="88"/>
          <p:cNvSpPr/>
          <p:nvPr/>
        </p:nvSpPr>
        <p:spPr>
          <a:xfrm>
            <a:off x="4836914" y="5581055"/>
            <a:ext cx="645066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88</a:t>
            </a:r>
          </a:p>
        </p:txBody>
      </p:sp>
      <p:sp>
        <p:nvSpPr>
          <p:cNvPr id="1024" name="name"/>
          <p:cNvSpPr/>
          <p:nvPr/>
        </p:nvSpPr>
        <p:spPr>
          <a:xfrm>
            <a:off x="5890617" y="5259586"/>
            <a:ext cx="645066" cy="339328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name</a:t>
            </a:r>
          </a:p>
        </p:txBody>
      </p:sp>
      <p:sp>
        <p:nvSpPr>
          <p:cNvPr id="1025" name="B"/>
          <p:cNvSpPr/>
          <p:nvPr/>
        </p:nvSpPr>
        <p:spPr>
          <a:xfrm>
            <a:off x="6533555" y="5259586"/>
            <a:ext cx="645066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B</a:t>
            </a:r>
          </a:p>
        </p:txBody>
      </p:sp>
      <p:sp>
        <p:nvSpPr>
          <p:cNvPr id="1026" name="score"/>
          <p:cNvSpPr/>
          <p:nvPr/>
        </p:nvSpPr>
        <p:spPr>
          <a:xfrm>
            <a:off x="5890617" y="5581055"/>
            <a:ext cx="645066" cy="339328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score</a:t>
            </a:r>
          </a:p>
        </p:txBody>
      </p:sp>
      <p:sp>
        <p:nvSpPr>
          <p:cNvPr id="1027" name="111"/>
          <p:cNvSpPr/>
          <p:nvPr/>
        </p:nvSpPr>
        <p:spPr>
          <a:xfrm>
            <a:off x="6533555" y="5581055"/>
            <a:ext cx="645066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111</a:t>
            </a:r>
          </a:p>
        </p:txBody>
      </p:sp>
      <p:sp>
        <p:nvSpPr>
          <p:cNvPr id="1028" name="name"/>
          <p:cNvSpPr/>
          <p:nvPr/>
        </p:nvSpPr>
        <p:spPr>
          <a:xfrm>
            <a:off x="7765852" y="5259586"/>
            <a:ext cx="645066" cy="339328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name</a:t>
            </a:r>
          </a:p>
        </p:txBody>
      </p:sp>
      <p:sp>
        <p:nvSpPr>
          <p:cNvPr id="1029" name="C"/>
          <p:cNvSpPr/>
          <p:nvPr/>
        </p:nvSpPr>
        <p:spPr>
          <a:xfrm>
            <a:off x="8408789" y="5259586"/>
            <a:ext cx="645066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C</a:t>
            </a:r>
          </a:p>
        </p:txBody>
      </p:sp>
      <p:sp>
        <p:nvSpPr>
          <p:cNvPr id="1030" name="score"/>
          <p:cNvSpPr/>
          <p:nvPr/>
        </p:nvSpPr>
        <p:spPr>
          <a:xfrm>
            <a:off x="7765852" y="5581055"/>
            <a:ext cx="645066" cy="339328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score</a:t>
            </a:r>
          </a:p>
        </p:txBody>
      </p:sp>
      <p:sp>
        <p:nvSpPr>
          <p:cNvPr id="1031" name="100"/>
          <p:cNvSpPr/>
          <p:nvPr/>
        </p:nvSpPr>
        <p:spPr>
          <a:xfrm>
            <a:off x="8408789" y="5581055"/>
            <a:ext cx="645066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100</a:t>
            </a:r>
          </a:p>
        </p:txBody>
      </p:sp>
      <p:sp>
        <p:nvSpPr>
          <p:cNvPr id="1040" name="Connection Line"/>
          <p:cNvSpPr/>
          <p:nvPr/>
        </p:nvSpPr>
        <p:spPr>
          <a:xfrm>
            <a:off x="5894338" y="3798838"/>
            <a:ext cx="1865154" cy="14272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755" y="1129"/>
                  <a:pt x="17955" y="8329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 sz="1266"/>
          </a:p>
        </p:txBody>
      </p:sp>
      <p:sp>
        <p:nvSpPr>
          <p:cNvPr id="1041" name="Connection Line"/>
          <p:cNvSpPr/>
          <p:nvPr/>
        </p:nvSpPr>
        <p:spPr>
          <a:xfrm>
            <a:off x="5535260" y="3798837"/>
            <a:ext cx="379380" cy="14561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908" h="21600" extrusionOk="0">
                <a:moveTo>
                  <a:pt x="2618" y="0"/>
                </a:moveTo>
                <a:cubicBezTo>
                  <a:pt x="-3692" y="5512"/>
                  <a:pt x="1405" y="12712"/>
                  <a:pt x="17908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 sz="1266"/>
          </a:p>
        </p:txBody>
      </p:sp>
      <p:sp>
        <p:nvSpPr>
          <p:cNvPr id="1042" name="Connection Line"/>
          <p:cNvSpPr/>
          <p:nvPr/>
        </p:nvSpPr>
        <p:spPr>
          <a:xfrm>
            <a:off x="4184389" y="3798838"/>
            <a:ext cx="1067013" cy="14548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02" h="21600" extrusionOk="0">
                <a:moveTo>
                  <a:pt x="20802" y="0"/>
                </a:moveTo>
                <a:cubicBezTo>
                  <a:pt x="6112" y="5172"/>
                  <a:pt x="-798" y="12372"/>
                  <a:pt x="73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 sz="1266"/>
          </a:p>
        </p:txBody>
      </p:sp>
      <p:sp>
        <p:nvSpPr>
          <p:cNvPr id="1035" name="Rectangle"/>
          <p:cNvSpPr/>
          <p:nvPr/>
        </p:nvSpPr>
        <p:spPr>
          <a:xfrm>
            <a:off x="1925836" y="964406"/>
            <a:ext cx="8410057" cy="5287352"/>
          </a:xfrm>
          <a:prstGeom prst="rect">
            <a:avLst/>
          </a:prstGeom>
          <a:solidFill>
            <a:srgbClr val="FFFFFF">
              <a:alpha val="80000"/>
            </a:srgb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1036" name="Use Case 1…"/>
          <p:cNvSpPr/>
          <p:nvPr/>
        </p:nvSpPr>
        <p:spPr>
          <a:xfrm>
            <a:off x="2042462" y="3518297"/>
            <a:ext cx="2427795" cy="2190948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rPr sz="2109"/>
              <a:t>Use Case 1</a:t>
            </a:r>
          </a:p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109"/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rPr sz="1547"/>
              <a:t>Get max score</a:t>
            </a:r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rPr sz="1547"/>
              <a:t>(reference copy)</a:t>
            </a:r>
          </a:p>
        </p:txBody>
      </p:sp>
      <p:sp>
        <p:nvSpPr>
          <p:cNvPr id="1037" name="Use Case 3…"/>
          <p:cNvSpPr/>
          <p:nvPr/>
        </p:nvSpPr>
        <p:spPr>
          <a:xfrm>
            <a:off x="7721743" y="3518297"/>
            <a:ext cx="2427795" cy="2190948"/>
          </a:xfrm>
          <a:prstGeom prst="rect">
            <a:avLst/>
          </a:prstGeom>
          <a:solidFill>
            <a:schemeClr val="accent6">
              <a:satOff val="-15808"/>
              <a:lumOff val="-17557"/>
            </a:schemeClr>
          </a:solidFill>
          <a:ln w="762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rPr sz="2109"/>
              <a:t>Use Case 3</a:t>
            </a:r>
          </a:p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109"/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rPr sz="1547"/>
              <a:t>Record historical scores (deep copy)</a:t>
            </a:r>
          </a:p>
        </p:txBody>
      </p:sp>
      <p:sp>
        <p:nvSpPr>
          <p:cNvPr id="1038" name="Use Case 2…"/>
          <p:cNvSpPr/>
          <p:nvPr/>
        </p:nvSpPr>
        <p:spPr>
          <a:xfrm>
            <a:off x="4882103" y="3518297"/>
            <a:ext cx="2427795" cy="2190948"/>
          </a:xfrm>
          <a:prstGeom prst="rect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rPr sz="2109"/>
              <a:t>Use Case 2</a:t>
            </a:r>
          </a:p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109"/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rPr sz="1547"/>
              <a:t>Get median score</a:t>
            </a:r>
            <a:br>
              <a:rPr sz="1547"/>
            </a:br>
            <a:r>
              <a:rPr sz="1547"/>
              <a:t>(shallow copy)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players = … players_before = copy.deepcopy(players)  # make changes to players players[0][&quot;score&quot;] += 10…"/>
          <p:cNvSpPr txBox="1">
            <a:spLocks noGrp="1"/>
          </p:cNvSpPr>
          <p:nvPr>
            <p:ph type="body" sz="half" idx="1"/>
          </p:nvPr>
        </p:nvSpPr>
        <p:spPr>
          <a:xfrm>
            <a:off x="2461617" y="298237"/>
            <a:ext cx="7804547" cy="2809155"/>
          </a:xfrm>
          <a:prstGeom prst="rect">
            <a:avLst/>
          </a:prstGeom>
        </p:spPr>
        <p:txBody>
          <a:bodyPr anchor="t">
            <a:normAutofit fontScale="92500"/>
          </a:bodyPr>
          <a:lstStyle/>
          <a:p>
            <a:pPr marL="0" lvl="5" indent="0"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players_before = copy.deepcopy(players)</a:t>
            </a:r>
            <a:br/>
            <a:br/>
            <a:r>
              <a:t># make changes to players</a:t>
            </a:r>
            <a:br/>
            <a:r>
              <a:t>players[0]["score"] += 10</a:t>
            </a:r>
          </a:p>
          <a:p>
            <a:pPr marL="0" lvl="5" indent="0"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print("score change:",</a:t>
            </a:r>
            <a:br/>
            <a:r>
              <a:t>      players[0]["score"] - players_before[0]["score"])</a:t>
            </a:r>
          </a:p>
        </p:txBody>
      </p:sp>
      <p:sp>
        <p:nvSpPr>
          <p:cNvPr id="1045" name="Line"/>
          <p:cNvSpPr/>
          <p:nvPr/>
        </p:nvSpPr>
        <p:spPr>
          <a:xfrm>
            <a:off x="1666875" y="2902148"/>
            <a:ext cx="885825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1046" name="Arrow"/>
          <p:cNvSpPr/>
          <p:nvPr/>
        </p:nvSpPr>
        <p:spPr>
          <a:xfrm>
            <a:off x="1890118" y="253120"/>
            <a:ext cx="479114" cy="479115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players = … players_before = copy.deepcopy(players)  # make changes to players players[0][&quot;score&quot;] += 10…"/>
          <p:cNvSpPr txBox="1">
            <a:spLocks noGrp="1"/>
          </p:cNvSpPr>
          <p:nvPr>
            <p:ph type="body" sz="half" idx="1"/>
          </p:nvPr>
        </p:nvSpPr>
        <p:spPr>
          <a:xfrm>
            <a:off x="2461617" y="298237"/>
            <a:ext cx="7804547" cy="2809155"/>
          </a:xfrm>
          <a:prstGeom prst="rect">
            <a:avLst/>
          </a:prstGeom>
        </p:spPr>
        <p:txBody>
          <a:bodyPr anchor="t">
            <a:normAutofit fontScale="92500"/>
          </a:bodyPr>
          <a:lstStyle/>
          <a:p>
            <a:pPr marL="0" lvl="5" indent="0"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players_before = copy.deepcopy(players)</a:t>
            </a:r>
            <a:br/>
            <a:br/>
            <a:r>
              <a:t># make changes to players</a:t>
            </a:r>
            <a:br/>
            <a:r>
              <a:t>players[0]["score"] += 10</a:t>
            </a:r>
          </a:p>
          <a:p>
            <a:pPr marL="0" lvl="5" indent="0"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print("score change:",</a:t>
            </a:r>
            <a:br/>
            <a:r>
              <a:t>      players[0]["score"] - players_before[0]["score"])</a:t>
            </a:r>
          </a:p>
        </p:txBody>
      </p:sp>
      <p:sp>
        <p:nvSpPr>
          <p:cNvPr id="1049" name="Line"/>
          <p:cNvSpPr/>
          <p:nvPr/>
        </p:nvSpPr>
        <p:spPr>
          <a:xfrm>
            <a:off x="1666875" y="2902148"/>
            <a:ext cx="885825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1050" name="Arrow"/>
          <p:cNvSpPr/>
          <p:nvPr/>
        </p:nvSpPr>
        <p:spPr>
          <a:xfrm>
            <a:off x="1890118" y="538870"/>
            <a:ext cx="479114" cy="479115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1051" name="players"/>
          <p:cNvSpPr txBox="1"/>
          <p:nvPr/>
        </p:nvSpPr>
        <p:spPr>
          <a:xfrm>
            <a:off x="2523863" y="3411620"/>
            <a:ext cx="538866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266"/>
              <a:t>players</a:t>
            </a:r>
          </a:p>
        </p:txBody>
      </p:sp>
      <p:sp>
        <p:nvSpPr>
          <p:cNvPr id="1052" name="Rectangle"/>
          <p:cNvSpPr/>
          <p:nvPr/>
        </p:nvSpPr>
        <p:spPr>
          <a:xfrm>
            <a:off x="3399234" y="3375422"/>
            <a:ext cx="322899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1053" name="Rectangle"/>
          <p:cNvSpPr/>
          <p:nvPr/>
        </p:nvSpPr>
        <p:spPr>
          <a:xfrm>
            <a:off x="5363766" y="3375422"/>
            <a:ext cx="322899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1054" name="Rectangle"/>
          <p:cNvSpPr/>
          <p:nvPr/>
        </p:nvSpPr>
        <p:spPr>
          <a:xfrm>
            <a:off x="5685234" y="3375422"/>
            <a:ext cx="322899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1055" name="Rectangle"/>
          <p:cNvSpPr/>
          <p:nvPr/>
        </p:nvSpPr>
        <p:spPr>
          <a:xfrm>
            <a:off x="6006703" y="3375422"/>
            <a:ext cx="322899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1072" name="Connection Line"/>
          <p:cNvSpPr/>
          <p:nvPr/>
        </p:nvSpPr>
        <p:spPr>
          <a:xfrm>
            <a:off x="3563689" y="3058071"/>
            <a:ext cx="1781683" cy="4639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 sz="1266"/>
          </a:p>
        </p:txBody>
      </p:sp>
      <p:sp>
        <p:nvSpPr>
          <p:cNvPr id="1057" name="name"/>
          <p:cNvSpPr/>
          <p:nvPr/>
        </p:nvSpPr>
        <p:spPr>
          <a:xfrm>
            <a:off x="8033742" y="5706070"/>
            <a:ext cx="645066" cy="339328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name</a:t>
            </a:r>
          </a:p>
        </p:txBody>
      </p:sp>
      <p:sp>
        <p:nvSpPr>
          <p:cNvPr id="1058" name="A"/>
          <p:cNvSpPr/>
          <p:nvPr/>
        </p:nvSpPr>
        <p:spPr>
          <a:xfrm>
            <a:off x="8676680" y="5706070"/>
            <a:ext cx="645066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A</a:t>
            </a:r>
          </a:p>
        </p:txBody>
      </p:sp>
      <p:sp>
        <p:nvSpPr>
          <p:cNvPr id="1059" name="score"/>
          <p:cNvSpPr/>
          <p:nvPr/>
        </p:nvSpPr>
        <p:spPr>
          <a:xfrm>
            <a:off x="8033742" y="6027539"/>
            <a:ext cx="645066" cy="339328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score</a:t>
            </a:r>
          </a:p>
        </p:txBody>
      </p:sp>
      <p:sp>
        <p:nvSpPr>
          <p:cNvPr id="1060" name="88"/>
          <p:cNvSpPr/>
          <p:nvPr/>
        </p:nvSpPr>
        <p:spPr>
          <a:xfrm>
            <a:off x="8676680" y="6027539"/>
            <a:ext cx="645066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88</a:t>
            </a:r>
          </a:p>
        </p:txBody>
      </p:sp>
      <p:sp>
        <p:nvSpPr>
          <p:cNvPr id="1061" name="name"/>
          <p:cNvSpPr/>
          <p:nvPr/>
        </p:nvSpPr>
        <p:spPr>
          <a:xfrm>
            <a:off x="8033742" y="4723805"/>
            <a:ext cx="645066" cy="339328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name</a:t>
            </a:r>
          </a:p>
        </p:txBody>
      </p:sp>
      <p:sp>
        <p:nvSpPr>
          <p:cNvPr id="1062" name="B"/>
          <p:cNvSpPr/>
          <p:nvPr/>
        </p:nvSpPr>
        <p:spPr>
          <a:xfrm>
            <a:off x="8676680" y="4723805"/>
            <a:ext cx="645066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B</a:t>
            </a:r>
          </a:p>
        </p:txBody>
      </p:sp>
      <p:sp>
        <p:nvSpPr>
          <p:cNvPr id="1063" name="score"/>
          <p:cNvSpPr/>
          <p:nvPr/>
        </p:nvSpPr>
        <p:spPr>
          <a:xfrm>
            <a:off x="8033742" y="5045274"/>
            <a:ext cx="645066" cy="339328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score</a:t>
            </a:r>
          </a:p>
        </p:txBody>
      </p:sp>
      <p:sp>
        <p:nvSpPr>
          <p:cNvPr id="1064" name="111"/>
          <p:cNvSpPr/>
          <p:nvPr/>
        </p:nvSpPr>
        <p:spPr>
          <a:xfrm>
            <a:off x="8676680" y="5045274"/>
            <a:ext cx="645066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111</a:t>
            </a:r>
          </a:p>
        </p:txBody>
      </p:sp>
      <p:sp>
        <p:nvSpPr>
          <p:cNvPr id="1065" name="name"/>
          <p:cNvSpPr/>
          <p:nvPr/>
        </p:nvSpPr>
        <p:spPr>
          <a:xfrm>
            <a:off x="8033742" y="3741539"/>
            <a:ext cx="645066" cy="339328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name</a:t>
            </a:r>
          </a:p>
        </p:txBody>
      </p:sp>
      <p:sp>
        <p:nvSpPr>
          <p:cNvPr id="1066" name="C"/>
          <p:cNvSpPr/>
          <p:nvPr/>
        </p:nvSpPr>
        <p:spPr>
          <a:xfrm>
            <a:off x="8676680" y="3741539"/>
            <a:ext cx="645066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C</a:t>
            </a:r>
          </a:p>
        </p:txBody>
      </p:sp>
      <p:sp>
        <p:nvSpPr>
          <p:cNvPr id="1067" name="score"/>
          <p:cNvSpPr/>
          <p:nvPr/>
        </p:nvSpPr>
        <p:spPr>
          <a:xfrm>
            <a:off x="8033742" y="4063008"/>
            <a:ext cx="645066" cy="339328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score</a:t>
            </a:r>
          </a:p>
        </p:txBody>
      </p:sp>
      <p:sp>
        <p:nvSpPr>
          <p:cNvPr id="1068" name="100"/>
          <p:cNvSpPr/>
          <p:nvPr/>
        </p:nvSpPr>
        <p:spPr>
          <a:xfrm>
            <a:off x="8676680" y="4063008"/>
            <a:ext cx="645066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100</a:t>
            </a:r>
          </a:p>
        </p:txBody>
      </p:sp>
      <p:sp>
        <p:nvSpPr>
          <p:cNvPr id="1073" name="Connection Line"/>
          <p:cNvSpPr/>
          <p:nvPr/>
        </p:nvSpPr>
        <p:spPr>
          <a:xfrm>
            <a:off x="6162229" y="3372395"/>
            <a:ext cx="1859015" cy="358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66" extrusionOk="0">
                <a:moveTo>
                  <a:pt x="0" y="7379"/>
                </a:moveTo>
                <a:cubicBezTo>
                  <a:pt x="7279" y="-4934"/>
                  <a:pt x="14479" y="-1838"/>
                  <a:pt x="21600" y="16666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 sz="1266"/>
          </a:p>
        </p:txBody>
      </p:sp>
      <p:sp>
        <p:nvSpPr>
          <p:cNvPr id="1074" name="Connection Line"/>
          <p:cNvSpPr/>
          <p:nvPr/>
        </p:nvSpPr>
        <p:spPr>
          <a:xfrm>
            <a:off x="5858619" y="3530947"/>
            <a:ext cx="2150312" cy="12077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3793" y="8125"/>
                  <a:pt x="10993" y="15325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 sz="1266"/>
          </a:p>
        </p:txBody>
      </p:sp>
      <p:sp>
        <p:nvSpPr>
          <p:cNvPr id="1075" name="Connection Line"/>
          <p:cNvSpPr/>
          <p:nvPr/>
        </p:nvSpPr>
        <p:spPr>
          <a:xfrm>
            <a:off x="5519291" y="3530947"/>
            <a:ext cx="2456433" cy="21648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6359" y="11716"/>
                  <a:pt x="13559" y="18916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 sz="1266"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players = … players_before = copy.deepcopy(players)  # make changes to players players[0][&quot;score&quot;] += 10…"/>
          <p:cNvSpPr txBox="1">
            <a:spLocks noGrp="1"/>
          </p:cNvSpPr>
          <p:nvPr>
            <p:ph type="body" sz="half" idx="1"/>
          </p:nvPr>
        </p:nvSpPr>
        <p:spPr>
          <a:xfrm>
            <a:off x="2461617" y="298237"/>
            <a:ext cx="7804547" cy="2809155"/>
          </a:xfrm>
          <a:prstGeom prst="rect">
            <a:avLst/>
          </a:prstGeom>
        </p:spPr>
        <p:txBody>
          <a:bodyPr anchor="t">
            <a:normAutofit fontScale="92500"/>
          </a:bodyPr>
          <a:lstStyle/>
          <a:p>
            <a:pPr marL="0" lvl="5" indent="0"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players_before = copy.deepcopy(players)</a:t>
            </a:r>
            <a:br/>
            <a:br/>
            <a:r>
              <a:t># make changes to players</a:t>
            </a:r>
            <a:br/>
            <a:r>
              <a:t>players[0]["score"] += 10</a:t>
            </a:r>
          </a:p>
          <a:p>
            <a:pPr marL="0" lvl="5" indent="0"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print("score change:",</a:t>
            </a:r>
            <a:br/>
            <a:r>
              <a:t>      players[0]["score"] - players_before[0]["score"])</a:t>
            </a:r>
          </a:p>
        </p:txBody>
      </p:sp>
      <p:sp>
        <p:nvSpPr>
          <p:cNvPr id="1078" name="Line"/>
          <p:cNvSpPr/>
          <p:nvPr/>
        </p:nvSpPr>
        <p:spPr>
          <a:xfrm>
            <a:off x="1666875" y="2902148"/>
            <a:ext cx="885825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1079" name="Arrow"/>
          <p:cNvSpPr/>
          <p:nvPr/>
        </p:nvSpPr>
        <p:spPr>
          <a:xfrm>
            <a:off x="1890118" y="538870"/>
            <a:ext cx="479114" cy="479115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1080" name="players"/>
          <p:cNvSpPr txBox="1"/>
          <p:nvPr/>
        </p:nvSpPr>
        <p:spPr>
          <a:xfrm>
            <a:off x="2523863" y="3411620"/>
            <a:ext cx="538866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266"/>
              <a:t>players</a:t>
            </a:r>
          </a:p>
        </p:txBody>
      </p:sp>
      <p:sp>
        <p:nvSpPr>
          <p:cNvPr id="1081" name="Rectangle"/>
          <p:cNvSpPr/>
          <p:nvPr/>
        </p:nvSpPr>
        <p:spPr>
          <a:xfrm>
            <a:off x="3399234" y="3375422"/>
            <a:ext cx="322899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1082" name="Rectangle"/>
          <p:cNvSpPr/>
          <p:nvPr/>
        </p:nvSpPr>
        <p:spPr>
          <a:xfrm>
            <a:off x="5363766" y="3375422"/>
            <a:ext cx="322899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1083" name="Rectangle"/>
          <p:cNvSpPr/>
          <p:nvPr/>
        </p:nvSpPr>
        <p:spPr>
          <a:xfrm>
            <a:off x="5685234" y="3375422"/>
            <a:ext cx="322899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1084" name="Rectangle"/>
          <p:cNvSpPr/>
          <p:nvPr/>
        </p:nvSpPr>
        <p:spPr>
          <a:xfrm>
            <a:off x="6006703" y="3375422"/>
            <a:ext cx="322899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1108" name="Connection Line"/>
          <p:cNvSpPr/>
          <p:nvPr/>
        </p:nvSpPr>
        <p:spPr>
          <a:xfrm>
            <a:off x="3563689" y="3058071"/>
            <a:ext cx="1781683" cy="4639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 sz="1266"/>
          </a:p>
        </p:txBody>
      </p:sp>
      <p:sp>
        <p:nvSpPr>
          <p:cNvPr id="1086" name="name"/>
          <p:cNvSpPr/>
          <p:nvPr/>
        </p:nvSpPr>
        <p:spPr>
          <a:xfrm>
            <a:off x="8033742" y="5706070"/>
            <a:ext cx="645066" cy="339328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name</a:t>
            </a:r>
          </a:p>
        </p:txBody>
      </p:sp>
      <p:sp>
        <p:nvSpPr>
          <p:cNvPr id="1087" name="A"/>
          <p:cNvSpPr/>
          <p:nvPr/>
        </p:nvSpPr>
        <p:spPr>
          <a:xfrm>
            <a:off x="8676680" y="5706070"/>
            <a:ext cx="645066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A</a:t>
            </a:r>
          </a:p>
        </p:txBody>
      </p:sp>
      <p:sp>
        <p:nvSpPr>
          <p:cNvPr id="1088" name="score"/>
          <p:cNvSpPr/>
          <p:nvPr/>
        </p:nvSpPr>
        <p:spPr>
          <a:xfrm>
            <a:off x="8033742" y="6027539"/>
            <a:ext cx="645066" cy="339328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score</a:t>
            </a:r>
          </a:p>
        </p:txBody>
      </p:sp>
      <p:sp>
        <p:nvSpPr>
          <p:cNvPr id="1089" name="88"/>
          <p:cNvSpPr/>
          <p:nvPr/>
        </p:nvSpPr>
        <p:spPr>
          <a:xfrm>
            <a:off x="8676680" y="6027539"/>
            <a:ext cx="645066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88</a:t>
            </a:r>
          </a:p>
        </p:txBody>
      </p:sp>
      <p:sp>
        <p:nvSpPr>
          <p:cNvPr id="1090" name="name"/>
          <p:cNvSpPr/>
          <p:nvPr/>
        </p:nvSpPr>
        <p:spPr>
          <a:xfrm>
            <a:off x="8033742" y="4723805"/>
            <a:ext cx="645066" cy="339328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name</a:t>
            </a:r>
          </a:p>
        </p:txBody>
      </p:sp>
      <p:sp>
        <p:nvSpPr>
          <p:cNvPr id="1091" name="B"/>
          <p:cNvSpPr/>
          <p:nvPr/>
        </p:nvSpPr>
        <p:spPr>
          <a:xfrm>
            <a:off x="8676680" y="4723805"/>
            <a:ext cx="645066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B</a:t>
            </a:r>
          </a:p>
        </p:txBody>
      </p:sp>
      <p:sp>
        <p:nvSpPr>
          <p:cNvPr id="1092" name="score"/>
          <p:cNvSpPr/>
          <p:nvPr/>
        </p:nvSpPr>
        <p:spPr>
          <a:xfrm>
            <a:off x="8033742" y="5045274"/>
            <a:ext cx="645066" cy="339328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score</a:t>
            </a:r>
          </a:p>
        </p:txBody>
      </p:sp>
      <p:sp>
        <p:nvSpPr>
          <p:cNvPr id="1093" name="111"/>
          <p:cNvSpPr/>
          <p:nvPr/>
        </p:nvSpPr>
        <p:spPr>
          <a:xfrm>
            <a:off x="8676680" y="5045274"/>
            <a:ext cx="645066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111</a:t>
            </a:r>
          </a:p>
        </p:txBody>
      </p:sp>
      <p:sp>
        <p:nvSpPr>
          <p:cNvPr id="1094" name="name"/>
          <p:cNvSpPr/>
          <p:nvPr/>
        </p:nvSpPr>
        <p:spPr>
          <a:xfrm>
            <a:off x="8033742" y="3741539"/>
            <a:ext cx="645066" cy="339328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name</a:t>
            </a:r>
          </a:p>
        </p:txBody>
      </p:sp>
      <p:sp>
        <p:nvSpPr>
          <p:cNvPr id="1095" name="C"/>
          <p:cNvSpPr/>
          <p:nvPr/>
        </p:nvSpPr>
        <p:spPr>
          <a:xfrm>
            <a:off x="8676680" y="3741539"/>
            <a:ext cx="645066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C</a:t>
            </a:r>
          </a:p>
        </p:txBody>
      </p:sp>
      <p:sp>
        <p:nvSpPr>
          <p:cNvPr id="1096" name="score"/>
          <p:cNvSpPr/>
          <p:nvPr/>
        </p:nvSpPr>
        <p:spPr>
          <a:xfrm>
            <a:off x="8033742" y="4063008"/>
            <a:ext cx="645066" cy="339328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score</a:t>
            </a:r>
          </a:p>
        </p:txBody>
      </p:sp>
      <p:sp>
        <p:nvSpPr>
          <p:cNvPr id="1097" name="100"/>
          <p:cNvSpPr/>
          <p:nvPr/>
        </p:nvSpPr>
        <p:spPr>
          <a:xfrm>
            <a:off x="8676680" y="4063008"/>
            <a:ext cx="645066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100</a:t>
            </a:r>
          </a:p>
        </p:txBody>
      </p:sp>
      <p:sp>
        <p:nvSpPr>
          <p:cNvPr id="1109" name="Connection Line"/>
          <p:cNvSpPr/>
          <p:nvPr/>
        </p:nvSpPr>
        <p:spPr>
          <a:xfrm>
            <a:off x="6162229" y="3372395"/>
            <a:ext cx="1859015" cy="358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66" extrusionOk="0">
                <a:moveTo>
                  <a:pt x="0" y="7379"/>
                </a:moveTo>
                <a:cubicBezTo>
                  <a:pt x="7279" y="-4934"/>
                  <a:pt x="14479" y="-1838"/>
                  <a:pt x="21600" y="16666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 sz="1266"/>
          </a:p>
        </p:txBody>
      </p:sp>
      <p:sp>
        <p:nvSpPr>
          <p:cNvPr id="1110" name="Connection Line"/>
          <p:cNvSpPr/>
          <p:nvPr/>
        </p:nvSpPr>
        <p:spPr>
          <a:xfrm>
            <a:off x="5858619" y="3530947"/>
            <a:ext cx="2150312" cy="12077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3793" y="8125"/>
                  <a:pt x="10993" y="15325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 sz="1266"/>
          </a:p>
        </p:txBody>
      </p:sp>
      <p:sp>
        <p:nvSpPr>
          <p:cNvPr id="1111" name="Connection Line"/>
          <p:cNvSpPr/>
          <p:nvPr/>
        </p:nvSpPr>
        <p:spPr>
          <a:xfrm>
            <a:off x="5519291" y="3530947"/>
            <a:ext cx="2456433" cy="21648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6359" y="11716"/>
                  <a:pt x="13559" y="18916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 sz="1266"/>
          </a:p>
        </p:txBody>
      </p:sp>
      <p:sp>
        <p:nvSpPr>
          <p:cNvPr id="1101" name="players_before"/>
          <p:cNvSpPr txBox="1"/>
          <p:nvPr/>
        </p:nvSpPr>
        <p:spPr>
          <a:xfrm>
            <a:off x="2315801" y="3947401"/>
            <a:ext cx="1048108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/>
          </a:lstStyle>
          <a:p>
            <a:r>
              <a:rPr sz="1266"/>
              <a:t>players_before</a:t>
            </a:r>
          </a:p>
        </p:txBody>
      </p:sp>
      <p:sp>
        <p:nvSpPr>
          <p:cNvPr id="1102" name="Rectangle"/>
          <p:cNvSpPr/>
          <p:nvPr/>
        </p:nvSpPr>
        <p:spPr>
          <a:xfrm>
            <a:off x="3399234" y="3911203"/>
            <a:ext cx="322899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1103" name="Rectangle"/>
          <p:cNvSpPr/>
          <p:nvPr/>
        </p:nvSpPr>
        <p:spPr>
          <a:xfrm>
            <a:off x="4202906" y="4179094"/>
            <a:ext cx="322899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1104" name="Rectangle"/>
          <p:cNvSpPr/>
          <p:nvPr/>
        </p:nvSpPr>
        <p:spPr>
          <a:xfrm>
            <a:off x="4524375" y="4179094"/>
            <a:ext cx="322899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1105" name="Rectangle"/>
          <p:cNvSpPr/>
          <p:nvPr/>
        </p:nvSpPr>
        <p:spPr>
          <a:xfrm>
            <a:off x="4845844" y="4179094"/>
            <a:ext cx="322899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1112" name="Connection Line"/>
          <p:cNvSpPr/>
          <p:nvPr/>
        </p:nvSpPr>
        <p:spPr>
          <a:xfrm>
            <a:off x="3563689" y="3954670"/>
            <a:ext cx="627626" cy="2042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546" extrusionOk="0">
                <a:moveTo>
                  <a:pt x="0" y="8356"/>
                </a:moveTo>
                <a:cubicBezTo>
                  <a:pt x="7627" y="-5054"/>
                  <a:pt x="14827" y="-2324"/>
                  <a:pt x="21600" y="16546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 sz="1266"/>
          </a:p>
        </p:txBody>
      </p:sp>
      <p:sp>
        <p:nvSpPr>
          <p:cNvPr id="1107" name="deepcopy makes…"/>
          <p:cNvSpPr txBox="1"/>
          <p:nvPr/>
        </p:nvSpPr>
        <p:spPr>
          <a:xfrm>
            <a:off x="3903396" y="4786313"/>
            <a:ext cx="1170834" cy="461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sz="1266"/>
              <a:t>deepcopy makes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sz="1266"/>
              <a:t>a new list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players = … players_before = copy.deepcopy(players)  # make changes to players players[0][&quot;score&quot;] += 10…"/>
          <p:cNvSpPr txBox="1">
            <a:spLocks noGrp="1"/>
          </p:cNvSpPr>
          <p:nvPr>
            <p:ph type="body" sz="half" idx="1"/>
          </p:nvPr>
        </p:nvSpPr>
        <p:spPr>
          <a:xfrm>
            <a:off x="2461617" y="298237"/>
            <a:ext cx="7804547" cy="2809155"/>
          </a:xfrm>
          <a:prstGeom prst="rect">
            <a:avLst/>
          </a:prstGeom>
        </p:spPr>
        <p:txBody>
          <a:bodyPr anchor="t">
            <a:normAutofit fontScale="92500"/>
          </a:bodyPr>
          <a:lstStyle/>
          <a:p>
            <a:pPr marL="0" lvl="5" indent="0"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players_before = copy.deepcopy(players)</a:t>
            </a:r>
            <a:br/>
            <a:br/>
            <a:r>
              <a:t># make changes to players</a:t>
            </a:r>
            <a:br/>
            <a:r>
              <a:t>players[0]["score"] += 10</a:t>
            </a:r>
          </a:p>
          <a:p>
            <a:pPr marL="0" lvl="5" indent="0"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print("score change:",</a:t>
            </a:r>
            <a:br/>
            <a:r>
              <a:t>      players[0]["score"] - players_before[0]["score"])</a:t>
            </a:r>
          </a:p>
        </p:txBody>
      </p:sp>
      <p:sp>
        <p:nvSpPr>
          <p:cNvPr id="1115" name="Line"/>
          <p:cNvSpPr/>
          <p:nvPr/>
        </p:nvSpPr>
        <p:spPr>
          <a:xfrm>
            <a:off x="1666875" y="2902148"/>
            <a:ext cx="885825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1116" name="Arrow"/>
          <p:cNvSpPr/>
          <p:nvPr/>
        </p:nvSpPr>
        <p:spPr>
          <a:xfrm>
            <a:off x="1890118" y="1360401"/>
            <a:ext cx="479114" cy="479115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1117" name="players"/>
          <p:cNvSpPr txBox="1"/>
          <p:nvPr/>
        </p:nvSpPr>
        <p:spPr>
          <a:xfrm>
            <a:off x="2523863" y="3411620"/>
            <a:ext cx="538866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266"/>
              <a:t>players</a:t>
            </a:r>
          </a:p>
        </p:txBody>
      </p:sp>
      <p:sp>
        <p:nvSpPr>
          <p:cNvPr id="1118" name="Rectangle"/>
          <p:cNvSpPr/>
          <p:nvPr/>
        </p:nvSpPr>
        <p:spPr>
          <a:xfrm>
            <a:off x="3399234" y="3375422"/>
            <a:ext cx="322899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1119" name="Rectangle"/>
          <p:cNvSpPr/>
          <p:nvPr/>
        </p:nvSpPr>
        <p:spPr>
          <a:xfrm>
            <a:off x="5363766" y="3375422"/>
            <a:ext cx="322899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1120" name="Rectangle"/>
          <p:cNvSpPr/>
          <p:nvPr/>
        </p:nvSpPr>
        <p:spPr>
          <a:xfrm>
            <a:off x="5685234" y="3375422"/>
            <a:ext cx="322899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1121" name="Rectangle"/>
          <p:cNvSpPr/>
          <p:nvPr/>
        </p:nvSpPr>
        <p:spPr>
          <a:xfrm>
            <a:off x="6006703" y="3375422"/>
            <a:ext cx="322899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1160" name="Connection Line"/>
          <p:cNvSpPr/>
          <p:nvPr/>
        </p:nvSpPr>
        <p:spPr>
          <a:xfrm>
            <a:off x="3563689" y="3058071"/>
            <a:ext cx="1781683" cy="4639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 sz="1266"/>
          </a:p>
        </p:txBody>
      </p:sp>
      <p:sp>
        <p:nvSpPr>
          <p:cNvPr id="1123" name="name"/>
          <p:cNvSpPr/>
          <p:nvPr/>
        </p:nvSpPr>
        <p:spPr>
          <a:xfrm>
            <a:off x="8033742" y="5706070"/>
            <a:ext cx="645066" cy="339328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name</a:t>
            </a:r>
          </a:p>
        </p:txBody>
      </p:sp>
      <p:sp>
        <p:nvSpPr>
          <p:cNvPr id="1124" name="A"/>
          <p:cNvSpPr/>
          <p:nvPr/>
        </p:nvSpPr>
        <p:spPr>
          <a:xfrm>
            <a:off x="8676680" y="5706070"/>
            <a:ext cx="645066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A</a:t>
            </a:r>
          </a:p>
        </p:txBody>
      </p:sp>
      <p:sp>
        <p:nvSpPr>
          <p:cNvPr id="1125" name="score"/>
          <p:cNvSpPr/>
          <p:nvPr/>
        </p:nvSpPr>
        <p:spPr>
          <a:xfrm>
            <a:off x="8033742" y="6027539"/>
            <a:ext cx="645066" cy="339328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score</a:t>
            </a:r>
          </a:p>
        </p:txBody>
      </p:sp>
      <p:sp>
        <p:nvSpPr>
          <p:cNvPr id="1126" name="88"/>
          <p:cNvSpPr/>
          <p:nvPr/>
        </p:nvSpPr>
        <p:spPr>
          <a:xfrm>
            <a:off x="8676680" y="6027539"/>
            <a:ext cx="645066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88</a:t>
            </a:r>
          </a:p>
        </p:txBody>
      </p:sp>
      <p:sp>
        <p:nvSpPr>
          <p:cNvPr id="1127" name="name"/>
          <p:cNvSpPr/>
          <p:nvPr/>
        </p:nvSpPr>
        <p:spPr>
          <a:xfrm>
            <a:off x="8033742" y="4723805"/>
            <a:ext cx="645066" cy="339328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name</a:t>
            </a:r>
          </a:p>
        </p:txBody>
      </p:sp>
      <p:sp>
        <p:nvSpPr>
          <p:cNvPr id="1128" name="B"/>
          <p:cNvSpPr/>
          <p:nvPr/>
        </p:nvSpPr>
        <p:spPr>
          <a:xfrm>
            <a:off x="8676680" y="4723805"/>
            <a:ext cx="645066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B</a:t>
            </a:r>
          </a:p>
        </p:txBody>
      </p:sp>
      <p:sp>
        <p:nvSpPr>
          <p:cNvPr id="1129" name="score"/>
          <p:cNvSpPr/>
          <p:nvPr/>
        </p:nvSpPr>
        <p:spPr>
          <a:xfrm>
            <a:off x="8033742" y="5045274"/>
            <a:ext cx="645066" cy="339328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score</a:t>
            </a:r>
          </a:p>
        </p:txBody>
      </p:sp>
      <p:sp>
        <p:nvSpPr>
          <p:cNvPr id="1130" name="111"/>
          <p:cNvSpPr/>
          <p:nvPr/>
        </p:nvSpPr>
        <p:spPr>
          <a:xfrm>
            <a:off x="8676680" y="5045274"/>
            <a:ext cx="645066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111</a:t>
            </a:r>
          </a:p>
        </p:txBody>
      </p:sp>
      <p:sp>
        <p:nvSpPr>
          <p:cNvPr id="1131" name="name"/>
          <p:cNvSpPr/>
          <p:nvPr/>
        </p:nvSpPr>
        <p:spPr>
          <a:xfrm>
            <a:off x="8033742" y="3741539"/>
            <a:ext cx="645066" cy="339328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name</a:t>
            </a:r>
          </a:p>
        </p:txBody>
      </p:sp>
      <p:sp>
        <p:nvSpPr>
          <p:cNvPr id="1132" name="C"/>
          <p:cNvSpPr/>
          <p:nvPr/>
        </p:nvSpPr>
        <p:spPr>
          <a:xfrm>
            <a:off x="8676680" y="3741539"/>
            <a:ext cx="645066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C</a:t>
            </a:r>
          </a:p>
        </p:txBody>
      </p:sp>
      <p:sp>
        <p:nvSpPr>
          <p:cNvPr id="1133" name="score"/>
          <p:cNvSpPr/>
          <p:nvPr/>
        </p:nvSpPr>
        <p:spPr>
          <a:xfrm>
            <a:off x="8033742" y="4063008"/>
            <a:ext cx="645066" cy="339328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score</a:t>
            </a:r>
          </a:p>
        </p:txBody>
      </p:sp>
      <p:sp>
        <p:nvSpPr>
          <p:cNvPr id="1134" name="100"/>
          <p:cNvSpPr/>
          <p:nvPr/>
        </p:nvSpPr>
        <p:spPr>
          <a:xfrm>
            <a:off x="8676680" y="4063008"/>
            <a:ext cx="645066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100</a:t>
            </a:r>
          </a:p>
        </p:txBody>
      </p:sp>
      <p:sp>
        <p:nvSpPr>
          <p:cNvPr id="1161" name="Connection Line"/>
          <p:cNvSpPr/>
          <p:nvPr/>
        </p:nvSpPr>
        <p:spPr>
          <a:xfrm>
            <a:off x="6162229" y="3372395"/>
            <a:ext cx="1859015" cy="358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66" extrusionOk="0">
                <a:moveTo>
                  <a:pt x="0" y="7379"/>
                </a:moveTo>
                <a:cubicBezTo>
                  <a:pt x="7279" y="-4934"/>
                  <a:pt x="14479" y="-1838"/>
                  <a:pt x="21600" y="16666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 sz="1266"/>
          </a:p>
        </p:txBody>
      </p:sp>
      <p:sp>
        <p:nvSpPr>
          <p:cNvPr id="1162" name="Connection Line"/>
          <p:cNvSpPr/>
          <p:nvPr/>
        </p:nvSpPr>
        <p:spPr>
          <a:xfrm>
            <a:off x="5858619" y="3530947"/>
            <a:ext cx="2150312" cy="12077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3793" y="8125"/>
                  <a:pt x="10993" y="15325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 sz="1266"/>
          </a:p>
        </p:txBody>
      </p:sp>
      <p:sp>
        <p:nvSpPr>
          <p:cNvPr id="1163" name="Connection Line"/>
          <p:cNvSpPr/>
          <p:nvPr/>
        </p:nvSpPr>
        <p:spPr>
          <a:xfrm>
            <a:off x="5519291" y="3530947"/>
            <a:ext cx="2456433" cy="21648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6359" y="11716"/>
                  <a:pt x="13559" y="18916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 sz="1266"/>
          </a:p>
        </p:txBody>
      </p:sp>
      <p:sp>
        <p:nvSpPr>
          <p:cNvPr id="1138" name="players_before"/>
          <p:cNvSpPr txBox="1"/>
          <p:nvPr/>
        </p:nvSpPr>
        <p:spPr>
          <a:xfrm>
            <a:off x="2315801" y="3947401"/>
            <a:ext cx="1048108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/>
          </a:lstStyle>
          <a:p>
            <a:r>
              <a:rPr sz="1266"/>
              <a:t>players_before</a:t>
            </a:r>
          </a:p>
        </p:txBody>
      </p:sp>
      <p:sp>
        <p:nvSpPr>
          <p:cNvPr id="1139" name="Rectangle"/>
          <p:cNvSpPr/>
          <p:nvPr/>
        </p:nvSpPr>
        <p:spPr>
          <a:xfrm>
            <a:off x="3399234" y="3911203"/>
            <a:ext cx="322899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1140" name="Rectangle"/>
          <p:cNvSpPr/>
          <p:nvPr/>
        </p:nvSpPr>
        <p:spPr>
          <a:xfrm>
            <a:off x="4202906" y="4179094"/>
            <a:ext cx="322899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1141" name="Rectangle"/>
          <p:cNvSpPr/>
          <p:nvPr/>
        </p:nvSpPr>
        <p:spPr>
          <a:xfrm>
            <a:off x="4524375" y="4179094"/>
            <a:ext cx="322899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1142" name="Rectangle"/>
          <p:cNvSpPr/>
          <p:nvPr/>
        </p:nvSpPr>
        <p:spPr>
          <a:xfrm>
            <a:off x="4845844" y="4179094"/>
            <a:ext cx="322899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1164" name="Connection Line"/>
          <p:cNvSpPr/>
          <p:nvPr/>
        </p:nvSpPr>
        <p:spPr>
          <a:xfrm>
            <a:off x="3563689" y="3954670"/>
            <a:ext cx="627626" cy="2042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546" extrusionOk="0">
                <a:moveTo>
                  <a:pt x="0" y="8356"/>
                </a:moveTo>
                <a:cubicBezTo>
                  <a:pt x="7627" y="-5054"/>
                  <a:pt x="14827" y="-2324"/>
                  <a:pt x="21600" y="16546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 sz="1266"/>
          </a:p>
        </p:txBody>
      </p:sp>
      <p:sp>
        <p:nvSpPr>
          <p:cNvPr id="1144" name="name"/>
          <p:cNvSpPr/>
          <p:nvPr/>
        </p:nvSpPr>
        <p:spPr>
          <a:xfrm>
            <a:off x="2675930" y="5706070"/>
            <a:ext cx="645066" cy="339328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name</a:t>
            </a:r>
          </a:p>
        </p:txBody>
      </p:sp>
      <p:sp>
        <p:nvSpPr>
          <p:cNvPr id="1145" name="A"/>
          <p:cNvSpPr/>
          <p:nvPr/>
        </p:nvSpPr>
        <p:spPr>
          <a:xfrm>
            <a:off x="3318867" y="5706070"/>
            <a:ext cx="645066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A</a:t>
            </a:r>
          </a:p>
        </p:txBody>
      </p:sp>
      <p:sp>
        <p:nvSpPr>
          <p:cNvPr id="1146" name="score"/>
          <p:cNvSpPr/>
          <p:nvPr/>
        </p:nvSpPr>
        <p:spPr>
          <a:xfrm>
            <a:off x="2675930" y="6027539"/>
            <a:ext cx="645066" cy="339328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score</a:t>
            </a:r>
          </a:p>
        </p:txBody>
      </p:sp>
      <p:sp>
        <p:nvSpPr>
          <p:cNvPr id="1147" name="88"/>
          <p:cNvSpPr/>
          <p:nvPr/>
        </p:nvSpPr>
        <p:spPr>
          <a:xfrm>
            <a:off x="3318867" y="6027539"/>
            <a:ext cx="645066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88</a:t>
            </a:r>
          </a:p>
        </p:txBody>
      </p:sp>
      <p:sp>
        <p:nvSpPr>
          <p:cNvPr id="1148" name="name"/>
          <p:cNvSpPr/>
          <p:nvPr/>
        </p:nvSpPr>
        <p:spPr>
          <a:xfrm>
            <a:off x="4193977" y="5706070"/>
            <a:ext cx="645066" cy="339328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name</a:t>
            </a:r>
          </a:p>
        </p:txBody>
      </p:sp>
      <p:sp>
        <p:nvSpPr>
          <p:cNvPr id="1149" name="B"/>
          <p:cNvSpPr/>
          <p:nvPr/>
        </p:nvSpPr>
        <p:spPr>
          <a:xfrm>
            <a:off x="4836914" y="5706070"/>
            <a:ext cx="645066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B</a:t>
            </a:r>
          </a:p>
        </p:txBody>
      </p:sp>
      <p:sp>
        <p:nvSpPr>
          <p:cNvPr id="1150" name="score"/>
          <p:cNvSpPr/>
          <p:nvPr/>
        </p:nvSpPr>
        <p:spPr>
          <a:xfrm>
            <a:off x="4193977" y="6027539"/>
            <a:ext cx="645066" cy="339328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score</a:t>
            </a:r>
          </a:p>
        </p:txBody>
      </p:sp>
      <p:sp>
        <p:nvSpPr>
          <p:cNvPr id="1151" name="111"/>
          <p:cNvSpPr/>
          <p:nvPr/>
        </p:nvSpPr>
        <p:spPr>
          <a:xfrm>
            <a:off x="4836914" y="6027539"/>
            <a:ext cx="645066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111</a:t>
            </a:r>
          </a:p>
        </p:txBody>
      </p:sp>
      <p:sp>
        <p:nvSpPr>
          <p:cNvPr id="1152" name="name"/>
          <p:cNvSpPr/>
          <p:nvPr/>
        </p:nvSpPr>
        <p:spPr>
          <a:xfrm>
            <a:off x="5712024" y="5706070"/>
            <a:ext cx="645066" cy="339328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name</a:t>
            </a:r>
          </a:p>
        </p:txBody>
      </p:sp>
      <p:sp>
        <p:nvSpPr>
          <p:cNvPr id="1153" name="C"/>
          <p:cNvSpPr/>
          <p:nvPr/>
        </p:nvSpPr>
        <p:spPr>
          <a:xfrm>
            <a:off x="6354961" y="5706070"/>
            <a:ext cx="645066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C</a:t>
            </a:r>
          </a:p>
        </p:txBody>
      </p:sp>
      <p:sp>
        <p:nvSpPr>
          <p:cNvPr id="1154" name="score"/>
          <p:cNvSpPr/>
          <p:nvPr/>
        </p:nvSpPr>
        <p:spPr>
          <a:xfrm>
            <a:off x="5712024" y="6027539"/>
            <a:ext cx="645066" cy="339328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score</a:t>
            </a:r>
          </a:p>
        </p:txBody>
      </p:sp>
      <p:sp>
        <p:nvSpPr>
          <p:cNvPr id="1155" name="100"/>
          <p:cNvSpPr/>
          <p:nvPr/>
        </p:nvSpPr>
        <p:spPr>
          <a:xfrm>
            <a:off x="6354961" y="6027539"/>
            <a:ext cx="645066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100</a:t>
            </a:r>
          </a:p>
        </p:txBody>
      </p:sp>
      <p:sp>
        <p:nvSpPr>
          <p:cNvPr id="1165" name="Connection Line"/>
          <p:cNvSpPr/>
          <p:nvPr/>
        </p:nvSpPr>
        <p:spPr>
          <a:xfrm>
            <a:off x="4992440" y="4334619"/>
            <a:ext cx="745618" cy="13556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25" h="21600" extrusionOk="0">
                <a:moveTo>
                  <a:pt x="0" y="0"/>
                </a:moveTo>
                <a:cubicBezTo>
                  <a:pt x="14681" y="4344"/>
                  <a:pt x="21600" y="11544"/>
                  <a:pt x="20756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 sz="1266"/>
          </a:p>
        </p:txBody>
      </p:sp>
      <p:sp>
        <p:nvSpPr>
          <p:cNvPr id="1166" name="Connection Line"/>
          <p:cNvSpPr/>
          <p:nvPr/>
        </p:nvSpPr>
        <p:spPr>
          <a:xfrm>
            <a:off x="4226718" y="4334619"/>
            <a:ext cx="462112" cy="13271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7446" y="3702"/>
                  <a:pt x="246" y="10902"/>
                  <a:pt x="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 sz="1266"/>
          </a:p>
        </p:txBody>
      </p:sp>
      <p:sp>
        <p:nvSpPr>
          <p:cNvPr id="1167" name="Connection Line"/>
          <p:cNvSpPr/>
          <p:nvPr/>
        </p:nvSpPr>
        <p:spPr>
          <a:xfrm>
            <a:off x="2711776" y="4334619"/>
            <a:ext cx="1637726" cy="1313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9576" y="3532"/>
                  <a:pt x="2376" y="10732"/>
                  <a:pt x="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 sz="1266"/>
          </a:p>
        </p:txBody>
      </p:sp>
      <p:sp>
        <p:nvSpPr>
          <p:cNvPr id="1159" name="AND new…"/>
          <p:cNvSpPr txBox="1"/>
          <p:nvPr/>
        </p:nvSpPr>
        <p:spPr>
          <a:xfrm>
            <a:off x="1743808" y="4410479"/>
            <a:ext cx="839975" cy="461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sz="1266"/>
              <a:t>AND new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sz="1266"/>
              <a:t>dictionaries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players = … players_before = copy.deepcopy(players)  # make changes to players players[0][&quot;score&quot;] += 10…"/>
          <p:cNvSpPr txBox="1">
            <a:spLocks noGrp="1"/>
          </p:cNvSpPr>
          <p:nvPr>
            <p:ph type="body" sz="half" idx="1"/>
          </p:nvPr>
        </p:nvSpPr>
        <p:spPr>
          <a:xfrm>
            <a:off x="2461617" y="298237"/>
            <a:ext cx="7804547" cy="2809155"/>
          </a:xfrm>
          <a:prstGeom prst="rect">
            <a:avLst/>
          </a:prstGeom>
        </p:spPr>
        <p:txBody>
          <a:bodyPr anchor="t">
            <a:normAutofit fontScale="92500"/>
          </a:bodyPr>
          <a:lstStyle/>
          <a:p>
            <a:pPr marL="0" lvl="5" indent="0"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players_before = copy.deepcopy(players)</a:t>
            </a:r>
            <a:br/>
            <a:br/>
            <a:r>
              <a:t># make changes to players</a:t>
            </a:r>
            <a:br/>
            <a:r>
              <a:t>players[0]["score"] += 10</a:t>
            </a:r>
          </a:p>
          <a:p>
            <a:pPr marL="0" lvl="5" indent="0"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print("score change:",</a:t>
            </a:r>
            <a:br/>
            <a:r>
              <a:t>      players[0]["score"] - players_before[0]["score"])</a:t>
            </a:r>
          </a:p>
        </p:txBody>
      </p:sp>
      <p:sp>
        <p:nvSpPr>
          <p:cNvPr id="1170" name="Line"/>
          <p:cNvSpPr/>
          <p:nvPr/>
        </p:nvSpPr>
        <p:spPr>
          <a:xfrm>
            <a:off x="1666875" y="2902148"/>
            <a:ext cx="885825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1171" name="Arrow"/>
          <p:cNvSpPr/>
          <p:nvPr/>
        </p:nvSpPr>
        <p:spPr>
          <a:xfrm>
            <a:off x="1890118" y="2004488"/>
            <a:ext cx="479114" cy="479114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1172" name="players"/>
          <p:cNvSpPr txBox="1"/>
          <p:nvPr/>
        </p:nvSpPr>
        <p:spPr>
          <a:xfrm>
            <a:off x="2523863" y="3411620"/>
            <a:ext cx="538866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266"/>
              <a:t>players</a:t>
            </a:r>
          </a:p>
        </p:txBody>
      </p:sp>
      <p:sp>
        <p:nvSpPr>
          <p:cNvPr id="1173" name="Rectangle"/>
          <p:cNvSpPr/>
          <p:nvPr/>
        </p:nvSpPr>
        <p:spPr>
          <a:xfrm>
            <a:off x="3399234" y="3375422"/>
            <a:ext cx="322899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1174" name="Rectangle"/>
          <p:cNvSpPr/>
          <p:nvPr/>
        </p:nvSpPr>
        <p:spPr>
          <a:xfrm>
            <a:off x="5363766" y="3375422"/>
            <a:ext cx="322899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1175" name="Rectangle"/>
          <p:cNvSpPr/>
          <p:nvPr/>
        </p:nvSpPr>
        <p:spPr>
          <a:xfrm>
            <a:off x="5685234" y="3375422"/>
            <a:ext cx="322899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1176" name="Rectangle"/>
          <p:cNvSpPr/>
          <p:nvPr/>
        </p:nvSpPr>
        <p:spPr>
          <a:xfrm>
            <a:off x="6006703" y="3375422"/>
            <a:ext cx="322899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1216" name="Connection Line"/>
          <p:cNvSpPr/>
          <p:nvPr/>
        </p:nvSpPr>
        <p:spPr>
          <a:xfrm>
            <a:off x="3563689" y="3058071"/>
            <a:ext cx="1781683" cy="4639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 sz="1266"/>
          </a:p>
        </p:txBody>
      </p:sp>
      <p:sp>
        <p:nvSpPr>
          <p:cNvPr id="1178" name="name"/>
          <p:cNvSpPr/>
          <p:nvPr/>
        </p:nvSpPr>
        <p:spPr>
          <a:xfrm>
            <a:off x="8033742" y="5706070"/>
            <a:ext cx="645066" cy="339328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name</a:t>
            </a:r>
          </a:p>
        </p:txBody>
      </p:sp>
      <p:sp>
        <p:nvSpPr>
          <p:cNvPr id="1179" name="A"/>
          <p:cNvSpPr/>
          <p:nvPr/>
        </p:nvSpPr>
        <p:spPr>
          <a:xfrm>
            <a:off x="8676680" y="5706070"/>
            <a:ext cx="645066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A</a:t>
            </a:r>
          </a:p>
        </p:txBody>
      </p:sp>
      <p:sp>
        <p:nvSpPr>
          <p:cNvPr id="1180" name="score"/>
          <p:cNvSpPr/>
          <p:nvPr/>
        </p:nvSpPr>
        <p:spPr>
          <a:xfrm>
            <a:off x="8033742" y="6027539"/>
            <a:ext cx="645066" cy="339328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score</a:t>
            </a:r>
          </a:p>
        </p:txBody>
      </p:sp>
      <p:sp>
        <p:nvSpPr>
          <p:cNvPr id="1181" name="98"/>
          <p:cNvSpPr/>
          <p:nvPr/>
        </p:nvSpPr>
        <p:spPr>
          <a:xfrm>
            <a:off x="8676680" y="6027539"/>
            <a:ext cx="645066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98</a:t>
            </a:r>
          </a:p>
        </p:txBody>
      </p:sp>
      <p:sp>
        <p:nvSpPr>
          <p:cNvPr id="1182" name="name"/>
          <p:cNvSpPr/>
          <p:nvPr/>
        </p:nvSpPr>
        <p:spPr>
          <a:xfrm>
            <a:off x="8033742" y="4723805"/>
            <a:ext cx="645066" cy="339328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name</a:t>
            </a:r>
          </a:p>
        </p:txBody>
      </p:sp>
      <p:sp>
        <p:nvSpPr>
          <p:cNvPr id="1183" name="B"/>
          <p:cNvSpPr/>
          <p:nvPr/>
        </p:nvSpPr>
        <p:spPr>
          <a:xfrm>
            <a:off x="8676680" y="4723805"/>
            <a:ext cx="645066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B</a:t>
            </a:r>
          </a:p>
        </p:txBody>
      </p:sp>
      <p:sp>
        <p:nvSpPr>
          <p:cNvPr id="1184" name="score"/>
          <p:cNvSpPr/>
          <p:nvPr/>
        </p:nvSpPr>
        <p:spPr>
          <a:xfrm>
            <a:off x="8033742" y="5045274"/>
            <a:ext cx="645066" cy="339328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score</a:t>
            </a:r>
          </a:p>
        </p:txBody>
      </p:sp>
      <p:sp>
        <p:nvSpPr>
          <p:cNvPr id="1185" name="111"/>
          <p:cNvSpPr/>
          <p:nvPr/>
        </p:nvSpPr>
        <p:spPr>
          <a:xfrm>
            <a:off x="8676680" y="5045274"/>
            <a:ext cx="645066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111</a:t>
            </a:r>
          </a:p>
        </p:txBody>
      </p:sp>
      <p:sp>
        <p:nvSpPr>
          <p:cNvPr id="1186" name="name"/>
          <p:cNvSpPr/>
          <p:nvPr/>
        </p:nvSpPr>
        <p:spPr>
          <a:xfrm>
            <a:off x="8033742" y="3741539"/>
            <a:ext cx="645066" cy="339328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name</a:t>
            </a:r>
          </a:p>
        </p:txBody>
      </p:sp>
      <p:sp>
        <p:nvSpPr>
          <p:cNvPr id="1187" name="C"/>
          <p:cNvSpPr/>
          <p:nvPr/>
        </p:nvSpPr>
        <p:spPr>
          <a:xfrm>
            <a:off x="8676680" y="3741539"/>
            <a:ext cx="645066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C</a:t>
            </a:r>
          </a:p>
        </p:txBody>
      </p:sp>
      <p:sp>
        <p:nvSpPr>
          <p:cNvPr id="1188" name="score"/>
          <p:cNvSpPr/>
          <p:nvPr/>
        </p:nvSpPr>
        <p:spPr>
          <a:xfrm>
            <a:off x="8033742" y="4063008"/>
            <a:ext cx="645066" cy="339328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score</a:t>
            </a:r>
          </a:p>
        </p:txBody>
      </p:sp>
      <p:sp>
        <p:nvSpPr>
          <p:cNvPr id="1189" name="100"/>
          <p:cNvSpPr/>
          <p:nvPr/>
        </p:nvSpPr>
        <p:spPr>
          <a:xfrm>
            <a:off x="8676680" y="4063008"/>
            <a:ext cx="645066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100</a:t>
            </a:r>
          </a:p>
        </p:txBody>
      </p:sp>
      <p:sp>
        <p:nvSpPr>
          <p:cNvPr id="1217" name="Connection Line"/>
          <p:cNvSpPr/>
          <p:nvPr/>
        </p:nvSpPr>
        <p:spPr>
          <a:xfrm>
            <a:off x="6162229" y="3372395"/>
            <a:ext cx="1859015" cy="358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66" extrusionOk="0">
                <a:moveTo>
                  <a:pt x="0" y="7379"/>
                </a:moveTo>
                <a:cubicBezTo>
                  <a:pt x="7279" y="-4934"/>
                  <a:pt x="14479" y="-1838"/>
                  <a:pt x="21600" y="16666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 sz="1266"/>
          </a:p>
        </p:txBody>
      </p:sp>
      <p:sp>
        <p:nvSpPr>
          <p:cNvPr id="1218" name="Connection Line"/>
          <p:cNvSpPr/>
          <p:nvPr/>
        </p:nvSpPr>
        <p:spPr>
          <a:xfrm>
            <a:off x="5858619" y="3530947"/>
            <a:ext cx="2150312" cy="12077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3793" y="8125"/>
                  <a:pt x="10993" y="15325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 sz="1266"/>
          </a:p>
        </p:txBody>
      </p:sp>
      <p:sp>
        <p:nvSpPr>
          <p:cNvPr id="1219" name="Connection Line"/>
          <p:cNvSpPr/>
          <p:nvPr/>
        </p:nvSpPr>
        <p:spPr>
          <a:xfrm>
            <a:off x="5519291" y="3530947"/>
            <a:ext cx="2456433" cy="21648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6359" y="11716"/>
                  <a:pt x="13559" y="18916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 sz="1266"/>
          </a:p>
        </p:txBody>
      </p:sp>
      <p:sp>
        <p:nvSpPr>
          <p:cNvPr id="1193" name="players_before"/>
          <p:cNvSpPr txBox="1"/>
          <p:nvPr/>
        </p:nvSpPr>
        <p:spPr>
          <a:xfrm>
            <a:off x="2315801" y="3947401"/>
            <a:ext cx="1048108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/>
          </a:lstStyle>
          <a:p>
            <a:r>
              <a:rPr sz="1266"/>
              <a:t>players_before</a:t>
            </a:r>
          </a:p>
        </p:txBody>
      </p:sp>
      <p:sp>
        <p:nvSpPr>
          <p:cNvPr id="1194" name="Rectangle"/>
          <p:cNvSpPr/>
          <p:nvPr/>
        </p:nvSpPr>
        <p:spPr>
          <a:xfrm>
            <a:off x="3399234" y="3911203"/>
            <a:ext cx="322899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1195" name="Rectangle"/>
          <p:cNvSpPr/>
          <p:nvPr/>
        </p:nvSpPr>
        <p:spPr>
          <a:xfrm>
            <a:off x="4202906" y="4179094"/>
            <a:ext cx="322899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1196" name="Rectangle"/>
          <p:cNvSpPr/>
          <p:nvPr/>
        </p:nvSpPr>
        <p:spPr>
          <a:xfrm>
            <a:off x="4524375" y="4179094"/>
            <a:ext cx="322899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1197" name="Rectangle"/>
          <p:cNvSpPr/>
          <p:nvPr/>
        </p:nvSpPr>
        <p:spPr>
          <a:xfrm>
            <a:off x="4845844" y="4179094"/>
            <a:ext cx="322899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1220" name="Connection Line"/>
          <p:cNvSpPr/>
          <p:nvPr/>
        </p:nvSpPr>
        <p:spPr>
          <a:xfrm>
            <a:off x="3563689" y="3954670"/>
            <a:ext cx="627626" cy="2042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546" extrusionOk="0">
                <a:moveTo>
                  <a:pt x="0" y="8356"/>
                </a:moveTo>
                <a:cubicBezTo>
                  <a:pt x="7627" y="-5054"/>
                  <a:pt x="14827" y="-2324"/>
                  <a:pt x="21600" y="16546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 sz="1266"/>
          </a:p>
        </p:txBody>
      </p:sp>
      <p:sp>
        <p:nvSpPr>
          <p:cNvPr id="1199" name="name"/>
          <p:cNvSpPr/>
          <p:nvPr/>
        </p:nvSpPr>
        <p:spPr>
          <a:xfrm>
            <a:off x="2675930" y="5706070"/>
            <a:ext cx="645066" cy="339328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name</a:t>
            </a:r>
          </a:p>
        </p:txBody>
      </p:sp>
      <p:sp>
        <p:nvSpPr>
          <p:cNvPr id="1200" name="A"/>
          <p:cNvSpPr/>
          <p:nvPr/>
        </p:nvSpPr>
        <p:spPr>
          <a:xfrm>
            <a:off x="3318867" y="5706070"/>
            <a:ext cx="645066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A</a:t>
            </a:r>
          </a:p>
        </p:txBody>
      </p:sp>
      <p:sp>
        <p:nvSpPr>
          <p:cNvPr id="1201" name="score"/>
          <p:cNvSpPr/>
          <p:nvPr/>
        </p:nvSpPr>
        <p:spPr>
          <a:xfrm>
            <a:off x="2675930" y="6027539"/>
            <a:ext cx="645066" cy="339328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score</a:t>
            </a:r>
          </a:p>
        </p:txBody>
      </p:sp>
      <p:sp>
        <p:nvSpPr>
          <p:cNvPr id="1202" name="88"/>
          <p:cNvSpPr/>
          <p:nvPr/>
        </p:nvSpPr>
        <p:spPr>
          <a:xfrm>
            <a:off x="3318867" y="6027539"/>
            <a:ext cx="645066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88</a:t>
            </a:r>
          </a:p>
        </p:txBody>
      </p:sp>
      <p:sp>
        <p:nvSpPr>
          <p:cNvPr id="1203" name="name"/>
          <p:cNvSpPr/>
          <p:nvPr/>
        </p:nvSpPr>
        <p:spPr>
          <a:xfrm>
            <a:off x="4193977" y="5706070"/>
            <a:ext cx="645066" cy="339328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name</a:t>
            </a:r>
          </a:p>
        </p:txBody>
      </p:sp>
      <p:sp>
        <p:nvSpPr>
          <p:cNvPr id="1204" name="B"/>
          <p:cNvSpPr/>
          <p:nvPr/>
        </p:nvSpPr>
        <p:spPr>
          <a:xfrm>
            <a:off x="4836914" y="5706070"/>
            <a:ext cx="645066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B</a:t>
            </a:r>
          </a:p>
        </p:txBody>
      </p:sp>
      <p:sp>
        <p:nvSpPr>
          <p:cNvPr id="1205" name="score"/>
          <p:cNvSpPr/>
          <p:nvPr/>
        </p:nvSpPr>
        <p:spPr>
          <a:xfrm>
            <a:off x="4193977" y="6027539"/>
            <a:ext cx="645066" cy="339328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score</a:t>
            </a:r>
          </a:p>
        </p:txBody>
      </p:sp>
      <p:sp>
        <p:nvSpPr>
          <p:cNvPr id="1206" name="111"/>
          <p:cNvSpPr/>
          <p:nvPr/>
        </p:nvSpPr>
        <p:spPr>
          <a:xfrm>
            <a:off x="4836914" y="6027539"/>
            <a:ext cx="645066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111</a:t>
            </a:r>
          </a:p>
        </p:txBody>
      </p:sp>
      <p:sp>
        <p:nvSpPr>
          <p:cNvPr id="1207" name="name"/>
          <p:cNvSpPr/>
          <p:nvPr/>
        </p:nvSpPr>
        <p:spPr>
          <a:xfrm>
            <a:off x="5712024" y="5706070"/>
            <a:ext cx="645066" cy="339328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name</a:t>
            </a:r>
          </a:p>
        </p:txBody>
      </p:sp>
      <p:sp>
        <p:nvSpPr>
          <p:cNvPr id="1208" name="C"/>
          <p:cNvSpPr/>
          <p:nvPr/>
        </p:nvSpPr>
        <p:spPr>
          <a:xfrm>
            <a:off x="6354961" y="5706070"/>
            <a:ext cx="645066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C</a:t>
            </a:r>
          </a:p>
        </p:txBody>
      </p:sp>
      <p:sp>
        <p:nvSpPr>
          <p:cNvPr id="1209" name="score"/>
          <p:cNvSpPr/>
          <p:nvPr/>
        </p:nvSpPr>
        <p:spPr>
          <a:xfrm>
            <a:off x="5712024" y="6027539"/>
            <a:ext cx="645066" cy="339328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score</a:t>
            </a:r>
          </a:p>
        </p:txBody>
      </p:sp>
      <p:sp>
        <p:nvSpPr>
          <p:cNvPr id="1210" name="100"/>
          <p:cNvSpPr/>
          <p:nvPr/>
        </p:nvSpPr>
        <p:spPr>
          <a:xfrm>
            <a:off x="6354961" y="6027539"/>
            <a:ext cx="645066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100</a:t>
            </a:r>
          </a:p>
        </p:txBody>
      </p:sp>
      <p:sp>
        <p:nvSpPr>
          <p:cNvPr id="1221" name="Connection Line"/>
          <p:cNvSpPr/>
          <p:nvPr/>
        </p:nvSpPr>
        <p:spPr>
          <a:xfrm>
            <a:off x="4992440" y="4334619"/>
            <a:ext cx="745618" cy="13556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25" h="21600" extrusionOk="0">
                <a:moveTo>
                  <a:pt x="0" y="0"/>
                </a:moveTo>
                <a:cubicBezTo>
                  <a:pt x="14681" y="4344"/>
                  <a:pt x="21600" y="11544"/>
                  <a:pt x="20756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 sz="1266"/>
          </a:p>
        </p:txBody>
      </p:sp>
      <p:sp>
        <p:nvSpPr>
          <p:cNvPr id="1222" name="Connection Line"/>
          <p:cNvSpPr/>
          <p:nvPr/>
        </p:nvSpPr>
        <p:spPr>
          <a:xfrm>
            <a:off x="4226718" y="4334619"/>
            <a:ext cx="462112" cy="13271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7446" y="3702"/>
                  <a:pt x="246" y="10902"/>
                  <a:pt x="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 sz="1266"/>
          </a:p>
        </p:txBody>
      </p:sp>
      <p:sp>
        <p:nvSpPr>
          <p:cNvPr id="1223" name="Connection Line"/>
          <p:cNvSpPr/>
          <p:nvPr/>
        </p:nvSpPr>
        <p:spPr>
          <a:xfrm>
            <a:off x="2711776" y="4334619"/>
            <a:ext cx="1637726" cy="1313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9576" y="3532"/>
                  <a:pt x="2376" y="10732"/>
                  <a:pt x="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 sz="1266"/>
          </a:p>
        </p:txBody>
      </p:sp>
      <p:sp>
        <p:nvSpPr>
          <p:cNvPr id="1214" name="Oval"/>
          <p:cNvSpPr/>
          <p:nvPr/>
        </p:nvSpPr>
        <p:spPr>
          <a:xfrm>
            <a:off x="8750221" y="6048506"/>
            <a:ext cx="481978" cy="297394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1215" name="Oval"/>
          <p:cNvSpPr/>
          <p:nvPr/>
        </p:nvSpPr>
        <p:spPr>
          <a:xfrm>
            <a:off x="3400411" y="6049864"/>
            <a:ext cx="481978" cy="297393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players = … players_before = copy.deepcopy(players)  # make changes to players players[0][&quot;score&quot;] += 10…"/>
          <p:cNvSpPr txBox="1">
            <a:spLocks noGrp="1"/>
          </p:cNvSpPr>
          <p:nvPr>
            <p:ph type="body" sz="half" idx="1"/>
          </p:nvPr>
        </p:nvSpPr>
        <p:spPr>
          <a:xfrm>
            <a:off x="2461617" y="298237"/>
            <a:ext cx="7804547" cy="2809155"/>
          </a:xfrm>
          <a:prstGeom prst="rect">
            <a:avLst/>
          </a:prstGeom>
        </p:spPr>
        <p:txBody>
          <a:bodyPr anchor="t">
            <a:normAutofit fontScale="92500"/>
          </a:bodyPr>
          <a:lstStyle/>
          <a:p>
            <a:pPr marL="0" lvl="5" indent="0"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players_before = copy.deepcopy(players)</a:t>
            </a:r>
            <a:br/>
            <a:br/>
            <a:r>
              <a:t># make changes to players</a:t>
            </a:r>
            <a:br/>
            <a:r>
              <a:t>players[0]["score"] += 10</a:t>
            </a:r>
          </a:p>
          <a:p>
            <a:pPr marL="0" lvl="5" indent="0"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print("score change:",</a:t>
            </a:r>
            <a:br/>
            <a:r>
              <a:t>      players[0]["score"] - players_before[0]["score"])</a:t>
            </a:r>
          </a:p>
        </p:txBody>
      </p:sp>
      <p:sp>
        <p:nvSpPr>
          <p:cNvPr id="1226" name="Line"/>
          <p:cNvSpPr/>
          <p:nvPr/>
        </p:nvSpPr>
        <p:spPr>
          <a:xfrm>
            <a:off x="1666875" y="2902148"/>
            <a:ext cx="885825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1227" name="Arrow"/>
          <p:cNvSpPr/>
          <p:nvPr/>
        </p:nvSpPr>
        <p:spPr>
          <a:xfrm>
            <a:off x="1890118" y="2522410"/>
            <a:ext cx="479114" cy="479114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1228" name="players"/>
          <p:cNvSpPr txBox="1"/>
          <p:nvPr/>
        </p:nvSpPr>
        <p:spPr>
          <a:xfrm>
            <a:off x="2523863" y="3411620"/>
            <a:ext cx="538866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266"/>
              <a:t>players</a:t>
            </a:r>
          </a:p>
        </p:txBody>
      </p:sp>
      <p:sp>
        <p:nvSpPr>
          <p:cNvPr id="1229" name="Rectangle"/>
          <p:cNvSpPr/>
          <p:nvPr/>
        </p:nvSpPr>
        <p:spPr>
          <a:xfrm>
            <a:off x="3399234" y="3375422"/>
            <a:ext cx="322899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1230" name="Rectangle"/>
          <p:cNvSpPr/>
          <p:nvPr/>
        </p:nvSpPr>
        <p:spPr>
          <a:xfrm>
            <a:off x="5363766" y="3375422"/>
            <a:ext cx="322899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1231" name="Rectangle"/>
          <p:cNvSpPr/>
          <p:nvPr/>
        </p:nvSpPr>
        <p:spPr>
          <a:xfrm>
            <a:off x="5685234" y="3375422"/>
            <a:ext cx="322899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1232" name="Rectangle"/>
          <p:cNvSpPr/>
          <p:nvPr/>
        </p:nvSpPr>
        <p:spPr>
          <a:xfrm>
            <a:off x="6006703" y="3375422"/>
            <a:ext cx="322899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1273" name="Connection Line"/>
          <p:cNvSpPr/>
          <p:nvPr/>
        </p:nvSpPr>
        <p:spPr>
          <a:xfrm>
            <a:off x="3563689" y="3058071"/>
            <a:ext cx="1781683" cy="4639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 sz="1266"/>
          </a:p>
        </p:txBody>
      </p:sp>
      <p:sp>
        <p:nvSpPr>
          <p:cNvPr id="1234" name="name"/>
          <p:cNvSpPr/>
          <p:nvPr/>
        </p:nvSpPr>
        <p:spPr>
          <a:xfrm>
            <a:off x="8033742" y="5706070"/>
            <a:ext cx="645066" cy="339328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name</a:t>
            </a:r>
          </a:p>
        </p:txBody>
      </p:sp>
      <p:sp>
        <p:nvSpPr>
          <p:cNvPr id="1235" name="A"/>
          <p:cNvSpPr/>
          <p:nvPr/>
        </p:nvSpPr>
        <p:spPr>
          <a:xfrm>
            <a:off x="8676680" y="5706070"/>
            <a:ext cx="645066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A</a:t>
            </a:r>
          </a:p>
        </p:txBody>
      </p:sp>
      <p:sp>
        <p:nvSpPr>
          <p:cNvPr id="1236" name="score"/>
          <p:cNvSpPr/>
          <p:nvPr/>
        </p:nvSpPr>
        <p:spPr>
          <a:xfrm>
            <a:off x="8033742" y="6027539"/>
            <a:ext cx="645066" cy="339328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score</a:t>
            </a:r>
          </a:p>
        </p:txBody>
      </p:sp>
      <p:sp>
        <p:nvSpPr>
          <p:cNvPr id="1237" name="98"/>
          <p:cNvSpPr/>
          <p:nvPr/>
        </p:nvSpPr>
        <p:spPr>
          <a:xfrm>
            <a:off x="8676680" y="6027539"/>
            <a:ext cx="645066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98</a:t>
            </a:r>
          </a:p>
        </p:txBody>
      </p:sp>
      <p:sp>
        <p:nvSpPr>
          <p:cNvPr id="1238" name="name"/>
          <p:cNvSpPr/>
          <p:nvPr/>
        </p:nvSpPr>
        <p:spPr>
          <a:xfrm>
            <a:off x="8033742" y="4723805"/>
            <a:ext cx="645066" cy="339328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name</a:t>
            </a:r>
          </a:p>
        </p:txBody>
      </p:sp>
      <p:sp>
        <p:nvSpPr>
          <p:cNvPr id="1239" name="B"/>
          <p:cNvSpPr/>
          <p:nvPr/>
        </p:nvSpPr>
        <p:spPr>
          <a:xfrm>
            <a:off x="8676680" y="4723805"/>
            <a:ext cx="645066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B</a:t>
            </a:r>
          </a:p>
        </p:txBody>
      </p:sp>
      <p:sp>
        <p:nvSpPr>
          <p:cNvPr id="1240" name="score"/>
          <p:cNvSpPr/>
          <p:nvPr/>
        </p:nvSpPr>
        <p:spPr>
          <a:xfrm>
            <a:off x="8033742" y="5045274"/>
            <a:ext cx="645066" cy="339328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score</a:t>
            </a:r>
          </a:p>
        </p:txBody>
      </p:sp>
      <p:sp>
        <p:nvSpPr>
          <p:cNvPr id="1241" name="111"/>
          <p:cNvSpPr/>
          <p:nvPr/>
        </p:nvSpPr>
        <p:spPr>
          <a:xfrm>
            <a:off x="8676680" y="5045274"/>
            <a:ext cx="645066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111</a:t>
            </a:r>
          </a:p>
        </p:txBody>
      </p:sp>
      <p:sp>
        <p:nvSpPr>
          <p:cNvPr id="1242" name="name"/>
          <p:cNvSpPr/>
          <p:nvPr/>
        </p:nvSpPr>
        <p:spPr>
          <a:xfrm>
            <a:off x="8033742" y="3741539"/>
            <a:ext cx="645066" cy="339328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name</a:t>
            </a:r>
          </a:p>
        </p:txBody>
      </p:sp>
      <p:sp>
        <p:nvSpPr>
          <p:cNvPr id="1243" name="C"/>
          <p:cNvSpPr/>
          <p:nvPr/>
        </p:nvSpPr>
        <p:spPr>
          <a:xfrm>
            <a:off x="8676680" y="3741539"/>
            <a:ext cx="645066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C</a:t>
            </a:r>
          </a:p>
        </p:txBody>
      </p:sp>
      <p:sp>
        <p:nvSpPr>
          <p:cNvPr id="1244" name="score"/>
          <p:cNvSpPr/>
          <p:nvPr/>
        </p:nvSpPr>
        <p:spPr>
          <a:xfrm>
            <a:off x="8033742" y="4063008"/>
            <a:ext cx="645066" cy="339328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score</a:t>
            </a:r>
          </a:p>
        </p:txBody>
      </p:sp>
      <p:sp>
        <p:nvSpPr>
          <p:cNvPr id="1245" name="100"/>
          <p:cNvSpPr/>
          <p:nvPr/>
        </p:nvSpPr>
        <p:spPr>
          <a:xfrm>
            <a:off x="8676680" y="4063008"/>
            <a:ext cx="645066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100</a:t>
            </a:r>
          </a:p>
        </p:txBody>
      </p:sp>
      <p:sp>
        <p:nvSpPr>
          <p:cNvPr id="1274" name="Connection Line"/>
          <p:cNvSpPr/>
          <p:nvPr/>
        </p:nvSpPr>
        <p:spPr>
          <a:xfrm>
            <a:off x="6162229" y="3372395"/>
            <a:ext cx="1859015" cy="358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66" extrusionOk="0">
                <a:moveTo>
                  <a:pt x="0" y="7379"/>
                </a:moveTo>
                <a:cubicBezTo>
                  <a:pt x="7279" y="-4934"/>
                  <a:pt x="14479" y="-1838"/>
                  <a:pt x="21600" y="16666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 sz="1266"/>
          </a:p>
        </p:txBody>
      </p:sp>
      <p:sp>
        <p:nvSpPr>
          <p:cNvPr id="1275" name="Connection Line"/>
          <p:cNvSpPr/>
          <p:nvPr/>
        </p:nvSpPr>
        <p:spPr>
          <a:xfrm>
            <a:off x="5858619" y="3530947"/>
            <a:ext cx="2150312" cy="12077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3793" y="8125"/>
                  <a:pt x="10993" y="15325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 sz="1266"/>
          </a:p>
        </p:txBody>
      </p:sp>
      <p:sp>
        <p:nvSpPr>
          <p:cNvPr id="1276" name="Connection Line"/>
          <p:cNvSpPr/>
          <p:nvPr/>
        </p:nvSpPr>
        <p:spPr>
          <a:xfrm>
            <a:off x="5519291" y="3530947"/>
            <a:ext cx="2456433" cy="21648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6359" y="11716"/>
                  <a:pt x="13559" y="18916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 sz="1266"/>
          </a:p>
        </p:txBody>
      </p:sp>
      <p:sp>
        <p:nvSpPr>
          <p:cNvPr id="1249" name="players_before"/>
          <p:cNvSpPr txBox="1"/>
          <p:nvPr/>
        </p:nvSpPr>
        <p:spPr>
          <a:xfrm>
            <a:off x="2315801" y="3947401"/>
            <a:ext cx="1048108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/>
          </a:lstStyle>
          <a:p>
            <a:r>
              <a:rPr sz="1266"/>
              <a:t>players_before</a:t>
            </a:r>
          </a:p>
        </p:txBody>
      </p:sp>
      <p:sp>
        <p:nvSpPr>
          <p:cNvPr id="1250" name="Rectangle"/>
          <p:cNvSpPr/>
          <p:nvPr/>
        </p:nvSpPr>
        <p:spPr>
          <a:xfrm>
            <a:off x="3399234" y="3911203"/>
            <a:ext cx="322899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1251" name="Rectangle"/>
          <p:cNvSpPr/>
          <p:nvPr/>
        </p:nvSpPr>
        <p:spPr>
          <a:xfrm>
            <a:off x="4202906" y="4179094"/>
            <a:ext cx="322899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1252" name="Rectangle"/>
          <p:cNvSpPr/>
          <p:nvPr/>
        </p:nvSpPr>
        <p:spPr>
          <a:xfrm>
            <a:off x="4524375" y="4179094"/>
            <a:ext cx="322899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1253" name="Rectangle"/>
          <p:cNvSpPr/>
          <p:nvPr/>
        </p:nvSpPr>
        <p:spPr>
          <a:xfrm>
            <a:off x="4845844" y="4179094"/>
            <a:ext cx="322899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1277" name="Connection Line"/>
          <p:cNvSpPr/>
          <p:nvPr/>
        </p:nvSpPr>
        <p:spPr>
          <a:xfrm>
            <a:off x="3563689" y="3954670"/>
            <a:ext cx="627626" cy="2042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546" extrusionOk="0">
                <a:moveTo>
                  <a:pt x="0" y="8356"/>
                </a:moveTo>
                <a:cubicBezTo>
                  <a:pt x="7627" y="-5054"/>
                  <a:pt x="14827" y="-2324"/>
                  <a:pt x="21600" y="16546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 sz="1266"/>
          </a:p>
        </p:txBody>
      </p:sp>
      <p:sp>
        <p:nvSpPr>
          <p:cNvPr id="1255" name="name"/>
          <p:cNvSpPr/>
          <p:nvPr/>
        </p:nvSpPr>
        <p:spPr>
          <a:xfrm>
            <a:off x="2675930" y="5706070"/>
            <a:ext cx="645066" cy="339328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name</a:t>
            </a:r>
          </a:p>
        </p:txBody>
      </p:sp>
      <p:sp>
        <p:nvSpPr>
          <p:cNvPr id="1256" name="A"/>
          <p:cNvSpPr/>
          <p:nvPr/>
        </p:nvSpPr>
        <p:spPr>
          <a:xfrm>
            <a:off x="3318867" y="5706070"/>
            <a:ext cx="645066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A</a:t>
            </a:r>
          </a:p>
        </p:txBody>
      </p:sp>
      <p:sp>
        <p:nvSpPr>
          <p:cNvPr id="1257" name="score"/>
          <p:cNvSpPr/>
          <p:nvPr/>
        </p:nvSpPr>
        <p:spPr>
          <a:xfrm>
            <a:off x="2675930" y="6027539"/>
            <a:ext cx="645066" cy="339328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score</a:t>
            </a:r>
          </a:p>
        </p:txBody>
      </p:sp>
      <p:sp>
        <p:nvSpPr>
          <p:cNvPr id="1258" name="88"/>
          <p:cNvSpPr/>
          <p:nvPr/>
        </p:nvSpPr>
        <p:spPr>
          <a:xfrm>
            <a:off x="3318867" y="6027539"/>
            <a:ext cx="645066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88</a:t>
            </a:r>
          </a:p>
        </p:txBody>
      </p:sp>
      <p:sp>
        <p:nvSpPr>
          <p:cNvPr id="1259" name="name"/>
          <p:cNvSpPr/>
          <p:nvPr/>
        </p:nvSpPr>
        <p:spPr>
          <a:xfrm>
            <a:off x="4193977" y="5706070"/>
            <a:ext cx="645066" cy="339328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name</a:t>
            </a:r>
          </a:p>
        </p:txBody>
      </p:sp>
      <p:sp>
        <p:nvSpPr>
          <p:cNvPr id="1260" name="B"/>
          <p:cNvSpPr/>
          <p:nvPr/>
        </p:nvSpPr>
        <p:spPr>
          <a:xfrm>
            <a:off x="4836914" y="5706070"/>
            <a:ext cx="645066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B</a:t>
            </a:r>
          </a:p>
        </p:txBody>
      </p:sp>
      <p:sp>
        <p:nvSpPr>
          <p:cNvPr id="1261" name="score"/>
          <p:cNvSpPr/>
          <p:nvPr/>
        </p:nvSpPr>
        <p:spPr>
          <a:xfrm>
            <a:off x="4193977" y="6027539"/>
            <a:ext cx="645066" cy="339328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score</a:t>
            </a:r>
          </a:p>
        </p:txBody>
      </p:sp>
      <p:sp>
        <p:nvSpPr>
          <p:cNvPr id="1262" name="111"/>
          <p:cNvSpPr/>
          <p:nvPr/>
        </p:nvSpPr>
        <p:spPr>
          <a:xfrm>
            <a:off x="4836914" y="6027539"/>
            <a:ext cx="645066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111</a:t>
            </a:r>
          </a:p>
        </p:txBody>
      </p:sp>
      <p:sp>
        <p:nvSpPr>
          <p:cNvPr id="1263" name="name"/>
          <p:cNvSpPr/>
          <p:nvPr/>
        </p:nvSpPr>
        <p:spPr>
          <a:xfrm>
            <a:off x="5712024" y="5706070"/>
            <a:ext cx="645066" cy="339328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name</a:t>
            </a:r>
          </a:p>
        </p:txBody>
      </p:sp>
      <p:sp>
        <p:nvSpPr>
          <p:cNvPr id="1264" name="C"/>
          <p:cNvSpPr/>
          <p:nvPr/>
        </p:nvSpPr>
        <p:spPr>
          <a:xfrm>
            <a:off x="6354961" y="5706070"/>
            <a:ext cx="645066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C</a:t>
            </a:r>
          </a:p>
        </p:txBody>
      </p:sp>
      <p:sp>
        <p:nvSpPr>
          <p:cNvPr id="1265" name="score"/>
          <p:cNvSpPr/>
          <p:nvPr/>
        </p:nvSpPr>
        <p:spPr>
          <a:xfrm>
            <a:off x="5712024" y="6027539"/>
            <a:ext cx="645066" cy="339328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score</a:t>
            </a:r>
          </a:p>
        </p:txBody>
      </p:sp>
      <p:sp>
        <p:nvSpPr>
          <p:cNvPr id="1266" name="100"/>
          <p:cNvSpPr/>
          <p:nvPr/>
        </p:nvSpPr>
        <p:spPr>
          <a:xfrm>
            <a:off x="6354961" y="6027539"/>
            <a:ext cx="645066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100</a:t>
            </a:r>
          </a:p>
        </p:txBody>
      </p:sp>
      <p:sp>
        <p:nvSpPr>
          <p:cNvPr id="1278" name="Connection Line"/>
          <p:cNvSpPr/>
          <p:nvPr/>
        </p:nvSpPr>
        <p:spPr>
          <a:xfrm>
            <a:off x="4992440" y="4334619"/>
            <a:ext cx="745618" cy="13556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25" h="21600" extrusionOk="0">
                <a:moveTo>
                  <a:pt x="0" y="0"/>
                </a:moveTo>
                <a:cubicBezTo>
                  <a:pt x="14681" y="4344"/>
                  <a:pt x="21600" y="11544"/>
                  <a:pt x="20756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 sz="1266"/>
          </a:p>
        </p:txBody>
      </p:sp>
      <p:sp>
        <p:nvSpPr>
          <p:cNvPr id="1279" name="Connection Line"/>
          <p:cNvSpPr/>
          <p:nvPr/>
        </p:nvSpPr>
        <p:spPr>
          <a:xfrm>
            <a:off x="4226718" y="4334619"/>
            <a:ext cx="462112" cy="13271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7446" y="3702"/>
                  <a:pt x="246" y="10902"/>
                  <a:pt x="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 sz="1266"/>
          </a:p>
        </p:txBody>
      </p:sp>
      <p:sp>
        <p:nvSpPr>
          <p:cNvPr id="1280" name="Connection Line"/>
          <p:cNvSpPr/>
          <p:nvPr/>
        </p:nvSpPr>
        <p:spPr>
          <a:xfrm>
            <a:off x="2711776" y="4334619"/>
            <a:ext cx="1637726" cy="1313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9576" y="3532"/>
                  <a:pt x="2376" y="10732"/>
                  <a:pt x="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 sz="1266"/>
          </a:p>
        </p:txBody>
      </p:sp>
      <p:sp>
        <p:nvSpPr>
          <p:cNvPr id="1270" name="prints 10"/>
          <p:cNvSpPr txBox="1"/>
          <p:nvPr/>
        </p:nvSpPr>
        <p:spPr>
          <a:xfrm>
            <a:off x="6072840" y="1934218"/>
            <a:ext cx="652551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sz="1266"/>
              <a:t>prints 10</a:t>
            </a:r>
          </a:p>
        </p:txBody>
      </p:sp>
      <p:sp>
        <p:nvSpPr>
          <p:cNvPr id="1271" name="Oval"/>
          <p:cNvSpPr/>
          <p:nvPr/>
        </p:nvSpPr>
        <p:spPr>
          <a:xfrm>
            <a:off x="8750221" y="6048506"/>
            <a:ext cx="481978" cy="297394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1272" name="Oval"/>
          <p:cNvSpPr/>
          <p:nvPr/>
        </p:nvSpPr>
        <p:spPr>
          <a:xfrm>
            <a:off x="3400411" y="6049864"/>
            <a:ext cx="481978" cy="297393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Example: Player Scores"/>
          <p:cNvSpPr txBox="1">
            <a:spLocks noGrp="1"/>
          </p:cNvSpPr>
          <p:nvPr>
            <p:ph type="title"/>
          </p:nvPr>
        </p:nvSpPr>
        <p:spPr>
          <a:xfrm>
            <a:off x="2193727" y="178594"/>
            <a:ext cx="7804547" cy="63446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>
              <a:defRPr sz="4800"/>
            </a:lvl1pPr>
          </a:lstStyle>
          <a:p>
            <a:r>
              <a:t>Example: Player Scores</a:t>
            </a:r>
          </a:p>
        </p:txBody>
      </p:sp>
      <p:sp>
        <p:nvSpPr>
          <p:cNvPr id="443" name="players = [   {&quot;name&quot;:&quot;A&quot;, &quot;score&quot;:88},   {&quot;name&quot;:&quot;B&quot;, &quot;score&quot;:111},   {&quot;name&quot;:&quot;C&quot;, &quot;score&quot;:100} ]"/>
          <p:cNvSpPr txBox="1">
            <a:spLocks noGrp="1"/>
          </p:cNvSpPr>
          <p:nvPr>
            <p:ph type="body" sz="quarter" idx="1"/>
          </p:nvPr>
        </p:nvSpPr>
        <p:spPr>
          <a:xfrm>
            <a:off x="2461617" y="1116489"/>
            <a:ext cx="7804547" cy="1576963"/>
          </a:xfrm>
          <a:prstGeom prst="rect">
            <a:avLst/>
          </a:prstGeom>
        </p:spPr>
        <p:txBody>
          <a:bodyPr anchor="t">
            <a:normAutofit fontScale="92500" lnSpcReduction="10000"/>
          </a:bodyPr>
          <a:lstStyle/>
          <a:p>
            <a:pPr marL="0" lvl="5" indent="0"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players = [</a:t>
            </a:r>
            <a:br/>
            <a:r>
              <a:t>  {"name":"A", "score":88},</a:t>
            </a:r>
            <a:br/>
            <a:r>
              <a:t>  {"name":"B", "score":111},</a:t>
            </a:r>
            <a:br/>
            <a:r>
              <a:t>  {"name":"C", "score":100}</a:t>
            </a:r>
            <a:br/>
            <a:r>
              <a:t>]</a:t>
            </a:r>
          </a:p>
        </p:txBody>
      </p:sp>
      <p:sp>
        <p:nvSpPr>
          <p:cNvPr id="444" name="players"/>
          <p:cNvSpPr txBox="1"/>
          <p:nvPr/>
        </p:nvSpPr>
        <p:spPr>
          <a:xfrm>
            <a:off x="2255973" y="3679511"/>
            <a:ext cx="538866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266"/>
              <a:t>players</a:t>
            </a:r>
          </a:p>
        </p:txBody>
      </p:sp>
      <p:sp>
        <p:nvSpPr>
          <p:cNvPr id="445" name="Rectangle"/>
          <p:cNvSpPr/>
          <p:nvPr/>
        </p:nvSpPr>
        <p:spPr>
          <a:xfrm>
            <a:off x="3131344" y="3643313"/>
            <a:ext cx="322899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446" name="Rectangle"/>
          <p:cNvSpPr/>
          <p:nvPr/>
        </p:nvSpPr>
        <p:spPr>
          <a:xfrm>
            <a:off x="5095875" y="3643313"/>
            <a:ext cx="322899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447" name="Rectangle"/>
          <p:cNvSpPr/>
          <p:nvPr/>
        </p:nvSpPr>
        <p:spPr>
          <a:xfrm>
            <a:off x="5417344" y="3643313"/>
            <a:ext cx="322899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448" name="Rectangle"/>
          <p:cNvSpPr/>
          <p:nvPr/>
        </p:nvSpPr>
        <p:spPr>
          <a:xfrm>
            <a:off x="5738812" y="3643313"/>
            <a:ext cx="322899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466" name="Connection Line"/>
          <p:cNvSpPr/>
          <p:nvPr/>
        </p:nvSpPr>
        <p:spPr>
          <a:xfrm>
            <a:off x="3295799" y="3325961"/>
            <a:ext cx="1781683" cy="4639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 sz="1266"/>
          </a:p>
        </p:txBody>
      </p:sp>
      <p:sp>
        <p:nvSpPr>
          <p:cNvPr id="450" name="name"/>
          <p:cNvSpPr/>
          <p:nvPr/>
        </p:nvSpPr>
        <p:spPr>
          <a:xfrm>
            <a:off x="4193977" y="5259586"/>
            <a:ext cx="645066" cy="339328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name</a:t>
            </a:r>
          </a:p>
        </p:txBody>
      </p:sp>
      <p:sp>
        <p:nvSpPr>
          <p:cNvPr id="451" name="A"/>
          <p:cNvSpPr/>
          <p:nvPr/>
        </p:nvSpPr>
        <p:spPr>
          <a:xfrm>
            <a:off x="4836914" y="5259586"/>
            <a:ext cx="645066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A</a:t>
            </a:r>
          </a:p>
        </p:txBody>
      </p:sp>
      <p:sp>
        <p:nvSpPr>
          <p:cNvPr id="452" name="score"/>
          <p:cNvSpPr/>
          <p:nvPr/>
        </p:nvSpPr>
        <p:spPr>
          <a:xfrm>
            <a:off x="4193977" y="5581055"/>
            <a:ext cx="645066" cy="339328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score</a:t>
            </a:r>
          </a:p>
        </p:txBody>
      </p:sp>
      <p:sp>
        <p:nvSpPr>
          <p:cNvPr id="453" name="88"/>
          <p:cNvSpPr/>
          <p:nvPr/>
        </p:nvSpPr>
        <p:spPr>
          <a:xfrm>
            <a:off x="4836914" y="5581055"/>
            <a:ext cx="645066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88</a:t>
            </a:r>
          </a:p>
        </p:txBody>
      </p:sp>
      <p:sp>
        <p:nvSpPr>
          <p:cNvPr id="454" name="name"/>
          <p:cNvSpPr/>
          <p:nvPr/>
        </p:nvSpPr>
        <p:spPr>
          <a:xfrm>
            <a:off x="5890617" y="5259586"/>
            <a:ext cx="645066" cy="339328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name</a:t>
            </a:r>
          </a:p>
        </p:txBody>
      </p:sp>
      <p:sp>
        <p:nvSpPr>
          <p:cNvPr id="455" name="B"/>
          <p:cNvSpPr/>
          <p:nvPr/>
        </p:nvSpPr>
        <p:spPr>
          <a:xfrm>
            <a:off x="6533555" y="5259586"/>
            <a:ext cx="645066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B</a:t>
            </a:r>
          </a:p>
        </p:txBody>
      </p:sp>
      <p:sp>
        <p:nvSpPr>
          <p:cNvPr id="456" name="score"/>
          <p:cNvSpPr/>
          <p:nvPr/>
        </p:nvSpPr>
        <p:spPr>
          <a:xfrm>
            <a:off x="5890617" y="5581055"/>
            <a:ext cx="645066" cy="339328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score</a:t>
            </a:r>
          </a:p>
        </p:txBody>
      </p:sp>
      <p:sp>
        <p:nvSpPr>
          <p:cNvPr id="457" name="111"/>
          <p:cNvSpPr/>
          <p:nvPr/>
        </p:nvSpPr>
        <p:spPr>
          <a:xfrm>
            <a:off x="6533555" y="5581055"/>
            <a:ext cx="645066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111</a:t>
            </a:r>
          </a:p>
        </p:txBody>
      </p:sp>
      <p:sp>
        <p:nvSpPr>
          <p:cNvPr id="458" name="name"/>
          <p:cNvSpPr/>
          <p:nvPr/>
        </p:nvSpPr>
        <p:spPr>
          <a:xfrm>
            <a:off x="7765852" y="5259586"/>
            <a:ext cx="645066" cy="339328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name</a:t>
            </a:r>
          </a:p>
        </p:txBody>
      </p:sp>
      <p:sp>
        <p:nvSpPr>
          <p:cNvPr id="459" name="C"/>
          <p:cNvSpPr/>
          <p:nvPr/>
        </p:nvSpPr>
        <p:spPr>
          <a:xfrm>
            <a:off x="8408789" y="5259586"/>
            <a:ext cx="645066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C</a:t>
            </a:r>
          </a:p>
        </p:txBody>
      </p:sp>
      <p:sp>
        <p:nvSpPr>
          <p:cNvPr id="460" name="score"/>
          <p:cNvSpPr/>
          <p:nvPr/>
        </p:nvSpPr>
        <p:spPr>
          <a:xfrm>
            <a:off x="7765852" y="5581055"/>
            <a:ext cx="645066" cy="339328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score</a:t>
            </a:r>
          </a:p>
        </p:txBody>
      </p:sp>
      <p:sp>
        <p:nvSpPr>
          <p:cNvPr id="461" name="100"/>
          <p:cNvSpPr/>
          <p:nvPr/>
        </p:nvSpPr>
        <p:spPr>
          <a:xfrm>
            <a:off x="8408789" y="5581055"/>
            <a:ext cx="645066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100</a:t>
            </a:r>
          </a:p>
        </p:txBody>
      </p:sp>
      <p:sp>
        <p:nvSpPr>
          <p:cNvPr id="467" name="Connection Line"/>
          <p:cNvSpPr/>
          <p:nvPr/>
        </p:nvSpPr>
        <p:spPr>
          <a:xfrm>
            <a:off x="5894338" y="3798838"/>
            <a:ext cx="1865154" cy="14272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755" y="1129"/>
                  <a:pt x="17955" y="8329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 sz="1266"/>
          </a:p>
        </p:txBody>
      </p:sp>
      <p:sp>
        <p:nvSpPr>
          <p:cNvPr id="468" name="Connection Line"/>
          <p:cNvSpPr/>
          <p:nvPr/>
        </p:nvSpPr>
        <p:spPr>
          <a:xfrm>
            <a:off x="5535260" y="3798837"/>
            <a:ext cx="379380" cy="14561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908" h="21600" extrusionOk="0">
                <a:moveTo>
                  <a:pt x="2618" y="0"/>
                </a:moveTo>
                <a:cubicBezTo>
                  <a:pt x="-3692" y="5512"/>
                  <a:pt x="1405" y="12712"/>
                  <a:pt x="17908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 sz="1266"/>
          </a:p>
        </p:txBody>
      </p:sp>
      <p:sp>
        <p:nvSpPr>
          <p:cNvPr id="469" name="Connection Line"/>
          <p:cNvSpPr/>
          <p:nvPr/>
        </p:nvSpPr>
        <p:spPr>
          <a:xfrm>
            <a:off x="4184389" y="3798838"/>
            <a:ext cx="1067013" cy="14548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02" h="21600" extrusionOk="0">
                <a:moveTo>
                  <a:pt x="20802" y="0"/>
                </a:moveTo>
                <a:cubicBezTo>
                  <a:pt x="6112" y="5172"/>
                  <a:pt x="-798" y="12372"/>
                  <a:pt x="73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 sz="1266"/>
          </a:p>
        </p:txBody>
      </p:sp>
      <p:sp>
        <p:nvSpPr>
          <p:cNvPr id="465" name="Depending on the use case,…"/>
          <p:cNvSpPr txBox="1"/>
          <p:nvPr/>
        </p:nvSpPr>
        <p:spPr>
          <a:xfrm>
            <a:off x="6908933" y="2310460"/>
            <a:ext cx="2096536" cy="6565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sz="1266"/>
              <a:t>Depending on the use case,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sz="1266"/>
              <a:t>there are </a:t>
            </a:r>
            <a:r>
              <a:rPr sz="1266" b="1"/>
              <a:t>three ways</a:t>
            </a:r>
            <a:r>
              <a:rPr sz="1266"/>
              <a:t> we might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sz="1266"/>
              <a:t>"copy" the player’s data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Example: Player Scores"/>
          <p:cNvSpPr txBox="1">
            <a:spLocks noGrp="1"/>
          </p:cNvSpPr>
          <p:nvPr>
            <p:ph type="title"/>
          </p:nvPr>
        </p:nvSpPr>
        <p:spPr>
          <a:xfrm>
            <a:off x="2193727" y="178594"/>
            <a:ext cx="7804547" cy="63446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>
              <a:defRPr sz="4800"/>
            </a:lvl1pPr>
          </a:lstStyle>
          <a:p>
            <a:r>
              <a:t>Example: Player Scores</a:t>
            </a:r>
          </a:p>
        </p:txBody>
      </p:sp>
      <p:sp>
        <p:nvSpPr>
          <p:cNvPr id="472" name="players = [   {&quot;name&quot;:&quot;A&quot;, &quot;score&quot;:88},   {&quot;name&quot;:&quot;B&quot;, &quot;score&quot;:111},   {&quot;name&quot;:&quot;C&quot;, &quot;score&quot;:100} ]"/>
          <p:cNvSpPr txBox="1">
            <a:spLocks noGrp="1"/>
          </p:cNvSpPr>
          <p:nvPr>
            <p:ph type="body" sz="quarter" idx="1"/>
          </p:nvPr>
        </p:nvSpPr>
        <p:spPr>
          <a:xfrm>
            <a:off x="2461617" y="1116489"/>
            <a:ext cx="7804547" cy="1576963"/>
          </a:xfrm>
          <a:prstGeom prst="rect">
            <a:avLst/>
          </a:prstGeom>
        </p:spPr>
        <p:txBody>
          <a:bodyPr anchor="t">
            <a:normAutofit fontScale="92500" lnSpcReduction="10000"/>
          </a:bodyPr>
          <a:lstStyle/>
          <a:p>
            <a:pPr marL="0" lvl="5" indent="0"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players = [</a:t>
            </a:r>
            <a:br/>
            <a:r>
              <a:t>  {"name":"A", "score":88},</a:t>
            </a:r>
            <a:br/>
            <a:r>
              <a:t>  {"name":"B", "score":111},</a:t>
            </a:r>
            <a:br/>
            <a:r>
              <a:t>  {"name":"C", "score":100}</a:t>
            </a:r>
            <a:br/>
            <a:r>
              <a:t>]</a:t>
            </a:r>
          </a:p>
        </p:txBody>
      </p:sp>
      <p:sp>
        <p:nvSpPr>
          <p:cNvPr id="473" name="players"/>
          <p:cNvSpPr txBox="1"/>
          <p:nvPr/>
        </p:nvSpPr>
        <p:spPr>
          <a:xfrm>
            <a:off x="2255973" y="3679511"/>
            <a:ext cx="538866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266"/>
              <a:t>players</a:t>
            </a:r>
          </a:p>
        </p:txBody>
      </p:sp>
      <p:sp>
        <p:nvSpPr>
          <p:cNvPr id="474" name="Rectangle"/>
          <p:cNvSpPr/>
          <p:nvPr/>
        </p:nvSpPr>
        <p:spPr>
          <a:xfrm>
            <a:off x="3131344" y="3643313"/>
            <a:ext cx="322899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475" name="Rectangle"/>
          <p:cNvSpPr/>
          <p:nvPr/>
        </p:nvSpPr>
        <p:spPr>
          <a:xfrm>
            <a:off x="5095875" y="3643313"/>
            <a:ext cx="322899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476" name="Rectangle"/>
          <p:cNvSpPr/>
          <p:nvPr/>
        </p:nvSpPr>
        <p:spPr>
          <a:xfrm>
            <a:off x="5417344" y="3643313"/>
            <a:ext cx="322899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477" name="Rectangle"/>
          <p:cNvSpPr/>
          <p:nvPr/>
        </p:nvSpPr>
        <p:spPr>
          <a:xfrm>
            <a:off x="5738812" y="3643313"/>
            <a:ext cx="322899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498" name="Connection Line"/>
          <p:cNvSpPr/>
          <p:nvPr/>
        </p:nvSpPr>
        <p:spPr>
          <a:xfrm>
            <a:off x="3295799" y="3325961"/>
            <a:ext cx="1781683" cy="4639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 sz="1266"/>
          </a:p>
        </p:txBody>
      </p:sp>
      <p:sp>
        <p:nvSpPr>
          <p:cNvPr id="479" name="name"/>
          <p:cNvSpPr/>
          <p:nvPr/>
        </p:nvSpPr>
        <p:spPr>
          <a:xfrm>
            <a:off x="4193977" y="5259586"/>
            <a:ext cx="645066" cy="339328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name</a:t>
            </a:r>
          </a:p>
        </p:txBody>
      </p:sp>
      <p:sp>
        <p:nvSpPr>
          <p:cNvPr id="480" name="A"/>
          <p:cNvSpPr/>
          <p:nvPr/>
        </p:nvSpPr>
        <p:spPr>
          <a:xfrm>
            <a:off x="4836914" y="5259586"/>
            <a:ext cx="645066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A</a:t>
            </a:r>
          </a:p>
        </p:txBody>
      </p:sp>
      <p:sp>
        <p:nvSpPr>
          <p:cNvPr id="481" name="score"/>
          <p:cNvSpPr/>
          <p:nvPr/>
        </p:nvSpPr>
        <p:spPr>
          <a:xfrm>
            <a:off x="4193977" y="5581055"/>
            <a:ext cx="645066" cy="339328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score</a:t>
            </a:r>
          </a:p>
        </p:txBody>
      </p:sp>
      <p:sp>
        <p:nvSpPr>
          <p:cNvPr id="482" name="88"/>
          <p:cNvSpPr/>
          <p:nvPr/>
        </p:nvSpPr>
        <p:spPr>
          <a:xfrm>
            <a:off x="4836914" y="5581055"/>
            <a:ext cx="645066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88</a:t>
            </a:r>
          </a:p>
        </p:txBody>
      </p:sp>
      <p:sp>
        <p:nvSpPr>
          <p:cNvPr id="483" name="name"/>
          <p:cNvSpPr/>
          <p:nvPr/>
        </p:nvSpPr>
        <p:spPr>
          <a:xfrm>
            <a:off x="5890617" y="5259586"/>
            <a:ext cx="645066" cy="339328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name</a:t>
            </a:r>
          </a:p>
        </p:txBody>
      </p:sp>
      <p:sp>
        <p:nvSpPr>
          <p:cNvPr id="484" name="B"/>
          <p:cNvSpPr/>
          <p:nvPr/>
        </p:nvSpPr>
        <p:spPr>
          <a:xfrm>
            <a:off x="6533555" y="5259586"/>
            <a:ext cx="645066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B</a:t>
            </a:r>
          </a:p>
        </p:txBody>
      </p:sp>
      <p:sp>
        <p:nvSpPr>
          <p:cNvPr id="485" name="score"/>
          <p:cNvSpPr/>
          <p:nvPr/>
        </p:nvSpPr>
        <p:spPr>
          <a:xfrm>
            <a:off x="5890617" y="5581055"/>
            <a:ext cx="645066" cy="339328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score</a:t>
            </a:r>
          </a:p>
        </p:txBody>
      </p:sp>
      <p:sp>
        <p:nvSpPr>
          <p:cNvPr id="486" name="111"/>
          <p:cNvSpPr/>
          <p:nvPr/>
        </p:nvSpPr>
        <p:spPr>
          <a:xfrm>
            <a:off x="6533555" y="5581055"/>
            <a:ext cx="645066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111</a:t>
            </a:r>
          </a:p>
        </p:txBody>
      </p:sp>
      <p:sp>
        <p:nvSpPr>
          <p:cNvPr id="487" name="name"/>
          <p:cNvSpPr/>
          <p:nvPr/>
        </p:nvSpPr>
        <p:spPr>
          <a:xfrm>
            <a:off x="7765852" y="5259586"/>
            <a:ext cx="645066" cy="339328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name</a:t>
            </a:r>
          </a:p>
        </p:txBody>
      </p:sp>
      <p:sp>
        <p:nvSpPr>
          <p:cNvPr id="488" name="C"/>
          <p:cNvSpPr/>
          <p:nvPr/>
        </p:nvSpPr>
        <p:spPr>
          <a:xfrm>
            <a:off x="8408789" y="5259586"/>
            <a:ext cx="645066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C</a:t>
            </a:r>
          </a:p>
        </p:txBody>
      </p:sp>
      <p:sp>
        <p:nvSpPr>
          <p:cNvPr id="489" name="score"/>
          <p:cNvSpPr/>
          <p:nvPr/>
        </p:nvSpPr>
        <p:spPr>
          <a:xfrm>
            <a:off x="7765852" y="5581055"/>
            <a:ext cx="645066" cy="339328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score</a:t>
            </a:r>
          </a:p>
        </p:txBody>
      </p:sp>
      <p:sp>
        <p:nvSpPr>
          <p:cNvPr id="490" name="100"/>
          <p:cNvSpPr/>
          <p:nvPr/>
        </p:nvSpPr>
        <p:spPr>
          <a:xfrm>
            <a:off x="8408789" y="5581055"/>
            <a:ext cx="645066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100</a:t>
            </a:r>
          </a:p>
        </p:txBody>
      </p:sp>
      <p:sp>
        <p:nvSpPr>
          <p:cNvPr id="499" name="Connection Line"/>
          <p:cNvSpPr/>
          <p:nvPr/>
        </p:nvSpPr>
        <p:spPr>
          <a:xfrm>
            <a:off x="5894338" y="3798838"/>
            <a:ext cx="1865154" cy="14272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755" y="1129"/>
                  <a:pt x="17955" y="8329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 sz="1266"/>
          </a:p>
        </p:txBody>
      </p:sp>
      <p:sp>
        <p:nvSpPr>
          <p:cNvPr id="500" name="Connection Line"/>
          <p:cNvSpPr/>
          <p:nvPr/>
        </p:nvSpPr>
        <p:spPr>
          <a:xfrm>
            <a:off x="5535260" y="3798837"/>
            <a:ext cx="379380" cy="14561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908" h="21600" extrusionOk="0">
                <a:moveTo>
                  <a:pt x="2618" y="0"/>
                </a:moveTo>
                <a:cubicBezTo>
                  <a:pt x="-3692" y="5512"/>
                  <a:pt x="1405" y="12712"/>
                  <a:pt x="17908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 sz="1266"/>
          </a:p>
        </p:txBody>
      </p:sp>
      <p:sp>
        <p:nvSpPr>
          <p:cNvPr id="501" name="Connection Line"/>
          <p:cNvSpPr/>
          <p:nvPr/>
        </p:nvSpPr>
        <p:spPr>
          <a:xfrm>
            <a:off x="4184389" y="3798838"/>
            <a:ext cx="1067013" cy="14548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02" h="21600" extrusionOk="0">
                <a:moveTo>
                  <a:pt x="20802" y="0"/>
                </a:moveTo>
                <a:cubicBezTo>
                  <a:pt x="6112" y="5172"/>
                  <a:pt x="-798" y="12372"/>
                  <a:pt x="73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 sz="1266"/>
          </a:p>
        </p:txBody>
      </p:sp>
      <p:sp>
        <p:nvSpPr>
          <p:cNvPr id="494" name="Rectangle"/>
          <p:cNvSpPr/>
          <p:nvPr/>
        </p:nvSpPr>
        <p:spPr>
          <a:xfrm>
            <a:off x="1925836" y="964406"/>
            <a:ext cx="8410057" cy="5287352"/>
          </a:xfrm>
          <a:prstGeom prst="rect">
            <a:avLst/>
          </a:prstGeom>
          <a:solidFill>
            <a:srgbClr val="FFFFFF">
              <a:alpha val="80000"/>
            </a:srgb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495" name="Use Case 1…"/>
          <p:cNvSpPr/>
          <p:nvPr/>
        </p:nvSpPr>
        <p:spPr>
          <a:xfrm>
            <a:off x="2042462" y="3518297"/>
            <a:ext cx="2427795" cy="2190948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rPr sz="2109"/>
              <a:t>Use Case 1</a:t>
            </a:r>
          </a:p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109"/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rPr sz="1547"/>
              <a:t>Get max score</a:t>
            </a:r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rPr sz="1547"/>
              <a:t>(reference copy)</a:t>
            </a:r>
          </a:p>
        </p:txBody>
      </p:sp>
      <p:sp>
        <p:nvSpPr>
          <p:cNvPr id="496" name="Use Case 2…"/>
          <p:cNvSpPr/>
          <p:nvPr/>
        </p:nvSpPr>
        <p:spPr>
          <a:xfrm>
            <a:off x="4882103" y="3518297"/>
            <a:ext cx="2427795" cy="2190948"/>
          </a:xfrm>
          <a:prstGeom prst="rect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rPr sz="2109"/>
              <a:t>Use Case 2</a:t>
            </a:r>
          </a:p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109"/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rPr sz="1547"/>
              <a:t>Get median score</a:t>
            </a:r>
            <a:br>
              <a:rPr sz="1547"/>
            </a:br>
            <a:r>
              <a:rPr sz="1547"/>
              <a:t>(shallow copy)</a:t>
            </a:r>
          </a:p>
        </p:txBody>
      </p:sp>
      <p:sp>
        <p:nvSpPr>
          <p:cNvPr id="497" name="Use Case 3…"/>
          <p:cNvSpPr/>
          <p:nvPr/>
        </p:nvSpPr>
        <p:spPr>
          <a:xfrm>
            <a:off x="7721743" y="3518297"/>
            <a:ext cx="2427795" cy="2190948"/>
          </a:xfrm>
          <a:prstGeom prst="rect">
            <a:avLst/>
          </a:prstGeom>
          <a:solidFill>
            <a:schemeClr val="accent6">
              <a:satOff val="-15808"/>
              <a:lumOff val="-1755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rPr sz="2109"/>
              <a:t>Use Case 3</a:t>
            </a:r>
          </a:p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2109"/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rPr sz="1547"/>
              <a:t>Record historical scores (deep copy)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def max_score(people):   highest = None   for p in people:     if highest == None or p[&quot;score&quot;] &gt; highest:       highest = p[&quot;score&quot;]   return highest…"/>
          <p:cNvSpPr txBox="1">
            <a:spLocks noGrp="1"/>
          </p:cNvSpPr>
          <p:nvPr>
            <p:ph type="body" sz="half" idx="1"/>
          </p:nvPr>
        </p:nvSpPr>
        <p:spPr>
          <a:xfrm>
            <a:off x="2461617" y="298237"/>
            <a:ext cx="7804547" cy="2809155"/>
          </a:xfrm>
          <a:prstGeom prst="rect">
            <a:avLst/>
          </a:prstGeom>
        </p:spPr>
        <p:txBody>
          <a:bodyPr anchor="t">
            <a:normAutofit fontScale="92500" lnSpcReduction="10000"/>
          </a:bodyPr>
          <a:lstStyle/>
          <a:p>
            <a:pPr marL="0" lvl="5" indent="0"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def </a:t>
            </a:r>
            <a:r>
              <a:rPr dirty="0" err="1"/>
              <a:t>max_score</a:t>
            </a:r>
            <a:r>
              <a:rPr dirty="0"/>
              <a:t>(</a:t>
            </a:r>
            <a:r>
              <a:rPr b="1" dirty="0"/>
              <a:t>people</a:t>
            </a:r>
            <a:r>
              <a:rPr dirty="0"/>
              <a:t>):</a:t>
            </a:r>
            <a:br>
              <a:rPr dirty="0"/>
            </a:br>
            <a:r>
              <a:rPr dirty="0"/>
              <a:t>  highest = None</a:t>
            </a:r>
            <a:br>
              <a:rPr dirty="0"/>
            </a:br>
            <a:r>
              <a:rPr dirty="0"/>
              <a:t>  for p in people:</a:t>
            </a:r>
            <a:br>
              <a:rPr dirty="0"/>
            </a:br>
            <a:r>
              <a:rPr dirty="0"/>
              <a:t>    if highest == None or p["score"] &gt; highest:</a:t>
            </a:r>
            <a:br>
              <a:rPr dirty="0"/>
            </a:br>
            <a:r>
              <a:rPr dirty="0"/>
              <a:t>      highest = p["score"]</a:t>
            </a:r>
            <a:br>
              <a:rPr dirty="0"/>
            </a:br>
            <a:r>
              <a:rPr dirty="0"/>
              <a:t>  return highest</a:t>
            </a:r>
          </a:p>
          <a:p>
            <a:pPr marL="0" lvl="5" indent="0"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 dirty="0"/>
              <a:t>players</a:t>
            </a:r>
            <a:r>
              <a:rPr dirty="0"/>
              <a:t> = …</a:t>
            </a:r>
            <a:br>
              <a:rPr dirty="0"/>
            </a:br>
            <a:r>
              <a:rPr dirty="0"/>
              <a:t>m = </a:t>
            </a:r>
            <a:r>
              <a:rPr dirty="0" err="1"/>
              <a:t>max_score</a:t>
            </a:r>
            <a:r>
              <a:rPr dirty="0"/>
              <a:t>(</a:t>
            </a:r>
            <a:r>
              <a:rPr b="1" dirty="0"/>
              <a:t>players</a:t>
            </a:r>
            <a:r>
              <a:rPr dirty="0"/>
              <a:t>)</a:t>
            </a:r>
          </a:p>
        </p:txBody>
      </p:sp>
      <p:sp>
        <p:nvSpPr>
          <p:cNvPr id="536" name="Line"/>
          <p:cNvSpPr/>
          <p:nvPr/>
        </p:nvSpPr>
        <p:spPr>
          <a:xfrm>
            <a:off x="1666875" y="3437930"/>
            <a:ext cx="885825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537" name="Arrow"/>
          <p:cNvSpPr/>
          <p:nvPr/>
        </p:nvSpPr>
        <p:spPr>
          <a:xfrm>
            <a:off x="1890118" y="2306948"/>
            <a:ext cx="479114" cy="479115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def max_score(people):   highest = None   for p in people:     if highest == None or p[&quot;score&quot;] &gt; highest:       highest = p[&quot;score&quot;]   return highest…"/>
          <p:cNvSpPr txBox="1">
            <a:spLocks noGrp="1"/>
          </p:cNvSpPr>
          <p:nvPr>
            <p:ph type="body" sz="half" idx="1"/>
          </p:nvPr>
        </p:nvSpPr>
        <p:spPr>
          <a:xfrm>
            <a:off x="2461617" y="298237"/>
            <a:ext cx="7804547" cy="2809155"/>
          </a:xfrm>
          <a:prstGeom prst="rect">
            <a:avLst/>
          </a:prstGeom>
        </p:spPr>
        <p:txBody>
          <a:bodyPr anchor="t">
            <a:normAutofit fontScale="92500" lnSpcReduction="10000"/>
          </a:bodyPr>
          <a:lstStyle/>
          <a:p>
            <a:pPr marL="0" lvl="5" indent="0"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def max_score(</a:t>
            </a:r>
            <a:r>
              <a:rPr b="1"/>
              <a:t>people</a:t>
            </a:r>
            <a:r>
              <a:t>):</a:t>
            </a:r>
            <a:br/>
            <a:r>
              <a:t>  highest = None</a:t>
            </a:r>
            <a:br/>
            <a:r>
              <a:t>  for p in people:</a:t>
            </a:r>
            <a:br/>
            <a:r>
              <a:t>    if highest == None or p["score"] &gt; highest:</a:t>
            </a:r>
            <a:br/>
            <a:r>
              <a:t>      highest = p["score"]</a:t>
            </a:r>
            <a:br/>
            <a:r>
              <a:t>  return highest</a:t>
            </a:r>
          </a:p>
          <a:p>
            <a:pPr marL="0" lvl="5" indent="0"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m = max_score(</a:t>
            </a:r>
            <a:r>
              <a:rPr b="1"/>
              <a:t>players</a:t>
            </a:r>
            <a:r>
              <a:t>)</a:t>
            </a:r>
          </a:p>
        </p:txBody>
      </p:sp>
      <p:sp>
        <p:nvSpPr>
          <p:cNvPr id="540" name="players"/>
          <p:cNvSpPr txBox="1"/>
          <p:nvPr/>
        </p:nvSpPr>
        <p:spPr>
          <a:xfrm>
            <a:off x="2255973" y="4036698"/>
            <a:ext cx="538866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266"/>
              <a:t>players</a:t>
            </a:r>
          </a:p>
        </p:txBody>
      </p:sp>
      <p:sp>
        <p:nvSpPr>
          <p:cNvPr id="541" name="Rectangle"/>
          <p:cNvSpPr/>
          <p:nvPr/>
        </p:nvSpPr>
        <p:spPr>
          <a:xfrm>
            <a:off x="3131344" y="4000500"/>
            <a:ext cx="322899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542" name="Rectangle"/>
          <p:cNvSpPr/>
          <p:nvPr/>
        </p:nvSpPr>
        <p:spPr>
          <a:xfrm>
            <a:off x="5095875" y="4000500"/>
            <a:ext cx="322899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543" name="Rectangle"/>
          <p:cNvSpPr/>
          <p:nvPr/>
        </p:nvSpPr>
        <p:spPr>
          <a:xfrm>
            <a:off x="5417344" y="4000500"/>
            <a:ext cx="322899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544" name="Rectangle"/>
          <p:cNvSpPr/>
          <p:nvPr/>
        </p:nvSpPr>
        <p:spPr>
          <a:xfrm>
            <a:off x="5738812" y="4000500"/>
            <a:ext cx="322899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563" name="Connection Line"/>
          <p:cNvSpPr/>
          <p:nvPr/>
        </p:nvSpPr>
        <p:spPr>
          <a:xfrm>
            <a:off x="3295799" y="3683149"/>
            <a:ext cx="1781683" cy="4639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 sz="1266"/>
          </a:p>
        </p:txBody>
      </p:sp>
      <p:sp>
        <p:nvSpPr>
          <p:cNvPr id="546" name="name"/>
          <p:cNvSpPr/>
          <p:nvPr/>
        </p:nvSpPr>
        <p:spPr>
          <a:xfrm>
            <a:off x="4193977" y="5616774"/>
            <a:ext cx="645066" cy="339328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name</a:t>
            </a:r>
          </a:p>
        </p:txBody>
      </p:sp>
      <p:sp>
        <p:nvSpPr>
          <p:cNvPr id="547" name="A"/>
          <p:cNvSpPr/>
          <p:nvPr/>
        </p:nvSpPr>
        <p:spPr>
          <a:xfrm>
            <a:off x="4836914" y="5616774"/>
            <a:ext cx="645066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A</a:t>
            </a:r>
          </a:p>
        </p:txBody>
      </p:sp>
      <p:sp>
        <p:nvSpPr>
          <p:cNvPr id="548" name="score"/>
          <p:cNvSpPr/>
          <p:nvPr/>
        </p:nvSpPr>
        <p:spPr>
          <a:xfrm>
            <a:off x="4193977" y="5938242"/>
            <a:ext cx="645066" cy="339328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score</a:t>
            </a:r>
          </a:p>
        </p:txBody>
      </p:sp>
      <p:sp>
        <p:nvSpPr>
          <p:cNvPr id="549" name="88"/>
          <p:cNvSpPr/>
          <p:nvPr/>
        </p:nvSpPr>
        <p:spPr>
          <a:xfrm>
            <a:off x="4836914" y="5938242"/>
            <a:ext cx="645066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88</a:t>
            </a:r>
          </a:p>
        </p:txBody>
      </p:sp>
      <p:sp>
        <p:nvSpPr>
          <p:cNvPr id="550" name="name"/>
          <p:cNvSpPr/>
          <p:nvPr/>
        </p:nvSpPr>
        <p:spPr>
          <a:xfrm>
            <a:off x="5890617" y="5616774"/>
            <a:ext cx="645066" cy="339328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name</a:t>
            </a:r>
          </a:p>
        </p:txBody>
      </p:sp>
      <p:sp>
        <p:nvSpPr>
          <p:cNvPr id="551" name="B"/>
          <p:cNvSpPr/>
          <p:nvPr/>
        </p:nvSpPr>
        <p:spPr>
          <a:xfrm>
            <a:off x="6533555" y="5616774"/>
            <a:ext cx="645066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B</a:t>
            </a:r>
          </a:p>
        </p:txBody>
      </p:sp>
      <p:sp>
        <p:nvSpPr>
          <p:cNvPr id="552" name="score"/>
          <p:cNvSpPr/>
          <p:nvPr/>
        </p:nvSpPr>
        <p:spPr>
          <a:xfrm>
            <a:off x="5890617" y="5938242"/>
            <a:ext cx="645066" cy="339328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score</a:t>
            </a:r>
          </a:p>
        </p:txBody>
      </p:sp>
      <p:sp>
        <p:nvSpPr>
          <p:cNvPr id="553" name="111"/>
          <p:cNvSpPr/>
          <p:nvPr/>
        </p:nvSpPr>
        <p:spPr>
          <a:xfrm>
            <a:off x="6533555" y="5938242"/>
            <a:ext cx="645066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111</a:t>
            </a:r>
          </a:p>
        </p:txBody>
      </p:sp>
      <p:sp>
        <p:nvSpPr>
          <p:cNvPr id="554" name="name"/>
          <p:cNvSpPr/>
          <p:nvPr/>
        </p:nvSpPr>
        <p:spPr>
          <a:xfrm>
            <a:off x="7765852" y="5616774"/>
            <a:ext cx="645066" cy="339328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name</a:t>
            </a:r>
          </a:p>
        </p:txBody>
      </p:sp>
      <p:sp>
        <p:nvSpPr>
          <p:cNvPr id="555" name="C"/>
          <p:cNvSpPr/>
          <p:nvPr/>
        </p:nvSpPr>
        <p:spPr>
          <a:xfrm>
            <a:off x="8408789" y="5616774"/>
            <a:ext cx="645066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C</a:t>
            </a:r>
          </a:p>
        </p:txBody>
      </p:sp>
      <p:sp>
        <p:nvSpPr>
          <p:cNvPr id="556" name="score"/>
          <p:cNvSpPr/>
          <p:nvPr/>
        </p:nvSpPr>
        <p:spPr>
          <a:xfrm>
            <a:off x="7765852" y="5938242"/>
            <a:ext cx="645066" cy="339328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score</a:t>
            </a:r>
          </a:p>
        </p:txBody>
      </p:sp>
      <p:sp>
        <p:nvSpPr>
          <p:cNvPr id="557" name="100"/>
          <p:cNvSpPr/>
          <p:nvPr/>
        </p:nvSpPr>
        <p:spPr>
          <a:xfrm>
            <a:off x="8408789" y="5938242"/>
            <a:ext cx="645066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100</a:t>
            </a:r>
          </a:p>
        </p:txBody>
      </p:sp>
      <p:sp>
        <p:nvSpPr>
          <p:cNvPr id="564" name="Connection Line"/>
          <p:cNvSpPr/>
          <p:nvPr/>
        </p:nvSpPr>
        <p:spPr>
          <a:xfrm>
            <a:off x="5894338" y="4156025"/>
            <a:ext cx="1865154" cy="14272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755" y="1129"/>
                  <a:pt x="17955" y="8329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 sz="1266"/>
          </a:p>
        </p:txBody>
      </p:sp>
      <p:sp>
        <p:nvSpPr>
          <p:cNvPr id="565" name="Connection Line"/>
          <p:cNvSpPr/>
          <p:nvPr/>
        </p:nvSpPr>
        <p:spPr>
          <a:xfrm>
            <a:off x="5535260" y="4156025"/>
            <a:ext cx="379380" cy="14561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908" h="21600" extrusionOk="0">
                <a:moveTo>
                  <a:pt x="2618" y="0"/>
                </a:moveTo>
                <a:cubicBezTo>
                  <a:pt x="-3692" y="5512"/>
                  <a:pt x="1405" y="12712"/>
                  <a:pt x="17908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 sz="1266"/>
          </a:p>
        </p:txBody>
      </p:sp>
      <p:sp>
        <p:nvSpPr>
          <p:cNvPr id="566" name="Connection Line"/>
          <p:cNvSpPr/>
          <p:nvPr/>
        </p:nvSpPr>
        <p:spPr>
          <a:xfrm>
            <a:off x="4184389" y="4156025"/>
            <a:ext cx="1067013" cy="14548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02" h="21600" extrusionOk="0">
                <a:moveTo>
                  <a:pt x="20802" y="0"/>
                </a:moveTo>
                <a:cubicBezTo>
                  <a:pt x="6112" y="5172"/>
                  <a:pt x="-798" y="12372"/>
                  <a:pt x="73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 sz="1266"/>
          </a:p>
        </p:txBody>
      </p:sp>
      <p:sp>
        <p:nvSpPr>
          <p:cNvPr id="561" name="Line"/>
          <p:cNvSpPr/>
          <p:nvPr/>
        </p:nvSpPr>
        <p:spPr>
          <a:xfrm>
            <a:off x="1666875" y="3437930"/>
            <a:ext cx="885825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562" name="Arrow"/>
          <p:cNvSpPr/>
          <p:nvPr/>
        </p:nvSpPr>
        <p:spPr>
          <a:xfrm>
            <a:off x="1890118" y="2574839"/>
            <a:ext cx="479114" cy="479115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def max_score(people):   highest = None   for p in people:     if highest == None or p[&quot;score&quot;] &gt; highest:       highest = p[&quot;score&quot;]   return highest…"/>
          <p:cNvSpPr txBox="1">
            <a:spLocks noGrp="1"/>
          </p:cNvSpPr>
          <p:nvPr>
            <p:ph type="body" sz="half" idx="1"/>
          </p:nvPr>
        </p:nvSpPr>
        <p:spPr>
          <a:xfrm>
            <a:off x="2461617" y="298237"/>
            <a:ext cx="7804547" cy="2809155"/>
          </a:xfrm>
          <a:prstGeom prst="rect">
            <a:avLst/>
          </a:prstGeom>
        </p:spPr>
        <p:txBody>
          <a:bodyPr anchor="t">
            <a:normAutofit fontScale="92500" lnSpcReduction="10000"/>
          </a:bodyPr>
          <a:lstStyle/>
          <a:p>
            <a:pPr marL="0" lvl="5" indent="0"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def max_score(</a:t>
            </a:r>
            <a:r>
              <a:rPr b="1"/>
              <a:t>people</a:t>
            </a:r>
            <a:r>
              <a:t>):</a:t>
            </a:r>
            <a:br/>
            <a:r>
              <a:t>  highest = None</a:t>
            </a:r>
            <a:br/>
            <a:r>
              <a:t>  for p in people:</a:t>
            </a:r>
            <a:br/>
            <a:r>
              <a:t>    if highest == None or p["score"] &gt; highest:</a:t>
            </a:r>
            <a:br/>
            <a:r>
              <a:t>      highest = p["score"]</a:t>
            </a:r>
            <a:br/>
            <a:r>
              <a:t>  return highest</a:t>
            </a:r>
          </a:p>
          <a:p>
            <a:pPr marL="0" lvl="5" indent="0"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m = max_score(</a:t>
            </a:r>
            <a:r>
              <a:rPr b="1"/>
              <a:t>players</a:t>
            </a:r>
            <a:r>
              <a:t>)</a:t>
            </a:r>
          </a:p>
        </p:txBody>
      </p:sp>
      <p:sp>
        <p:nvSpPr>
          <p:cNvPr id="569" name="players"/>
          <p:cNvSpPr txBox="1"/>
          <p:nvPr/>
        </p:nvSpPr>
        <p:spPr>
          <a:xfrm>
            <a:off x="2255973" y="4036698"/>
            <a:ext cx="538866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266"/>
              <a:t>players</a:t>
            </a:r>
          </a:p>
        </p:txBody>
      </p:sp>
      <p:sp>
        <p:nvSpPr>
          <p:cNvPr id="570" name="Rectangle"/>
          <p:cNvSpPr/>
          <p:nvPr/>
        </p:nvSpPr>
        <p:spPr>
          <a:xfrm>
            <a:off x="3131344" y="4000500"/>
            <a:ext cx="322899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571" name="Rectangle"/>
          <p:cNvSpPr/>
          <p:nvPr/>
        </p:nvSpPr>
        <p:spPr>
          <a:xfrm>
            <a:off x="5095875" y="4000500"/>
            <a:ext cx="322899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572" name="Rectangle"/>
          <p:cNvSpPr/>
          <p:nvPr/>
        </p:nvSpPr>
        <p:spPr>
          <a:xfrm>
            <a:off x="5417344" y="4000500"/>
            <a:ext cx="322899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573" name="Rectangle"/>
          <p:cNvSpPr/>
          <p:nvPr/>
        </p:nvSpPr>
        <p:spPr>
          <a:xfrm>
            <a:off x="5738812" y="4000500"/>
            <a:ext cx="322899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596" name="Connection Line"/>
          <p:cNvSpPr/>
          <p:nvPr/>
        </p:nvSpPr>
        <p:spPr>
          <a:xfrm>
            <a:off x="3295799" y="3683149"/>
            <a:ext cx="1781683" cy="4639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 sz="1266"/>
          </a:p>
        </p:txBody>
      </p:sp>
      <p:sp>
        <p:nvSpPr>
          <p:cNvPr id="575" name="name"/>
          <p:cNvSpPr/>
          <p:nvPr/>
        </p:nvSpPr>
        <p:spPr>
          <a:xfrm>
            <a:off x="4193977" y="5616774"/>
            <a:ext cx="645066" cy="339328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name</a:t>
            </a:r>
          </a:p>
        </p:txBody>
      </p:sp>
      <p:sp>
        <p:nvSpPr>
          <p:cNvPr id="576" name="A"/>
          <p:cNvSpPr/>
          <p:nvPr/>
        </p:nvSpPr>
        <p:spPr>
          <a:xfrm>
            <a:off x="4836914" y="5616774"/>
            <a:ext cx="645066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A</a:t>
            </a:r>
          </a:p>
        </p:txBody>
      </p:sp>
      <p:sp>
        <p:nvSpPr>
          <p:cNvPr id="577" name="score"/>
          <p:cNvSpPr/>
          <p:nvPr/>
        </p:nvSpPr>
        <p:spPr>
          <a:xfrm>
            <a:off x="4193977" y="5938242"/>
            <a:ext cx="645066" cy="339328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score</a:t>
            </a:r>
          </a:p>
        </p:txBody>
      </p:sp>
      <p:sp>
        <p:nvSpPr>
          <p:cNvPr id="578" name="88"/>
          <p:cNvSpPr/>
          <p:nvPr/>
        </p:nvSpPr>
        <p:spPr>
          <a:xfrm>
            <a:off x="4836914" y="5938242"/>
            <a:ext cx="645066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88</a:t>
            </a:r>
          </a:p>
        </p:txBody>
      </p:sp>
      <p:sp>
        <p:nvSpPr>
          <p:cNvPr id="579" name="name"/>
          <p:cNvSpPr/>
          <p:nvPr/>
        </p:nvSpPr>
        <p:spPr>
          <a:xfrm>
            <a:off x="5890617" y="5616774"/>
            <a:ext cx="645066" cy="339328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name</a:t>
            </a:r>
          </a:p>
        </p:txBody>
      </p:sp>
      <p:sp>
        <p:nvSpPr>
          <p:cNvPr id="580" name="B"/>
          <p:cNvSpPr/>
          <p:nvPr/>
        </p:nvSpPr>
        <p:spPr>
          <a:xfrm>
            <a:off x="6533555" y="5616774"/>
            <a:ext cx="645066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B</a:t>
            </a:r>
          </a:p>
        </p:txBody>
      </p:sp>
      <p:sp>
        <p:nvSpPr>
          <p:cNvPr id="581" name="score"/>
          <p:cNvSpPr/>
          <p:nvPr/>
        </p:nvSpPr>
        <p:spPr>
          <a:xfrm>
            <a:off x="5890617" y="5938242"/>
            <a:ext cx="645066" cy="339328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score</a:t>
            </a:r>
          </a:p>
        </p:txBody>
      </p:sp>
      <p:sp>
        <p:nvSpPr>
          <p:cNvPr id="582" name="111"/>
          <p:cNvSpPr/>
          <p:nvPr/>
        </p:nvSpPr>
        <p:spPr>
          <a:xfrm>
            <a:off x="6533555" y="5938242"/>
            <a:ext cx="645066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111</a:t>
            </a:r>
          </a:p>
        </p:txBody>
      </p:sp>
      <p:sp>
        <p:nvSpPr>
          <p:cNvPr id="583" name="name"/>
          <p:cNvSpPr/>
          <p:nvPr/>
        </p:nvSpPr>
        <p:spPr>
          <a:xfrm>
            <a:off x="7765852" y="5616774"/>
            <a:ext cx="645066" cy="339328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name</a:t>
            </a:r>
          </a:p>
        </p:txBody>
      </p:sp>
      <p:sp>
        <p:nvSpPr>
          <p:cNvPr id="584" name="C"/>
          <p:cNvSpPr/>
          <p:nvPr/>
        </p:nvSpPr>
        <p:spPr>
          <a:xfrm>
            <a:off x="8408789" y="5616774"/>
            <a:ext cx="645066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C</a:t>
            </a:r>
          </a:p>
        </p:txBody>
      </p:sp>
      <p:sp>
        <p:nvSpPr>
          <p:cNvPr id="585" name="score"/>
          <p:cNvSpPr/>
          <p:nvPr/>
        </p:nvSpPr>
        <p:spPr>
          <a:xfrm>
            <a:off x="7765852" y="5938242"/>
            <a:ext cx="645066" cy="339328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score</a:t>
            </a:r>
          </a:p>
        </p:txBody>
      </p:sp>
      <p:sp>
        <p:nvSpPr>
          <p:cNvPr id="586" name="100"/>
          <p:cNvSpPr/>
          <p:nvPr/>
        </p:nvSpPr>
        <p:spPr>
          <a:xfrm>
            <a:off x="8408789" y="5938242"/>
            <a:ext cx="645066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100</a:t>
            </a:r>
          </a:p>
        </p:txBody>
      </p:sp>
      <p:sp>
        <p:nvSpPr>
          <p:cNvPr id="597" name="Connection Line"/>
          <p:cNvSpPr/>
          <p:nvPr/>
        </p:nvSpPr>
        <p:spPr>
          <a:xfrm>
            <a:off x="5894338" y="4156025"/>
            <a:ext cx="1865154" cy="14272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755" y="1129"/>
                  <a:pt x="17955" y="8329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 sz="1266"/>
          </a:p>
        </p:txBody>
      </p:sp>
      <p:sp>
        <p:nvSpPr>
          <p:cNvPr id="598" name="Connection Line"/>
          <p:cNvSpPr/>
          <p:nvPr/>
        </p:nvSpPr>
        <p:spPr>
          <a:xfrm>
            <a:off x="5535260" y="4156025"/>
            <a:ext cx="379380" cy="14561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908" h="21600" extrusionOk="0">
                <a:moveTo>
                  <a:pt x="2618" y="0"/>
                </a:moveTo>
                <a:cubicBezTo>
                  <a:pt x="-3692" y="5512"/>
                  <a:pt x="1405" y="12712"/>
                  <a:pt x="17908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 sz="1266"/>
          </a:p>
        </p:txBody>
      </p:sp>
      <p:sp>
        <p:nvSpPr>
          <p:cNvPr id="599" name="Connection Line"/>
          <p:cNvSpPr/>
          <p:nvPr/>
        </p:nvSpPr>
        <p:spPr>
          <a:xfrm>
            <a:off x="4184389" y="4156025"/>
            <a:ext cx="1067013" cy="14548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02" h="21600" extrusionOk="0">
                <a:moveTo>
                  <a:pt x="20802" y="0"/>
                </a:moveTo>
                <a:cubicBezTo>
                  <a:pt x="6112" y="5172"/>
                  <a:pt x="-798" y="12372"/>
                  <a:pt x="73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 sz="1266"/>
          </a:p>
        </p:txBody>
      </p:sp>
      <p:sp>
        <p:nvSpPr>
          <p:cNvPr id="590" name="Line"/>
          <p:cNvSpPr/>
          <p:nvPr/>
        </p:nvSpPr>
        <p:spPr>
          <a:xfrm>
            <a:off x="1666875" y="3437930"/>
            <a:ext cx="885825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591" name="Arrow"/>
          <p:cNvSpPr/>
          <p:nvPr/>
        </p:nvSpPr>
        <p:spPr>
          <a:xfrm>
            <a:off x="1890118" y="226331"/>
            <a:ext cx="479114" cy="479115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592" name="people"/>
          <p:cNvSpPr txBox="1"/>
          <p:nvPr/>
        </p:nvSpPr>
        <p:spPr>
          <a:xfrm>
            <a:off x="2278942" y="4751073"/>
            <a:ext cx="524182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266"/>
              <a:t>people</a:t>
            </a:r>
          </a:p>
        </p:txBody>
      </p:sp>
      <p:sp>
        <p:nvSpPr>
          <p:cNvPr id="593" name="Rectangle"/>
          <p:cNvSpPr/>
          <p:nvPr/>
        </p:nvSpPr>
        <p:spPr>
          <a:xfrm>
            <a:off x="3131344" y="4714875"/>
            <a:ext cx="322899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600" name="Connection Line"/>
          <p:cNvSpPr/>
          <p:nvPr/>
        </p:nvSpPr>
        <p:spPr>
          <a:xfrm>
            <a:off x="3295799" y="4032346"/>
            <a:ext cx="1784822" cy="82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683" extrusionOk="0">
                <a:moveTo>
                  <a:pt x="0" y="20683"/>
                </a:moveTo>
                <a:cubicBezTo>
                  <a:pt x="5567" y="5945"/>
                  <a:pt x="12767" y="-917"/>
                  <a:pt x="21600" y="98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 sz="1266"/>
          </a:p>
        </p:txBody>
      </p:sp>
      <p:sp>
        <p:nvSpPr>
          <p:cNvPr id="595" name="There is no risk of max_score…"/>
          <p:cNvSpPr txBox="1"/>
          <p:nvPr/>
        </p:nvSpPr>
        <p:spPr>
          <a:xfrm>
            <a:off x="7573203" y="3707956"/>
            <a:ext cx="2080249" cy="6565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sz="1266"/>
              <a:t>There is no risk of max_score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sz="1266"/>
              <a:t>accidentally corrupting players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sz="1266"/>
              <a:t>since it only reads people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def max_score(people):   highest = None   for p in people:     if highest == None or p[&quot;score&quot;] &gt; highest:       highest = p[&quot;score&quot;]   return highest…"/>
          <p:cNvSpPr txBox="1">
            <a:spLocks noGrp="1"/>
          </p:cNvSpPr>
          <p:nvPr>
            <p:ph type="body" sz="half" idx="1"/>
          </p:nvPr>
        </p:nvSpPr>
        <p:spPr>
          <a:xfrm>
            <a:off x="2461617" y="298237"/>
            <a:ext cx="7804547" cy="2809155"/>
          </a:xfrm>
          <a:prstGeom prst="rect">
            <a:avLst/>
          </a:prstGeom>
        </p:spPr>
        <p:txBody>
          <a:bodyPr anchor="t">
            <a:normAutofit fontScale="92500" lnSpcReduction="10000"/>
          </a:bodyPr>
          <a:lstStyle/>
          <a:p>
            <a:pPr marL="0" lvl="5" indent="0"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def max_score(</a:t>
            </a:r>
            <a:r>
              <a:rPr b="1"/>
              <a:t>people</a:t>
            </a:r>
            <a:r>
              <a:t>):</a:t>
            </a:r>
            <a:br/>
            <a:r>
              <a:t>  highest = None</a:t>
            </a:r>
            <a:br/>
            <a:r>
              <a:t>  for p in people:</a:t>
            </a:r>
            <a:br/>
            <a:r>
              <a:t>    if highest == None or p["score"] &gt; highest:</a:t>
            </a:r>
            <a:br/>
            <a:r>
              <a:t>      highest = p["score"]</a:t>
            </a:r>
            <a:br/>
            <a:r>
              <a:t>  return highest</a:t>
            </a:r>
          </a:p>
          <a:p>
            <a:pPr marL="0" lvl="5" indent="0"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m = max_score(</a:t>
            </a:r>
            <a:r>
              <a:rPr b="1"/>
              <a:t>players</a:t>
            </a:r>
            <a:r>
              <a:t>)</a:t>
            </a:r>
          </a:p>
        </p:txBody>
      </p:sp>
      <p:sp>
        <p:nvSpPr>
          <p:cNvPr id="603" name="players"/>
          <p:cNvSpPr txBox="1"/>
          <p:nvPr/>
        </p:nvSpPr>
        <p:spPr>
          <a:xfrm>
            <a:off x="2255973" y="4036698"/>
            <a:ext cx="538866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266"/>
              <a:t>players</a:t>
            </a:r>
          </a:p>
        </p:txBody>
      </p:sp>
      <p:sp>
        <p:nvSpPr>
          <p:cNvPr id="604" name="Rectangle"/>
          <p:cNvSpPr/>
          <p:nvPr/>
        </p:nvSpPr>
        <p:spPr>
          <a:xfrm>
            <a:off x="3131344" y="4000500"/>
            <a:ext cx="322899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605" name="Rectangle"/>
          <p:cNvSpPr/>
          <p:nvPr/>
        </p:nvSpPr>
        <p:spPr>
          <a:xfrm>
            <a:off x="5095875" y="4000500"/>
            <a:ext cx="322899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606" name="Rectangle"/>
          <p:cNvSpPr/>
          <p:nvPr/>
        </p:nvSpPr>
        <p:spPr>
          <a:xfrm>
            <a:off x="5417344" y="4000500"/>
            <a:ext cx="322899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607" name="Rectangle"/>
          <p:cNvSpPr/>
          <p:nvPr/>
        </p:nvSpPr>
        <p:spPr>
          <a:xfrm>
            <a:off x="5738812" y="4000500"/>
            <a:ext cx="322899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631" name="Connection Line"/>
          <p:cNvSpPr/>
          <p:nvPr/>
        </p:nvSpPr>
        <p:spPr>
          <a:xfrm>
            <a:off x="3295799" y="3683149"/>
            <a:ext cx="1781683" cy="4639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 sz="1266"/>
          </a:p>
        </p:txBody>
      </p:sp>
      <p:sp>
        <p:nvSpPr>
          <p:cNvPr id="609" name="name"/>
          <p:cNvSpPr/>
          <p:nvPr/>
        </p:nvSpPr>
        <p:spPr>
          <a:xfrm>
            <a:off x="4193977" y="5616774"/>
            <a:ext cx="645066" cy="339328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name</a:t>
            </a:r>
          </a:p>
        </p:txBody>
      </p:sp>
      <p:sp>
        <p:nvSpPr>
          <p:cNvPr id="610" name="A"/>
          <p:cNvSpPr/>
          <p:nvPr/>
        </p:nvSpPr>
        <p:spPr>
          <a:xfrm>
            <a:off x="4836914" y="5616774"/>
            <a:ext cx="645066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A</a:t>
            </a:r>
          </a:p>
        </p:txBody>
      </p:sp>
      <p:sp>
        <p:nvSpPr>
          <p:cNvPr id="611" name="score"/>
          <p:cNvSpPr/>
          <p:nvPr/>
        </p:nvSpPr>
        <p:spPr>
          <a:xfrm>
            <a:off x="4193977" y="5938242"/>
            <a:ext cx="645066" cy="339328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score</a:t>
            </a:r>
          </a:p>
        </p:txBody>
      </p:sp>
      <p:sp>
        <p:nvSpPr>
          <p:cNvPr id="612" name="88"/>
          <p:cNvSpPr/>
          <p:nvPr/>
        </p:nvSpPr>
        <p:spPr>
          <a:xfrm>
            <a:off x="4836914" y="5938242"/>
            <a:ext cx="645066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88</a:t>
            </a:r>
          </a:p>
        </p:txBody>
      </p:sp>
      <p:sp>
        <p:nvSpPr>
          <p:cNvPr id="613" name="name"/>
          <p:cNvSpPr/>
          <p:nvPr/>
        </p:nvSpPr>
        <p:spPr>
          <a:xfrm>
            <a:off x="5890617" y="5616774"/>
            <a:ext cx="645066" cy="339328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name</a:t>
            </a:r>
          </a:p>
        </p:txBody>
      </p:sp>
      <p:sp>
        <p:nvSpPr>
          <p:cNvPr id="614" name="B"/>
          <p:cNvSpPr/>
          <p:nvPr/>
        </p:nvSpPr>
        <p:spPr>
          <a:xfrm>
            <a:off x="6533555" y="5616774"/>
            <a:ext cx="645066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B</a:t>
            </a:r>
          </a:p>
        </p:txBody>
      </p:sp>
      <p:sp>
        <p:nvSpPr>
          <p:cNvPr id="615" name="score"/>
          <p:cNvSpPr/>
          <p:nvPr/>
        </p:nvSpPr>
        <p:spPr>
          <a:xfrm>
            <a:off x="5890617" y="5938242"/>
            <a:ext cx="645066" cy="339328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score</a:t>
            </a:r>
          </a:p>
        </p:txBody>
      </p:sp>
      <p:sp>
        <p:nvSpPr>
          <p:cNvPr id="616" name="111"/>
          <p:cNvSpPr/>
          <p:nvPr/>
        </p:nvSpPr>
        <p:spPr>
          <a:xfrm>
            <a:off x="6533555" y="5938242"/>
            <a:ext cx="645066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111</a:t>
            </a:r>
          </a:p>
        </p:txBody>
      </p:sp>
      <p:sp>
        <p:nvSpPr>
          <p:cNvPr id="617" name="name"/>
          <p:cNvSpPr/>
          <p:nvPr/>
        </p:nvSpPr>
        <p:spPr>
          <a:xfrm>
            <a:off x="7765852" y="5616774"/>
            <a:ext cx="645066" cy="339328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name</a:t>
            </a:r>
          </a:p>
        </p:txBody>
      </p:sp>
      <p:sp>
        <p:nvSpPr>
          <p:cNvPr id="618" name="C"/>
          <p:cNvSpPr/>
          <p:nvPr/>
        </p:nvSpPr>
        <p:spPr>
          <a:xfrm>
            <a:off x="8408789" y="5616774"/>
            <a:ext cx="645066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C</a:t>
            </a:r>
          </a:p>
        </p:txBody>
      </p:sp>
      <p:sp>
        <p:nvSpPr>
          <p:cNvPr id="619" name="score"/>
          <p:cNvSpPr/>
          <p:nvPr/>
        </p:nvSpPr>
        <p:spPr>
          <a:xfrm>
            <a:off x="7765852" y="5938242"/>
            <a:ext cx="645066" cy="339328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score</a:t>
            </a:r>
          </a:p>
        </p:txBody>
      </p:sp>
      <p:sp>
        <p:nvSpPr>
          <p:cNvPr id="620" name="100"/>
          <p:cNvSpPr/>
          <p:nvPr/>
        </p:nvSpPr>
        <p:spPr>
          <a:xfrm>
            <a:off x="8408789" y="5938242"/>
            <a:ext cx="645066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100</a:t>
            </a:r>
          </a:p>
        </p:txBody>
      </p:sp>
      <p:sp>
        <p:nvSpPr>
          <p:cNvPr id="632" name="Connection Line"/>
          <p:cNvSpPr/>
          <p:nvPr/>
        </p:nvSpPr>
        <p:spPr>
          <a:xfrm>
            <a:off x="5894338" y="4156025"/>
            <a:ext cx="1865154" cy="14272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755" y="1129"/>
                  <a:pt x="17955" y="8329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 sz="1266"/>
          </a:p>
        </p:txBody>
      </p:sp>
      <p:sp>
        <p:nvSpPr>
          <p:cNvPr id="633" name="Connection Line"/>
          <p:cNvSpPr/>
          <p:nvPr/>
        </p:nvSpPr>
        <p:spPr>
          <a:xfrm>
            <a:off x="5535260" y="4156025"/>
            <a:ext cx="379380" cy="14561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908" h="21600" extrusionOk="0">
                <a:moveTo>
                  <a:pt x="2618" y="0"/>
                </a:moveTo>
                <a:cubicBezTo>
                  <a:pt x="-3692" y="5512"/>
                  <a:pt x="1405" y="12712"/>
                  <a:pt x="17908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 sz="1266"/>
          </a:p>
        </p:txBody>
      </p:sp>
      <p:sp>
        <p:nvSpPr>
          <p:cNvPr id="634" name="Connection Line"/>
          <p:cNvSpPr/>
          <p:nvPr/>
        </p:nvSpPr>
        <p:spPr>
          <a:xfrm>
            <a:off x="4184389" y="4156025"/>
            <a:ext cx="1067013" cy="14548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02" h="21600" extrusionOk="0">
                <a:moveTo>
                  <a:pt x="20802" y="0"/>
                </a:moveTo>
                <a:cubicBezTo>
                  <a:pt x="6112" y="5172"/>
                  <a:pt x="-798" y="12372"/>
                  <a:pt x="73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 sz="1266"/>
          </a:p>
        </p:txBody>
      </p:sp>
      <p:sp>
        <p:nvSpPr>
          <p:cNvPr id="624" name="Line"/>
          <p:cNvSpPr/>
          <p:nvPr/>
        </p:nvSpPr>
        <p:spPr>
          <a:xfrm>
            <a:off x="1666875" y="3437930"/>
            <a:ext cx="885825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625" name="Arrow"/>
          <p:cNvSpPr/>
          <p:nvPr/>
        </p:nvSpPr>
        <p:spPr>
          <a:xfrm>
            <a:off x="1890118" y="226331"/>
            <a:ext cx="479114" cy="479115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626" name="people"/>
          <p:cNvSpPr txBox="1"/>
          <p:nvPr/>
        </p:nvSpPr>
        <p:spPr>
          <a:xfrm>
            <a:off x="2278942" y="4751073"/>
            <a:ext cx="524182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266"/>
              <a:t>people</a:t>
            </a:r>
          </a:p>
        </p:txBody>
      </p:sp>
      <p:sp>
        <p:nvSpPr>
          <p:cNvPr id="627" name="Rectangle"/>
          <p:cNvSpPr/>
          <p:nvPr/>
        </p:nvSpPr>
        <p:spPr>
          <a:xfrm>
            <a:off x="3131344" y="4714875"/>
            <a:ext cx="322899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635" name="Connection Line"/>
          <p:cNvSpPr/>
          <p:nvPr/>
        </p:nvSpPr>
        <p:spPr>
          <a:xfrm>
            <a:off x="3295799" y="4032346"/>
            <a:ext cx="1784822" cy="82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683" extrusionOk="0">
                <a:moveTo>
                  <a:pt x="0" y="20683"/>
                </a:moveTo>
                <a:cubicBezTo>
                  <a:pt x="5567" y="5945"/>
                  <a:pt x="12767" y="-917"/>
                  <a:pt x="21600" y="98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 sz="1266"/>
          </a:p>
        </p:txBody>
      </p:sp>
      <p:sp>
        <p:nvSpPr>
          <p:cNvPr id="629" name="There is no risk of max_score…"/>
          <p:cNvSpPr txBox="1"/>
          <p:nvPr/>
        </p:nvSpPr>
        <p:spPr>
          <a:xfrm>
            <a:off x="7573203" y="3707956"/>
            <a:ext cx="2080249" cy="6565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sz="1266"/>
              <a:t>There is no risk of max_score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sz="1266"/>
              <a:t>accidentally corrupting players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sz="1266"/>
              <a:t>since it only reads people</a:t>
            </a:r>
          </a:p>
        </p:txBody>
      </p:sp>
      <p:sp>
        <p:nvSpPr>
          <p:cNvPr id="630" name=".…"/>
          <p:cNvSpPr txBox="1"/>
          <p:nvPr/>
        </p:nvSpPr>
        <p:spPr>
          <a:xfrm>
            <a:off x="2027593" y="988866"/>
            <a:ext cx="113814" cy="6565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sz="1266"/>
              <a:t>.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sz="1266"/>
              <a:t>.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sz="1266"/>
              <a:t>.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def max_score(people):   highest = None   for p in people:     if highest == None or p[&quot;score&quot;] &gt; highest:       highest = p[&quot;score&quot;]   return highest…"/>
          <p:cNvSpPr txBox="1">
            <a:spLocks noGrp="1"/>
          </p:cNvSpPr>
          <p:nvPr>
            <p:ph type="body" sz="half" idx="1"/>
          </p:nvPr>
        </p:nvSpPr>
        <p:spPr>
          <a:xfrm>
            <a:off x="2461617" y="298237"/>
            <a:ext cx="7804547" cy="2809155"/>
          </a:xfrm>
          <a:prstGeom prst="rect">
            <a:avLst/>
          </a:prstGeom>
        </p:spPr>
        <p:txBody>
          <a:bodyPr anchor="t">
            <a:normAutofit fontScale="92500" lnSpcReduction="10000"/>
          </a:bodyPr>
          <a:lstStyle/>
          <a:p>
            <a:pPr marL="0" lvl="5" indent="0"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def max_score(</a:t>
            </a:r>
            <a:r>
              <a:rPr b="1"/>
              <a:t>people</a:t>
            </a:r>
            <a:r>
              <a:t>):</a:t>
            </a:r>
            <a:br/>
            <a:r>
              <a:t>  highest = None</a:t>
            </a:r>
            <a:br/>
            <a:r>
              <a:t>  for p in people:</a:t>
            </a:r>
            <a:br/>
            <a:r>
              <a:t>    if highest == None or p["score"] &gt; highest:</a:t>
            </a:r>
            <a:br/>
            <a:r>
              <a:t>      highest = p["score"]</a:t>
            </a:r>
            <a:br/>
            <a:r>
              <a:t>  return highest</a:t>
            </a:r>
          </a:p>
          <a:p>
            <a:pPr marL="0" lvl="5" indent="0"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m = max_score(</a:t>
            </a:r>
            <a:r>
              <a:rPr b="1"/>
              <a:t>players</a:t>
            </a:r>
            <a:r>
              <a:t>)</a:t>
            </a:r>
          </a:p>
        </p:txBody>
      </p:sp>
      <p:sp>
        <p:nvSpPr>
          <p:cNvPr id="638" name="players"/>
          <p:cNvSpPr txBox="1"/>
          <p:nvPr/>
        </p:nvSpPr>
        <p:spPr>
          <a:xfrm>
            <a:off x="2255973" y="4036698"/>
            <a:ext cx="538866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266"/>
              <a:t>players</a:t>
            </a:r>
          </a:p>
        </p:txBody>
      </p:sp>
      <p:sp>
        <p:nvSpPr>
          <p:cNvPr id="639" name="Rectangle"/>
          <p:cNvSpPr/>
          <p:nvPr/>
        </p:nvSpPr>
        <p:spPr>
          <a:xfrm>
            <a:off x="3131344" y="4000500"/>
            <a:ext cx="322899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640" name="Rectangle"/>
          <p:cNvSpPr/>
          <p:nvPr/>
        </p:nvSpPr>
        <p:spPr>
          <a:xfrm>
            <a:off x="5095875" y="4000500"/>
            <a:ext cx="322899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641" name="Rectangle"/>
          <p:cNvSpPr/>
          <p:nvPr/>
        </p:nvSpPr>
        <p:spPr>
          <a:xfrm>
            <a:off x="5417344" y="4000500"/>
            <a:ext cx="322899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642" name="Rectangle"/>
          <p:cNvSpPr/>
          <p:nvPr/>
        </p:nvSpPr>
        <p:spPr>
          <a:xfrm>
            <a:off x="5738812" y="4000500"/>
            <a:ext cx="322899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666" name="Connection Line"/>
          <p:cNvSpPr/>
          <p:nvPr/>
        </p:nvSpPr>
        <p:spPr>
          <a:xfrm>
            <a:off x="3295799" y="3683149"/>
            <a:ext cx="1781683" cy="4639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 sz="1266"/>
          </a:p>
        </p:txBody>
      </p:sp>
      <p:sp>
        <p:nvSpPr>
          <p:cNvPr id="644" name="name"/>
          <p:cNvSpPr/>
          <p:nvPr/>
        </p:nvSpPr>
        <p:spPr>
          <a:xfrm>
            <a:off x="4193977" y="5616774"/>
            <a:ext cx="645066" cy="339328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name</a:t>
            </a:r>
          </a:p>
        </p:txBody>
      </p:sp>
      <p:sp>
        <p:nvSpPr>
          <p:cNvPr id="645" name="A"/>
          <p:cNvSpPr/>
          <p:nvPr/>
        </p:nvSpPr>
        <p:spPr>
          <a:xfrm>
            <a:off x="4836914" y="5616774"/>
            <a:ext cx="645066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A</a:t>
            </a:r>
          </a:p>
        </p:txBody>
      </p:sp>
      <p:sp>
        <p:nvSpPr>
          <p:cNvPr id="646" name="score"/>
          <p:cNvSpPr/>
          <p:nvPr/>
        </p:nvSpPr>
        <p:spPr>
          <a:xfrm>
            <a:off x="4193977" y="5938242"/>
            <a:ext cx="645066" cy="339328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score</a:t>
            </a:r>
          </a:p>
        </p:txBody>
      </p:sp>
      <p:sp>
        <p:nvSpPr>
          <p:cNvPr id="647" name="88"/>
          <p:cNvSpPr/>
          <p:nvPr/>
        </p:nvSpPr>
        <p:spPr>
          <a:xfrm>
            <a:off x="4836914" y="5938242"/>
            <a:ext cx="645066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88</a:t>
            </a:r>
          </a:p>
        </p:txBody>
      </p:sp>
      <p:sp>
        <p:nvSpPr>
          <p:cNvPr id="648" name="name"/>
          <p:cNvSpPr/>
          <p:nvPr/>
        </p:nvSpPr>
        <p:spPr>
          <a:xfrm>
            <a:off x="5890617" y="5616774"/>
            <a:ext cx="645066" cy="339328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name</a:t>
            </a:r>
          </a:p>
        </p:txBody>
      </p:sp>
      <p:sp>
        <p:nvSpPr>
          <p:cNvPr id="649" name="B"/>
          <p:cNvSpPr/>
          <p:nvPr/>
        </p:nvSpPr>
        <p:spPr>
          <a:xfrm>
            <a:off x="6533555" y="5616774"/>
            <a:ext cx="645066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B</a:t>
            </a:r>
          </a:p>
        </p:txBody>
      </p:sp>
      <p:sp>
        <p:nvSpPr>
          <p:cNvPr id="650" name="score"/>
          <p:cNvSpPr/>
          <p:nvPr/>
        </p:nvSpPr>
        <p:spPr>
          <a:xfrm>
            <a:off x="5890617" y="5938242"/>
            <a:ext cx="645066" cy="339328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score</a:t>
            </a:r>
          </a:p>
        </p:txBody>
      </p:sp>
      <p:sp>
        <p:nvSpPr>
          <p:cNvPr id="651" name="111"/>
          <p:cNvSpPr/>
          <p:nvPr/>
        </p:nvSpPr>
        <p:spPr>
          <a:xfrm>
            <a:off x="6533555" y="5938242"/>
            <a:ext cx="645066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111</a:t>
            </a:r>
          </a:p>
        </p:txBody>
      </p:sp>
      <p:sp>
        <p:nvSpPr>
          <p:cNvPr id="652" name="name"/>
          <p:cNvSpPr/>
          <p:nvPr/>
        </p:nvSpPr>
        <p:spPr>
          <a:xfrm>
            <a:off x="7765852" y="5616774"/>
            <a:ext cx="645066" cy="339328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name</a:t>
            </a:r>
          </a:p>
        </p:txBody>
      </p:sp>
      <p:sp>
        <p:nvSpPr>
          <p:cNvPr id="653" name="C"/>
          <p:cNvSpPr/>
          <p:nvPr/>
        </p:nvSpPr>
        <p:spPr>
          <a:xfrm>
            <a:off x="8408789" y="5616774"/>
            <a:ext cx="645066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C</a:t>
            </a:r>
          </a:p>
        </p:txBody>
      </p:sp>
      <p:sp>
        <p:nvSpPr>
          <p:cNvPr id="654" name="score"/>
          <p:cNvSpPr/>
          <p:nvPr/>
        </p:nvSpPr>
        <p:spPr>
          <a:xfrm>
            <a:off x="7765852" y="5938242"/>
            <a:ext cx="645066" cy="339328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score</a:t>
            </a:r>
          </a:p>
        </p:txBody>
      </p:sp>
      <p:sp>
        <p:nvSpPr>
          <p:cNvPr id="655" name="100"/>
          <p:cNvSpPr/>
          <p:nvPr/>
        </p:nvSpPr>
        <p:spPr>
          <a:xfrm>
            <a:off x="8408789" y="5938242"/>
            <a:ext cx="645066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547"/>
              <a:t>100</a:t>
            </a:r>
          </a:p>
        </p:txBody>
      </p:sp>
      <p:sp>
        <p:nvSpPr>
          <p:cNvPr id="667" name="Connection Line"/>
          <p:cNvSpPr/>
          <p:nvPr/>
        </p:nvSpPr>
        <p:spPr>
          <a:xfrm>
            <a:off x="5894338" y="4156025"/>
            <a:ext cx="1865154" cy="14272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755" y="1129"/>
                  <a:pt x="17955" y="8329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 sz="1266"/>
          </a:p>
        </p:txBody>
      </p:sp>
      <p:sp>
        <p:nvSpPr>
          <p:cNvPr id="668" name="Connection Line"/>
          <p:cNvSpPr/>
          <p:nvPr/>
        </p:nvSpPr>
        <p:spPr>
          <a:xfrm>
            <a:off x="5535260" y="4156025"/>
            <a:ext cx="379380" cy="14561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908" h="21600" extrusionOk="0">
                <a:moveTo>
                  <a:pt x="2618" y="0"/>
                </a:moveTo>
                <a:cubicBezTo>
                  <a:pt x="-3692" y="5512"/>
                  <a:pt x="1405" y="12712"/>
                  <a:pt x="17908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 sz="1266"/>
          </a:p>
        </p:txBody>
      </p:sp>
      <p:sp>
        <p:nvSpPr>
          <p:cNvPr id="669" name="Connection Line"/>
          <p:cNvSpPr/>
          <p:nvPr/>
        </p:nvSpPr>
        <p:spPr>
          <a:xfrm>
            <a:off x="4184389" y="4156025"/>
            <a:ext cx="1067013" cy="14548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02" h="21600" extrusionOk="0">
                <a:moveTo>
                  <a:pt x="20802" y="0"/>
                </a:moveTo>
                <a:cubicBezTo>
                  <a:pt x="6112" y="5172"/>
                  <a:pt x="-798" y="12372"/>
                  <a:pt x="73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 sz="1266"/>
          </a:p>
        </p:txBody>
      </p:sp>
      <p:sp>
        <p:nvSpPr>
          <p:cNvPr id="659" name="Line"/>
          <p:cNvSpPr/>
          <p:nvPr/>
        </p:nvSpPr>
        <p:spPr>
          <a:xfrm>
            <a:off x="1666875" y="3437930"/>
            <a:ext cx="885825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660" name="Arrow"/>
          <p:cNvSpPr/>
          <p:nvPr/>
        </p:nvSpPr>
        <p:spPr>
          <a:xfrm>
            <a:off x="1890118" y="1628292"/>
            <a:ext cx="479114" cy="479115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661" name="people"/>
          <p:cNvSpPr txBox="1"/>
          <p:nvPr/>
        </p:nvSpPr>
        <p:spPr>
          <a:xfrm>
            <a:off x="2278942" y="4751073"/>
            <a:ext cx="524182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266"/>
              <a:t>people</a:t>
            </a:r>
          </a:p>
        </p:txBody>
      </p:sp>
      <p:sp>
        <p:nvSpPr>
          <p:cNvPr id="662" name="Rectangle"/>
          <p:cNvSpPr/>
          <p:nvPr/>
        </p:nvSpPr>
        <p:spPr>
          <a:xfrm>
            <a:off x="3131344" y="4714875"/>
            <a:ext cx="322899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sz="1547"/>
          </a:p>
        </p:txBody>
      </p:sp>
      <p:sp>
        <p:nvSpPr>
          <p:cNvPr id="670" name="Connection Line"/>
          <p:cNvSpPr/>
          <p:nvPr/>
        </p:nvSpPr>
        <p:spPr>
          <a:xfrm>
            <a:off x="3295799" y="4032346"/>
            <a:ext cx="1784822" cy="82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683" extrusionOk="0">
                <a:moveTo>
                  <a:pt x="0" y="20683"/>
                </a:moveTo>
                <a:cubicBezTo>
                  <a:pt x="5567" y="5945"/>
                  <a:pt x="12767" y="-917"/>
                  <a:pt x="21600" y="98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 sz="1266"/>
          </a:p>
        </p:txBody>
      </p:sp>
      <p:sp>
        <p:nvSpPr>
          <p:cNvPr id="664" name="highest"/>
          <p:cNvSpPr txBox="1"/>
          <p:nvPr/>
        </p:nvSpPr>
        <p:spPr>
          <a:xfrm>
            <a:off x="2249171" y="5554745"/>
            <a:ext cx="552845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266"/>
              <a:t>highest</a:t>
            </a:r>
          </a:p>
        </p:txBody>
      </p:sp>
      <p:sp>
        <p:nvSpPr>
          <p:cNvPr id="665" name="111"/>
          <p:cNvSpPr/>
          <p:nvPr/>
        </p:nvSpPr>
        <p:spPr>
          <a:xfrm>
            <a:off x="3131344" y="5518547"/>
            <a:ext cx="461255" cy="3393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1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sz="1477"/>
              <a:t>111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1881</Words>
  <Application>Microsoft Office PowerPoint</Application>
  <PresentationFormat>Widescreen</PresentationFormat>
  <Paragraphs>456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Courier</vt:lpstr>
      <vt:lpstr>Gill Sans</vt:lpstr>
      <vt:lpstr>Office Theme</vt:lpstr>
      <vt:lpstr>[220] Copying</vt:lpstr>
      <vt:lpstr>Three Levels of Copy</vt:lpstr>
      <vt:lpstr>Example: Player Scores</vt:lpstr>
      <vt:lpstr>Example: Player Scores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Example: Player Scores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Example: Player Scores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[220] Copying</dc:title>
  <dc:creator>Michael Doescher</dc:creator>
  <cp:lastModifiedBy>Michael Doescher</cp:lastModifiedBy>
  <cp:revision>3</cp:revision>
  <dcterms:created xsi:type="dcterms:W3CDTF">2020-03-20T18:54:59Z</dcterms:created>
  <dcterms:modified xsi:type="dcterms:W3CDTF">2020-03-20T19:36:27Z</dcterms:modified>
</cp:coreProperties>
</file>