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/>
    <p:restoredTop sz="94621"/>
  </p:normalViewPr>
  <p:slideViewPr>
    <p:cSldViewPr snapToGrid="0">
      <p:cViewPr varScale="1">
        <p:scale>
          <a:sx n="56" d="100"/>
          <a:sy n="56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Tabular Data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Dictionaries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345407-6616-5640-9925-6AE39161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124759"/>
            <a:ext cx="4495800" cy="841256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P4)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3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8103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6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300, 200, 400, 100</a:t>
            </a:r>
            <a:r>
              <a:t>]</a:t>
            </a:r>
          </a:p>
        </p:txBody>
      </p:sp>
      <p:sp>
        <p:nvSpPr>
          <p:cNvPr id="179" name="Connection Line"/>
          <p:cNvSpPr/>
          <p:nvPr/>
        </p:nvSpPr>
        <p:spPr>
          <a:xfrm>
            <a:off x="4234102" y="5618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we can have many values"/>
          <p:cNvSpPr txBox="1"/>
          <p:nvPr/>
        </p:nvSpPr>
        <p:spPr>
          <a:xfrm>
            <a:off x="6025182" y="6373317"/>
            <a:ext cx="3164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can have many values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82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</p:txBody>
      </p:sp>
      <p:sp>
        <p:nvSpPr>
          <p:cNvPr id="183" name="0"/>
          <p:cNvSpPr txBox="1"/>
          <p:nvPr/>
        </p:nvSpPr>
        <p:spPr>
          <a:xfrm>
            <a:off x="26335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84" name="1"/>
          <p:cNvSpPr txBox="1"/>
          <p:nvPr/>
        </p:nvSpPr>
        <p:spPr>
          <a:xfrm>
            <a:off x="34336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85" name="2"/>
          <p:cNvSpPr txBox="1"/>
          <p:nvPr/>
        </p:nvSpPr>
        <p:spPr>
          <a:xfrm>
            <a:off x="42337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86" name="3"/>
          <p:cNvSpPr txBox="1"/>
          <p:nvPr/>
        </p:nvSpPr>
        <p:spPr>
          <a:xfrm>
            <a:off x="50338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89" name="Connection Line"/>
          <p:cNvSpPr/>
          <p:nvPr/>
        </p:nvSpPr>
        <p:spPr>
          <a:xfrm>
            <a:off x="3599102" y="59234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8" name="the “labels” are indexes, which are implicitly attached to values"/>
          <p:cNvSpPr txBox="1"/>
          <p:nvPr/>
        </p:nvSpPr>
        <p:spPr>
          <a:xfrm>
            <a:off x="5168900" y="6665417"/>
            <a:ext cx="399692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“labels” are indexes, which</a:t>
            </a:r>
            <a:br/>
            <a:r>
              <a:t>are implicitly attached to values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2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nums[2]</a:t>
            </a:r>
            <a:r>
              <a:t>    # x = 400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2773602" y="6507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we use the “label” (i.e., the index) to lookup the value (here 400)"/>
          <p:cNvSpPr txBox="1"/>
          <p:nvPr/>
        </p:nvSpPr>
        <p:spPr>
          <a:xfrm>
            <a:off x="4343400" y="7249617"/>
            <a:ext cx="424770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the “label” (i.e., the index)</a:t>
            </a:r>
            <a:br/>
            <a:r>
              <a:t>to lookup the value (here 400)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8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labels</a:t>
            </a:r>
            <a:r>
              <a:t>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nums[2]    # x=400</a:t>
            </a:r>
          </a:p>
        </p:txBody>
      </p:sp>
      <p:sp>
        <p:nvSpPr>
          <p:cNvPr id="199" name="Callout"/>
          <p:cNvSpPr/>
          <p:nvPr/>
        </p:nvSpPr>
        <p:spPr>
          <a:xfrm>
            <a:off x="1041400" y="2082800"/>
            <a:ext cx="5725716" cy="1428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9" y="0"/>
                </a:moveTo>
                <a:cubicBezTo>
                  <a:pt x="121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21" y="21600"/>
                  <a:pt x="269" y="21600"/>
                </a:cubicBezTo>
                <a:lnTo>
                  <a:pt x="19248" y="21600"/>
                </a:lnTo>
                <a:cubicBezTo>
                  <a:pt x="19397" y="21600"/>
                  <a:pt x="19517" y="21116"/>
                  <a:pt x="19517" y="20520"/>
                </a:cubicBezTo>
                <a:lnTo>
                  <a:pt x="19517" y="13032"/>
                </a:lnTo>
                <a:lnTo>
                  <a:pt x="21600" y="10872"/>
                </a:lnTo>
                <a:lnTo>
                  <a:pt x="19517" y="8712"/>
                </a:lnTo>
                <a:lnTo>
                  <a:pt x="19517" y="1080"/>
                </a:lnTo>
                <a:cubicBezTo>
                  <a:pt x="19517" y="484"/>
                  <a:pt x="19397" y="0"/>
                  <a:pt x="19248" y="0"/>
                </a:cubicBezTo>
                <a:lnTo>
                  <a:pt x="269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0" name="lists are an inflexible mapping structure,…"/>
          <p:cNvSpPr txBox="1"/>
          <p:nvPr/>
        </p:nvSpPr>
        <p:spPr>
          <a:xfrm>
            <a:off x="6984330" y="2516435"/>
            <a:ext cx="5487740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lists are an </a:t>
            </a:r>
            <a:r>
              <a:rPr b="1"/>
              <a:t>inflexible</a:t>
            </a:r>
            <a:r>
              <a:t> mapping structure,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because we don’t have control over </a:t>
            </a:r>
            <a:r>
              <a:rPr b="1"/>
              <a:t>labels</a:t>
            </a:r>
          </a:p>
        </p:txBody>
      </p:sp>
      <p:sp>
        <p:nvSpPr>
          <p:cNvPr id="201" name="what if we don’t want consecutive integers…"/>
          <p:cNvSpPr txBox="1"/>
          <p:nvPr/>
        </p:nvSpPr>
        <p:spPr>
          <a:xfrm>
            <a:off x="7260902" y="3940112"/>
            <a:ext cx="4934596" cy="685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don’t want consecutive integers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 labels?  E.g., 0, 10, and 20 (but not between)?</a:t>
            </a:r>
          </a:p>
        </p:txBody>
      </p:sp>
      <p:sp>
        <p:nvSpPr>
          <p:cNvPr id="202" name="what if we want to use strings as labels?"/>
          <p:cNvSpPr txBox="1"/>
          <p:nvPr/>
        </p:nvSpPr>
        <p:spPr>
          <a:xfrm>
            <a:off x="7646677" y="5380902"/>
            <a:ext cx="4163046" cy="393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want to use strings as labels?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05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y call it a dictionary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call it a dictionary?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0" y="2797408"/>
            <a:ext cx="8927282" cy="371134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his key…"/>
          <p:cNvSpPr txBox="1"/>
          <p:nvPr/>
        </p:nvSpPr>
        <p:spPr>
          <a:xfrm>
            <a:off x="1180653" y="2707084"/>
            <a:ext cx="1448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key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word)</a:t>
            </a:r>
          </a:p>
        </p:txBody>
      </p:sp>
      <p:sp>
        <p:nvSpPr>
          <p:cNvPr id="210" name="Callout"/>
          <p:cNvSpPr/>
          <p:nvPr/>
        </p:nvSpPr>
        <p:spPr>
          <a:xfrm>
            <a:off x="2890440" y="2831008"/>
            <a:ext cx="2727326" cy="677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cubicBezTo>
                  <a:pt x="3485" y="0"/>
                  <a:pt x="3259" y="906"/>
                  <a:pt x="3259" y="2023"/>
                </a:cubicBezTo>
                <a:lnTo>
                  <a:pt x="3259" y="6007"/>
                </a:lnTo>
                <a:lnTo>
                  <a:pt x="0" y="10041"/>
                </a:lnTo>
                <a:lnTo>
                  <a:pt x="3259" y="14088"/>
                </a:lnTo>
                <a:lnTo>
                  <a:pt x="3259" y="19577"/>
                </a:lnTo>
                <a:cubicBezTo>
                  <a:pt x="3259" y="20694"/>
                  <a:pt x="3485" y="21600"/>
                  <a:pt x="3762" y="21600"/>
                </a:cubicBezTo>
                <a:lnTo>
                  <a:pt x="21097" y="21600"/>
                </a:lnTo>
                <a:cubicBezTo>
                  <a:pt x="21375" y="21600"/>
                  <a:pt x="21600" y="20694"/>
                  <a:pt x="21600" y="19577"/>
                </a:cubicBezTo>
                <a:lnTo>
                  <a:pt x="21600" y="2023"/>
                </a:lnTo>
                <a:cubicBezTo>
                  <a:pt x="21600" y="906"/>
                  <a:pt x="21375" y="0"/>
                  <a:pt x="21097" y="0"/>
                </a:cubicBezTo>
                <a:lnTo>
                  <a:pt x="3762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maps to…"/>
          <p:cNvSpPr txBox="1"/>
          <p:nvPr/>
        </p:nvSpPr>
        <p:spPr>
          <a:xfrm>
            <a:off x="1202382" y="4121646"/>
            <a:ext cx="1405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maps to…</a:t>
            </a:r>
          </a:p>
        </p:txBody>
      </p:sp>
      <p:sp>
        <p:nvSpPr>
          <p:cNvPr id="212" name="this value…"/>
          <p:cNvSpPr txBox="1"/>
          <p:nvPr/>
        </p:nvSpPr>
        <p:spPr>
          <a:xfrm>
            <a:off x="799083" y="5180607"/>
            <a:ext cx="195783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value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definition)</a:t>
            </a:r>
          </a:p>
        </p:txBody>
      </p:sp>
      <p:sp>
        <p:nvSpPr>
          <p:cNvPr id="213" name="Callout"/>
          <p:cNvSpPr/>
          <p:nvPr/>
        </p:nvSpPr>
        <p:spPr>
          <a:xfrm>
            <a:off x="2964656" y="3822700"/>
            <a:ext cx="8947944" cy="271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6" y="0"/>
                </a:moveTo>
                <a:cubicBezTo>
                  <a:pt x="1326" y="0"/>
                  <a:pt x="1090" y="776"/>
                  <a:pt x="1090" y="1733"/>
                </a:cubicBezTo>
                <a:lnTo>
                  <a:pt x="1090" y="12737"/>
                </a:lnTo>
                <a:lnTo>
                  <a:pt x="0" y="14043"/>
                </a:lnTo>
                <a:lnTo>
                  <a:pt x="1090" y="15347"/>
                </a:lnTo>
                <a:lnTo>
                  <a:pt x="1090" y="19867"/>
                </a:lnTo>
                <a:cubicBezTo>
                  <a:pt x="1090" y="20824"/>
                  <a:pt x="1326" y="21600"/>
                  <a:pt x="1616" y="21600"/>
                </a:cubicBezTo>
                <a:lnTo>
                  <a:pt x="21074" y="21600"/>
                </a:lnTo>
                <a:cubicBezTo>
                  <a:pt x="21365" y="21600"/>
                  <a:pt x="21600" y="20824"/>
                  <a:pt x="21600" y="19867"/>
                </a:cubicBezTo>
                <a:lnTo>
                  <a:pt x="21600" y="1733"/>
                </a:lnTo>
                <a:cubicBezTo>
                  <a:pt x="21600" y="776"/>
                  <a:pt x="21365" y="0"/>
                  <a:pt x="21074" y="0"/>
                </a:cubicBezTo>
                <a:lnTo>
                  <a:pt x="1616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Python dicts don't have order, though"/>
          <p:cNvSpPr txBox="1"/>
          <p:nvPr/>
        </p:nvSpPr>
        <p:spPr>
          <a:xfrm>
            <a:off x="4140125" y="7619999"/>
            <a:ext cx="47245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dicts don't have order, though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ums_list = [900, 700, 800]  nums_list[1]       700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</p:txBody>
      </p:sp>
      <p:sp>
        <p:nvSpPr>
          <p:cNvPr id="217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18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2" name="Connection Line"/>
          <p:cNvSpPr/>
          <p:nvPr/>
        </p:nvSpPr>
        <p:spPr>
          <a:xfrm>
            <a:off x="2675572" y="57910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0" name="a dictionary would let us give 700 a label other than it’s position"/>
          <p:cNvSpPr txBox="1"/>
          <p:nvPr/>
        </p:nvSpPr>
        <p:spPr>
          <a:xfrm>
            <a:off x="3585882" y="6538417"/>
            <a:ext cx="80048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a dictionary would let us give 700 a label other than it’s position</a:t>
            </a:r>
          </a:p>
        </p:txBody>
      </p:sp>
      <p:sp>
        <p:nvSpPr>
          <p:cNvPr id="221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2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6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700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800</a:t>
            </a:r>
            <a:r>
              <a:t>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{“first”: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t>, “second”: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700</a:t>
            </a:r>
            <a:r>
              <a:t>, “third”: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800</a:t>
            </a:r>
            <a:r>
              <a:t>}</a:t>
            </a:r>
            <a:br>
              <a:rPr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we have the same values"/>
          <p:cNvSpPr txBox="1"/>
          <p:nvPr/>
        </p:nvSpPr>
        <p:spPr>
          <a:xfrm>
            <a:off x="5816600" y="7478217"/>
            <a:ext cx="31316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have the same values</a:t>
            </a:r>
          </a:p>
        </p:txBody>
      </p:sp>
      <p:sp>
        <p:nvSpPr>
          <p:cNvPr id="22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31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32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900, 700, 800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“first”:900, “second”:700, “third”:800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  <a:br>
              <a:rPr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Line"/>
          <p:cNvSpPr/>
          <p:nvPr/>
        </p:nvSpPr>
        <p:spPr>
          <a:xfrm>
            <a:off x="36576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66421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V="1">
            <a:off x="36703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 flipV="1">
            <a:off x="119888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we use curly braces instead of square brackets"/>
          <p:cNvSpPr txBox="1"/>
          <p:nvPr/>
        </p:nvSpPr>
        <p:spPr>
          <a:xfrm>
            <a:off x="4218018" y="7478217"/>
            <a:ext cx="67325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</a:t>
            </a:r>
            <a:r>
              <a:rPr b="1"/>
              <a:t>curly braces</a:t>
            </a:r>
            <a:r>
              <a:t> instead of </a:t>
            </a:r>
            <a:r>
              <a:rPr b="1"/>
              <a:t>square brackets</a:t>
            </a:r>
          </a:p>
        </p:txBody>
      </p:sp>
      <p:sp>
        <p:nvSpPr>
          <p:cNvPr id="238" name="careful!  curly braces are for both sets and dicts"/>
          <p:cNvSpPr txBox="1"/>
          <p:nvPr/>
        </p:nvSpPr>
        <p:spPr>
          <a:xfrm>
            <a:off x="4353005" y="8240217"/>
            <a:ext cx="646256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careful!  curly braces are for both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t>s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t>s</a:t>
            </a:r>
          </a:p>
        </p:txBody>
      </p:sp>
      <p:sp>
        <p:nvSpPr>
          <p:cNvPr id="23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4782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Dictionaries in Python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creation, lookup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updates, deletes</a:t>
            </a:r>
          </a:p>
          <a:p>
            <a:pPr marL="0" indent="0">
              <a:buSzTx/>
              <a:buNone/>
            </a:pPr>
            <a:r>
              <a:t>When to use dictionaries over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holes in the labels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non-integer labels</a:t>
            </a:r>
          </a:p>
        </p:txBody>
      </p:sp>
      <p:sp>
        <p:nvSpPr>
          <p:cNvPr id="124" name="Chapter 11 of Think Python"/>
          <p:cNvSpPr/>
          <p:nvPr/>
        </p:nvSpPr>
        <p:spPr>
          <a:xfrm>
            <a:off x="8005886" y="2190625"/>
            <a:ext cx="4240065" cy="1185765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Chapter 11 of Think Python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703" y="4384985"/>
            <a:ext cx="3592431" cy="2482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4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43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t>900,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t>700,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t>800}</a:t>
            </a:r>
            <a:br>
              <a:rPr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0"/>
          <p:cNvSpPr txBox="1"/>
          <p:nvPr/>
        </p:nvSpPr>
        <p:spPr>
          <a:xfrm>
            <a:off x="39687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45" name="1"/>
          <p:cNvSpPr txBox="1"/>
          <p:nvPr/>
        </p:nvSpPr>
        <p:spPr>
          <a:xfrm>
            <a:off x="50609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46" name="2"/>
          <p:cNvSpPr txBox="1"/>
          <p:nvPr/>
        </p:nvSpPr>
        <p:spPr>
          <a:xfrm>
            <a:off x="61531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47" name="we choose the label (called a key) for each value.…"/>
          <p:cNvSpPr txBox="1"/>
          <p:nvPr/>
        </p:nvSpPr>
        <p:spPr>
          <a:xfrm>
            <a:off x="4193958" y="7186117"/>
            <a:ext cx="718705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choose the label (called a key) for each value.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Here the keys are the strings “first”, “second”, and “third”</a:t>
            </a:r>
          </a:p>
        </p:txBody>
      </p:sp>
      <p:sp>
        <p:nvSpPr>
          <p:cNvPr id="248" name="we put a colon between each key and value"/>
          <p:cNvSpPr txBox="1"/>
          <p:nvPr/>
        </p:nvSpPr>
        <p:spPr>
          <a:xfrm>
            <a:off x="5050389" y="8329117"/>
            <a:ext cx="54741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put a colon between each key and value</a:t>
            </a:r>
          </a:p>
        </p:txBody>
      </p:sp>
      <p:sp>
        <p:nvSpPr>
          <p:cNvPr id="249" name="Line"/>
          <p:cNvSpPr/>
          <p:nvPr/>
        </p:nvSpPr>
        <p:spPr>
          <a:xfrm>
            <a:off x="53848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>
            <a:off x="8369300" y="592510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111252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5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56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t>900,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rPr b="1"/>
              <a:t>700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t>800}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nums_dict[“second”]       700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80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lookup for a dict is like indexing for a list (label in brackets).…"/>
          <p:cNvSpPr txBox="1"/>
          <p:nvPr/>
        </p:nvSpPr>
        <p:spPr>
          <a:xfrm>
            <a:off x="4318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59" name="Arrow"/>
          <p:cNvSpPr/>
          <p:nvPr/>
        </p:nvSpPr>
        <p:spPr>
          <a:xfrm>
            <a:off x="433901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64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65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b="1"/>
              <a:t>900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t>700,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t>800}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nums_dict[“first”]       900</a:t>
            </a:r>
          </a:p>
        </p:txBody>
      </p:sp>
      <p:sp>
        <p:nvSpPr>
          <p:cNvPr id="270" name="Connection Line"/>
          <p:cNvSpPr/>
          <p:nvPr/>
        </p:nvSpPr>
        <p:spPr>
          <a:xfrm>
            <a:off x="3126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lookup for a dict is like indexing for a list (label in brackets).…"/>
          <p:cNvSpPr txBox="1"/>
          <p:nvPr/>
        </p:nvSpPr>
        <p:spPr>
          <a:xfrm>
            <a:off x="4064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68" name="Arrow"/>
          <p:cNvSpPr/>
          <p:nvPr/>
        </p:nvSpPr>
        <p:spPr>
          <a:xfrm>
            <a:off x="38235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73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74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t>900,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t>700,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rPr b="1"/>
              <a:t>800</a:t>
            </a:r>
            <a:r>
              <a:t>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nums_dict[“third”]       800</a:t>
            </a:r>
          </a:p>
        </p:txBody>
      </p:sp>
      <p:sp>
        <p:nvSpPr>
          <p:cNvPr id="279" name="Connection Line"/>
          <p:cNvSpPr/>
          <p:nvPr/>
        </p:nvSpPr>
        <p:spPr>
          <a:xfrm>
            <a:off x="3253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6" name="lookup for a dict is like indexing for a list (label in brackets).…"/>
          <p:cNvSpPr txBox="1"/>
          <p:nvPr/>
        </p:nvSpPr>
        <p:spPr>
          <a:xfrm>
            <a:off x="4191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77" name="Arrow"/>
          <p:cNvSpPr/>
          <p:nvPr/>
        </p:nvSpPr>
        <p:spPr>
          <a:xfrm>
            <a:off x="38997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8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Dictionaries map labels (called keys, rather than indexes)</a:t>
            </a:r>
            <a:br>
              <a:rPr dirty="0"/>
            </a:br>
            <a:r>
              <a:rPr dirty="0"/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keys can be nearly anything we choose (must be immutable)</a:t>
            </a:r>
          </a:p>
        </p:txBody>
      </p:sp>
      <p:sp>
        <p:nvSpPr>
          <p:cNvPr id="283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</a:rPr>
              <a:t>nums_list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 = [900, 700, 800]</a:t>
            </a:r>
            <a:br>
              <a:rPr dirty="0">
                <a:solidFill>
                  <a:schemeClr val="bg2">
                    <a:lumMod val="90000"/>
                  </a:schemeClr>
                </a:solidFill>
              </a:rPr>
            </a:br>
            <a:br>
              <a:rPr dirty="0">
                <a:solidFill>
                  <a:schemeClr val="bg2">
                    <a:lumMod val="90000"/>
                  </a:schemeClr>
                </a:solidFill>
              </a:rPr>
            </a:br>
            <a:r>
              <a:rPr dirty="0" err="1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</a:rPr>
              <a:t>nums_dict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 = {“first”:900, “second”:700, </a:t>
            </a:r>
            <a:r>
              <a:rPr b="1" dirty="0">
                <a:solidFill>
                  <a:schemeClr val="bg2">
                    <a:lumMod val="90000"/>
                  </a:schemeClr>
                </a:solidFill>
              </a:rPr>
              <a:t>“third”:800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dirty="0">
              <a:solidFill>
                <a:schemeClr val="bg2">
                  <a:lumMod val="90000"/>
                </a:schemeClr>
              </a:solidFill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[“third”]       800</a:t>
            </a:r>
          </a:p>
        </p:txBody>
      </p:sp>
      <p:sp>
        <p:nvSpPr>
          <p:cNvPr id="284" name="900"/>
          <p:cNvSpPr/>
          <p:nvPr/>
        </p:nvSpPr>
        <p:spPr>
          <a:xfrm>
            <a:off x="10261600" y="42830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900</a:t>
            </a:r>
          </a:p>
        </p:txBody>
      </p:sp>
      <p:sp>
        <p:nvSpPr>
          <p:cNvPr id="285" name="700"/>
          <p:cNvSpPr/>
          <p:nvPr/>
        </p:nvSpPr>
        <p:spPr>
          <a:xfrm>
            <a:off x="10261600" y="47402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700</a:t>
            </a:r>
          </a:p>
        </p:txBody>
      </p:sp>
      <p:sp>
        <p:nvSpPr>
          <p:cNvPr id="286" name="600"/>
          <p:cNvSpPr/>
          <p:nvPr/>
        </p:nvSpPr>
        <p:spPr>
          <a:xfrm>
            <a:off x="10261600" y="51974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600</a:t>
            </a:r>
          </a:p>
        </p:txBody>
      </p:sp>
      <p:sp>
        <p:nvSpPr>
          <p:cNvPr id="287" name="900"/>
          <p:cNvSpPr/>
          <p:nvPr/>
        </p:nvSpPr>
        <p:spPr>
          <a:xfrm>
            <a:off x="10261600" y="82330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900</a:t>
            </a:r>
          </a:p>
        </p:txBody>
      </p:sp>
      <p:sp>
        <p:nvSpPr>
          <p:cNvPr id="288" name="700"/>
          <p:cNvSpPr/>
          <p:nvPr/>
        </p:nvSpPr>
        <p:spPr>
          <a:xfrm>
            <a:off x="10261600" y="86902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700</a:t>
            </a:r>
          </a:p>
        </p:txBody>
      </p:sp>
      <p:sp>
        <p:nvSpPr>
          <p:cNvPr id="289" name="600"/>
          <p:cNvSpPr/>
          <p:nvPr/>
        </p:nvSpPr>
        <p:spPr>
          <a:xfrm>
            <a:off x="10261600" y="77758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600</a:t>
            </a:r>
          </a:p>
        </p:txBody>
      </p:sp>
      <p:sp>
        <p:nvSpPr>
          <p:cNvPr id="290" name="&quot;first&quot;"/>
          <p:cNvSpPr txBox="1"/>
          <p:nvPr/>
        </p:nvSpPr>
        <p:spPr>
          <a:xfrm>
            <a:off x="9379780" y="8233064"/>
            <a:ext cx="821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"first"</a:t>
            </a:r>
          </a:p>
        </p:txBody>
      </p:sp>
      <p:sp>
        <p:nvSpPr>
          <p:cNvPr id="291" name="&quot;second&quot;"/>
          <p:cNvSpPr txBox="1"/>
          <p:nvPr/>
        </p:nvSpPr>
        <p:spPr>
          <a:xfrm>
            <a:off x="8998928" y="8664864"/>
            <a:ext cx="12028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"second"</a:t>
            </a:r>
          </a:p>
        </p:txBody>
      </p:sp>
      <p:sp>
        <p:nvSpPr>
          <p:cNvPr id="292" name="&quot;third&quot;"/>
          <p:cNvSpPr txBox="1"/>
          <p:nvPr/>
        </p:nvSpPr>
        <p:spPr>
          <a:xfrm>
            <a:off x="9279470" y="7775864"/>
            <a:ext cx="9222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"third"</a:t>
            </a:r>
          </a:p>
        </p:txBody>
      </p:sp>
      <p:sp>
        <p:nvSpPr>
          <p:cNvPr id="293" name="0"/>
          <p:cNvSpPr txBox="1"/>
          <p:nvPr/>
        </p:nvSpPr>
        <p:spPr>
          <a:xfrm>
            <a:off x="9935057" y="42830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94" name="1"/>
          <p:cNvSpPr txBox="1"/>
          <p:nvPr/>
        </p:nvSpPr>
        <p:spPr>
          <a:xfrm>
            <a:off x="9922357" y="47529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95" name="2"/>
          <p:cNvSpPr txBox="1"/>
          <p:nvPr/>
        </p:nvSpPr>
        <p:spPr>
          <a:xfrm>
            <a:off x="9935057" y="51974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96" name="Line"/>
          <p:cNvSpPr/>
          <p:nvPr/>
        </p:nvSpPr>
        <p:spPr>
          <a:xfrm>
            <a:off x="11849100" y="4420423"/>
            <a:ext cx="0" cy="11222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ordered"/>
          <p:cNvSpPr txBox="1"/>
          <p:nvPr/>
        </p:nvSpPr>
        <p:spPr>
          <a:xfrm rot="5400000">
            <a:off x="11630490" y="4743764"/>
            <a:ext cx="9489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ordered</a:t>
            </a:r>
          </a:p>
        </p:txBody>
      </p:sp>
      <p:sp>
        <p:nvSpPr>
          <p:cNvPr id="298" name="Line"/>
          <p:cNvSpPr/>
          <p:nvPr/>
        </p:nvSpPr>
        <p:spPr>
          <a:xfrm>
            <a:off x="11849099" y="7772738"/>
            <a:ext cx="1" cy="13778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no order"/>
          <p:cNvSpPr txBox="1"/>
          <p:nvPr/>
        </p:nvSpPr>
        <p:spPr>
          <a:xfrm rot="5400000">
            <a:off x="11397617" y="8102591"/>
            <a:ext cx="187049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pPr algn="ctr"/>
            <a:r>
              <a:rPr dirty="0"/>
              <a:t>no order</a:t>
            </a:r>
            <a:endParaRPr lang="en-US" dirty="0"/>
          </a:p>
          <a:p>
            <a:pPr algn="ctr"/>
            <a:r>
              <a:rPr lang="en-US" dirty="0"/>
              <a:t>(Python &lt;= 3.6)</a:t>
            </a:r>
            <a:endParaRPr dirty="0"/>
          </a:p>
        </p:txBody>
      </p:sp>
      <p:sp>
        <p:nvSpPr>
          <p:cNvPr id="300" name="labels"/>
          <p:cNvSpPr txBox="1"/>
          <p:nvPr/>
        </p:nvSpPr>
        <p:spPr>
          <a:xfrm>
            <a:off x="9768153" y="38640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1" name="values"/>
          <p:cNvSpPr txBox="1"/>
          <p:nvPr/>
        </p:nvSpPr>
        <p:spPr>
          <a:xfrm>
            <a:off x="10465854" y="38640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2" name="values"/>
          <p:cNvSpPr txBox="1"/>
          <p:nvPr/>
        </p:nvSpPr>
        <p:spPr>
          <a:xfrm>
            <a:off x="10465854" y="73819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3" name="labels"/>
          <p:cNvSpPr txBox="1"/>
          <p:nvPr/>
        </p:nvSpPr>
        <p:spPr>
          <a:xfrm>
            <a:off x="9443156" y="73819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4" name="key"/>
          <p:cNvSpPr txBox="1"/>
          <p:nvPr/>
        </p:nvSpPr>
        <p:spPr>
          <a:xfrm>
            <a:off x="9554654" y="7064449"/>
            <a:ext cx="4574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key</a:t>
            </a:r>
          </a:p>
        </p:txBody>
      </p:sp>
      <p:sp>
        <p:nvSpPr>
          <p:cNvPr id="305" name="index"/>
          <p:cNvSpPr txBox="1"/>
          <p:nvPr/>
        </p:nvSpPr>
        <p:spPr>
          <a:xfrm>
            <a:off x="9722306" y="3571949"/>
            <a:ext cx="6751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306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Arrow"/>
          <p:cNvSpPr/>
          <p:nvPr/>
        </p:nvSpPr>
        <p:spPr>
          <a:xfrm>
            <a:off x="38997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310" name="parentheses:    ( and )"/>
          <p:cNvSpPr txBox="1"/>
          <p:nvPr/>
        </p:nvSpPr>
        <p:spPr>
          <a:xfrm>
            <a:off x="661640" y="2870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311" name="brackets:    [ and ]"/>
          <p:cNvSpPr txBox="1"/>
          <p:nvPr/>
        </p:nvSpPr>
        <p:spPr>
          <a:xfrm>
            <a:off x="1157840" y="5168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312" name="braces:    { and }"/>
          <p:cNvSpPr txBox="1"/>
          <p:nvPr/>
        </p:nvSpPr>
        <p:spPr>
          <a:xfrm>
            <a:off x="1488322" y="7810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313" name="common structures"/>
          <p:cNvSpPr txBox="1"/>
          <p:nvPr/>
        </p:nvSpPr>
        <p:spPr>
          <a:xfrm>
            <a:off x="409872" y="1765299"/>
            <a:ext cx="414595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common structures</a:t>
            </a:r>
          </a:p>
        </p:txBody>
      </p:sp>
      <p:sp>
        <p:nvSpPr>
          <p:cNvPr id="314" name="uses"/>
          <p:cNvSpPr txBox="1"/>
          <p:nvPr/>
        </p:nvSpPr>
        <p:spPr>
          <a:xfrm>
            <a:off x="6893520" y="1765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315" name="specifying order:"/>
          <p:cNvSpPr txBox="1"/>
          <p:nvPr/>
        </p:nvSpPr>
        <p:spPr>
          <a:xfrm>
            <a:off x="6081814" y="2579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316" name="function invocation:"/>
          <p:cNvSpPr txBox="1"/>
          <p:nvPr/>
        </p:nvSpPr>
        <p:spPr>
          <a:xfrm>
            <a:off x="5763471" y="3341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317" name="sequence indexing:"/>
          <p:cNvSpPr txBox="1"/>
          <p:nvPr/>
        </p:nvSpPr>
        <p:spPr>
          <a:xfrm>
            <a:off x="5861251" y="5119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318" name="sequence slicing:"/>
          <p:cNvSpPr txBox="1"/>
          <p:nvPr/>
        </p:nvSpPr>
        <p:spPr>
          <a:xfrm>
            <a:off x="6149829" y="5881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319" name="dict lookup:"/>
          <p:cNvSpPr txBox="1"/>
          <p:nvPr/>
        </p:nvSpPr>
        <p:spPr>
          <a:xfrm>
            <a:off x="6718352" y="6643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320" name="list creation:"/>
          <p:cNvSpPr txBox="1"/>
          <p:nvPr/>
        </p:nvSpPr>
        <p:spPr>
          <a:xfrm>
            <a:off x="6664030" y="4357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321" name="dict creation:"/>
          <p:cNvSpPr txBox="1"/>
          <p:nvPr/>
        </p:nvSpPr>
        <p:spPr>
          <a:xfrm>
            <a:off x="6559255" y="7659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322" name="set creation:"/>
          <p:cNvSpPr txBox="1"/>
          <p:nvPr/>
        </p:nvSpPr>
        <p:spPr>
          <a:xfrm>
            <a:off x="6651677" y="8421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323" name="(1+2)*3"/>
          <p:cNvSpPr txBox="1"/>
          <p:nvPr/>
        </p:nvSpPr>
        <p:spPr>
          <a:xfrm>
            <a:off x="8518869" y="2573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324" name="f()"/>
          <p:cNvSpPr txBox="1"/>
          <p:nvPr/>
        </p:nvSpPr>
        <p:spPr>
          <a:xfrm>
            <a:off x="8518869" y="3335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325" name="s[-1]"/>
          <p:cNvSpPr txBox="1"/>
          <p:nvPr/>
        </p:nvSpPr>
        <p:spPr>
          <a:xfrm>
            <a:off x="8518869" y="5113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326" name="s[1:-2]"/>
          <p:cNvSpPr txBox="1"/>
          <p:nvPr/>
        </p:nvSpPr>
        <p:spPr>
          <a:xfrm>
            <a:off x="8518869" y="587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327" name="d[&quot;one&quot;]"/>
          <p:cNvSpPr txBox="1"/>
          <p:nvPr/>
        </p:nvSpPr>
        <p:spPr>
          <a:xfrm>
            <a:off x="8518869" y="6637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328" name="s = [1,2,3]"/>
          <p:cNvSpPr txBox="1"/>
          <p:nvPr/>
        </p:nvSpPr>
        <p:spPr>
          <a:xfrm>
            <a:off x="8518869" y="4351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329" name="d = {&quot;one&quot;:1, &quot;two&quot;:2}"/>
          <p:cNvSpPr txBox="1"/>
          <p:nvPr/>
        </p:nvSpPr>
        <p:spPr>
          <a:xfrm>
            <a:off x="8518869" y="7653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330" name="{1,2,3}"/>
          <p:cNvSpPr txBox="1"/>
          <p:nvPr/>
        </p:nvSpPr>
        <p:spPr>
          <a:xfrm>
            <a:off x="8518869" y="841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331" name="Line"/>
          <p:cNvSpPr/>
          <p:nvPr/>
        </p:nvSpPr>
        <p:spPr>
          <a:xfrm flipV="1">
            <a:off x="4310831" y="2825945"/>
            <a:ext cx="1495178" cy="203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4310831" y="3283840"/>
            <a:ext cx="1181746" cy="2847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 flipV="1">
            <a:off x="4310831" y="4635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Line"/>
          <p:cNvSpPr/>
          <p:nvPr/>
        </p:nvSpPr>
        <p:spPr>
          <a:xfrm flipV="1">
            <a:off x="4310831" y="5354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Line"/>
          <p:cNvSpPr/>
          <p:nvPr/>
        </p:nvSpPr>
        <p:spPr>
          <a:xfrm>
            <a:off x="4310831" y="5595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6" name="Line"/>
          <p:cNvSpPr/>
          <p:nvPr/>
        </p:nvSpPr>
        <p:spPr>
          <a:xfrm>
            <a:off x="4310831" y="5671440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4310831" y="7910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4310831" y="8236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41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Dictionary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Updates</a:t>
            </a:r>
          </a:p>
        </p:txBody>
      </p:sp>
      <p:sp>
        <p:nvSpPr>
          <p:cNvPr id="344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 = ["zero", "ten",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lst[2]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['zero', 'ten',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'twenty'</a:t>
            </a: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 = {0: "zero", 10: "ten", 20: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d[20]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{0: 'zero',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'twenty'</a:t>
            </a:r>
            <a:r>
              <a:t>, 10: 'ten'}</a:t>
            </a:r>
          </a:p>
        </p:txBody>
      </p:sp>
      <p:sp>
        <p:nvSpPr>
          <p:cNvPr id="345" name="dictionary updates look like list updates"/>
          <p:cNvSpPr txBox="1"/>
          <p:nvPr/>
        </p:nvSpPr>
        <p:spPr>
          <a:xfrm>
            <a:off x="4251126" y="7338517"/>
            <a:ext cx="5003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updates look like list updates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Dictionary Dele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Deletes</a:t>
            </a:r>
          </a:p>
        </p:txBody>
      </p:sp>
      <p:sp>
        <p:nvSpPr>
          <p:cNvPr id="348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 = ["zero", "ten",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lst.pop(-1)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'not set'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['zero', 'ten']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 = {0: "zero", 10: "ten",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"not set"</a:t>
            </a:r>
            <a: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d.pop(20)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'not set'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{0: 'zero', 10: 'ten'}</a:t>
            </a:r>
          </a:p>
        </p:txBody>
      </p:sp>
      <p:sp>
        <p:nvSpPr>
          <p:cNvPr id="349" name="dictionary deletes look like list deletes"/>
          <p:cNvSpPr txBox="1"/>
          <p:nvPr/>
        </p:nvSpPr>
        <p:spPr>
          <a:xfrm>
            <a:off x="4327177" y="8164016"/>
            <a:ext cx="4851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deletes look like list deletes</a:t>
            </a:r>
          </a:p>
        </p:txBody>
      </p:sp>
      <p:sp>
        <p:nvSpPr>
          <p:cNvPr id="350" name="“not set” isn’t in the dict"/>
          <p:cNvSpPr txBox="1"/>
          <p:nvPr/>
        </p:nvSpPr>
        <p:spPr>
          <a:xfrm>
            <a:off x="5176242" y="6717580"/>
            <a:ext cx="31536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“not set” isn’t in the dict</a:t>
            </a:r>
          </a:p>
        </p:txBody>
      </p:sp>
      <p:sp>
        <p:nvSpPr>
          <p:cNvPr id="351" name="Line"/>
          <p:cNvSpPr/>
          <p:nvPr/>
        </p:nvSpPr>
        <p:spPr>
          <a:xfrm flipH="1" flipV="1">
            <a:off x="5486400" y="6177949"/>
            <a:ext cx="149672" cy="51091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“not set” isn’t in the list"/>
          <p:cNvSpPr txBox="1"/>
          <p:nvPr/>
        </p:nvSpPr>
        <p:spPr>
          <a:xfrm>
            <a:off x="4337970" y="2551980"/>
            <a:ext cx="30488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“not set” isn’t in the list</a:t>
            </a:r>
          </a:p>
        </p:txBody>
      </p:sp>
      <p:sp>
        <p:nvSpPr>
          <p:cNvPr id="353" name="Line"/>
          <p:cNvSpPr/>
          <p:nvPr/>
        </p:nvSpPr>
        <p:spPr>
          <a:xfrm flipH="1">
            <a:off x="4071717" y="2936464"/>
            <a:ext cx="568474" cy="34588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Dictionary Inser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Inserts</a:t>
            </a:r>
          </a:p>
        </p:txBody>
      </p:sp>
      <p:sp>
        <p:nvSpPr>
          <p:cNvPr id="356" name="&gt;&gt;&gt; lst = [&quot;zero&quot;, &quot;ten&quot;]…"/>
          <p:cNvSpPr txBox="1"/>
          <p:nvPr/>
        </p:nvSpPr>
        <p:spPr>
          <a:xfrm>
            <a:off x="965200" y="1562496"/>
            <a:ext cx="11904861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 = ["zero", "ten"]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lst.append("twenty")  </a:t>
            </a:r>
            <a:r>
              <a:rPr>
                <a:solidFill>
                  <a:srgbClr val="929292"/>
                </a:solidFill>
              </a:rPr>
              <a:t># doesn't work: lst[2] =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['zero', 'ten', 'twenty']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 = {0: "zero", 10: "ten"}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d[20]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{0: 'zero', 20: 'twenty', 10: 'ten'}</a:t>
            </a:r>
          </a:p>
        </p:txBody>
      </p:sp>
      <p:sp>
        <p:nvSpPr>
          <p:cNvPr id="357" name="with a dict, if you try to set a value at a key,…"/>
          <p:cNvSpPr txBox="1"/>
          <p:nvPr/>
        </p:nvSpPr>
        <p:spPr>
          <a:xfrm>
            <a:off x="3470622" y="7071816"/>
            <a:ext cx="606355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with a dict, if you try to set a value at a key,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automatically creates it (doesn't work w/ lists)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Demo 1: Score Keeping Ap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Score Keeping App</a:t>
            </a:r>
          </a:p>
        </p:txBody>
      </p:sp>
      <p:sp>
        <p:nvSpPr>
          <p:cNvPr id="363" name="Goal: let users enter scores for various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let users enter scores for various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Commands: set score, lookup score, get highest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champion and their score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200" b="1"/>
              <a:t>python scores.py</a:t>
            </a:r>
            <a:br>
              <a:rPr sz="2200" b="1"/>
            </a:br>
            <a:r>
              <a:rPr sz="2200"/>
              <a:t>enter a cmd (type "help" for descriptions): </a:t>
            </a:r>
            <a:r>
              <a:rPr sz="2200" b="1"/>
              <a:t>set alice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high</a:t>
            </a:r>
            <a:br>
              <a:rPr sz="2200"/>
            </a:br>
            <a:r>
              <a:rPr sz="2200"/>
              <a:t>Alice: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q</a:t>
            </a:r>
            <a:br>
              <a:rPr sz="2200"/>
            </a:br>
            <a:r>
              <a:rPr sz="2200"/>
              <a:t>exiting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4165600"/>
            <a:ext cx="3556000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https://www.google.com/url?sa=i&amp;source=images&amp;cd=&amp;cad=rja&amp;uact=8&amp;ved=0ahUKEwi37NjD--bgAhUI5IMKHUXvAnUQMwhrKAEwAQ&amp;url=https%3A%2F%2Fwww.amazon.com%2FTachikara-Porta-Score-Flip-Scoreboard%2Fdp%2FB006VP8M26&amp;psig=AOvVaw2vUf2T1DoEbyB-Qj9Bi7Ws&amp;ust=1551736624958766&amp;ictx=3&amp;uact=3"/>
          <p:cNvSpPr txBox="1"/>
          <p:nvPr/>
        </p:nvSpPr>
        <p:spPr>
          <a:xfrm>
            <a:off x="8544615" y="6572250"/>
            <a:ext cx="593988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">
                <a:solidFill>
                  <a:srgbClr val="D6D5D5"/>
                </a:solidFill>
              </a:defRPr>
            </a:lvl1pPr>
          </a:lstStyle>
          <a:p>
            <a:r>
              <a:t>https://www.google.com/url?sa=i&amp;source=images&amp;cd=&amp;cad=rja&amp;uact=8&amp;ved=0ahUKEwi37NjD--bgAhUI5IMKHUXvAnUQMwhrKAEwAQ&amp;url=https%3A%2F%2Fwww.amazon.com%2FTachikara-Porta-Score-Flip-Scoreboard%2Fdp%2FB006VP8M26&amp;psig=AOvVaw2vUf2T1DoEbyB-Qj9Bi7Ws&amp;ust=1551736624958766&amp;ictx=3&amp;uact=3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Demo 2: Print Tornados per Yea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Print Tornados per Year</a:t>
            </a:r>
          </a:p>
        </p:txBody>
      </p:sp>
      <p:sp>
        <p:nvSpPr>
          <p:cNvPr id="368" name="Goal: given a CSV of tornados,           print how many occurred per year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given a CSV of tornados,</a:t>
            </a:r>
            <a:br/>
            <a:r>
              <a:t>          print how many occurred per year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CSV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number per year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tornados.py</a:t>
            </a:r>
            <a:br>
              <a:rPr sz="2800" b="1"/>
            </a:br>
            <a:r>
              <a:rPr sz="2800" b="1"/>
              <a:t>…</a:t>
            </a:r>
            <a:br>
              <a:rPr sz="2800" b="1"/>
            </a:br>
            <a:r>
              <a:rPr sz="2800" b="1"/>
              <a:t>2015: 9</a:t>
            </a:r>
            <a:br>
              <a:rPr sz="2800" b="1"/>
            </a:br>
            <a:r>
              <a:rPr sz="2800" b="1"/>
              <a:t>2016: 2</a:t>
            </a:r>
            <a:br>
              <a:rPr sz="2800" b="1"/>
            </a:br>
            <a:r>
              <a:rPr sz="2800" b="1"/>
              <a:t>2017: 4</a:t>
            </a:r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740150"/>
            <a:ext cx="3810000" cy="252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https://en.wikipedia.org/wiki/Tornado"/>
          <p:cNvSpPr txBox="1"/>
          <p:nvPr/>
        </p:nvSpPr>
        <p:spPr>
          <a:xfrm>
            <a:off x="9049804" y="6318250"/>
            <a:ext cx="20171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 b="0"/>
            </a:lvl1pPr>
          </a:lstStyle>
          <a:p>
            <a:r>
              <a:t>https://en.wikipedia.org/wiki/Tornado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Demo 3: Wizard of Oz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Wizard of Oz</a:t>
            </a:r>
          </a:p>
        </p:txBody>
      </p:sp>
      <p:sp>
        <p:nvSpPr>
          <p:cNvPr id="373" name="Goal: count how often each word appears in the Wizard of Oz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how often each word appears in the Wizard of Oz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Plaintext of book (from Project Gutenberg)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count of each word</a:t>
            </a:r>
          </a:p>
        </p:txBody>
      </p:sp>
      <p:pic>
        <p:nvPicPr>
          <p:cNvPr id="3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5226050"/>
            <a:ext cx="2616201" cy="3444664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https://en.wikipedia.org/wiki/The_Wizard_of_Oz_(1939_film)"/>
          <p:cNvSpPr txBox="1"/>
          <p:nvPr/>
        </p:nvSpPr>
        <p:spPr>
          <a:xfrm>
            <a:off x="4531915" y="8788400"/>
            <a:ext cx="394097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https://en.wikipedia.org/wiki/The_Wizard_of_Oz_(1939_film)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ocabulary: a list is an example of a data structure"/>
          <p:cNvSpPr txBox="1">
            <a:spLocks noGrp="1"/>
          </p:cNvSpPr>
          <p:nvPr>
            <p:ph type="body" idx="1"/>
          </p:nvPr>
        </p:nvSpPr>
        <p:spPr>
          <a:xfrm>
            <a:off x="952500" y="1539875"/>
            <a:ext cx="11099800" cy="6673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400"/>
            </a:pPr>
            <a:r>
              <a:t>Vocabulary: a list is an example of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data structure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3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Definition (from Wikipedia):</a:t>
            </a:r>
          </a:p>
          <a:p>
            <a:pPr marL="0" indent="0">
              <a:buSzTx/>
              <a:buNone/>
            </a:pPr>
            <a:r>
              <a:rPr dirty="0"/>
              <a:t>a </a:t>
            </a:r>
            <a:r>
              <a:rPr b="1" dirty="0"/>
              <a:t>data structure</a:t>
            </a:r>
            <a:r>
              <a:rPr dirty="0"/>
              <a:t> is a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rPr dirty="0"/>
              <a:t>,</a:t>
            </a:r>
            <a:br>
              <a:rPr dirty="0"/>
            </a:br>
            <a:r>
              <a:rPr dirty="0"/>
              <a:t>the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rPr dirty="0"/>
              <a:t> among them,</a:t>
            </a:r>
            <a:br>
              <a:rPr dirty="0"/>
            </a:br>
            <a:r>
              <a:rPr dirty="0"/>
              <a:t>and the functions or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>
              <a:rPr dirty="0"/>
            </a:br>
            <a:r>
              <a:rPr dirty="0"/>
              <a:t>that can be applied to the data</a:t>
            </a:r>
          </a:p>
        </p:txBody>
      </p:sp>
      <p:sp>
        <p:nvSpPr>
          <p:cNvPr id="134" name="a list can contain a bunch of values of varying types"/>
          <p:cNvSpPr/>
          <p:nvPr/>
        </p:nvSpPr>
        <p:spPr>
          <a:xfrm>
            <a:off x="8192994" y="3333731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a list can contain a bunch of values of varying types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7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Definition (from Wikipedia):</a:t>
            </a:r>
          </a:p>
          <a:p>
            <a:pPr marL="0" indent="0">
              <a:buSzTx/>
              <a:buNone/>
            </a:pPr>
            <a:r>
              <a:rPr dirty="0"/>
              <a:t>a </a:t>
            </a:r>
            <a:r>
              <a:rPr b="1" dirty="0"/>
              <a:t>data structure</a:t>
            </a:r>
            <a:r>
              <a:rPr dirty="0"/>
              <a:t> is a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rPr dirty="0"/>
              <a:t>,</a:t>
            </a:r>
            <a:br>
              <a:rPr dirty="0"/>
            </a:br>
            <a:r>
              <a:rPr dirty="0"/>
              <a:t>the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rPr dirty="0"/>
              <a:t> among them,</a:t>
            </a:r>
            <a:br>
              <a:rPr dirty="0"/>
            </a:br>
            <a:r>
              <a:rPr dirty="0"/>
              <a:t>and the functions or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>
              <a:rPr dirty="0"/>
            </a:br>
            <a:r>
              <a:rPr dirty="0"/>
              <a:t>that can be applied to the data</a:t>
            </a:r>
          </a:p>
        </p:txBody>
      </p:sp>
      <p:sp>
        <p:nvSpPr>
          <p:cNvPr id="138" name="a list can contain a bunch of values of varying types"/>
          <p:cNvSpPr/>
          <p:nvPr/>
        </p:nvSpPr>
        <p:spPr>
          <a:xfrm>
            <a:off x="8166100" y="3185814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a list can contain a bunch of values of varying types</a:t>
            </a:r>
          </a:p>
        </p:txBody>
      </p:sp>
      <p:sp>
        <p:nvSpPr>
          <p:cNvPr id="139" name="every value has an index, representing an order within the list"/>
          <p:cNvSpPr/>
          <p:nvPr/>
        </p:nvSpPr>
        <p:spPr>
          <a:xfrm>
            <a:off x="1346200" y="3604914"/>
            <a:ext cx="3166269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17" y="0"/>
                </a:moveTo>
                <a:lnTo>
                  <a:pt x="3617" y="10182"/>
                </a:lnTo>
                <a:lnTo>
                  <a:pt x="877" y="10182"/>
                </a:lnTo>
                <a:cubicBezTo>
                  <a:pt x="392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392" y="21600"/>
                  <a:pt x="877" y="21600"/>
                </a:cubicBezTo>
                <a:lnTo>
                  <a:pt x="20720" y="21600"/>
                </a:lnTo>
                <a:cubicBezTo>
                  <a:pt x="21205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205" y="10182"/>
                  <a:pt x="20720" y="10182"/>
                </a:cubicBezTo>
                <a:lnTo>
                  <a:pt x="6417" y="10182"/>
                </a:lnTo>
                <a:lnTo>
                  <a:pt x="5017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every value has an index, representing an order within the list</a:t>
            </a:r>
          </a:p>
        </p:txBody>
      </p:sp>
      <p:sp>
        <p:nvSpPr>
          <p:cNvPr id="140" name="L.sort(), len(L), L.pop(0), L.append(x),…"/>
          <p:cNvSpPr/>
          <p:nvPr/>
        </p:nvSpPr>
        <p:spPr>
          <a:xfrm>
            <a:off x="4756150" y="4260155"/>
            <a:ext cx="4923632" cy="377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73" y="0"/>
                </a:moveTo>
                <a:lnTo>
                  <a:pt x="2175" y="13345"/>
                </a:lnTo>
                <a:lnTo>
                  <a:pt x="564" y="13345"/>
                </a:lnTo>
                <a:cubicBezTo>
                  <a:pt x="252" y="13345"/>
                  <a:pt x="0" y="13674"/>
                  <a:pt x="0" y="14081"/>
                </a:cubicBezTo>
                <a:lnTo>
                  <a:pt x="0" y="20865"/>
                </a:lnTo>
                <a:cubicBezTo>
                  <a:pt x="0" y="21271"/>
                  <a:pt x="252" y="21600"/>
                  <a:pt x="564" y="21600"/>
                </a:cubicBezTo>
                <a:lnTo>
                  <a:pt x="21034" y="21600"/>
                </a:lnTo>
                <a:cubicBezTo>
                  <a:pt x="21346" y="21600"/>
                  <a:pt x="21600" y="21271"/>
                  <a:pt x="21600" y="20865"/>
                </a:cubicBezTo>
                <a:lnTo>
                  <a:pt x="21600" y="14081"/>
                </a:lnTo>
                <a:cubicBezTo>
                  <a:pt x="21600" y="13674"/>
                  <a:pt x="21346" y="13345"/>
                  <a:pt x="21034" y="13345"/>
                </a:cubicBezTo>
                <a:lnTo>
                  <a:pt x="3973" y="13345"/>
                </a:lnTo>
                <a:lnTo>
                  <a:pt x="3073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 err="1"/>
              <a:t>L.sort</a:t>
            </a:r>
            <a:r>
              <a:rPr dirty="0"/>
              <a:t>(), </a:t>
            </a:r>
            <a:r>
              <a:rPr dirty="0" err="1"/>
              <a:t>len</a:t>
            </a:r>
            <a:r>
              <a:rPr dirty="0"/>
              <a:t>(L), </a:t>
            </a:r>
            <a:r>
              <a:rPr dirty="0" err="1"/>
              <a:t>L.pop</a:t>
            </a:r>
            <a:r>
              <a:rPr dirty="0"/>
              <a:t>(0), </a:t>
            </a:r>
            <a:r>
              <a:rPr dirty="0" err="1"/>
              <a:t>L.append</a:t>
            </a:r>
            <a:r>
              <a:rPr dirty="0"/>
              <a:t>(x),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update, iterate (for loop),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43" name="Definition (from Wikipedia)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572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 (from Wikipedia):</a:t>
            </a:r>
          </a:p>
          <a:p>
            <a:pPr marL="0" indent="0">
              <a:buSzTx/>
              <a:buNone/>
            </a:pPr>
            <a:r>
              <a:t>a </a:t>
            </a:r>
            <a:r>
              <a:rPr b="1"/>
              <a:t>data structure</a:t>
            </a:r>
            <a:r>
              <a:t> is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t>,</a:t>
            </a:r>
            <a:br/>
            <a:r>
              <a:t>the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t> among them,</a:t>
            </a:r>
            <a:br/>
            <a:r>
              <a:t>and the functions or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/>
            <a:r>
              <a:t>that can be applied to the data</a:t>
            </a:r>
          </a:p>
        </p:txBody>
      </p:sp>
      <p:sp>
        <p:nvSpPr>
          <p:cNvPr id="144" name="Line"/>
          <p:cNvSpPr/>
          <p:nvPr/>
        </p:nvSpPr>
        <p:spPr>
          <a:xfrm>
            <a:off x="3212868" y="5892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 flipH="1">
            <a:off x="4368568" y="5168900"/>
            <a:ext cx="1" cy="38294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list"/>
          <p:cNvSpPr txBox="1"/>
          <p:nvPr/>
        </p:nvSpPr>
        <p:spPr>
          <a:xfrm>
            <a:off x="3298130" y="6076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7" name="set"/>
          <p:cNvSpPr txBox="1"/>
          <p:nvPr/>
        </p:nvSpPr>
        <p:spPr>
          <a:xfrm>
            <a:off x="3389585" y="6838949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set</a:t>
            </a:r>
          </a:p>
        </p:txBody>
      </p:sp>
      <p:sp>
        <p:nvSpPr>
          <p:cNvPr id="148" name="dict"/>
          <p:cNvSpPr txBox="1"/>
          <p:nvPr/>
        </p:nvSpPr>
        <p:spPr>
          <a:xfrm>
            <a:off x="3298130" y="7727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</a:t>
            </a:r>
          </a:p>
        </p:txBody>
      </p:sp>
      <p:sp>
        <p:nvSpPr>
          <p:cNvPr id="149" name="..."/>
          <p:cNvSpPr txBox="1"/>
          <p:nvPr/>
        </p:nvSpPr>
        <p:spPr>
          <a:xfrm>
            <a:off x="3563714" y="8496299"/>
            <a:ext cx="31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</a:t>
            </a:r>
          </a:p>
        </p:txBody>
      </p:sp>
      <p:sp>
        <p:nvSpPr>
          <p:cNvPr id="150" name="suggested…"/>
          <p:cNvSpPr txBox="1"/>
          <p:nvPr/>
        </p:nvSpPr>
        <p:spPr>
          <a:xfrm>
            <a:off x="1185688" y="6677202"/>
            <a:ext cx="13878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suggested</a:t>
            </a:r>
          </a:p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note-taking</a:t>
            </a:r>
          </a:p>
        </p:txBody>
      </p:sp>
      <p:sp>
        <p:nvSpPr>
          <p:cNvPr id="151" name="values"/>
          <p:cNvSpPr txBox="1"/>
          <p:nvPr/>
        </p:nvSpPr>
        <p:spPr>
          <a:xfrm>
            <a:off x="4740050" y="5245099"/>
            <a:ext cx="1082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values</a:t>
            </a:r>
          </a:p>
        </p:txBody>
      </p:sp>
      <p:sp>
        <p:nvSpPr>
          <p:cNvPr id="152" name="relationships"/>
          <p:cNvSpPr txBox="1"/>
          <p:nvPr/>
        </p:nvSpPr>
        <p:spPr>
          <a:xfrm>
            <a:off x="6426124" y="5245099"/>
            <a:ext cx="21023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relationships</a:t>
            </a:r>
          </a:p>
        </p:txBody>
      </p:sp>
      <p:sp>
        <p:nvSpPr>
          <p:cNvPr id="153" name="operations"/>
          <p:cNvSpPr txBox="1"/>
          <p:nvPr/>
        </p:nvSpPr>
        <p:spPr>
          <a:xfrm>
            <a:off x="8874198" y="5245099"/>
            <a:ext cx="177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operations</a:t>
            </a:r>
          </a:p>
        </p:txBody>
      </p:sp>
      <p:sp>
        <p:nvSpPr>
          <p:cNvPr id="154" name="Line"/>
          <p:cNvSpPr/>
          <p:nvPr/>
        </p:nvSpPr>
        <p:spPr>
          <a:xfrm>
            <a:off x="3212868" y="6654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3212868" y="75184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3212868" y="84201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 flipH="1">
            <a:off x="6178849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8718850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anything"/>
          <p:cNvSpPr txBox="1"/>
          <p:nvPr/>
        </p:nvSpPr>
        <p:spPr>
          <a:xfrm>
            <a:off x="4681413" y="6083299"/>
            <a:ext cx="11273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anything</a:t>
            </a:r>
          </a:p>
        </p:txBody>
      </p:sp>
      <p:sp>
        <p:nvSpPr>
          <p:cNvPr id="160" name="ordered (0,1,...)"/>
          <p:cNvSpPr txBox="1"/>
          <p:nvPr/>
        </p:nvSpPr>
        <p:spPr>
          <a:xfrm>
            <a:off x="6430567" y="6083299"/>
            <a:ext cx="20365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ordered (0,1,...)</a:t>
            </a:r>
          </a:p>
        </p:txBody>
      </p:sp>
      <p:sp>
        <p:nvSpPr>
          <p:cNvPr id="161" name="no ordering"/>
          <p:cNvSpPr txBox="1"/>
          <p:nvPr/>
        </p:nvSpPr>
        <p:spPr>
          <a:xfrm>
            <a:off x="6409790" y="6845299"/>
            <a:ext cx="1575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no ordering</a:t>
            </a:r>
          </a:p>
        </p:txBody>
      </p:sp>
      <p:sp>
        <p:nvSpPr>
          <p:cNvPr id="162" name="indexing, pop, len, index,…"/>
          <p:cNvSpPr txBox="1"/>
          <p:nvPr/>
        </p:nvSpPr>
        <p:spPr>
          <a:xfrm>
            <a:off x="8901170" y="5905500"/>
            <a:ext cx="30606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t>indexing, pop, len, index,</a:t>
            </a:r>
          </a:p>
          <a:p>
            <a:pPr algn="l">
              <a:defRPr sz="2200" b="0"/>
            </a:pPr>
            <a:r>
              <a:t>slicing, in, iteration (for), ...</a:t>
            </a:r>
          </a:p>
        </p:txBody>
      </p:sp>
      <p:sp>
        <p:nvSpPr>
          <p:cNvPr id="163" name="in, =="/>
          <p:cNvSpPr txBox="1"/>
          <p:nvPr/>
        </p:nvSpPr>
        <p:spPr>
          <a:xfrm>
            <a:off x="8901170" y="6838949"/>
            <a:ext cx="9669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==</a:t>
            </a:r>
          </a:p>
        </p:txBody>
      </p:sp>
      <p:sp>
        <p:nvSpPr>
          <p:cNvPr id="164" name="????"/>
          <p:cNvSpPr txBox="1"/>
          <p:nvPr/>
        </p:nvSpPr>
        <p:spPr>
          <a:xfrm>
            <a:off x="4984948" y="6845299"/>
            <a:ext cx="5203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otivation: lots of dat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Motivation: lots of data</a:t>
            </a:r>
          </a:p>
        </p:txBody>
      </p:sp>
      <p:sp>
        <p:nvSpPr>
          <p:cNvPr id="167" name="For loops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For loops: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copy/paste is a pain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times to copy/paste before program runs</a:t>
            </a:r>
          </a:p>
          <a:p>
            <a:pPr marL="0" indent="0">
              <a:buSzTx/>
              <a:buNone/>
            </a:pPr>
            <a:r>
              <a:t>For data structures: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creating many variables is a pain</a:t>
            </a:r>
            <a:br/>
            <a:r>
              <a:t>(imagine your program analyzes ten thousand values)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values you will have before program runs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2179</Words>
  <Application>Microsoft Macintosh PowerPoint</Application>
  <PresentationFormat>Custom</PresentationFormat>
  <Paragraphs>326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Dictionaries</vt:lpstr>
      <vt:lpstr>Learning Objectives Today</vt:lpstr>
      <vt:lpstr>Today's Outline</vt:lpstr>
      <vt:lpstr>PowerPoint Presentation</vt:lpstr>
      <vt:lpstr>Data Structures</vt:lpstr>
      <vt:lpstr>Data Structures</vt:lpstr>
      <vt:lpstr>Data Structures</vt:lpstr>
      <vt:lpstr>Motivation: lots of data</vt:lpstr>
      <vt:lpstr>Today's Outline</vt:lpstr>
      <vt:lpstr>Mappings</vt:lpstr>
      <vt:lpstr>Mappings</vt:lpstr>
      <vt:lpstr>Mappings</vt:lpstr>
      <vt:lpstr>Mappings</vt:lpstr>
      <vt:lpstr>Mappings</vt:lpstr>
      <vt:lpstr>Today's Outline</vt:lpstr>
      <vt:lpstr>Why call it a dictionary?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A note on parenthetical characters</vt:lpstr>
      <vt:lpstr>Today's Outline</vt:lpstr>
      <vt:lpstr>Dictionary Updates</vt:lpstr>
      <vt:lpstr>Dictionary Deletes</vt:lpstr>
      <vt:lpstr>Dictionary Inserts</vt:lpstr>
      <vt:lpstr>Today's Outline</vt:lpstr>
      <vt:lpstr>Demo 1: Score Keeping App</vt:lpstr>
      <vt:lpstr>Demo 2: Print Tornados per Year</vt:lpstr>
      <vt:lpstr>Demo 3: Wizard of Oz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Dictionaries</dc:title>
  <cp:lastModifiedBy>MEENA SYAMKUMAR</cp:lastModifiedBy>
  <cp:revision>6</cp:revision>
  <dcterms:modified xsi:type="dcterms:W3CDTF">2020-03-02T18:39:52Z</dcterms:modified>
</cp:coreProperties>
</file>