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52500" y="444500"/>
            <a:ext cx="11099800" cy="1292424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952500" y="1983233"/>
            <a:ext cx="11099800" cy="533687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600"/>
              </a:spcBef>
              <a:defRPr sz="3200"/>
            </a:lvl1pPr>
            <a:lvl2pPr marL="839611" indent="-395111">
              <a:spcBef>
                <a:spcPts val="3600"/>
              </a:spcBef>
              <a:defRPr sz="3200"/>
            </a:lvl2pPr>
            <a:lvl3pPr marL="1284111" indent="-395111">
              <a:spcBef>
                <a:spcPts val="3600"/>
              </a:spcBef>
              <a:defRPr sz="3200"/>
            </a:lvl3pPr>
            <a:lvl4pPr marL="1728611" indent="-395111">
              <a:spcBef>
                <a:spcPts val="3600"/>
              </a:spcBef>
              <a:defRPr sz="3200"/>
            </a:lvl4pPr>
            <a:lvl5pPr marL="2173111" indent="-395111">
              <a:spcBef>
                <a:spcPts val="36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952500" y="444500"/>
            <a:ext cx="11099800" cy="1292424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952500" y="1983233"/>
            <a:ext cx="11099800" cy="533687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600"/>
              </a:spcBef>
              <a:defRPr sz="3200"/>
            </a:lvl1pPr>
            <a:lvl2pPr marL="839611" indent="-395111">
              <a:spcBef>
                <a:spcPts val="3600"/>
              </a:spcBef>
              <a:defRPr sz="3200"/>
            </a:lvl2pPr>
            <a:lvl3pPr marL="1284111" indent="-395111">
              <a:spcBef>
                <a:spcPts val="3600"/>
              </a:spcBef>
              <a:defRPr sz="3200"/>
            </a:lvl3pPr>
            <a:lvl4pPr marL="1728611" indent="-395111">
              <a:spcBef>
                <a:spcPts val="3600"/>
              </a:spcBef>
              <a:defRPr sz="3200"/>
            </a:lvl4pPr>
            <a:lvl5pPr marL="2173111" indent="-395111">
              <a:spcBef>
                <a:spcPts val="36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Line"/>
          <p:cNvSpPr/>
          <p:nvPr/>
        </p:nvSpPr>
        <p:spPr>
          <a:xfrm>
            <a:off x="70693" y="7572771"/>
            <a:ext cx="12863414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508000" indent="-508000"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52500" indent="-508000"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97000" indent="-508000"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952500" y="444500"/>
            <a:ext cx="11099800" cy="1292424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952500" y="1983233"/>
            <a:ext cx="11099800" cy="533687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600"/>
              </a:spcBef>
              <a:defRPr sz="3200"/>
            </a:lvl1pPr>
            <a:lvl2pPr marL="839611" indent="-395111">
              <a:spcBef>
                <a:spcPts val="3600"/>
              </a:spcBef>
              <a:defRPr sz="3200"/>
            </a:lvl2pPr>
            <a:lvl3pPr marL="1284111" indent="-395111">
              <a:spcBef>
                <a:spcPts val="3600"/>
              </a:spcBef>
              <a:defRPr sz="3200"/>
            </a:lvl3pPr>
            <a:lvl4pPr marL="1728611" indent="-395111">
              <a:spcBef>
                <a:spcPts val="3600"/>
              </a:spcBef>
              <a:defRPr sz="3200"/>
            </a:lvl4pPr>
            <a:lvl5pPr marL="2173111" indent="-395111">
              <a:spcBef>
                <a:spcPts val="36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hyperlink" Target="https://texastreesurgeons.com/services/tree-removal/" TargetMode="Externa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S 301: Recursion…"/>
          <p:cNvSpPr txBox="1"/>
          <p:nvPr>
            <p:ph type="ctrTitle"/>
          </p:nvPr>
        </p:nvSpPr>
        <p:spPr>
          <a:xfrm>
            <a:off x="1270000" y="22860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CS 301: Recursion</a:t>
            </a:r>
          </a:p>
          <a:p>
            <a:pPr>
              <a:spcBef>
                <a:spcPts val="2300"/>
              </a:spcBef>
              <a:defRPr sz="4900"/>
            </a:pPr>
            <a:r>
              <a:t>The Art of Self Reference</a:t>
            </a:r>
          </a:p>
        </p:txBody>
      </p:sp>
      <p:sp>
        <p:nvSpPr>
          <p:cNvPr id="148" name="Tyler Caraza-Harter"/>
          <p:cNvSpPr txBox="1"/>
          <p:nvPr>
            <p:ph type="subTitle" sz="quarter" idx="1"/>
          </p:nvPr>
        </p:nvSpPr>
        <p:spPr>
          <a:xfrm>
            <a:off x="1270000" y="60071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Tyler Caraza-Harter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Example: Trees (Finite Recu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Trees (Finite Recursion)</a:t>
            </a:r>
          </a:p>
        </p:txBody>
      </p:sp>
      <p:sp>
        <p:nvSpPr>
          <p:cNvPr id="248" name="Term: branch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branch</a:t>
            </a:r>
          </a:p>
        </p:txBody>
      </p:sp>
      <p:sp>
        <p:nvSpPr>
          <p:cNvPr id="249" name="Def: wooden stick, with an end splitting into other branches, OR terminating with a leaf"/>
          <p:cNvSpPr txBox="1"/>
          <p:nvPr/>
        </p:nvSpPr>
        <p:spPr>
          <a:xfrm>
            <a:off x="952500" y="3765450"/>
            <a:ext cx="6140947" cy="16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wooden stick, with an end splitting into other branches, OR terminating with a leaf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10769600" y="4976455"/>
            <a:ext cx="1" cy="97984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1" name="Line"/>
          <p:cNvSpPr/>
          <p:nvPr/>
        </p:nvSpPr>
        <p:spPr>
          <a:xfrm flipV="1">
            <a:off x="10820400" y="4059042"/>
            <a:ext cx="461418" cy="93205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2" name="Line"/>
          <p:cNvSpPr/>
          <p:nvPr/>
        </p:nvSpPr>
        <p:spPr>
          <a:xfrm flipH="1" flipV="1">
            <a:off x="10116601" y="3851278"/>
            <a:ext cx="608013" cy="1139823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3" name="Line"/>
          <p:cNvSpPr/>
          <p:nvPr/>
        </p:nvSpPr>
        <p:spPr>
          <a:xfrm flipH="1" flipV="1">
            <a:off x="10020167" y="4273209"/>
            <a:ext cx="713307" cy="713307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4" name="?"/>
          <p:cNvSpPr txBox="1"/>
          <p:nvPr/>
        </p:nvSpPr>
        <p:spPr>
          <a:xfrm>
            <a:off x="9912349" y="328295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55" name="?"/>
          <p:cNvSpPr txBox="1"/>
          <p:nvPr/>
        </p:nvSpPr>
        <p:spPr>
          <a:xfrm>
            <a:off x="11106149" y="346075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56" name="?"/>
          <p:cNvSpPr txBox="1"/>
          <p:nvPr/>
        </p:nvSpPr>
        <p:spPr>
          <a:xfrm>
            <a:off x="9658349" y="3827369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06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07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08" name="global"/>
          <p:cNvSpPr/>
          <p:nvPr/>
        </p:nvSpPr>
        <p:spPr>
          <a:xfrm>
            <a:off x="452931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09" name="fact…"/>
          <p:cNvSpPr/>
          <p:nvPr/>
        </p:nvSpPr>
        <p:spPr>
          <a:xfrm>
            <a:off x="452931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10" name="fact…"/>
          <p:cNvSpPr/>
          <p:nvPr/>
        </p:nvSpPr>
        <p:spPr>
          <a:xfrm>
            <a:off x="4529311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</p:txBody>
      </p:sp>
      <p:sp>
        <p:nvSpPr>
          <p:cNvPr id="2011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12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013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14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015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016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017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018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019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20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  <p:sp>
        <p:nvSpPr>
          <p:cNvPr id="2021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022" name="Arrow"/>
          <p:cNvSpPr/>
          <p:nvPr/>
        </p:nvSpPr>
        <p:spPr>
          <a:xfrm>
            <a:off x="6413500" y="57308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25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26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27" name="global"/>
          <p:cNvSpPr/>
          <p:nvPr/>
        </p:nvSpPr>
        <p:spPr>
          <a:xfrm>
            <a:off x="452931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28" name="fact…"/>
          <p:cNvSpPr/>
          <p:nvPr/>
        </p:nvSpPr>
        <p:spPr>
          <a:xfrm>
            <a:off x="452931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29" name="fact…"/>
          <p:cNvSpPr/>
          <p:nvPr/>
        </p:nvSpPr>
        <p:spPr>
          <a:xfrm>
            <a:off x="4529311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30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031" name="Arrow"/>
          <p:cNvSpPr/>
          <p:nvPr/>
        </p:nvSpPr>
        <p:spPr>
          <a:xfrm>
            <a:off x="7175500" y="166528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32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3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034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35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036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037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038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039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040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41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44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45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46" name="global"/>
          <p:cNvSpPr/>
          <p:nvPr/>
        </p:nvSpPr>
        <p:spPr>
          <a:xfrm>
            <a:off x="452931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47" name="fact…"/>
          <p:cNvSpPr/>
          <p:nvPr/>
        </p:nvSpPr>
        <p:spPr>
          <a:xfrm>
            <a:off x="452931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48" name="fact…"/>
          <p:cNvSpPr/>
          <p:nvPr/>
        </p:nvSpPr>
        <p:spPr>
          <a:xfrm>
            <a:off x="4529311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49" name="global"/>
          <p:cNvSpPr/>
          <p:nvPr/>
        </p:nvSpPr>
        <p:spPr>
          <a:xfrm>
            <a:off x="6007000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50" name="fact…"/>
          <p:cNvSpPr/>
          <p:nvPr/>
        </p:nvSpPr>
        <p:spPr>
          <a:xfrm>
            <a:off x="6007000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51" name="fact…"/>
          <p:cNvSpPr/>
          <p:nvPr/>
        </p:nvSpPr>
        <p:spPr>
          <a:xfrm>
            <a:off x="6007000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52" name="fact…"/>
          <p:cNvSpPr/>
          <p:nvPr/>
        </p:nvSpPr>
        <p:spPr>
          <a:xfrm>
            <a:off x="6007000" y="3159137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n=1</a:t>
            </a:r>
          </a:p>
        </p:txBody>
      </p:sp>
      <p:sp>
        <p:nvSpPr>
          <p:cNvPr id="2053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54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055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56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057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058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059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060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061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62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  <p:sp>
        <p:nvSpPr>
          <p:cNvPr id="2063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064" name="Arrow"/>
          <p:cNvSpPr/>
          <p:nvPr/>
        </p:nvSpPr>
        <p:spPr>
          <a:xfrm>
            <a:off x="6413500" y="57308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67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68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69" name="global"/>
          <p:cNvSpPr/>
          <p:nvPr/>
        </p:nvSpPr>
        <p:spPr>
          <a:xfrm>
            <a:off x="452931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70" name="fact…"/>
          <p:cNvSpPr/>
          <p:nvPr/>
        </p:nvSpPr>
        <p:spPr>
          <a:xfrm>
            <a:off x="452931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71" name="fact…"/>
          <p:cNvSpPr/>
          <p:nvPr/>
        </p:nvSpPr>
        <p:spPr>
          <a:xfrm>
            <a:off x="4529311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72" name="global"/>
          <p:cNvSpPr/>
          <p:nvPr/>
        </p:nvSpPr>
        <p:spPr>
          <a:xfrm>
            <a:off x="6007000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73" name="fact…"/>
          <p:cNvSpPr/>
          <p:nvPr/>
        </p:nvSpPr>
        <p:spPr>
          <a:xfrm>
            <a:off x="6007000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74" name="fact…"/>
          <p:cNvSpPr/>
          <p:nvPr/>
        </p:nvSpPr>
        <p:spPr>
          <a:xfrm>
            <a:off x="6007000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75" name="fact…"/>
          <p:cNvSpPr/>
          <p:nvPr/>
        </p:nvSpPr>
        <p:spPr>
          <a:xfrm>
            <a:off x="6007000" y="3159137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n=1</a:t>
            </a:r>
          </a:p>
        </p:txBody>
      </p:sp>
      <p:sp>
        <p:nvSpPr>
          <p:cNvPr id="2076" name="Line"/>
          <p:cNvSpPr/>
          <p:nvPr/>
        </p:nvSpPr>
        <p:spPr>
          <a:xfrm>
            <a:off x="6951315" y="39212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77" name="return 1 (base case)"/>
          <p:cNvSpPr txBox="1"/>
          <p:nvPr/>
        </p:nvSpPr>
        <p:spPr>
          <a:xfrm>
            <a:off x="7315200" y="3551349"/>
            <a:ext cx="28754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1 (base case)</a:t>
            </a:r>
          </a:p>
        </p:txBody>
      </p:sp>
      <p:sp>
        <p:nvSpPr>
          <p:cNvPr id="2078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079" name="Arrow"/>
          <p:cNvSpPr/>
          <p:nvPr/>
        </p:nvSpPr>
        <p:spPr>
          <a:xfrm>
            <a:off x="7150100" y="1278880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0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81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082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83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084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085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086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087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088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89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  <p:sp>
        <p:nvSpPr>
          <p:cNvPr id="2092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93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94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95" name="global"/>
          <p:cNvSpPr/>
          <p:nvPr/>
        </p:nvSpPr>
        <p:spPr>
          <a:xfrm>
            <a:off x="452931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96" name="fact…"/>
          <p:cNvSpPr/>
          <p:nvPr/>
        </p:nvSpPr>
        <p:spPr>
          <a:xfrm>
            <a:off x="452931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97" name="fact…"/>
          <p:cNvSpPr/>
          <p:nvPr/>
        </p:nvSpPr>
        <p:spPr>
          <a:xfrm>
            <a:off x="4529311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098" name="global"/>
          <p:cNvSpPr/>
          <p:nvPr/>
        </p:nvSpPr>
        <p:spPr>
          <a:xfrm>
            <a:off x="6007000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099" name="fact…"/>
          <p:cNvSpPr/>
          <p:nvPr/>
        </p:nvSpPr>
        <p:spPr>
          <a:xfrm>
            <a:off x="6007000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00" name="fact…"/>
          <p:cNvSpPr/>
          <p:nvPr/>
        </p:nvSpPr>
        <p:spPr>
          <a:xfrm>
            <a:off x="6007000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01" name="fact…"/>
          <p:cNvSpPr/>
          <p:nvPr/>
        </p:nvSpPr>
        <p:spPr>
          <a:xfrm>
            <a:off x="6007000" y="3159137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n=1</a:t>
            </a:r>
          </a:p>
        </p:txBody>
      </p:sp>
      <p:sp>
        <p:nvSpPr>
          <p:cNvPr id="2102" name="global"/>
          <p:cNvSpPr/>
          <p:nvPr/>
        </p:nvSpPr>
        <p:spPr>
          <a:xfrm>
            <a:off x="7484690" y="689040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03" name="fact…"/>
          <p:cNvSpPr/>
          <p:nvPr/>
        </p:nvSpPr>
        <p:spPr>
          <a:xfrm>
            <a:off x="7484690" y="565300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04" name="fact…"/>
          <p:cNvSpPr/>
          <p:nvPr/>
        </p:nvSpPr>
        <p:spPr>
          <a:xfrm>
            <a:off x="7484690" y="441559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05" name="Line"/>
          <p:cNvSpPr/>
          <p:nvPr/>
        </p:nvSpPr>
        <p:spPr>
          <a:xfrm>
            <a:off x="6951315" y="39212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6" name="return 1 (base case)"/>
          <p:cNvSpPr txBox="1"/>
          <p:nvPr/>
        </p:nvSpPr>
        <p:spPr>
          <a:xfrm>
            <a:off x="7315200" y="3551349"/>
            <a:ext cx="28754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1 (base case)</a:t>
            </a:r>
          </a:p>
        </p:txBody>
      </p:sp>
      <p:sp>
        <p:nvSpPr>
          <p:cNvPr id="2107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108" name="Arrow"/>
          <p:cNvSpPr/>
          <p:nvPr/>
        </p:nvSpPr>
        <p:spPr>
          <a:xfrm>
            <a:off x="7200900" y="165707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09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0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111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112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113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114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115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116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117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  <p:sp>
        <p:nvSpPr>
          <p:cNvPr id="2120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21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22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23" name="global"/>
          <p:cNvSpPr/>
          <p:nvPr/>
        </p:nvSpPr>
        <p:spPr>
          <a:xfrm>
            <a:off x="452931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24" name="fact…"/>
          <p:cNvSpPr/>
          <p:nvPr/>
        </p:nvSpPr>
        <p:spPr>
          <a:xfrm>
            <a:off x="452931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25" name="fact…"/>
          <p:cNvSpPr/>
          <p:nvPr/>
        </p:nvSpPr>
        <p:spPr>
          <a:xfrm>
            <a:off x="4529311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26" name="global"/>
          <p:cNvSpPr/>
          <p:nvPr/>
        </p:nvSpPr>
        <p:spPr>
          <a:xfrm>
            <a:off x="6007000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27" name="fact…"/>
          <p:cNvSpPr/>
          <p:nvPr/>
        </p:nvSpPr>
        <p:spPr>
          <a:xfrm>
            <a:off x="6007000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28" name="fact…"/>
          <p:cNvSpPr/>
          <p:nvPr/>
        </p:nvSpPr>
        <p:spPr>
          <a:xfrm>
            <a:off x="6007000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29" name="fact…"/>
          <p:cNvSpPr/>
          <p:nvPr/>
        </p:nvSpPr>
        <p:spPr>
          <a:xfrm>
            <a:off x="6007000" y="3159137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n=1</a:t>
            </a:r>
          </a:p>
        </p:txBody>
      </p:sp>
      <p:sp>
        <p:nvSpPr>
          <p:cNvPr id="2130" name="global"/>
          <p:cNvSpPr/>
          <p:nvPr/>
        </p:nvSpPr>
        <p:spPr>
          <a:xfrm>
            <a:off x="7484690" y="689040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31" name="fact…"/>
          <p:cNvSpPr/>
          <p:nvPr/>
        </p:nvSpPr>
        <p:spPr>
          <a:xfrm>
            <a:off x="7484690" y="565300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32" name="fact…"/>
          <p:cNvSpPr/>
          <p:nvPr/>
        </p:nvSpPr>
        <p:spPr>
          <a:xfrm>
            <a:off x="7484690" y="441559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p=1</a:t>
            </a:r>
          </a:p>
        </p:txBody>
      </p:sp>
      <p:sp>
        <p:nvSpPr>
          <p:cNvPr id="2133" name="Line"/>
          <p:cNvSpPr/>
          <p:nvPr/>
        </p:nvSpPr>
        <p:spPr>
          <a:xfrm>
            <a:off x="6951315" y="39212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34" name="return 1 (base case)"/>
          <p:cNvSpPr txBox="1"/>
          <p:nvPr/>
        </p:nvSpPr>
        <p:spPr>
          <a:xfrm>
            <a:off x="7315200" y="3551349"/>
            <a:ext cx="28754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1 (base case)</a:t>
            </a:r>
          </a:p>
        </p:txBody>
      </p:sp>
      <p:sp>
        <p:nvSpPr>
          <p:cNvPr id="2135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136" name="Arrow"/>
          <p:cNvSpPr/>
          <p:nvPr/>
        </p:nvSpPr>
        <p:spPr>
          <a:xfrm>
            <a:off x="7200900" y="201267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37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38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139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140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141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142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143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144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145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48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49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50" name="global"/>
          <p:cNvSpPr/>
          <p:nvPr/>
        </p:nvSpPr>
        <p:spPr>
          <a:xfrm>
            <a:off x="452931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51" name="fact…"/>
          <p:cNvSpPr/>
          <p:nvPr/>
        </p:nvSpPr>
        <p:spPr>
          <a:xfrm>
            <a:off x="452931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52" name="fact…"/>
          <p:cNvSpPr/>
          <p:nvPr/>
        </p:nvSpPr>
        <p:spPr>
          <a:xfrm>
            <a:off x="4529311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53" name="global"/>
          <p:cNvSpPr/>
          <p:nvPr/>
        </p:nvSpPr>
        <p:spPr>
          <a:xfrm>
            <a:off x="6007000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54" name="fact…"/>
          <p:cNvSpPr/>
          <p:nvPr/>
        </p:nvSpPr>
        <p:spPr>
          <a:xfrm>
            <a:off x="6007000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55" name="fact…"/>
          <p:cNvSpPr/>
          <p:nvPr/>
        </p:nvSpPr>
        <p:spPr>
          <a:xfrm>
            <a:off x="6007000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56" name="fact…"/>
          <p:cNvSpPr/>
          <p:nvPr/>
        </p:nvSpPr>
        <p:spPr>
          <a:xfrm>
            <a:off x="6007000" y="3159137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n=1</a:t>
            </a:r>
          </a:p>
        </p:txBody>
      </p:sp>
      <p:sp>
        <p:nvSpPr>
          <p:cNvPr id="2157" name="global"/>
          <p:cNvSpPr/>
          <p:nvPr/>
        </p:nvSpPr>
        <p:spPr>
          <a:xfrm>
            <a:off x="7484690" y="689040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58" name="fact…"/>
          <p:cNvSpPr/>
          <p:nvPr/>
        </p:nvSpPr>
        <p:spPr>
          <a:xfrm>
            <a:off x="7484690" y="565300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59" name="fact…"/>
          <p:cNvSpPr/>
          <p:nvPr/>
        </p:nvSpPr>
        <p:spPr>
          <a:xfrm>
            <a:off x="7484690" y="441559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p=1</a:t>
            </a:r>
          </a:p>
        </p:txBody>
      </p:sp>
      <p:sp>
        <p:nvSpPr>
          <p:cNvPr id="2160" name="Line"/>
          <p:cNvSpPr/>
          <p:nvPr/>
        </p:nvSpPr>
        <p:spPr>
          <a:xfrm>
            <a:off x="6951315" y="39212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1" name="Line"/>
          <p:cNvSpPr/>
          <p:nvPr/>
        </p:nvSpPr>
        <p:spPr>
          <a:xfrm>
            <a:off x="8409008" y="52293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2" name="return 1 (base case)"/>
          <p:cNvSpPr txBox="1"/>
          <p:nvPr/>
        </p:nvSpPr>
        <p:spPr>
          <a:xfrm>
            <a:off x="7315200" y="3551349"/>
            <a:ext cx="28754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1 (base case)</a:t>
            </a:r>
          </a:p>
        </p:txBody>
      </p:sp>
      <p:sp>
        <p:nvSpPr>
          <p:cNvPr id="2163" name="return 2 (n*p)"/>
          <p:cNvSpPr txBox="1"/>
          <p:nvPr/>
        </p:nvSpPr>
        <p:spPr>
          <a:xfrm>
            <a:off x="8610600" y="4788755"/>
            <a:ext cx="192664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2 (n*p)</a:t>
            </a:r>
          </a:p>
        </p:txBody>
      </p:sp>
      <p:sp>
        <p:nvSpPr>
          <p:cNvPr id="2164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165" name="Arrow"/>
          <p:cNvSpPr/>
          <p:nvPr/>
        </p:nvSpPr>
        <p:spPr>
          <a:xfrm>
            <a:off x="7200900" y="201267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66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7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168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169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170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171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172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173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174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175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78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79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80" name="global"/>
          <p:cNvSpPr/>
          <p:nvPr/>
        </p:nvSpPr>
        <p:spPr>
          <a:xfrm>
            <a:off x="452931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81" name="fact…"/>
          <p:cNvSpPr/>
          <p:nvPr/>
        </p:nvSpPr>
        <p:spPr>
          <a:xfrm>
            <a:off x="452931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82" name="fact…"/>
          <p:cNvSpPr/>
          <p:nvPr/>
        </p:nvSpPr>
        <p:spPr>
          <a:xfrm>
            <a:off x="4529311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83" name="global"/>
          <p:cNvSpPr/>
          <p:nvPr/>
        </p:nvSpPr>
        <p:spPr>
          <a:xfrm>
            <a:off x="6007000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84" name="fact…"/>
          <p:cNvSpPr/>
          <p:nvPr/>
        </p:nvSpPr>
        <p:spPr>
          <a:xfrm>
            <a:off x="6007000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85" name="fact…"/>
          <p:cNvSpPr/>
          <p:nvPr/>
        </p:nvSpPr>
        <p:spPr>
          <a:xfrm>
            <a:off x="6007000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86" name="fact…"/>
          <p:cNvSpPr/>
          <p:nvPr/>
        </p:nvSpPr>
        <p:spPr>
          <a:xfrm>
            <a:off x="6007000" y="3159137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n=1</a:t>
            </a:r>
          </a:p>
        </p:txBody>
      </p:sp>
      <p:sp>
        <p:nvSpPr>
          <p:cNvPr id="2187" name="global"/>
          <p:cNvSpPr/>
          <p:nvPr/>
        </p:nvSpPr>
        <p:spPr>
          <a:xfrm>
            <a:off x="7484690" y="689040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88" name="fact…"/>
          <p:cNvSpPr/>
          <p:nvPr/>
        </p:nvSpPr>
        <p:spPr>
          <a:xfrm>
            <a:off x="7484690" y="565300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89" name="fact…"/>
          <p:cNvSpPr/>
          <p:nvPr/>
        </p:nvSpPr>
        <p:spPr>
          <a:xfrm>
            <a:off x="7484690" y="441559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p=1</a:t>
            </a:r>
          </a:p>
        </p:txBody>
      </p:sp>
      <p:sp>
        <p:nvSpPr>
          <p:cNvPr id="2190" name="global"/>
          <p:cNvSpPr/>
          <p:nvPr/>
        </p:nvSpPr>
        <p:spPr>
          <a:xfrm>
            <a:off x="8962380" y="689040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191" name="fact…"/>
          <p:cNvSpPr/>
          <p:nvPr/>
        </p:nvSpPr>
        <p:spPr>
          <a:xfrm>
            <a:off x="8962380" y="565300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192" name="Line"/>
          <p:cNvSpPr/>
          <p:nvPr/>
        </p:nvSpPr>
        <p:spPr>
          <a:xfrm>
            <a:off x="6951315" y="39212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93" name="Line"/>
          <p:cNvSpPr/>
          <p:nvPr/>
        </p:nvSpPr>
        <p:spPr>
          <a:xfrm>
            <a:off x="8409008" y="52293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94" name="return 1 (base case)"/>
          <p:cNvSpPr txBox="1"/>
          <p:nvPr/>
        </p:nvSpPr>
        <p:spPr>
          <a:xfrm>
            <a:off x="7315200" y="3551349"/>
            <a:ext cx="28754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1 (base case)</a:t>
            </a:r>
          </a:p>
        </p:txBody>
      </p:sp>
      <p:sp>
        <p:nvSpPr>
          <p:cNvPr id="2195" name="return 2 (n*p)"/>
          <p:cNvSpPr txBox="1"/>
          <p:nvPr/>
        </p:nvSpPr>
        <p:spPr>
          <a:xfrm>
            <a:off x="8610600" y="4788755"/>
            <a:ext cx="192664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2 (n*p)</a:t>
            </a:r>
          </a:p>
        </p:txBody>
      </p:sp>
      <p:sp>
        <p:nvSpPr>
          <p:cNvPr id="2196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197" name="Arrow"/>
          <p:cNvSpPr/>
          <p:nvPr/>
        </p:nvSpPr>
        <p:spPr>
          <a:xfrm>
            <a:off x="7200900" y="165707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98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99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200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201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202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203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204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205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206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207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10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11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12" name="global"/>
          <p:cNvSpPr/>
          <p:nvPr/>
        </p:nvSpPr>
        <p:spPr>
          <a:xfrm>
            <a:off x="452931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13" name="fact…"/>
          <p:cNvSpPr/>
          <p:nvPr/>
        </p:nvSpPr>
        <p:spPr>
          <a:xfrm>
            <a:off x="452931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14" name="fact…"/>
          <p:cNvSpPr/>
          <p:nvPr/>
        </p:nvSpPr>
        <p:spPr>
          <a:xfrm>
            <a:off x="4529311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15" name="global"/>
          <p:cNvSpPr/>
          <p:nvPr/>
        </p:nvSpPr>
        <p:spPr>
          <a:xfrm>
            <a:off x="6007000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16" name="fact…"/>
          <p:cNvSpPr/>
          <p:nvPr/>
        </p:nvSpPr>
        <p:spPr>
          <a:xfrm>
            <a:off x="6007000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17" name="fact…"/>
          <p:cNvSpPr/>
          <p:nvPr/>
        </p:nvSpPr>
        <p:spPr>
          <a:xfrm>
            <a:off x="6007000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18" name="fact…"/>
          <p:cNvSpPr/>
          <p:nvPr/>
        </p:nvSpPr>
        <p:spPr>
          <a:xfrm>
            <a:off x="6007000" y="3159137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n=1</a:t>
            </a:r>
          </a:p>
        </p:txBody>
      </p:sp>
      <p:sp>
        <p:nvSpPr>
          <p:cNvPr id="2219" name="global"/>
          <p:cNvSpPr/>
          <p:nvPr/>
        </p:nvSpPr>
        <p:spPr>
          <a:xfrm>
            <a:off x="7484690" y="689040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20" name="fact…"/>
          <p:cNvSpPr/>
          <p:nvPr/>
        </p:nvSpPr>
        <p:spPr>
          <a:xfrm>
            <a:off x="7484690" y="565300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21" name="fact…"/>
          <p:cNvSpPr/>
          <p:nvPr/>
        </p:nvSpPr>
        <p:spPr>
          <a:xfrm>
            <a:off x="7484690" y="441559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p=1</a:t>
            </a:r>
          </a:p>
        </p:txBody>
      </p:sp>
      <p:sp>
        <p:nvSpPr>
          <p:cNvPr id="2222" name="global"/>
          <p:cNvSpPr/>
          <p:nvPr/>
        </p:nvSpPr>
        <p:spPr>
          <a:xfrm>
            <a:off x="8962380" y="689040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23" name="fact…"/>
          <p:cNvSpPr/>
          <p:nvPr/>
        </p:nvSpPr>
        <p:spPr>
          <a:xfrm>
            <a:off x="8962380" y="565300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p=2</a:t>
            </a:r>
          </a:p>
        </p:txBody>
      </p:sp>
      <p:sp>
        <p:nvSpPr>
          <p:cNvPr id="2224" name="Line"/>
          <p:cNvSpPr/>
          <p:nvPr/>
        </p:nvSpPr>
        <p:spPr>
          <a:xfrm>
            <a:off x="6951315" y="39212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25" name="Line"/>
          <p:cNvSpPr/>
          <p:nvPr/>
        </p:nvSpPr>
        <p:spPr>
          <a:xfrm>
            <a:off x="8409008" y="52293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26" name="return 1 (base case)"/>
          <p:cNvSpPr txBox="1"/>
          <p:nvPr/>
        </p:nvSpPr>
        <p:spPr>
          <a:xfrm>
            <a:off x="7315200" y="3551349"/>
            <a:ext cx="28754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1 (base case)</a:t>
            </a:r>
          </a:p>
        </p:txBody>
      </p:sp>
      <p:sp>
        <p:nvSpPr>
          <p:cNvPr id="2227" name="return 2 (n*p)"/>
          <p:cNvSpPr txBox="1"/>
          <p:nvPr/>
        </p:nvSpPr>
        <p:spPr>
          <a:xfrm>
            <a:off x="8610600" y="4788755"/>
            <a:ext cx="192664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2 (n*p)</a:t>
            </a:r>
          </a:p>
        </p:txBody>
      </p:sp>
      <p:sp>
        <p:nvSpPr>
          <p:cNvPr id="2228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229" name="Arrow"/>
          <p:cNvSpPr/>
          <p:nvPr/>
        </p:nvSpPr>
        <p:spPr>
          <a:xfrm>
            <a:off x="7200900" y="201267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30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31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232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233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234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235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236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237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238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239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42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43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44" name="global"/>
          <p:cNvSpPr/>
          <p:nvPr/>
        </p:nvSpPr>
        <p:spPr>
          <a:xfrm>
            <a:off x="452931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45" name="fact…"/>
          <p:cNvSpPr/>
          <p:nvPr/>
        </p:nvSpPr>
        <p:spPr>
          <a:xfrm>
            <a:off x="452931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46" name="fact…"/>
          <p:cNvSpPr/>
          <p:nvPr/>
        </p:nvSpPr>
        <p:spPr>
          <a:xfrm>
            <a:off x="4529311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47" name="global"/>
          <p:cNvSpPr/>
          <p:nvPr/>
        </p:nvSpPr>
        <p:spPr>
          <a:xfrm>
            <a:off x="6007000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48" name="fact…"/>
          <p:cNvSpPr/>
          <p:nvPr/>
        </p:nvSpPr>
        <p:spPr>
          <a:xfrm>
            <a:off x="6007000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49" name="fact…"/>
          <p:cNvSpPr/>
          <p:nvPr/>
        </p:nvSpPr>
        <p:spPr>
          <a:xfrm>
            <a:off x="6007000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50" name="fact…"/>
          <p:cNvSpPr/>
          <p:nvPr/>
        </p:nvSpPr>
        <p:spPr>
          <a:xfrm>
            <a:off x="6007000" y="3159137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n=1</a:t>
            </a:r>
          </a:p>
        </p:txBody>
      </p:sp>
      <p:sp>
        <p:nvSpPr>
          <p:cNvPr id="2251" name="global"/>
          <p:cNvSpPr/>
          <p:nvPr/>
        </p:nvSpPr>
        <p:spPr>
          <a:xfrm>
            <a:off x="7484690" y="689040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52" name="fact…"/>
          <p:cNvSpPr/>
          <p:nvPr/>
        </p:nvSpPr>
        <p:spPr>
          <a:xfrm>
            <a:off x="7484690" y="565300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53" name="fact…"/>
          <p:cNvSpPr/>
          <p:nvPr/>
        </p:nvSpPr>
        <p:spPr>
          <a:xfrm>
            <a:off x="7484690" y="441559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p=1</a:t>
            </a:r>
          </a:p>
        </p:txBody>
      </p:sp>
      <p:sp>
        <p:nvSpPr>
          <p:cNvPr id="2254" name="global"/>
          <p:cNvSpPr/>
          <p:nvPr/>
        </p:nvSpPr>
        <p:spPr>
          <a:xfrm>
            <a:off x="8962380" y="689040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55" name="fact…"/>
          <p:cNvSpPr/>
          <p:nvPr/>
        </p:nvSpPr>
        <p:spPr>
          <a:xfrm>
            <a:off x="8962380" y="565300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p=2</a:t>
            </a:r>
          </a:p>
        </p:txBody>
      </p:sp>
      <p:sp>
        <p:nvSpPr>
          <p:cNvPr id="2256" name="Line"/>
          <p:cNvSpPr/>
          <p:nvPr/>
        </p:nvSpPr>
        <p:spPr>
          <a:xfrm>
            <a:off x="6951315" y="39212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7" name="Line"/>
          <p:cNvSpPr/>
          <p:nvPr/>
        </p:nvSpPr>
        <p:spPr>
          <a:xfrm>
            <a:off x="8409008" y="52293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8" name="return 1 (base case)"/>
          <p:cNvSpPr txBox="1"/>
          <p:nvPr/>
        </p:nvSpPr>
        <p:spPr>
          <a:xfrm>
            <a:off x="7315200" y="3551349"/>
            <a:ext cx="28754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1 (base case)</a:t>
            </a:r>
          </a:p>
        </p:txBody>
      </p:sp>
      <p:sp>
        <p:nvSpPr>
          <p:cNvPr id="2259" name="return 2 (n*p)"/>
          <p:cNvSpPr txBox="1"/>
          <p:nvPr/>
        </p:nvSpPr>
        <p:spPr>
          <a:xfrm>
            <a:off x="8610600" y="4788755"/>
            <a:ext cx="192664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2 (n*p)</a:t>
            </a:r>
          </a:p>
        </p:txBody>
      </p:sp>
      <p:sp>
        <p:nvSpPr>
          <p:cNvPr id="2260" name="Line"/>
          <p:cNvSpPr/>
          <p:nvPr/>
        </p:nvSpPr>
        <p:spPr>
          <a:xfrm>
            <a:off x="9866701" y="6476460"/>
            <a:ext cx="493416" cy="743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1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262" name="return 6 (n*p)"/>
          <p:cNvSpPr txBox="1"/>
          <p:nvPr/>
        </p:nvSpPr>
        <p:spPr>
          <a:xfrm>
            <a:off x="10192418" y="6045212"/>
            <a:ext cx="19266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6 (n*p)</a:t>
            </a:r>
          </a:p>
        </p:txBody>
      </p:sp>
      <p:sp>
        <p:nvSpPr>
          <p:cNvPr id="2263" name="Arrow"/>
          <p:cNvSpPr/>
          <p:nvPr/>
        </p:nvSpPr>
        <p:spPr>
          <a:xfrm>
            <a:off x="7200900" y="201267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64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5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266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267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268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269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270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271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272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273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Example: Trees (Finite Recu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Trees (Finite Recursion)</a:t>
            </a:r>
          </a:p>
        </p:txBody>
      </p:sp>
      <p:sp>
        <p:nvSpPr>
          <p:cNvPr id="259" name="Term: branch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branch</a:t>
            </a:r>
          </a:p>
        </p:txBody>
      </p:sp>
      <p:sp>
        <p:nvSpPr>
          <p:cNvPr id="260" name="Def: wooden stick, with an end splitting into other branches, OR terminating with a leaf"/>
          <p:cNvSpPr txBox="1"/>
          <p:nvPr/>
        </p:nvSpPr>
        <p:spPr>
          <a:xfrm>
            <a:off x="952500" y="3765450"/>
            <a:ext cx="6140947" cy="16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wooden stick, with an end splitting into other branches, OR terminating with a leaf</a:t>
            </a:r>
          </a:p>
        </p:txBody>
      </p:sp>
      <p:sp>
        <p:nvSpPr>
          <p:cNvPr id="261" name="Line"/>
          <p:cNvSpPr/>
          <p:nvPr/>
        </p:nvSpPr>
        <p:spPr>
          <a:xfrm flipV="1">
            <a:off x="10769600" y="4976455"/>
            <a:ext cx="1" cy="97984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2" name="Line"/>
          <p:cNvSpPr/>
          <p:nvPr/>
        </p:nvSpPr>
        <p:spPr>
          <a:xfrm flipV="1">
            <a:off x="10820400" y="4059042"/>
            <a:ext cx="461418" cy="93205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3" name="Line"/>
          <p:cNvSpPr/>
          <p:nvPr/>
        </p:nvSpPr>
        <p:spPr>
          <a:xfrm flipH="1" flipV="1">
            <a:off x="10116601" y="3851278"/>
            <a:ext cx="608013" cy="1139823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4" name="Line"/>
          <p:cNvSpPr/>
          <p:nvPr/>
        </p:nvSpPr>
        <p:spPr>
          <a:xfrm flipH="1" flipV="1">
            <a:off x="10020167" y="4273209"/>
            <a:ext cx="713307" cy="713307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67" name="Group"/>
          <p:cNvGrpSpPr/>
          <p:nvPr/>
        </p:nvGrpSpPr>
        <p:grpSpPr>
          <a:xfrm rot="18900000">
            <a:off x="9506253" y="3698881"/>
            <a:ext cx="428775" cy="785149"/>
            <a:chOff x="0" y="0"/>
            <a:chExt cx="428773" cy="785148"/>
          </a:xfrm>
        </p:grpSpPr>
        <p:sp>
          <p:nvSpPr>
            <p:cNvPr id="265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8" name="?"/>
          <p:cNvSpPr txBox="1"/>
          <p:nvPr/>
        </p:nvSpPr>
        <p:spPr>
          <a:xfrm>
            <a:off x="9912349" y="328295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69" name="?"/>
          <p:cNvSpPr txBox="1"/>
          <p:nvPr/>
        </p:nvSpPr>
        <p:spPr>
          <a:xfrm>
            <a:off x="11106149" y="346075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76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77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78" name="global"/>
          <p:cNvSpPr/>
          <p:nvPr/>
        </p:nvSpPr>
        <p:spPr>
          <a:xfrm>
            <a:off x="452931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79" name="fact…"/>
          <p:cNvSpPr/>
          <p:nvPr/>
        </p:nvSpPr>
        <p:spPr>
          <a:xfrm>
            <a:off x="452931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80" name="fact…"/>
          <p:cNvSpPr/>
          <p:nvPr/>
        </p:nvSpPr>
        <p:spPr>
          <a:xfrm>
            <a:off x="4529311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81" name="global"/>
          <p:cNvSpPr/>
          <p:nvPr/>
        </p:nvSpPr>
        <p:spPr>
          <a:xfrm>
            <a:off x="6007000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82" name="fact…"/>
          <p:cNvSpPr/>
          <p:nvPr/>
        </p:nvSpPr>
        <p:spPr>
          <a:xfrm>
            <a:off x="6007000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83" name="fact…"/>
          <p:cNvSpPr/>
          <p:nvPr/>
        </p:nvSpPr>
        <p:spPr>
          <a:xfrm>
            <a:off x="6007000" y="439654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84" name="fact…"/>
          <p:cNvSpPr/>
          <p:nvPr/>
        </p:nvSpPr>
        <p:spPr>
          <a:xfrm>
            <a:off x="6007000" y="3159137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n=1</a:t>
            </a:r>
          </a:p>
        </p:txBody>
      </p:sp>
      <p:sp>
        <p:nvSpPr>
          <p:cNvPr id="2285" name="global"/>
          <p:cNvSpPr/>
          <p:nvPr/>
        </p:nvSpPr>
        <p:spPr>
          <a:xfrm>
            <a:off x="7484690" y="689040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86" name="fact…"/>
          <p:cNvSpPr/>
          <p:nvPr/>
        </p:nvSpPr>
        <p:spPr>
          <a:xfrm>
            <a:off x="7484690" y="565300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2287" name="fact…"/>
          <p:cNvSpPr/>
          <p:nvPr/>
        </p:nvSpPr>
        <p:spPr>
          <a:xfrm>
            <a:off x="7484690" y="4415594"/>
            <a:ext cx="863799" cy="1254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  <a:p>
            <a:pPr algn="l">
              <a:defRPr sz="2400"/>
            </a:pPr>
            <a:r>
              <a:t>p=1</a:t>
            </a:r>
          </a:p>
        </p:txBody>
      </p:sp>
      <p:sp>
        <p:nvSpPr>
          <p:cNvPr id="2288" name="global"/>
          <p:cNvSpPr/>
          <p:nvPr/>
        </p:nvSpPr>
        <p:spPr>
          <a:xfrm>
            <a:off x="8962380" y="689040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89" name="fact…"/>
          <p:cNvSpPr/>
          <p:nvPr/>
        </p:nvSpPr>
        <p:spPr>
          <a:xfrm>
            <a:off x="8962380" y="565300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p=2</a:t>
            </a:r>
          </a:p>
        </p:txBody>
      </p:sp>
      <p:sp>
        <p:nvSpPr>
          <p:cNvPr id="2290" name="global"/>
          <p:cNvSpPr/>
          <p:nvPr/>
        </p:nvSpPr>
        <p:spPr>
          <a:xfrm>
            <a:off x="10440069" y="6890407"/>
            <a:ext cx="863800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291" name="Line"/>
          <p:cNvSpPr/>
          <p:nvPr/>
        </p:nvSpPr>
        <p:spPr>
          <a:xfrm>
            <a:off x="6951315" y="39212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2" name="Line"/>
          <p:cNvSpPr/>
          <p:nvPr/>
        </p:nvSpPr>
        <p:spPr>
          <a:xfrm>
            <a:off x="8409008" y="5229384"/>
            <a:ext cx="493416" cy="142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3" name="return 1 (base case)"/>
          <p:cNvSpPr txBox="1"/>
          <p:nvPr/>
        </p:nvSpPr>
        <p:spPr>
          <a:xfrm>
            <a:off x="7315200" y="3551349"/>
            <a:ext cx="287548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1 (base case)</a:t>
            </a:r>
          </a:p>
        </p:txBody>
      </p:sp>
      <p:sp>
        <p:nvSpPr>
          <p:cNvPr id="2294" name="return 2 (n*p)"/>
          <p:cNvSpPr txBox="1"/>
          <p:nvPr/>
        </p:nvSpPr>
        <p:spPr>
          <a:xfrm>
            <a:off x="8610600" y="4788755"/>
            <a:ext cx="192664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2 (n*p)</a:t>
            </a:r>
          </a:p>
        </p:txBody>
      </p:sp>
      <p:sp>
        <p:nvSpPr>
          <p:cNvPr id="2295" name="Line"/>
          <p:cNvSpPr/>
          <p:nvPr/>
        </p:nvSpPr>
        <p:spPr>
          <a:xfrm>
            <a:off x="9866701" y="6476460"/>
            <a:ext cx="493416" cy="743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631" y="40"/>
                  <a:pt x="5150" y="393"/>
                  <a:pt x="7117" y="972"/>
                </a:cubicBezTo>
                <a:cubicBezTo>
                  <a:pt x="10723" y="2034"/>
                  <a:pt x="11580" y="3476"/>
                  <a:pt x="11973" y="5008"/>
                </a:cubicBezTo>
                <a:cubicBezTo>
                  <a:pt x="13233" y="9920"/>
                  <a:pt x="8646" y="15203"/>
                  <a:pt x="15990" y="19359"/>
                </a:cubicBezTo>
                <a:cubicBezTo>
                  <a:pt x="17446" y="20183"/>
                  <a:pt x="19381" y="20934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6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297" name="return 6 (n*p)"/>
          <p:cNvSpPr txBox="1"/>
          <p:nvPr/>
        </p:nvSpPr>
        <p:spPr>
          <a:xfrm>
            <a:off x="10192418" y="6045212"/>
            <a:ext cx="19266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pPr/>
            <a:r>
              <a:t>return 6 (n*p)</a:t>
            </a:r>
          </a:p>
        </p:txBody>
      </p:sp>
      <p:sp>
        <p:nvSpPr>
          <p:cNvPr id="2298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9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2300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301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302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303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304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305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306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307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“Infinite” Recursion Bu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“Infinite” Recursion Bugs</a:t>
            </a:r>
          </a:p>
        </p:txBody>
      </p:sp>
      <p:sp>
        <p:nvSpPr>
          <p:cNvPr id="2310" name="What happens if:"/>
          <p:cNvSpPr txBox="1"/>
          <p:nvPr>
            <p:ph type="body" sz="quarter" idx="1"/>
          </p:nvPr>
        </p:nvSpPr>
        <p:spPr>
          <a:xfrm>
            <a:off x="952500" y="2089050"/>
            <a:ext cx="11927235" cy="194840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happens if:</a:t>
            </a:r>
          </a:p>
          <a:p>
            <a:pPr marL="598311" indent="-395111">
              <a:spcBef>
                <a:spcPts val="800"/>
              </a:spcBef>
            </a:pPr>
            <a:r>
              <a:t> </a:t>
            </a:r>
          </a:p>
          <a:p>
            <a:pPr marL="598311" indent="-395111">
              <a:spcBef>
                <a:spcPts val="800"/>
              </a:spcBef>
            </a:pPr>
            <a:r>
              <a:t> </a:t>
            </a:r>
          </a:p>
        </p:txBody>
      </p:sp>
      <p:sp>
        <p:nvSpPr>
          <p:cNvPr id="2311" name="def fact(n):…"/>
          <p:cNvSpPr txBox="1"/>
          <p:nvPr/>
        </p:nvSpPr>
        <p:spPr>
          <a:xfrm>
            <a:off x="1716933" y="4757886"/>
            <a:ext cx="704556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“Infinite” Recursion Bu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“Infinite” Recursion Bugs</a:t>
            </a:r>
          </a:p>
        </p:txBody>
      </p:sp>
      <p:sp>
        <p:nvSpPr>
          <p:cNvPr id="2314" name="What happens if:…"/>
          <p:cNvSpPr txBox="1"/>
          <p:nvPr>
            <p:ph type="body" sz="quarter" idx="1"/>
          </p:nvPr>
        </p:nvSpPr>
        <p:spPr>
          <a:xfrm>
            <a:off x="952500" y="2089050"/>
            <a:ext cx="11927235" cy="194840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happens if:</a:t>
            </a:r>
          </a:p>
          <a:p>
            <a:pPr marL="598311" indent="-395111">
              <a:spcBef>
                <a:spcPts val="800"/>
              </a:spcBef>
            </a:pPr>
            <a:r>
              <a:t>we forgot the “n == 1” check?</a:t>
            </a:r>
          </a:p>
          <a:p>
            <a:pPr marL="598311" indent="-395111">
              <a:spcBef>
                <a:spcPts val="800"/>
              </a:spcBef>
            </a:pPr>
            <a:r>
              <a:t> </a:t>
            </a:r>
          </a:p>
        </p:txBody>
      </p:sp>
      <p:sp>
        <p:nvSpPr>
          <p:cNvPr id="2315" name="def fact(n):…"/>
          <p:cNvSpPr txBox="1"/>
          <p:nvPr/>
        </p:nvSpPr>
        <p:spPr>
          <a:xfrm>
            <a:off x="1716933" y="4757886"/>
            <a:ext cx="704556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“Infinite” Recursion Bu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“Infinite” Recursion Bugs</a:t>
            </a:r>
          </a:p>
        </p:txBody>
      </p:sp>
      <p:sp>
        <p:nvSpPr>
          <p:cNvPr id="2318" name="What happens if:…"/>
          <p:cNvSpPr txBox="1"/>
          <p:nvPr>
            <p:ph type="body" sz="quarter" idx="1"/>
          </p:nvPr>
        </p:nvSpPr>
        <p:spPr>
          <a:xfrm>
            <a:off x="952500" y="2089050"/>
            <a:ext cx="11927235" cy="194840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happens if:</a:t>
            </a:r>
          </a:p>
          <a:p>
            <a:pPr marL="598311" indent="-395111">
              <a:spcBef>
                <a:spcPts val="800"/>
              </a:spcBef>
            </a:pPr>
            <a:r>
              <a:t>we forgot the “n == 1” check?</a:t>
            </a:r>
          </a:p>
          <a:p>
            <a:pPr marL="598311" indent="-395111">
              <a:spcBef>
                <a:spcPts val="800"/>
              </a:spcBef>
            </a:pPr>
            <a:r>
              <a:t>factorial is called with a negative number?</a:t>
            </a:r>
          </a:p>
        </p:txBody>
      </p:sp>
      <p:sp>
        <p:nvSpPr>
          <p:cNvPr id="2319" name="def fact(n):…"/>
          <p:cNvSpPr txBox="1"/>
          <p:nvPr/>
        </p:nvSpPr>
        <p:spPr>
          <a:xfrm>
            <a:off x="1716933" y="4757886"/>
            <a:ext cx="704556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322" name="Connection Line"/>
          <p:cNvSpPr/>
          <p:nvPr/>
        </p:nvSpPr>
        <p:spPr>
          <a:xfrm>
            <a:off x="3688291" y="4338798"/>
            <a:ext cx="1530351" cy="457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79" fill="norm" stroke="1" extrusionOk="0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21" name="-1"/>
          <p:cNvSpPr txBox="1"/>
          <p:nvPr/>
        </p:nvSpPr>
        <p:spPr>
          <a:xfrm>
            <a:off x="5289524" y="4073822"/>
            <a:ext cx="520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def fact(n):…"/>
          <p:cNvSpPr txBox="1"/>
          <p:nvPr/>
        </p:nvSpPr>
        <p:spPr>
          <a:xfrm>
            <a:off x="1716933" y="4757886"/>
            <a:ext cx="704556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 b="1"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</a:t>
            </a:r>
            <a:r>
              <a:rPr b="1">
                <a:solidFill>
                  <a:srgbClr val="000000"/>
                </a:solidFill>
              </a:rPr>
              <a:t>fact</a:t>
            </a:r>
            <a:r>
              <a:rPr>
                <a:solidFill>
                  <a:srgbClr val="000000"/>
                </a:solidFill>
              </a:rPr>
              <a:t>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325" name="“Infinite” Recursion Bu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“Infinite” Recursion Bugs</a:t>
            </a:r>
          </a:p>
        </p:txBody>
      </p:sp>
      <p:sp>
        <p:nvSpPr>
          <p:cNvPr id="2326" name="What happens if:…"/>
          <p:cNvSpPr txBox="1"/>
          <p:nvPr>
            <p:ph type="body" sz="quarter" idx="1"/>
          </p:nvPr>
        </p:nvSpPr>
        <p:spPr>
          <a:xfrm>
            <a:off x="952500" y="2089050"/>
            <a:ext cx="11927235" cy="194840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happens if:</a:t>
            </a:r>
          </a:p>
          <a:p>
            <a:pPr marL="598311" indent="-395111">
              <a:spcBef>
                <a:spcPts val="800"/>
              </a:spcBef>
            </a:pPr>
            <a:r>
              <a:t>we forgot the “n == 1” check?</a:t>
            </a:r>
          </a:p>
          <a:p>
            <a:pPr marL="598311" indent="-395111">
              <a:spcBef>
                <a:spcPts val="800"/>
              </a:spcBef>
            </a:pPr>
            <a:r>
              <a:t>factorial is called with a negative number?</a:t>
            </a:r>
          </a:p>
        </p:txBody>
      </p:sp>
      <p:sp>
        <p:nvSpPr>
          <p:cNvPr id="2327" name="Line"/>
          <p:cNvSpPr/>
          <p:nvPr/>
        </p:nvSpPr>
        <p:spPr>
          <a:xfrm flipH="1" flipV="1">
            <a:off x="2996617" y="5217342"/>
            <a:ext cx="293675" cy="686286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28" name="never…"/>
          <p:cNvSpPr txBox="1"/>
          <p:nvPr/>
        </p:nvSpPr>
        <p:spPr>
          <a:xfrm>
            <a:off x="607620" y="5894536"/>
            <a:ext cx="15425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5"/>
                </a:solidFill>
              </a:defRPr>
            </a:pPr>
            <a:r>
              <a:t>never</a:t>
            </a:r>
          </a:p>
          <a:p>
            <a:pPr>
              <a:defRPr sz="2400">
                <a:solidFill>
                  <a:schemeClr val="accent5"/>
                </a:solidFill>
              </a:defRPr>
            </a:pPr>
            <a:r>
              <a:t>terminates</a:t>
            </a:r>
          </a:p>
        </p:txBody>
      </p:sp>
      <p:sp>
        <p:nvSpPr>
          <p:cNvPr id="2332" name="Connection Line"/>
          <p:cNvSpPr/>
          <p:nvPr/>
        </p:nvSpPr>
        <p:spPr>
          <a:xfrm>
            <a:off x="3688291" y="4338798"/>
            <a:ext cx="1530351" cy="457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79" fill="norm" stroke="1" extrusionOk="0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30" name="-1"/>
          <p:cNvSpPr txBox="1"/>
          <p:nvPr/>
        </p:nvSpPr>
        <p:spPr>
          <a:xfrm>
            <a:off x="5289524" y="4073822"/>
            <a:ext cx="520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2331" name="fact…"/>
          <p:cNvSpPr txBox="1"/>
          <p:nvPr/>
        </p:nvSpPr>
        <p:spPr>
          <a:xfrm>
            <a:off x="1716933" y="4757886"/>
            <a:ext cx="4239414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    </a:t>
            </a:r>
            <a:r>
              <a:rPr b="1">
                <a:solidFill>
                  <a:srgbClr val="5E34FF"/>
                </a:solidFill>
              </a:rPr>
              <a:t>fact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</a:t>
            </a:r>
            <a:r>
              <a:rPr b="1">
                <a:solidFill>
                  <a:srgbClr val="000000"/>
                </a:solidFill>
              </a:rPr>
              <a:t>fact</a:t>
            </a:r>
            <a:r>
              <a:t>                              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“Infinite” Recursion Bu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“Infinite” Recursion Bugs</a:t>
            </a:r>
          </a:p>
        </p:txBody>
      </p:sp>
      <p:sp>
        <p:nvSpPr>
          <p:cNvPr id="2335" name="What happens if:…"/>
          <p:cNvSpPr txBox="1"/>
          <p:nvPr>
            <p:ph type="body" sz="quarter" idx="1"/>
          </p:nvPr>
        </p:nvSpPr>
        <p:spPr>
          <a:xfrm>
            <a:off x="952500" y="2089050"/>
            <a:ext cx="8828237" cy="194840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happens if:</a:t>
            </a:r>
          </a:p>
          <a:p>
            <a:pPr marL="598311" indent="-395111">
              <a:spcBef>
                <a:spcPts val="800"/>
              </a:spcBef>
            </a:pPr>
            <a:r>
              <a:t>we forgot the “n == 1” check?</a:t>
            </a:r>
          </a:p>
          <a:p>
            <a:pPr marL="598311" indent="-395111">
              <a:spcBef>
                <a:spcPts val="800"/>
              </a:spcBef>
            </a:pPr>
            <a:r>
              <a:t>factorial is called with a negative number?</a:t>
            </a:r>
          </a:p>
        </p:txBody>
      </p:sp>
      <p:sp>
        <p:nvSpPr>
          <p:cNvPr id="2336" name="global"/>
          <p:cNvSpPr/>
          <p:nvPr/>
        </p:nvSpPr>
        <p:spPr>
          <a:xfrm>
            <a:off x="11671200" y="6834509"/>
            <a:ext cx="863800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337" name="fact…"/>
          <p:cNvSpPr/>
          <p:nvPr/>
        </p:nvSpPr>
        <p:spPr>
          <a:xfrm>
            <a:off x="11671200" y="591353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</p:txBody>
      </p:sp>
      <p:sp>
        <p:nvSpPr>
          <p:cNvPr id="2338" name="fact…"/>
          <p:cNvSpPr/>
          <p:nvPr/>
        </p:nvSpPr>
        <p:spPr>
          <a:xfrm>
            <a:off x="11671200" y="498914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</p:txBody>
      </p:sp>
      <p:sp>
        <p:nvSpPr>
          <p:cNvPr id="2339" name="def fact(n):…"/>
          <p:cNvSpPr txBox="1"/>
          <p:nvPr/>
        </p:nvSpPr>
        <p:spPr>
          <a:xfrm>
            <a:off x="1716933" y="4757886"/>
            <a:ext cx="704556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 b="1"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</a:t>
            </a:r>
            <a:r>
              <a:rPr b="1">
                <a:solidFill>
                  <a:srgbClr val="000000"/>
                </a:solidFill>
              </a:rPr>
              <a:t>fact</a:t>
            </a:r>
            <a:r>
              <a:rPr>
                <a:solidFill>
                  <a:srgbClr val="000000"/>
                </a:solidFill>
              </a:rPr>
              <a:t>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340" name="Line"/>
          <p:cNvSpPr/>
          <p:nvPr/>
        </p:nvSpPr>
        <p:spPr>
          <a:xfrm flipH="1" flipV="1">
            <a:off x="2996617" y="5217342"/>
            <a:ext cx="293675" cy="686286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1" name="never…"/>
          <p:cNvSpPr txBox="1"/>
          <p:nvPr/>
        </p:nvSpPr>
        <p:spPr>
          <a:xfrm>
            <a:off x="607620" y="5894536"/>
            <a:ext cx="15425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5"/>
                </a:solidFill>
              </a:defRPr>
            </a:pPr>
            <a:r>
              <a:t>never</a:t>
            </a:r>
          </a:p>
          <a:p>
            <a:pPr>
              <a:defRPr sz="2400">
                <a:solidFill>
                  <a:schemeClr val="accent5"/>
                </a:solidFill>
              </a:defRPr>
            </a:pPr>
            <a:r>
              <a:t>terminates</a:t>
            </a:r>
          </a:p>
        </p:txBody>
      </p:sp>
      <p:sp>
        <p:nvSpPr>
          <p:cNvPr id="2345" name="Connection Line"/>
          <p:cNvSpPr/>
          <p:nvPr/>
        </p:nvSpPr>
        <p:spPr>
          <a:xfrm>
            <a:off x="3688291" y="4338798"/>
            <a:ext cx="1530351" cy="457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79" fill="norm" stroke="1" extrusionOk="0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43" name="-1"/>
          <p:cNvSpPr txBox="1"/>
          <p:nvPr/>
        </p:nvSpPr>
        <p:spPr>
          <a:xfrm>
            <a:off x="5289524" y="4073822"/>
            <a:ext cx="520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2344" name="fact…"/>
          <p:cNvSpPr txBox="1"/>
          <p:nvPr/>
        </p:nvSpPr>
        <p:spPr>
          <a:xfrm>
            <a:off x="1716933" y="4757886"/>
            <a:ext cx="4239414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    </a:t>
            </a:r>
            <a:r>
              <a:rPr b="1">
                <a:solidFill>
                  <a:srgbClr val="5E34FF"/>
                </a:solidFill>
              </a:rPr>
              <a:t>fact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</a:t>
            </a:r>
            <a:r>
              <a:rPr b="1">
                <a:solidFill>
                  <a:srgbClr val="000000"/>
                </a:solidFill>
              </a:rPr>
              <a:t>fact</a:t>
            </a:r>
            <a:r>
              <a:t>                              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“Infinite” Recursion Bu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“Infinite” Recursion Bugs</a:t>
            </a:r>
          </a:p>
        </p:txBody>
      </p:sp>
      <p:sp>
        <p:nvSpPr>
          <p:cNvPr id="2348" name="What happens if:…"/>
          <p:cNvSpPr txBox="1"/>
          <p:nvPr>
            <p:ph type="body" sz="quarter" idx="1"/>
          </p:nvPr>
        </p:nvSpPr>
        <p:spPr>
          <a:xfrm>
            <a:off x="952500" y="2089050"/>
            <a:ext cx="8828237" cy="194840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happens if:</a:t>
            </a:r>
          </a:p>
          <a:p>
            <a:pPr marL="598311" indent="-395111">
              <a:spcBef>
                <a:spcPts val="800"/>
              </a:spcBef>
            </a:pPr>
            <a:r>
              <a:t>we forgot the “n == 1” check?</a:t>
            </a:r>
          </a:p>
          <a:p>
            <a:pPr marL="598311" indent="-395111">
              <a:spcBef>
                <a:spcPts val="800"/>
              </a:spcBef>
            </a:pPr>
            <a:r>
              <a:t>factorial is called with a negative number?</a:t>
            </a:r>
          </a:p>
        </p:txBody>
      </p:sp>
      <p:sp>
        <p:nvSpPr>
          <p:cNvPr id="2349" name="global"/>
          <p:cNvSpPr/>
          <p:nvPr/>
        </p:nvSpPr>
        <p:spPr>
          <a:xfrm>
            <a:off x="11671200" y="6834509"/>
            <a:ext cx="863800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350" name="fact…"/>
          <p:cNvSpPr/>
          <p:nvPr/>
        </p:nvSpPr>
        <p:spPr>
          <a:xfrm>
            <a:off x="11671200" y="591353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</p:txBody>
      </p:sp>
      <p:sp>
        <p:nvSpPr>
          <p:cNvPr id="2351" name="fact…"/>
          <p:cNvSpPr/>
          <p:nvPr/>
        </p:nvSpPr>
        <p:spPr>
          <a:xfrm>
            <a:off x="11671200" y="498914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</p:txBody>
      </p:sp>
      <p:sp>
        <p:nvSpPr>
          <p:cNvPr id="2352" name="fact…"/>
          <p:cNvSpPr/>
          <p:nvPr/>
        </p:nvSpPr>
        <p:spPr>
          <a:xfrm>
            <a:off x="11671200" y="407203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n=1</a:t>
            </a:r>
          </a:p>
        </p:txBody>
      </p:sp>
      <p:sp>
        <p:nvSpPr>
          <p:cNvPr id="2353" name="fact…"/>
          <p:cNvSpPr/>
          <p:nvPr/>
        </p:nvSpPr>
        <p:spPr>
          <a:xfrm>
            <a:off x="11671200" y="314764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n=0</a:t>
            </a:r>
          </a:p>
        </p:txBody>
      </p:sp>
      <p:sp>
        <p:nvSpPr>
          <p:cNvPr id="2354" name="fact…"/>
          <p:cNvSpPr/>
          <p:nvPr/>
        </p:nvSpPr>
        <p:spPr>
          <a:xfrm>
            <a:off x="11671200" y="223053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n=-1</a:t>
            </a:r>
          </a:p>
        </p:txBody>
      </p:sp>
      <p:sp>
        <p:nvSpPr>
          <p:cNvPr id="2355" name="def fact(n):…"/>
          <p:cNvSpPr txBox="1"/>
          <p:nvPr/>
        </p:nvSpPr>
        <p:spPr>
          <a:xfrm>
            <a:off x="1716933" y="4757886"/>
            <a:ext cx="704556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 b="1"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</a:t>
            </a:r>
            <a:r>
              <a:rPr b="1">
                <a:solidFill>
                  <a:srgbClr val="000000"/>
                </a:solidFill>
              </a:rPr>
              <a:t>fact</a:t>
            </a:r>
            <a:r>
              <a:rPr>
                <a:solidFill>
                  <a:srgbClr val="000000"/>
                </a:solidFill>
              </a:rPr>
              <a:t>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356" name="Line"/>
          <p:cNvSpPr/>
          <p:nvPr/>
        </p:nvSpPr>
        <p:spPr>
          <a:xfrm flipH="1" flipV="1">
            <a:off x="2996617" y="5217342"/>
            <a:ext cx="293675" cy="686286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57" name="never…"/>
          <p:cNvSpPr txBox="1"/>
          <p:nvPr/>
        </p:nvSpPr>
        <p:spPr>
          <a:xfrm>
            <a:off x="607620" y="5894536"/>
            <a:ext cx="15425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5"/>
                </a:solidFill>
              </a:defRPr>
            </a:pPr>
            <a:r>
              <a:t>never</a:t>
            </a:r>
          </a:p>
          <a:p>
            <a:pPr>
              <a:defRPr sz="2400">
                <a:solidFill>
                  <a:schemeClr val="accent5"/>
                </a:solidFill>
              </a:defRPr>
            </a:pPr>
            <a:r>
              <a:t>terminates</a:t>
            </a:r>
          </a:p>
        </p:txBody>
      </p:sp>
      <p:sp>
        <p:nvSpPr>
          <p:cNvPr id="2361" name="Connection Line"/>
          <p:cNvSpPr/>
          <p:nvPr/>
        </p:nvSpPr>
        <p:spPr>
          <a:xfrm>
            <a:off x="3688291" y="4338798"/>
            <a:ext cx="1530351" cy="457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79" fill="norm" stroke="1" extrusionOk="0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59" name="-1"/>
          <p:cNvSpPr txBox="1"/>
          <p:nvPr/>
        </p:nvSpPr>
        <p:spPr>
          <a:xfrm>
            <a:off x="5289524" y="4073822"/>
            <a:ext cx="520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2360" name="fact…"/>
          <p:cNvSpPr txBox="1"/>
          <p:nvPr/>
        </p:nvSpPr>
        <p:spPr>
          <a:xfrm>
            <a:off x="1716933" y="4757886"/>
            <a:ext cx="4239414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    </a:t>
            </a:r>
            <a:r>
              <a:rPr b="1">
                <a:solidFill>
                  <a:srgbClr val="5E34FF"/>
                </a:solidFill>
              </a:rPr>
              <a:t>fact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</a:t>
            </a:r>
            <a:r>
              <a:rPr b="1">
                <a:solidFill>
                  <a:srgbClr val="000000"/>
                </a:solidFill>
              </a:rPr>
              <a:t>fact</a:t>
            </a:r>
            <a:r>
              <a:t>                              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“Infinite” Recursion Bu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“Infinite” Recursion Bugs</a:t>
            </a:r>
          </a:p>
        </p:txBody>
      </p:sp>
      <p:sp>
        <p:nvSpPr>
          <p:cNvPr id="2364" name="What happens if:…"/>
          <p:cNvSpPr txBox="1"/>
          <p:nvPr>
            <p:ph type="body" sz="quarter" idx="1"/>
          </p:nvPr>
        </p:nvSpPr>
        <p:spPr>
          <a:xfrm>
            <a:off x="952500" y="2089050"/>
            <a:ext cx="8828237" cy="194840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happens if:</a:t>
            </a:r>
          </a:p>
          <a:p>
            <a:pPr marL="598311" indent="-395111">
              <a:spcBef>
                <a:spcPts val="800"/>
              </a:spcBef>
            </a:pPr>
            <a:r>
              <a:t>we forgot the “n == 1” check?</a:t>
            </a:r>
          </a:p>
          <a:p>
            <a:pPr marL="598311" indent="-395111">
              <a:spcBef>
                <a:spcPts val="800"/>
              </a:spcBef>
            </a:pPr>
            <a:r>
              <a:t>factorial is called with a negative number?</a:t>
            </a:r>
          </a:p>
        </p:txBody>
      </p:sp>
      <p:sp>
        <p:nvSpPr>
          <p:cNvPr id="2365" name="global"/>
          <p:cNvSpPr/>
          <p:nvPr/>
        </p:nvSpPr>
        <p:spPr>
          <a:xfrm>
            <a:off x="11671200" y="6834509"/>
            <a:ext cx="863800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2366" name="fact…"/>
          <p:cNvSpPr/>
          <p:nvPr/>
        </p:nvSpPr>
        <p:spPr>
          <a:xfrm>
            <a:off x="11671200" y="591353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</p:txBody>
      </p:sp>
      <p:sp>
        <p:nvSpPr>
          <p:cNvPr id="2367" name="fact…"/>
          <p:cNvSpPr/>
          <p:nvPr/>
        </p:nvSpPr>
        <p:spPr>
          <a:xfrm>
            <a:off x="11671200" y="498914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n=2</a:t>
            </a:r>
          </a:p>
        </p:txBody>
      </p:sp>
      <p:sp>
        <p:nvSpPr>
          <p:cNvPr id="2368" name="fact…"/>
          <p:cNvSpPr/>
          <p:nvPr/>
        </p:nvSpPr>
        <p:spPr>
          <a:xfrm>
            <a:off x="11671200" y="407203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n=1</a:t>
            </a:r>
          </a:p>
        </p:txBody>
      </p:sp>
      <p:sp>
        <p:nvSpPr>
          <p:cNvPr id="2369" name="fact…"/>
          <p:cNvSpPr/>
          <p:nvPr/>
        </p:nvSpPr>
        <p:spPr>
          <a:xfrm>
            <a:off x="11671200" y="314764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n=0</a:t>
            </a:r>
          </a:p>
        </p:txBody>
      </p:sp>
      <p:sp>
        <p:nvSpPr>
          <p:cNvPr id="2370" name="fact…"/>
          <p:cNvSpPr/>
          <p:nvPr/>
        </p:nvSpPr>
        <p:spPr>
          <a:xfrm>
            <a:off x="11671200" y="223053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n=-1</a:t>
            </a:r>
          </a:p>
        </p:txBody>
      </p:sp>
      <p:sp>
        <p:nvSpPr>
          <p:cNvPr id="2371" name="fact…"/>
          <p:cNvSpPr/>
          <p:nvPr/>
        </p:nvSpPr>
        <p:spPr>
          <a:xfrm>
            <a:off x="11671200" y="1306146"/>
            <a:ext cx="863800" cy="91830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n=-2</a:t>
            </a:r>
          </a:p>
        </p:txBody>
      </p:sp>
      <p:sp>
        <p:nvSpPr>
          <p:cNvPr id="2372" name="…"/>
          <p:cNvSpPr txBox="1"/>
          <p:nvPr/>
        </p:nvSpPr>
        <p:spPr>
          <a:xfrm>
            <a:off x="11817349" y="674830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373" name="StackOverflowError"/>
          <p:cNvSpPr txBox="1"/>
          <p:nvPr/>
        </p:nvSpPr>
        <p:spPr>
          <a:xfrm>
            <a:off x="10255876" y="446236"/>
            <a:ext cx="220599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StackOverflowError</a:t>
            </a:r>
          </a:p>
        </p:txBody>
      </p:sp>
      <p:sp>
        <p:nvSpPr>
          <p:cNvPr id="2374" name="def fact(n):…"/>
          <p:cNvSpPr txBox="1"/>
          <p:nvPr/>
        </p:nvSpPr>
        <p:spPr>
          <a:xfrm>
            <a:off x="1716933" y="4757886"/>
            <a:ext cx="704556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 b="1"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trike="sngStrike"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</a:t>
            </a:r>
            <a:r>
              <a:rPr b="1">
                <a:solidFill>
                  <a:srgbClr val="000000"/>
                </a:solidFill>
              </a:rPr>
              <a:t>fact</a:t>
            </a:r>
            <a:r>
              <a:rPr>
                <a:solidFill>
                  <a:srgbClr val="000000"/>
                </a:solidFill>
              </a:rPr>
              <a:t>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2375" name="Line"/>
          <p:cNvSpPr/>
          <p:nvPr/>
        </p:nvSpPr>
        <p:spPr>
          <a:xfrm flipH="1" flipV="1">
            <a:off x="2996617" y="5217342"/>
            <a:ext cx="293675" cy="686286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76" name="never…"/>
          <p:cNvSpPr txBox="1"/>
          <p:nvPr/>
        </p:nvSpPr>
        <p:spPr>
          <a:xfrm>
            <a:off x="607620" y="5894536"/>
            <a:ext cx="154259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chemeClr val="accent5"/>
                </a:solidFill>
              </a:defRPr>
            </a:pPr>
            <a:r>
              <a:t>never</a:t>
            </a:r>
          </a:p>
          <a:p>
            <a:pPr>
              <a:defRPr sz="2400">
                <a:solidFill>
                  <a:schemeClr val="accent5"/>
                </a:solidFill>
              </a:defRPr>
            </a:pPr>
            <a:r>
              <a:t>terminates</a:t>
            </a:r>
          </a:p>
        </p:txBody>
      </p:sp>
      <p:sp>
        <p:nvSpPr>
          <p:cNvPr id="2380" name="Connection Line"/>
          <p:cNvSpPr/>
          <p:nvPr/>
        </p:nvSpPr>
        <p:spPr>
          <a:xfrm>
            <a:off x="3688291" y="4338798"/>
            <a:ext cx="1530351" cy="457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79" fill="norm" stroke="1" extrusionOk="0">
                <a:moveTo>
                  <a:pt x="21600" y="778"/>
                </a:moveTo>
                <a:cubicBezTo>
                  <a:pt x="8970" y="-2321"/>
                  <a:pt x="1770" y="3846"/>
                  <a:pt x="0" y="1927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78" name="-1"/>
          <p:cNvSpPr txBox="1"/>
          <p:nvPr/>
        </p:nvSpPr>
        <p:spPr>
          <a:xfrm>
            <a:off x="5289524" y="4073822"/>
            <a:ext cx="520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2379" name="fact…"/>
          <p:cNvSpPr txBox="1"/>
          <p:nvPr/>
        </p:nvSpPr>
        <p:spPr>
          <a:xfrm>
            <a:off x="1716933" y="4757886"/>
            <a:ext cx="4239414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    </a:t>
            </a:r>
            <a:r>
              <a:rPr b="1">
                <a:solidFill>
                  <a:srgbClr val="5E34FF"/>
                </a:solidFill>
              </a:rPr>
              <a:t>fact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</a:t>
            </a:r>
            <a:r>
              <a:rPr b="1">
                <a:solidFill>
                  <a:srgbClr val="000000"/>
                </a:solidFill>
              </a:rPr>
              <a:t>fact</a:t>
            </a:r>
            <a:r>
              <a:t>                                 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Coding Demos"/>
          <p:cNvSpPr txBox="1"/>
          <p:nvPr>
            <p:ph type="title"/>
          </p:nvPr>
        </p:nvSpPr>
        <p:spPr>
          <a:xfrm>
            <a:off x="952500" y="3932138"/>
            <a:ext cx="11099800" cy="129242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Coding Demos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Demo 1: Pretty Print"/>
          <p:cNvSpPr txBox="1"/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/>
            <a:r>
              <a:t>Demo 1: Pretty Print</a:t>
            </a:r>
          </a:p>
        </p:txBody>
      </p:sp>
      <p:sp>
        <p:nvSpPr>
          <p:cNvPr id="2385" name="Goal: format nested lists of bullet points…"/>
          <p:cNvSpPr txBox="1"/>
          <p:nvPr>
            <p:ph type="body" idx="1"/>
          </p:nvPr>
        </p:nvSpPr>
        <p:spPr>
          <a:xfrm>
            <a:off x="952500" y="1411684"/>
            <a:ext cx="11540877" cy="7860706"/>
          </a:xfrm>
          <a:prstGeom prst="rect">
            <a:avLst/>
          </a:prstGeom>
        </p:spPr>
        <p:txBody>
          <a:bodyPr anchor="t"/>
          <a:lstStyle/>
          <a:p>
            <a:pPr lvl="5" marL="0" indent="0" defTabSz="566674">
              <a:spcBef>
                <a:spcPts val="4000"/>
              </a:spcBef>
              <a:buSzTx/>
              <a:buNone/>
              <a:defRPr sz="3104">
                <a:solidFill>
                  <a:srgbClr val="EE220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Goal: format nested lists of bullet points</a:t>
            </a:r>
          </a:p>
          <a:p>
            <a:pPr lvl="5" marL="0" indent="0" defTabSz="566674">
              <a:spcBef>
                <a:spcPts val="1500"/>
              </a:spcBef>
              <a:buSzTx/>
              <a:buNone/>
              <a:defRPr sz="310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Input</a:t>
            </a:r>
            <a:r>
              <a:t>:</a:t>
            </a:r>
          </a:p>
          <a:p>
            <a:pPr marL="615950" indent="-431165" defTabSz="566674">
              <a:spcBef>
                <a:spcPts val="0"/>
              </a:spcBef>
              <a:defRPr sz="2716"/>
            </a:pPr>
            <a:r>
              <a:t>The recursive lists</a:t>
            </a:r>
          </a:p>
          <a:p>
            <a:pPr lvl="5" marL="0" indent="0" defTabSz="566674">
              <a:spcBef>
                <a:spcPts val="1500"/>
              </a:spcBef>
              <a:buSzTx/>
              <a:buNone/>
              <a:defRPr sz="310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Output</a:t>
            </a:r>
            <a:r>
              <a:t>:</a:t>
            </a:r>
          </a:p>
          <a:p>
            <a:pPr marL="615950" indent="-431165" defTabSz="566674">
              <a:spcBef>
                <a:spcPts val="0"/>
              </a:spcBef>
              <a:defRPr sz="2716"/>
            </a:pPr>
            <a:r>
              <a:t>Appropriately-tabbed items</a:t>
            </a:r>
          </a:p>
          <a:p>
            <a:pPr lvl="5" marL="0" indent="0" defTabSz="566674">
              <a:spcBef>
                <a:spcPts val="1500"/>
              </a:spcBef>
              <a:buSzTx/>
              <a:buNone/>
              <a:defRPr sz="310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Example</a:t>
            </a:r>
            <a:r>
              <a:t>:</a:t>
            </a:r>
            <a:br/>
            <a:br>
              <a:rPr sz="873"/>
            </a:br>
            <a:r>
              <a:rPr sz="2716">
                <a:latin typeface="Courier"/>
                <a:ea typeface="Courier"/>
                <a:cs typeface="Courier"/>
                <a:sym typeface="Courier"/>
              </a:rPr>
              <a:t>&gt;&gt;&gt; pretty_print([“A”, [“1”, “2”, “3”,],</a:t>
            </a:r>
            <a:br>
              <a:rPr sz="2716">
                <a:latin typeface="Courier"/>
                <a:ea typeface="Courier"/>
                <a:cs typeface="Courier"/>
                <a:sym typeface="Courier"/>
              </a:rPr>
            </a:br>
            <a:r>
              <a:rPr sz="2716">
                <a:latin typeface="Courier"/>
                <a:ea typeface="Courier"/>
                <a:cs typeface="Courier"/>
                <a:sym typeface="Courier"/>
              </a:rPr>
              <a:t>                  “B”, [“4”, [“i”, “ii”]]])</a:t>
            </a:r>
            <a:br>
              <a:rPr sz="2716">
                <a:latin typeface="Courier"/>
                <a:ea typeface="Courier"/>
                <a:cs typeface="Courier"/>
                <a:sym typeface="Courier"/>
              </a:rPr>
            </a:br>
            <a:r>
              <a:rPr sz="2716">
                <a:latin typeface="Courier"/>
                <a:ea typeface="Courier"/>
                <a:cs typeface="Courier"/>
                <a:sym typeface="Courier"/>
              </a:rPr>
              <a:t>*A</a:t>
            </a:r>
            <a:br>
              <a:rPr sz="2716">
                <a:latin typeface="Courier"/>
                <a:ea typeface="Courier"/>
                <a:cs typeface="Courier"/>
                <a:sym typeface="Courier"/>
              </a:rPr>
            </a:br>
            <a:r>
              <a:rPr sz="2716">
                <a:latin typeface="Courier"/>
                <a:ea typeface="Courier"/>
                <a:cs typeface="Courier"/>
                <a:sym typeface="Courier"/>
              </a:rPr>
              <a:t>  *1</a:t>
            </a:r>
            <a:br>
              <a:rPr sz="2716">
                <a:latin typeface="Courier"/>
                <a:ea typeface="Courier"/>
                <a:cs typeface="Courier"/>
                <a:sym typeface="Courier"/>
              </a:rPr>
            </a:br>
            <a:r>
              <a:rPr sz="2716">
                <a:latin typeface="Courier"/>
                <a:ea typeface="Courier"/>
                <a:cs typeface="Courier"/>
                <a:sym typeface="Courier"/>
              </a:rPr>
              <a:t>  *2</a:t>
            </a:r>
            <a:br>
              <a:rPr sz="2716">
                <a:latin typeface="Courier"/>
                <a:ea typeface="Courier"/>
                <a:cs typeface="Courier"/>
                <a:sym typeface="Courier"/>
              </a:rPr>
            </a:br>
            <a:r>
              <a:rPr sz="2716">
                <a:latin typeface="Courier"/>
                <a:ea typeface="Courier"/>
                <a:cs typeface="Courier"/>
                <a:sym typeface="Courier"/>
              </a:rPr>
              <a:t>  *3</a:t>
            </a:r>
            <a:br>
              <a:rPr sz="2716">
                <a:latin typeface="Courier"/>
                <a:ea typeface="Courier"/>
                <a:cs typeface="Courier"/>
                <a:sym typeface="Courier"/>
              </a:rPr>
            </a:br>
            <a:r>
              <a:rPr sz="2716">
                <a:latin typeface="Courier"/>
                <a:ea typeface="Courier"/>
                <a:cs typeface="Courier"/>
                <a:sym typeface="Courier"/>
              </a:rPr>
              <a:t>*B</a:t>
            </a:r>
            <a:br>
              <a:rPr sz="2716">
                <a:latin typeface="Courier"/>
                <a:ea typeface="Courier"/>
                <a:cs typeface="Courier"/>
                <a:sym typeface="Courier"/>
              </a:rPr>
            </a:br>
            <a:r>
              <a:rPr sz="2716">
                <a:latin typeface="Courier"/>
                <a:ea typeface="Courier"/>
                <a:cs typeface="Courier"/>
                <a:sym typeface="Courier"/>
              </a:rPr>
              <a:t>  *4</a:t>
            </a:r>
            <a:br>
              <a:rPr sz="2716">
                <a:latin typeface="Courier"/>
                <a:ea typeface="Courier"/>
                <a:cs typeface="Courier"/>
                <a:sym typeface="Courier"/>
              </a:rPr>
            </a:br>
            <a:r>
              <a:rPr sz="2716">
                <a:latin typeface="Courier"/>
                <a:ea typeface="Courier"/>
                <a:cs typeface="Courier"/>
                <a:sym typeface="Courier"/>
              </a:rPr>
              <a:t>    *i</a:t>
            </a:r>
            <a:br>
              <a:rPr sz="2716">
                <a:latin typeface="Courier"/>
                <a:ea typeface="Courier"/>
                <a:cs typeface="Courier"/>
                <a:sym typeface="Courier"/>
              </a:rPr>
            </a:br>
            <a:r>
              <a:rPr sz="2716">
                <a:latin typeface="Courier"/>
                <a:ea typeface="Courier"/>
                <a:cs typeface="Courier"/>
                <a:sym typeface="Courier"/>
              </a:rPr>
              <a:t>    *ii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Example: Trees (Finite Recu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Trees (Finite Recursion)</a:t>
            </a:r>
          </a:p>
        </p:txBody>
      </p:sp>
      <p:sp>
        <p:nvSpPr>
          <p:cNvPr id="272" name="Term: branch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branch</a:t>
            </a:r>
          </a:p>
        </p:txBody>
      </p:sp>
      <p:sp>
        <p:nvSpPr>
          <p:cNvPr id="273" name="Def: wooden stick, with an end splitting into other branches, OR terminating with a leaf"/>
          <p:cNvSpPr txBox="1"/>
          <p:nvPr/>
        </p:nvSpPr>
        <p:spPr>
          <a:xfrm>
            <a:off x="952500" y="3765450"/>
            <a:ext cx="6140947" cy="16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wooden stick, with an end splitting into other branches, OR terminating with a leaf</a:t>
            </a:r>
          </a:p>
        </p:txBody>
      </p:sp>
      <p:sp>
        <p:nvSpPr>
          <p:cNvPr id="274" name="Line"/>
          <p:cNvSpPr/>
          <p:nvPr/>
        </p:nvSpPr>
        <p:spPr>
          <a:xfrm flipV="1">
            <a:off x="10769600" y="4976455"/>
            <a:ext cx="1" cy="97984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5" name="Line"/>
          <p:cNvSpPr/>
          <p:nvPr/>
        </p:nvSpPr>
        <p:spPr>
          <a:xfrm flipV="1">
            <a:off x="10820400" y="4059042"/>
            <a:ext cx="461418" cy="93205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6" name="Line"/>
          <p:cNvSpPr/>
          <p:nvPr/>
        </p:nvSpPr>
        <p:spPr>
          <a:xfrm flipH="1" flipV="1">
            <a:off x="10116601" y="3851278"/>
            <a:ext cx="608013" cy="1139823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7" name="Line"/>
          <p:cNvSpPr/>
          <p:nvPr/>
        </p:nvSpPr>
        <p:spPr>
          <a:xfrm flipH="1" flipV="1">
            <a:off x="9511937" y="3252945"/>
            <a:ext cx="607855" cy="60785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8" name="Line"/>
          <p:cNvSpPr/>
          <p:nvPr/>
        </p:nvSpPr>
        <p:spPr>
          <a:xfrm flipV="1">
            <a:off x="10157891" y="3217445"/>
            <a:ext cx="357189" cy="60785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9" name="Line"/>
          <p:cNvSpPr/>
          <p:nvPr/>
        </p:nvSpPr>
        <p:spPr>
          <a:xfrm flipV="1">
            <a:off x="11377091" y="3493372"/>
            <a:ext cx="357189" cy="60785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0" name="Line"/>
          <p:cNvSpPr/>
          <p:nvPr/>
        </p:nvSpPr>
        <p:spPr>
          <a:xfrm flipH="1" flipV="1">
            <a:off x="10946159" y="3555632"/>
            <a:ext cx="286099" cy="53289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1" name="Line"/>
          <p:cNvSpPr/>
          <p:nvPr/>
        </p:nvSpPr>
        <p:spPr>
          <a:xfrm flipV="1">
            <a:off x="11308456" y="3278599"/>
            <a:ext cx="1" cy="78514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2" name="Line"/>
          <p:cNvSpPr/>
          <p:nvPr/>
        </p:nvSpPr>
        <p:spPr>
          <a:xfrm flipH="1" flipV="1">
            <a:off x="10020167" y="4273209"/>
            <a:ext cx="713307" cy="713307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85" name="Group"/>
          <p:cNvGrpSpPr/>
          <p:nvPr/>
        </p:nvGrpSpPr>
        <p:grpSpPr>
          <a:xfrm rot="18900000">
            <a:off x="9506253" y="3698881"/>
            <a:ext cx="428775" cy="785149"/>
            <a:chOff x="0" y="0"/>
            <a:chExt cx="428773" cy="785148"/>
          </a:xfrm>
        </p:grpSpPr>
        <p:sp>
          <p:nvSpPr>
            <p:cNvPr id="283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86" name="?"/>
          <p:cNvSpPr txBox="1"/>
          <p:nvPr/>
        </p:nvSpPr>
        <p:spPr>
          <a:xfrm>
            <a:off x="9213849" y="268605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7" name="?"/>
          <p:cNvSpPr txBox="1"/>
          <p:nvPr/>
        </p:nvSpPr>
        <p:spPr>
          <a:xfrm>
            <a:off x="10356849" y="268605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8" name="?"/>
          <p:cNvSpPr txBox="1"/>
          <p:nvPr/>
        </p:nvSpPr>
        <p:spPr>
          <a:xfrm>
            <a:off x="11122735" y="268605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89" name="?"/>
          <p:cNvSpPr txBox="1"/>
          <p:nvPr/>
        </p:nvSpPr>
        <p:spPr>
          <a:xfrm>
            <a:off x="10736816" y="298450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290" name="?"/>
          <p:cNvSpPr txBox="1"/>
          <p:nvPr/>
        </p:nvSpPr>
        <p:spPr>
          <a:xfrm>
            <a:off x="11600696" y="293370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Demo 2: Recursive List Search"/>
          <p:cNvSpPr txBox="1"/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/>
            <a:r>
              <a:t>Demo 2: Recursive List Search</a:t>
            </a:r>
          </a:p>
        </p:txBody>
      </p:sp>
      <p:sp>
        <p:nvSpPr>
          <p:cNvPr id="2388" name="Goal: does a given number exist in a recursive structure?…"/>
          <p:cNvSpPr txBox="1"/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lvl="5" marL="0" indent="0">
              <a:buSzTx/>
              <a:buNone/>
              <a:defRPr sz="3200">
                <a:solidFill>
                  <a:srgbClr val="EE220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Goal: does a given number exist in a recursive structure?</a:t>
            </a:r>
          </a:p>
          <a:p>
            <a:pPr lvl="5" marL="0" indent="0">
              <a:buSz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number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list of numbers and lists (which contain other numbers and lists)</a:t>
            </a:r>
          </a:p>
          <a:p>
            <a:pPr lvl="5" marL="0" indent="0">
              <a:buSz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True if there’s a list containing the number, else False</a:t>
            </a:r>
          </a:p>
          <a:p>
            <a:pPr lvl="5" marL="0" indent="0">
              <a:buSzTx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&gt;&gt;&gt; contains(</a:t>
            </a:r>
            <a:r>
              <a:rPr sz="28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, [1,2,[4,[[</a:t>
            </a:r>
            <a:r>
              <a:rPr sz="28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],[8,9]],5,6]])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True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&gt;&gt;&gt; contains(</a:t>
            </a:r>
            <a:r>
              <a:rPr sz="28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12</a:t>
            </a:r>
            <a:r>
              <a:rPr sz="2800">
                <a:latin typeface="Courier"/>
                <a:ea typeface="Courier"/>
                <a:cs typeface="Courier"/>
                <a:sym typeface="Courier"/>
              </a:rPr>
              <a:t>, [1,2,[4,[[3],[8,9]],5,6]])</a:t>
            </a:r>
            <a:br>
              <a:rPr sz="2800">
                <a:latin typeface="Courier"/>
                <a:ea typeface="Courier"/>
                <a:cs typeface="Courier"/>
                <a:sym typeface="Courier"/>
              </a:rPr>
            </a:br>
            <a:r>
              <a:rPr sz="2800">
                <a:latin typeface="Courier"/>
                <a:ea typeface="Courier"/>
                <a:cs typeface="Courier"/>
                <a:sym typeface="Courier"/>
              </a:rP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Conclusion: Review Learning Objectives"/>
          <p:cNvSpPr txBox="1"/>
          <p:nvPr>
            <p:ph type="title"/>
          </p:nvPr>
        </p:nvSpPr>
        <p:spPr>
          <a:xfrm>
            <a:off x="952500" y="3932138"/>
            <a:ext cx="11099800" cy="1292424"/>
          </a:xfrm>
          <a:prstGeom prst="rect">
            <a:avLst/>
          </a:prstGeom>
        </p:spPr>
        <p:txBody>
          <a:bodyPr/>
          <a:lstStyle>
            <a:lvl1pPr algn="ctr" defTabSz="578358">
              <a:defRPr sz="4752"/>
            </a:lvl1pPr>
          </a:lstStyle>
          <a:p>
            <a:pPr/>
            <a:r>
              <a:t>Conclusion: Review Learning Objectives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Learning Objectives: Recursive Information"/>
          <p:cNvSpPr txBox="1"/>
          <p:nvPr>
            <p:ph type="title"/>
          </p:nvPr>
        </p:nvSpPr>
        <p:spPr>
          <a:xfrm>
            <a:off x="952500" y="254000"/>
            <a:ext cx="11099800" cy="904925"/>
          </a:xfrm>
          <a:prstGeom prst="rect">
            <a:avLst/>
          </a:prstGeom>
        </p:spPr>
        <p:txBody>
          <a:bodyPr/>
          <a:lstStyle>
            <a:lvl1pPr defTabSz="543305">
              <a:defRPr sz="4464"/>
            </a:lvl1pPr>
          </a:lstStyle>
          <a:p>
            <a:pPr/>
            <a:r>
              <a:t>Learning Objectives: Recursive Information</a:t>
            </a:r>
          </a:p>
        </p:txBody>
      </p:sp>
      <p:sp>
        <p:nvSpPr>
          <p:cNvPr id="2393" name="What is a recursive definition/structure?…"/>
          <p:cNvSpPr txBox="1"/>
          <p:nvPr>
            <p:ph type="body" sz="half" idx="1"/>
          </p:nvPr>
        </p:nvSpPr>
        <p:spPr>
          <a:xfrm>
            <a:off x="952500" y="1367879"/>
            <a:ext cx="11759655" cy="234220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What is a </a:t>
            </a:r>
            <a:r>
              <a:rPr>
                <a:solidFill>
                  <a:schemeClr val="accent5"/>
                </a:solidFill>
              </a:rPr>
              <a:t>recursive definition/structure</a:t>
            </a:r>
            <a:r>
              <a:t>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Definition contains term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Structure refers to others of same type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Example: a dictionary contains dictionaries (which may contain...)</a:t>
            </a:r>
          </a:p>
        </p:txBody>
      </p:sp>
      <p:sp>
        <p:nvSpPr>
          <p:cNvPr id="2394" name="Line"/>
          <p:cNvSpPr/>
          <p:nvPr/>
        </p:nvSpPr>
        <p:spPr>
          <a:xfrm flipV="1">
            <a:off x="4503133" y="4782977"/>
            <a:ext cx="357188" cy="60785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397" name="Group"/>
          <p:cNvGrpSpPr/>
          <p:nvPr/>
        </p:nvGrpSpPr>
        <p:grpSpPr>
          <a:xfrm rot="1324063">
            <a:off x="4467340" y="6186004"/>
            <a:ext cx="428774" cy="785149"/>
            <a:chOff x="0" y="0"/>
            <a:chExt cx="428773" cy="785148"/>
          </a:xfrm>
        </p:grpSpPr>
        <p:sp>
          <p:nvSpPr>
            <p:cNvPr id="2395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6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98" name="recursive case"/>
          <p:cNvSpPr txBox="1"/>
          <p:nvPr/>
        </p:nvSpPr>
        <p:spPr>
          <a:xfrm>
            <a:off x="5564856" y="4763055"/>
            <a:ext cx="31043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recursive case</a:t>
            </a:r>
          </a:p>
        </p:txBody>
      </p:sp>
      <p:sp>
        <p:nvSpPr>
          <p:cNvPr id="2399" name="base case"/>
          <p:cNvSpPr txBox="1"/>
          <p:nvPr/>
        </p:nvSpPr>
        <p:spPr>
          <a:xfrm>
            <a:off x="5564856" y="6160055"/>
            <a:ext cx="224896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base 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Learning Objectives: Recursive Code"/>
          <p:cNvSpPr txBox="1"/>
          <p:nvPr>
            <p:ph type="title"/>
          </p:nvPr>
        </p:nvSpPr>
        <p:spPr>
          <a:xfrm>
            <a:off x="952500" y="254000"/>
            <a:ext cx="11099800" cy="904925"/>
          </a:xfrm>
          <a:prstGeom prst="rect">
            <a:avLst/>
          </a:prstGeom>
        </p:spPr>
        <p:txBody>
          <a:bodyPr/>
          <a:lstStyle/>
          <a:p>
            <a:pPr/>
            <a:r>
              <a:t>Learning Objectives: Recursive Code</a:t>
            </a:r>
          </a:p>
        </p:txBody>
      </p:sp>
      <p:sp>
        <p:nvSpPr>
          <p:cNvPr id="2402" name="What is recursive code?…"/>
          <p:cNvSpPr txBox="1"/>
          <p:nvPr>
            <p:ph type="body" idx="1"/>
          </p:nvPr>
        </p:nvSpPr>
        <p:spPr>
          <a:xfrm>
            <a:off x="952500" y="1355179"/>
            <a:ext cx="11553478" cy="70092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What is </a:t>
            </a:r>
            <a:r>
              <a:rPr>
                <a:solidFill>
                  <a:schemeClr val="accent5"/>
                </a:solidFill>
              </a:rPr>
              <a:t>recursive code</a:t>
            </a:r>
            <a:r>
              <a:t>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Function that sometimes itself (maybe indirectly)</a:t>
            </a:r>
          </a:p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Why write recursive code?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Real-world data/structures are recursive; intuitive for code to reflect data</a:t>
            </a:r>
          </a:p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Where do computers keep local variables for recursive calls?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In a section of memory called a “frame”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Only one function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active</a:t>
            </a:r>
            <a:r>
              <a:t> at a time, so keep frames in a stack</a:t>
            </a:r>
          </a:p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What happens to programs with </a:t>
            </a:r>
            <a:r>
              <a:rPr>
                <a:solidFill>
                  <a:schemeClr val="accent5"/>
                </a:solidFill>
              </a:rPr>
              <a:t>infinite recursion</a:t>
            </a:r>
            <a:r>
              <a:t>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Calls keep pushing more frames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Exhaust memory, throw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StackOverflowError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https://xkcd.com/244/"/>
          <p:cNvSpPr txBox="1"/>
          <p:nvPr/>
        </p:nvSpPr>
        <p:spPr>
          <a:xfrm>
            <a:off x="5831141" y="9093199"/>
            <a:ext cx="134251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https://xkcd.com/244/</a:t>
            </a:r>
          </a:p>
        </p:txBody>
      </p:sp>
      <p:pic>
        <p:nvPicPr>
          <p:cNvPr id="24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81" y="2044700"/>
            <a:ext cx="4831838" cy="5484135"/>
          </a:xfrm>
          <a:prstGeom prst="rect">
            <a:avLst/>
          </a:prstGeom>
          <a:ln w="12700">
            <a:miter lim="400000"/>
          </a:ln>
        </p:spPr>
      </p:pic>
      <p:sp>
        <p:nvSpPr>
          <p:cNvPr id="2406" name="Questions?"/>
          <p:cNvSpPr txBox="1"/>
          <p:nvPr>
            <p:ph type="title"/>
          </p:nvPr>
        </p:nvSpPr>
        <p:spPr>
          <a:xfrm>
            <a:off x="952500" y="444500"/>
            <a:ext cx="11099800" cy="114677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ample: Trees (Finite Recu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Trees (Finite Recursion)</a:t>
            </a:r>
          </a:p>
        </p:txBody>
      </p:sp>
      <p:sp>
        <p:nvSpPr>
          <p:cNvPr id="293" name="Term: branch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branch</a:t>
            </a:r>
          </a:p>
        </p:txBody>
      </p:sp>
      <p:sp>
        <p:nvSpPr>
          <p:cNvPr id="294" name="Def: wooden stick, with an end splitting into other branches, OR terminating with a leaf"/>
          <p:cNvSpPr txBox="1"/>
          <p:nvPr/>
        </p:nvSpPr>
        <p:spPr>
          <a:xfrm>
            <a:off x="952500" y="3765450"/>
            <a:ext cx="6140947" cy="16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wooden stick, with an end splitting into other branches, OR terminating with a leaf</a:t>
            </a:r>
          </a:p>
        </p:txBody>
      </p:sp>
      <p:sp>
        <p:nvSpPr>
          <p:cNvPr id="295" name="Line"/>
          <p:cNvSpPr/>
          <p:nvPr/>
        </p:nvSpPr>
        <p:spPr>
          <a:xfrm flipV="1">
            <a:off x="10769600" y="4976455"/>
            <a:ext cx="1" cy="97984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" name="Line"/>
          <p:cNvSpPr/>
          <p:nvPr/>
        </p:nvSpPr>
        <p:spPr>
          <a:xfrm flipV="1">
            <a:off x="10820400" y="4059042"/>
            <a:ext cx="461418" cy="93205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7" name="Line"/>
          <p:cNvSpPr/>
          <p:nvPr/>
        </p:nvSpPr>
        <p:spPr>
          <a:xfrm flipH="1" flipV="1">
            <a:off x="10116601" y="3851278"/>
            <a:ext cx="608013" cy="1139823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8" name="Line"/>
          <p:cNvSpPr/>
          <p:nvPr/>
        </p:nvSpPr>
        <p:spPr>
          <a:xfrm flipH="1" flipV="1">
            <a:off x="9511937" y="3252945"/>
            <a:ext cx="607855" cy="60785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9" name="Line"/>
          <p:cNvSpPr/>
          <p:nvPr/>
        </p:nvSpPr>
        <p:spPr>
          <a:xfrm flipV="1">
            <a:off x="10157891" y="3217445"/>
            <a:ext cx="357189" cy="60785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0" name="Line"/>
          <p:cNvSpPr/>
          <p:nvPr/>
        </p:nvSpPr>
        <p:spPr>
          <a:xfrm flipV="1">
            <a:off x="11377091" y="3493372"/>
            <a:ext cx="357189" cy="60785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1" name="Line"/>
          <p:cNvSpPr/>
          <p:nvPr/>
        </p:nvSpPr>
        <p:spPr>
          <a:xfrm flipH="1" flipV="1">
            <a:off x="10946159" y="3555632"/>
            <a:ext cx="286099" cy="53289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2" name="Line"/>
          <p:cNvSpPr/>
          <p:nvPr/>
        </p:nvSpPr>
        <p:spPr>
          <a:xfrm flipV="1">
            <a:off x="11308456" y="3278599"/>
            <a:ext cx="1" cy="78514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05" name="Group"/>
          <p:cNvGrpSpPr/>
          <p:nvPr/>
        </p:nvGrpSpPr>
        <p:grpSpPr>
          <a:xfrm rot="1323016">
            <a:off x="11701002" y="2851055"/>
            <a:ext cx="428774" cy="785150"/>
            <a:chOff x="0" y="0"/>
            <a:chExt cx="428773" cy="785148"/>
          </a:xfrm>
        </p:grpSpPr>
        <p:sp>
          <p:nvSpPr>
            <p:cNvPr id="303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08" name="Group"/>
          <p:cNvGrpSpPr/>
          <p:nvPr/>
        </p:nvGrpSpPr>
        <p:grpSpPr>
          <a:xfrm rot="1323016">
            <a:off x="11193002" y="2570884"/>
            <a:ext cx="428774" cy="785149"/>
            <a:chOff x="0" y="0"/>
            <a:chExt cx="428773" cy="785148"/>
          </a:xfrm>
        </p:grpSpPr>
        <p:sp>
          <p:nvSpPr>
            <p:cNvPr id="306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1" name="Group"/>
          <p:cNvGrpSpPr/>
          <p:nvPr/>
        </p:nvGrpSpPr>
        <p:grpSpPr>
          <a:xfrm rot="18900000">
            <a:off x="10122098" y="2541104"/>
            <a:ext cx="428775" cy="785149"/>
            <a:chOff x="0" y="0"/>
            <a:chExt cx="428773" cy="785148"/>
          </a:xfrm>
        </p:grpSpPr>
        <p:sp>
          <p:nvSpPr>
            <p:cNvPr id="309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0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4" name="Group"/>
          <p:cNvGrpSpPr/>
          <p:nvPr/>
        </p:nvGrpSpPr>
        <p:grpSpPr>
          <a:xfrm>
            <a:off x="10655779" y="2871304"/>
            <a:ext cx="428775" cy="785149"/>
            <a:chOff x="0" y="0"/>
            <a:chExt cx="428773" cy="785148"/>
          </a:xfrm>
        </p:grpSpPr>
        <p:sp>
          <p:nvSpPr>
            <p:cNvPr id="312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7" name="Group"/>
          <p:cNvGrpSpPr/>
          <p:nvPr/>
        </p:nvGrpSpPr>
        <p:grpSpPr>
          <a:xfrm rot="1324063">
            <a:off x="9354583" y="2617304"/>
            <a:ext cx="428775" cy="785149"/>
            <a:chOff x="0" y="0"/>
            <a:chExt cx="428773" cy="785148"/>
          </a:xfrm>
        </p:grpSpPr>
        <p:sp>
          <p:nvSpPr>
            <p:cNvPr id="315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8" name="Line"/>
          <p:cNvSpPr/>
          <p:nvPr/>
        </p:nvSpPr>
        <p:spPr>
          <a:xfrm flipH="1" flipV="1">
            <a:off x="10020167" y="4273209"/>
            <a:ext cx="713307" cy="713307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21" name="Group"/>
          <p:cNvGrpSpPr/>
          <p:nvPr/>
        </p:nvGrpSpPr>
        <p:grpSpPr>
          <a:xfrm rot="18900000">
            <a:off x="9506253" y="3698881"/>
            <a:ext cx="428775" cy="785149"/>
            <a:chOff x="0" y="0"/>
            <a:chExt cx="428773" cy="785148"/>
          </a:xfrm>
        </p:grpSpPr>
        <p:sp>
          <p:nvSpPr>
            <p:cNvPr id="319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Example: Trees (Finite Recu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Trees (Finite Recursion)</a:t>
            </a:r>
          </a:p>
        </p:txBody>
      </p:sp>
      <p:sp>
        <p:nvSpPr>
          <p:cNvPr id="324" name="Term: branch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branch</a:t>
            </a:r>
          </a:p>
        </p:txBody>
      </p:sp>
      <p:sp>
        <p:nvSpPr>
          <p:cNvPr id="325" name="Def: wooden stick, with an end splitting into other branches, OR terminating with a leaf"/>
          <p:cNvSpPr txBox="1"/>
          <p:nvPr/>
        </p:nvSpPr>
        <p:spPr>
          <a:xfrm>
            <a:off x="952500" y="3765450"/>
            <a:ext cx="6140947" cy="16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wooden stick, with an end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splitting into other branches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OR terminating with a leaf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0769600" y="4976455"/>
            <a:ext cx="1" cy="97984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7" name="Line"/>
          <p:cNvSpPr/>
          <p:nvPr/>
        </p:nvSpPr>
        <p:spPr>
          <a:xfrm flipV="1">
            <a:off x="10820400" y="4059042"/>
            <a:ext cx="461418" cy="93205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8" name="Line"/>
          <p:cNvSpPr/>
          <p:nvPr/>
        </p:nvSpPr>
        <p:spPr>
          <a:xfrm flipH="1" flipV="1">
            <a:off x="10116601" y="3851278"/>
            <a:ext cx="608013" cy="1139823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9" name="Line"/>
          <p:cNvSpPr/>
          <p:nvPr/>
        </p:nvSpPr>
        <p:spPr>
          <a:xfrm flipH="1" flipV="1">
            <a:off x="9511937" y="3252945"/>
            <a:ext cx="607855" cy="60785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0" name="Line"/>
          <p:cNvSpPr/>
          <p:nvPr/>
        </p:nvSpPr>
        <p:spPr>
          <a:xfrm flipV="1">
            <a:off x="10157891" y="3217445"/>
            <a:ext cx="357189" cy="60785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1" name="Line"/>
          <p:cNvSpPr/>
          <p:nvPr/>
        </p:nvSpPr>
        <p:spPr>
          <a:xfrm flipV="1">
            <a:off x="11377091" y="3493372"/>
            <a:ext cx="357189" cy="60785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2" name="Line"/>
          <p:cNvSpPr/>
          <p:nvPr/>
        </p:nvSpPr>
        <p:spPr>
          <a:xfrm flipH="1" flipV="1">
            <a:off x="10946159" y="3555632"/>
            <a:ext cx="286099" cy="53289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" name="Line"/>
          <p:cNvSpPr/>
          <p:nvPr/>
        </p:nvSpPr>
        <p:spPr>
          <a:xfrm flipV="1">
            <a:off x="11308456" y="3278599"/>
            <a:ext cx="1" cy="78514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36" name="Group"/>
          <p:cNvGrpSpPr/>
          <p:nvPr/>
        </p:nvGrpSpPr>
        <p:grpSpPr>
          <a:xfrm rot="1323016">
            <a:off x="11701002" y="2851055"/>
            <a:ext cx="428774" cy="785150"/>
            <a:chOff x="0" y="0"/>
            <a:chExt cx="428773" cy="785148"/>
          </a:xfrm>
        </p:grpSpPr>
        <p:sp>
          <p:nvSpPr>
            <p:cNvPr id="334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9" name="Group"/>
          <p:cNvGrpSpPr/>
          <p:nvPr/>
        </p:nvGrpSpPr>
        <p:grpSpPr>
          <a:xfrm rot="1323016">
            <a:off x="11193002" y="2570884"/>
            <a:ext cx="428774" cy="785149"/>
            <a:chOff x="0" y="0"/>
            <a:chExt cx="428773" cy="785148"/>
          </a:xfrm>
        </p:grpSpPr>
        <p:sp>
          <p:nvSpPr>
            <p:cNvPr id="337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2" name="Group"/>
          <p:cNvGrpSpPr/>
          <p:nvPr/>
        </p:nvGrpSpPr>
        <p:grpSpPr>
          <a:xfrm rot="18900000">
            <a:off x="10122098" y="2541104"/>
            <a:ext cx="428775" cy="785149"/>
            <a:chOff x="0" y="0"/>
            <a:chExt cx="428773" cy="785148"/>
          </a:xfrm>
        </p:grpSpPr>
        <p:sp>
          <p:nvSpPr>
            <p:cNvPr id="340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10655779" y="2871304"/>
            <a:ext cx="428775" cy="785149"/>
            <a:chOff x="0" y="0"/>
            <a:chExt cx="428773" cy="785148"/>
          </a:xfrm>
        </p:grpSpPr>
        <p:sp>
          <p:nvSpPr>
            <p:cNvPr id="343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48" name="Group"/>
          <p:cNvGrpSpPr/>
          <p:nvPr/>
        </p:nvGrpSpPr>
        <p:grpSpPr>
          <a:xfrm rot="1324063">
            <a:off x="9354583" y="2617304"/>
            <a:ext cx="428775" cy="785149"/>
            <a:chOff x="0" y="0"/>
            <a:chExt cx="428773" cy="785148"/>
          </a:xfrm>
        </p:grpSpPr>
        <p:sp>
          <p:nvSpPr>
            <p:cNvPr id="346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49" name="Line"/>
          <p:cNvSpPr/>
          <p:nvPr/>
        </p:nvSpPr>
        <p:spPr>
          <a:xfrm flipH="1" flipV="1">
            <a:off x="10020167" y="4273209"/>
            <a:ext cx="713307" cy="713307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52" name="Group"/>
          <p:cNvGrpSpPr/>
          <p:nvPr/>
        </p:nvGrpSpPr>
        <p:grpSpPr>
          <a:xfrm rot="18900000">
            <a:off x="9506253" y="3698881"/>
            <a:ext cx="428775" cy="785149"/>
            <a:chOff x="0" y="0"/>
            <a:chExt cx="428773" cy="785148"/>
          </a:xfrm>
        </p:grpSpPr>
        <p:sp>
          <p:nvSpPr>
            <p:cNvPr id="350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3" name="trees are arbitrarily large:…"/>
          <p:cNvSpPr txBox="1"/>
          <p:nvPr/>
        </p:nvSpPr>
        <p:spPr>
          <a:xfrm>
            <a:off x="3725815" y="5780332"/>
            <a:ext cx="6864252" cy="139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</a:defRPr>
            </a:pPr>
            <a:r>
              <a:t>trees are arbitrarily large:</a:t>
            </a:r>
          </a:p>
          <a:p>
            <a:pPr>
              <a:defRPr sz="2800">
                <a:solidFill>
                  <a:schemeClr val="accent5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recursive case</a:t>
            </a:r>
            <a:r>
              <a:t> allows</a:t>
            </a:r>
          </a:p>
          <a:p>
            <a:pPr>
              <a:defRPr sz="2800">
                <a:solidFill>
                  <a:schemeClr val="accent5"/>
                </a:solidFill>
              </a:defRPr>
            </a:pPr>
            <a:r>
              <a:t>indefinite growth</a:t>
            </a:r>
          </a:p>
        </p:txBody>
      </p:sp>
      <p:sp>
        <p:nvSpPr>
          <p:cNvPr id="354" name="Line"/>
          <p:cNvSpPr/>
          <p:nvPr/>
        </p:nvSpPr>
        <p:spPr>
          <a:xfrm>
            <a:off x="5541863" y="4921911"/>
            <a:ext cx="1244055" cy="908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533" y="19494"/>
                  <a:pt x="17617" y="17373"/>
                  <a:pt x="15924" y="15925"/>
                </a:cubicBezTo>
                <a:cubicBezTo>
                  <a:pt x="12623" y="13100"/>
                  <a:pt x="9143" y="14138"/>
                  <a:pt x="6248" y="10884"/>
                </a:cubicBezTo>
                <a:cubicBezTo>
                  <a:pt x="4153" y="8530"/>
                  <a:pt x="2069" y="4222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5" name="arbitrarily != infinitely"/>
          <p:cNvSpPr txBox="1"/>
          <p:nvPr/>
        </p:nvSpPr>
        <p:spPr>
          <a:xfrm>
            <a:off x="4786909" y="8786279"/>
            <a:ext cx="343098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arbitrarily != infinitely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Example: Trees (Finite Recu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Trees (Finite Recursion)</a:t>
            </a:r>
          </a:p>
        </p:txBody>
      </p:sp>
      <p:sp>
        <p:nvSpPr>
          <p:cNvPr id="358" name="Term: branch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branch</a:t>
            </a:r>
          </a:p>
        </p:txBody>
      </p:sp>
      <p:sp>
        <p:nvSpPr>
          <p:cNvPr id="359" name="Def: wooden stick, with an end splitting into other branches, OR terminating with a leaf"/>
          <p:cNvSpPr txBox="1"/>
          <p:nvPr/>
        </p:nvSpPr>
        <p:spPr>
          <a:xfrm>
            <a:off x="952500" y="3765450"/>
            <a:ext cx="6140947" cy="16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wooden stick, with an end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splitting into other branches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, OR </a:t>
            </a:r>
            <a:r>
              <a:rPr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Light"/>
              </a:rPr>
              <a:t>terminating with a leaf</a:t>
            </a:r>
          </a:p>
        </p:txBody>
      </p:sp>
      <p:sp>
        <p:nvSpPr>
          <p:cNvPr id="360" name="Line"/>
          <p:cNvSpPr/>
          <p:nvPr/>
        </p:nvSpPr>
        <p:spPr>
          <a:xfrm flipV="1">
            <a:off x="10769600" y="4976455"/>
            <a:ext cx="1" cy="97984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1" name="Line"/>
          <p:cNvSpPr/>
          <p:nvPr/>
        </p:nvSpPr>
        <p:spPr>
          <a:xfrm flipV="1">
            <a:off x="10820400" y="4059042"/>
            <a:ext cx="461418" cy="93205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2" name="Line"/>
          <p:cNvSpPr/>
          <p:nvPr/>
        </p:nvSpPr>
        <p:spPr>
          <a:xfrm flipH="1" flipV="1">
            <a:off x="10116601" y="3851278"/>
            <a:ext cx="608013" cy="1139823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3" name="Line"/>
          <p:cNvSpPr/>
          <p:nvPr/>
        </p:nvSpPr>
        <p:spPr>
          <a:xfrm flipH="1" flipV="1">
            <a:off x="9511937" y="3252945"/>
            <a:ext cx="607855" cy="60785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4" name="Line"/>
          <p:cNvSpPr/>
          <p:nvPr/>
        </p:nvSpPr>
        <p:spPr>
          <a:xfrm flipV="1">
            <a:off x="10157891" y="3217445"/>
            <a:ext cx="357189" cy="60785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5" name="Line"/>
          <p:cNvSpPr/>
          <p:nvPr/>
        </p:nvSpPr>
        <p:spPr>
          <a:xfrm flipV="1">
            <a:off x="11377091" y="3493372"/>
            <a:ext cx="357189" cy="60785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6" name="Line"/>
          <p:cNvSpPr/>
          <p:nvPr/>
        </p:nvSpPr>
        <p:spPr>
          <a:xfrm flipH="1" flipV="1">
            <a:off x="10946159" y="3555632"/>
            <a:ext cx="286099" cy="53289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67" name="Line"/>
          <p:cNvSpPr/>
          <p:nvPr/>
        </p:nvSpPr>
        <p:spPr>
          <a:xfrm flipV="1">
            <a:off x="11308456" y="3278599"/>
            <a:ext cx="1" cy="78514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70" name="Group"/>
          <p:cNvGrpSpPr/>
          <p:nvPr/>
        </p:nvGrpSpPr>
        <p:grpSpPr>
          <a:xfrm rot="1323016">
            <a:off x="11701002" y="2851055"/>
            <a:ext cx="428774" cy="785150"/>
            <a:chOff x="0" y="0"/>
            <a:chExt cx="428773" cy="785148"/>
          </a:xfrm>
        </p:grpSpPr>
        <p:sp>
          <p:nvSpPr>
            <p:cNvPr id="368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3" name="Group"/>
          <p:cNvGrpSpPr/>
          <p:nvPr/>
        </p:nvGrpSpPr>
        <p:grpSpPr>
          <a:xfrm rot="1323016">
            <a:off x="11193002" y="2570884"/>
            <a:ext cx="428774" cy="785149"/>
            <a:chOff x="0" y="0"/>
            <a:chExt cx="428773" cy="785148"/>
          </a:xfrm>
        </p:grpSpPr>
        <p:sp>
          <p:nvSpPr>
            <p:cNvPr id="371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6" name="Group"/>
          <p:cNvGrpSpPr/>
          <p:nvPr/>
        </p:nvGrpSpPr>
        <p:grpSpPr>
          <a:xfrm rot="18900000">
            <a:off x="10122098" y="2541104"/>
            <a:ext cx="428775" cy="785149"/>
            <a:chOff x="0" y="0"/>
            <a:chExt cx="428773" cy="785148"/>
          </a:xfrm>
        </p:grpSpPr>
        <p:sp>
          <p:nvSpPr>
            <p:cNvPr id="374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9" name="Group"/>
          <p:cNvGrpSpPr/>
          <p:nvPr/>
        </p:nvGrpSpPr>
        <p:grpSpPr>
          <a:xfrm>
            <a:off x="10655779" y="2871304"/>
            <a:ext cx="428775" cy="785149"/>
            <a:chOff x="0" y="0"/>
            <a:chExt cx="428773" cy="785148"/>
          </a:xfrm>
        </p:grpSpPr>
        <p:sp>
          <p:nvSpPr>
            <p:cNvPr id="377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2" name="Group"/>
          <p:cNvGrpSpPr/>
          <p:nvPr/>
        </p:nvGrpSpPr>
        <p:grpSpPr>
          <a:xfrm rot="1324063">
            <a:off x="9354583" y="2617304"/>
            <a:ext cx="428775" cy="785149"/>
            <a:chOff x="0" y="0"/>
            <a:chExt cx="428773" cy="785148"/>
          </a:xfrm>
        </p:grpSpPr>
        <p:sp>
          <p:nvSpPr>
            <p:cNvPr id="380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3" name="Line"/>
          <p:cNvSpPr/>
          <p:nvPr/>
        </p:nvSpPr>
        <p:spPr>
          <a:xfrm flipH="1" flipV="1">
            <a:off x="10020167" y="4273209"/>
            <a:ext cx="713307" cy="713307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86" name="Group"/>
          <p:cNvGrpSpPr/>
          <p:nvPr/>
        </p:nvGrpSpPr>
        <p:grpSpPr>
          <a:xfrm rot="18900000">
            <a:off x="9506253" y="3698881"/>
            <a:ext cx="428775" cy="785149"/>
            <a:chOff x="0" y="0"/>
            <a:chExt cx="428773" cy="785148"/>
          </a:xfrm>
        </p:grpSpPr>
        <p:sp>
          <p:nvSpPr>
            <p:cNvPr id="384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7" name="trees are arbitrarily large:…"/>
          <p:cNvSpPr txBox="1"/>
          <p:nvPr/>
        </p:nvSpPr>
        <p:spPr>
          <a:xfrm>
            <a:off x="3725815" y="5780332"/>
            <a:ext cx="6864252" cy="139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</a:defRPr>
            </a:pPr>
            <a:r>
              <a:t>trees are arbitrarily large:</a:t>
            </a:r>
          </a:p>
          <a:p>
            <a:pPr>
              <a:defRPr sz="2800">
                <a:solidFill>
                  <a:schemeClr val="accent5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recursive case</a:t>
            </a:r>
            <a:r>
              <a:t> allows</a:t>
            </a:r>
          </a:p>
          <a:p>
            <a:pPr>
              <a:defRPr sz="2800">
                <a:solidFill>
                  <a:schemeClr val="accent5"/>
                </a:solidFill>
              </a:defRPr>
            </a:pPr>
            <a:r>
              <a:t>indefinite growth</a:t>
            </a:r>
          </a:p>
        </p:txBody>
      </p:sp>
      <p:sp>
        <p:nvSpPr>
          <p:cNvPr id="388" name="Line"/>
          <p:cNvSpPr/>
          <p:nvPr/>
        </p:nvSpPr>
        <p:spPr>
          <a:xfrm>
            <a:off x="5541863" y="4921911"/>
            <a:ext cx="1244055" cy="908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533" y="19494"/>
                  <a:pt x="17617" y="17373"/>
                  <a:pt x="15924" y="15925"/>
                </a:cubicBezTo>
                <a:cubicBezTo>
                  <a:pt x="12623" y="13100"/>
                  <a:pt x="9143" y="14138"/>
                  <a:pt x="6248" y="10884"/>
                </a:cubicBezTo>
                <a:cubicBezTo>
                  <a:pt x="4153" y="8530"/>
                  <a:pt x="2069" y="4222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9" name="trees are finite:…"/>
          <p:cNvSpPr txBox="1"/>
          <p:nvPr/>
        </p:nvSpPr>
        <p:spPr>
          <a:xfrm>
            <a:off x="385715" y="6088010"/>
            <a:ext cx="3564683" cy="139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1"/>
                </a:solidFill>
              </a:defRPr>
            </a:pPr>
            <a:r>
              <a:t>trees are finite:</a:t>
            </a:r>
          </a:p>
          <a:p>
            <a:pPr>
              <a:defRPr sz="2800">
                <a:solidFill>
                  <a:schemeClr val="accent1"/>
                </a:solidFill>
              </a:defRPr>
            </a:pPr>
            <a:r>
              <a:t>eventual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base case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>
              <a:defRPr sz="2800">
                <a:solidFill>
                  <a:schemeClr val="accent1"/>
                </a:solidFill>
              </a:defRPr>
            </a:pPr>
            <a:r>
              <a:t>allows completion</a:t>
            </a:r>
          </a:p>
        </p:txBody>
      </p:sp>
      <p:sp>
        <p:nvSpPr>
          <p:cNvPr id="390" name="Line"/>
          <p:cNvSpPr/>
          <p:nvPr/>
        </p:nvSpPr>
        <p:spPr>
          <a:xfrm>
            <a:off x="1871563" y="5264811"/>
            <a:ext cx="267594" cy="908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9533" y="19494"/>
                  <a:pt x="17617" y="17373"/>
                  <a:pt x="15924" y="15925"/>
                </a:cubicBezTo>
                <a:cubicBezTo>
                  <a:pt x="12623" y="13100"/>
                  <a:pt x="9143" y="14138"/>
                  <a:pt x="6248" y="10884"/>
                </a:cubicBezTo>
                <a:cubicBezTo>
                  <a:pt x="4153" y="8530"/>
                  <a:pt x="2069" y="4222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1" name="arbitrarily != infinitely"/>
          <p:cNvSpPr txBox="1"/>
          <p:nvPr/>
        </p:nvSpPr>
        <p:spPr>
          <a:xfrm>
            <a:off x="4786909" y="8786279"/>
            <a:ext cx="343098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arbitrarily != infinitely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Line"/>
          <p:cNvSpPr/>
          <p:nvPr/>
        </p:nvSpPr>
        <p:spPr>
          <a:xfrm flipV="1">
            <a:off x="3384118" y="5373846"/>
            <a:ext cx="1150009" cy="1934928"/>
          </a:xfrm>
          <a:prstGeom prst="line">
            <a:avLst/>
          </a:prstGeom>
          <a:ln w="2413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96" name="Group"/>
          <p:cNvGrpSpPr/>
          <p:nvPr/>
        </p:nvGrpSpPr>
        <p:grpSpPr>
          <a:xfrm rot="1324063">
            <a:off x="3517106" y="2291288"/>
            <a:ext cx="884032" cy="1618794"/>
            <a:chOff x="0" y="0"/>
            <a:chExt cx="884031" cy="1618792"/>
          </a:xfrm>
        </p:grpSpPr>
        <p:sp>
          <p:nvSpPr>
            <p:cNvPr id="394" name="Shape"/>
            <p:cNvSpPr/>
            <p:nvPr/>
          </p:nvSpPr>
          <p:spPr>
            <a:xfrm>
              <a:off x="-1" y="-1"/>
              <a:ext cx="884033" cy="161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Oval"/>
            <p:cNvSpPr/>
            <p:nvPr/>
          </p:nvSpPr>
          <p:spPr>
            <a:xfrm>
              <a:off x="-1" y="408779"/>
              <a:ext cx="884033" cy="118383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97" name="base case (leaf)"/>
          <p:cNvSpPr txBox="1"/>
          <p:nvPr/>
        </p:nvSpPr>
        <p:spPr>
          <a:xfrm>
            <a:off x="5479415" y="2914650"/>
            <a:ext cx="34175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base case (leaf)</a:t>
            </a:r>
          </a:p>
        </p:txBody>
      </p:sp>
      <p:sp>
        <p:nvSpPr>
          <p:cNvPr id="398" name="recursive case (branch)"/>
          <p:cNvSpPr txBox="1"/>
          <p:nvPr/>
        </p:nvSpPr>
        <p:spPr>
          <a:xfrm>
            <a:off x="5479415" y="6089650"/>
            <a:ext cx="49843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recursive case (branch)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Example: Directories (aka folde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Directories (aka folders)</a:t>
            </a:r>
          </a:p>
        </p:txBody>
      </p:sp>
      <p:pic>
        <p:nvPicPr>
          <p:cNvPr id="4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5264050"/>
            <a:ext cx="12344400" cy="3200401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Term: directory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directory</a:t>
            </a:r>
          </a:p>
        </p:txBody>
      </p:sp>
      <p:sp>
        <p:nvSpPr>
          <p:cNvPr id="403" name="Def: a collection of files and directories"/>
          <p:cNvSpPr txBox="1"/>
          <p:nvPr/>
        </p:nvSpPr>
        <p:spPr>
          <a:xfrm>
            <a:off x="952500" y="3765450"/>
            <a:ext cx="11099800" cy="80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a collection of files and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directories</a:t>
            </a:r>
          </a:p>
        </p:txBody>
      </p:sp>
      <p:sp>
        <p:nvSpPr>
          <p:cNvPr id="404" name="Line"/>
          <p:cNvSpPr/>
          <p:nvPr/>
        </p:nvSpPr>
        <p:spPr>
          <a:xfrm>
            <a:off x="3840063" y="2892276"/>
            <a:ext cx="3661818" cy="90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5" name="recursive because def contains term"/>
          <p:cNvSpPr txBox="1"/>
          <p:nvPr/>
        </p:nvSpPr>
        <p:spPr>
          <a:xfrm>
            <a:off x="6469633" y="2813049"/>
            <a:ext cx="50947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recursive because def contains term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Example: Directories (aka folde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Directories (aka folders)</a:t>
            </a:r>
          </a:p>
        </p:txBody>
      </p:sp>
      <p:pic>
        <p:nvPicPr>
          <p:cNvPr id="4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5264050"/>
            <a:ext cx="12344400" cy="3200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1" name="Group"/>
          <p:cNvGrpSpPr/>
          <p:nvPr/>
        </p:nvGrpSpPr>
        <p:grpSpPr>
          <a:xfrm rot="1324063">
            <a:off x="4223783" y="7393399"/>
            <a:ext cx="428775" cy="785149"/>
            <a:chOff x="0" y="0"/>
            <a:chExt cx="428773" cy="785148"/>
          </a:xfrm>
        </p:grpSpPr>
        <p:sp>
          <p:nvSpPr>
            <p:cNvPr id="409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0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14" name="Group"/>
          <p:cNvGrpSpPr/>
          <p:nvPr/>
        </p:nvGrpSpPr>
        <p:grpSpPr>
          <a:xfrm rot="1324063">
            <a:off x="6001783" y="7393399"/>
            <a:ext cx="428775" cy="785149"/>
            <a:chOff x="0" y="0"/>
            <a:chExt cx="428773" cy="785148"/>
          </a:xfrm>
        </p:grpSpPr>
        <p:sp>
          <p:nvSpPr>
            <p:cNvPr id="412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3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17" name="Group"/>
          <p:cNvGrpSpPr/>
          <p:nvPr/>
        </p:nvGrpSpPr>
        <p:grpSpPr>
          <a:xfrm rot="1324063">
            <a:off x="7652783" y="7393399"/>
            <a:ext cx="428775" cy="785149"/>
            <a:chOff x="0" y="0"/>
            <a:chExt cx="428773" cy="785148"/>
          </a:xfrm>
        </p:grpSpPr>
        <p:sp>
          <p:nvSpPr>
            <p:cNvPr id="415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18" name="file system tree"/>
          <p:cNvSpPr txBox="1"/>
          <p:nvPr/>
        </p:nvSpPr>
        <p:spPr>
          <a:xfrm>
            <a:off x="4829050" y="8820050"/>
            <a:ext cx="3346700" cy="59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600"/>
              </a:spcBef>
              <a:defRPr i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file system tree</a:t>
            </a:r>
          </a:p>
        </p:txBody>
      </p:sp>
      <p:sp>
        <p:nvSpPr>
          <p:cNvPr id="419" name="Line"/>
          <p:cNvSpPr/>
          <p:nvPr/>
        </p:nvSpPr>
        <p:spPr>
          <a:xfrm flipH="1" flipV="1">
            <a:off x="9379823" y="7471205"/>
            <a:ext cx="254339" cy="62953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0" name="Line"/>
          <p:cNvSpPr/>
          <p:nvPr/>
        </p:nvSpPr>
        <p:spPr>
          <a:xfrm flipV="1">
            <a:off x="9646523" y="7471205"/>
            <a:ext cx="254339" cy="62953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1" name="Line"/>
          <p:cNvSpPr/>
          <p:nvPr/>
        </p:nvSpPr>
        <p:spPr>
          <a:xfrm flipH="1" flipV="1">
            <a:off x="11030823" y="7471205"/>
            <a:ext cx="254339" cy="62953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2" name="Line"/>
          <p:cNvSpPr/>
          <p:nvPr/>
        </p:nvSpPr>
        <p:spPr>
          <a:xfrm flipV="1">
            <a:off x="11297523" y="7471205"/>
            <a:ext cx="102798" cy="62953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3" name="Line"/>
          <p:cNvSpPr/>
          <p:nvPr/>
        </p:nvSpPr>
        <p:spPr>
          <a:xfrm flipV="1">
            <a:off x="11297523" y="7464332"/>
            <a:ext cx="428058" cy="636408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4" name="Term: directory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directory</a:t>
            </a:r>
          </a:p>
        </p:txBody>
      </p:sp>
      <p:sp>
        <p:nvSpPr>
          <p:cNvPr id="425" name="Def: a collection of files and directories"/>
          <p:cNvSpPr txBox="1"/>
          <p:nvPr/>
        </p:nvSpPr>
        <p:spPr>
          <a:xfrm>
            <a:off x="952500" y="3765450"/>
            <a:ext cx="11099800" cy="80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a collection of files and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directories</a:t>
            </a:r>
          </a:p>
        </p:txBody>
      </p:sp>
      <p:sp>
        <p:nvSpPr>
          <p:cNvPr id="426" name="Line"/>
          <p:cNvSpPr/>
          <p:nvPr/>
        </p:nvSpPr>
        <p:spPr>
          <a:xfrm>
            <a:off x="3840063" y="2892276"/>
            <a:ext cx="3661818" cy="90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7" name="recursive because def contains term"/>
          <p:cNvSpPr txBox="1"/>
          <p:nvPr/>
        </p:nvSpPr>
        <p:spPr>
          <a:xfrm>
            <a:off x="6469633" y="2813049"/>
            <a:ext cx="50947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recursive because def contains term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Example: Directories (aka folde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Directories (aka folders)</a:t>
            </a:r>
          </a:p>
        </p:txBody>
      </p:sp>
      <p:pic>
        <p:nvPicPr>
          <p:cNvPr id="4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5264050"/>
            <a:ext cx="12344400" cy="3200401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Line"/>
          <p:cNvSpPr/>
          <p:nvPr/>
        </p:nvSpPr>
        <p:spPr>
          <a:xfrm flipH="1" flipV="1">
            <a:off x="9379823" y="7471205"/>
            <a:ext cx="254339" cy="62953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34" name="Group"/>
          <p:cNvGrpSpPr/>
          <p:nvPr/>
        </p:nvGrpSpPr>
        <p:grpSpPr>
          <a:xfrm rot="1324063">
            <a:off x="4223783" y="7393399"/>
            <a:ext cx="428775" cy="785149"/>
            <a:chOff x="0" y="0"/>
            <a:chExt cx="428773" cy="785148"/>
          </a:xfrm>
        </p:grpSpPr>
        <p:sp>
          <p:nvSpPr>
            <p:cNvPr id="432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37" name="Group"/>
          <p:cNvGrpSpPr/>
          <p:nvPr/>
        </p:nvGrpSpPr>
        <p:grpSpPr>
          <a:xfrm rot="1324063">
            <a:off x="6001783" y="7393399"/>
            <a:ext cx="428775" cy="785149"/>
            <a:chOff x="0" y="0"/>
            <a:chExt cx="428773" cy="785148"/>
          </a:xfrm>
        </p:grpSpPr>
        <p:sp>
          <p:nvSpPr>
            <p:cNvPr id="435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40" name="Group"/>
          <p:cNvGrpSpPr/>
          <p:nvPr/>
        </p:nvGrpSpPr>
        <p:grpSpPr>
          <a:xfrm rot="1324063">
            <a:off x="7652783" y="7393399"/>
            <a:ext cx="428775" cy="785149"/>
            <a:chOff x="0" y="0"/>
            <a:chExt cx="428773" cy="785148"/>
          </a:xfrm>
        </p:grpSpPr>
        <p:sp>
          <p:nvSpPr>
            <p:cNvPr id="438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41" name="Square"/>
          <p:cNvSpPr/>
          <p:nvPr/>
        </p:nvSpPr>
        <p:spPr>
          <a:xfrm>
            <a:off x="8985250" y="6032500"/>
            <a:ext cx="1270000" cy="12700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2" name="file system tree"/>
          <p:cNvSpPr txBox="1"/>
          <p:nvPr/>
        </p:nvSpPr>
        <p:spPr>
          <a:xfrm>
            <a:off x="4829050" y="8820050"/>
            <a:ext cx="3346700" cy="59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600"/>
              </a:spcBef>
              <a:defRPr i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file system tree</a:t>
            </a:r>
          </a:p>
        </p:txBody>
      </p:sp>
      <p:sp>
        <p:nvSpPr>
          <p:cNvPr id="443" name="Line"/>
          <p:cNvSpPr/>
          <p:nvPr/>
        </p:nvSpPr>
        <p:spPr>
          <a:xfrm flipV="1">
            <a:off x="9646523" y="7471205"/>
            <a:ext cx="254339" cy="62953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4" name="Line"/>
          <p:cNvSpPr/>
          <p:nvPr/>
        </p:nvSpPr>
        <p:spPr>
          <a:xfrm flipH="1" flipV="1">
            <a:off x="11030823" y="7471205"/>
            <a:ext cx="254339" cy="62953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5" name="Line"/>
          <p:cNvSpPr/>
          <p:nvPr/>
        </p:nvSpPr>
        <p:spPr>
          <a:xfrm flipV="1">
            <a:off x="11297523" y="7471205"/>
            <a:ext cx="102798" cy="62953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6" name="Line"/>
          <p:cNvSpPr/>
          <p:nvPr/>
        </p:nvSpPr>
        <p:spPr>
          <a:xfrm flipV="1">
            <a:off x="11297523" y="7464332"/>
            <a:ext cx="428058" cy="636408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47" name="Term: directory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directory</a:t>
            </a:r>
          </a:p>
        </p:txBody>
      </p:sp>
      <p:sp>
        <p:nvSpPr>
          <p:cNvPr id="448" name="Def: a collection of files and directories"/>
          <p:cNvSpPr txBox="1"/>
          <p:nvPr/>
        </p:nvSpPr>
        <p:spPr>
          <a:xfrm>
            <a:off x="952500" y="3765450"/>
            <a:ext cx="11099800" cy="80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a collection of files and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directories</a:t>
            </a:r>
          </a:p>
        </p:txBody>
      </p:sp>
      <p:sp>
        <p:nvSpPr>
          <p:cNvPr id="449" name="Line"/>
          <p:cNvSpPr/>
          <p:nvPr/>
        </p:nvSpPr>
        <p:spPr>
          <a:xfrm>
            <a:off x="3840063" y="2892276"/>
            <a:ext cx="3661818" cy="90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0" name="recursive because def contains term"/>
          <p:cNvSpPr txBox="1"/>
          <p:nvPr/>
        </p:nvSpPr>
        <p:spPr>
          <a:xfrm>
            <a:off x="6469633" y="2813049"/>
            <a:ext cx="50947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recursive because def contains term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ofstadter's Law: “It always takes longer than you expect, even when you take into account Hofstadter's Law.”…"/>
          <p:cNvSpPr txBox="1"/>
          <p:nvPr>
            <p:ph type="body" idx="1"/>
          </p:nvPr>
        </p:nvSpPr>
        <p:spPr>
          <a:xfrm>
            <a:off x="952500" y="2256879"/>
            <a:ext cx="11099800" cy="598958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5"/>
                </a:solidFill>
              </a:rPr>
              <a:t>Hofstadter's Law</a:t>
            </a:r>
            <a:r>
              <a:t>: “It always takes longer than you expect, even when you take into account </a:t>
            </a:r>
            <a:r>
              <a:rPr b="1">
                <a:solidFill>
                  <a:schemeClr val="accent5"/>
                </a:solidFill>
              </a:rPr>
              <a:t>Hofstadter's Law</a:t>
            </a:r>
            <a:r>
              <a:t>.”</a:t>
            </a:r>
          </a:p>
          <a:p>
            <a:pPr marL="0" indent="0" algn="ctr">
              <a:buSzTx/>
              <a:buNone/>
              <a:defRPr i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i="0" sz="2000">
                <a:latin typeface="+mn-lt"/>
                <a:ea typeface="+mn-ea"/>
                <a:cs typeface="+mn-cs"/>
                <a:sym typeface="Helvetica Light"/>
              </a:rPr>
              <a:t>(From Gödel, Escher, Bach)</a:t>
            </a:r>
          </a:p>
        </p:txBody>
      </p:sp>
      <p:sp>
        <p:nvSpPr>
          <p:cNvPr id="151" name="https://en.wikipedia.org/wiki/Circular_definition"/>
          <p:cNvSpPr txBox="1"/>
          <p:nvPr/>
        </p:nvSpPr>
        <p:spPr>
          <a:xfrm>
            <a:off x="5130292" y="8153399"/>
            <a:ext cx="274421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https://en.wikipedia.org/wiki/Circular_definition</a:t>
            </a:r>
          </a:p>
        </p:txBody>
      </p:sp>
      <p:sp>
        <p:nvSpPr>
          <p:cNvPr id="152" name="Goal: use self-reference is a meaningful way"/>
          <p:cNvSpPr txBox="1"/>
          <p:nvPr>
            <p:ph type="title"/>
          </p:nvPr>
        </p:nvSpPr>
        <p:spPr>
          <a:xfrm>
            <a:off x="952500" y="254000"/>
            <a:ext cx="11099800" cy="1424732"/>
          </a:xfrm>
          <a:prstGeom prst="rect">
            <a:avLst/>
          </a:prstGeom>
        </p:spPr>
        <p:txBody>
          <a:bodyPr/>
          <a:lstStyle>
            <a:lvl1pPr defTabSz="531622">
              <a:defRPr sz="4368"/>
            </a:lvl1pPr>
          </a:lstStyle>
          <a:p>
            <a:pPr/>
            <a:r>
              <a:t>Goal: use self-reference is a meaningful way</a:t>
            </a:r>
          </a:p>
        </p:txBody>
      </p:sp>
      <p:sp>
        <p:nvSpPr>
          <p:cNvPr id="153" name="good advice for CS 301 assignments!"/>
          <p:cNvSpPr txBox="1"/>
          <p:nvPr/>
        </p:nvSpPr>
        <p:spPr>
          <a:xfrm>
            <a:off x="3656050" y="5162550"/>
            <a:ext cx="569270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good advice for CS 301 assignments!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Example: Directories (aka folde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Directories (aka folders)</a:t>
            </a:r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5264050"/>
            <a:ext cx="12344400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661" y="4846121"/>
            <a:ext cx="7593539" cy="24414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55" name="file system tree"/>
          <p:cNvSpPr txBox="1"/>
          <p:nvPr/>
        </p:nvSpPr>
        <p:spPr>
          <a:xfrm>
            <a:off x="4829050" y="8820050"/>
            <a:ext cx="3346700" cy="59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600"/>
              </a:spcBef>
              <a:defRPr i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file system tree</a:t>
            </a:r>
          </a:p>
        </p:txBody>
      </p:sp>
      <p:sp>
        <p:nvSpPr>
          <p:cNvPr id="456" name="Term: directory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directory</a:t>
            </a:r>
          </a:p>
        </p:txBody>
      </p:sp>
      <p:sp>
        <p:nvSpPr>
          <p:cNvPr id="457" name="Def: a collection of files and directories"/>
          <p:cNvSpPr txBox="1"/>
          <p:nvPr/>
        </p:nvSpPr>
        <p:spPr>
          <a:xfrm>
            <a:off x="952500" y="3765450"/>
            <a:ext cx="11099800" cy="80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a collection of files and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directories</a:t>
            </a:r>
          </a:p>
        </p:txBody>
      </p:sp>
      <p:sp>
        <p:nvSpPr>
          <p:cNvPr id="458" name="Line"/>
          <p:cNvSpPr/>
          <p:nvPr/>
        </p:nvSpPr>
        <p:spPr>
          <a:xfrm>
            <a:off x="3840063" y="2892276"/>
            <a:ext cx="3661818" cy="90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" name="recursive because def contains term"/>
          <p:cNvSpPr txBox="1"/>
          <p:nvPr/>
        </p:nvSpPr>
        <p:spPr>
          <a:xfrm>
            <a:off x="6469633" y="2813049"/>
            <a:ext cx="50947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recursive because def contains term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Example: Directories (aka folde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Directories (aka folders)</a:t>
            </a:r>
          </a:p>
        </p:txBody>
      </p:sp>
      <p:pic>
        <p:nvPicPr>
          <p:cNvPr id="4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5264050"/>
            <a:ext cx="12344400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661" y="4846121"/>
            <a:ext cx="7593539" cy="24414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64" name="Square"/>
          <p:cNvSpPr/>
          <p:nvPr/>
        </p:nvSpPr>
        <p:spPr>
          <a:xfrm>
            <a:off x="3384550" y="5431854"/>
            <a:ext cx="1270000" cy="1270001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5" name="file system tree"/>
          <p:cNvSpPr txBox="1"/>
          <p:nvPr/>
        </p:nvSpPr>
        <p:spPr>
          <a:xfrm>
            <a:off x="4829050" y="8820050"/>
            <a:ext cx="3346700" cy="59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600"/>
              </a:spcBef>
              <a:defRPr i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file system tree</a:t>
            </a:r>
          </a:p>
        </p:txBody>
      </p:sp>
      <p:sp>
        <p:nvSpPr>
          <p:cNvPr id="466" name="Term: directory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directory</a:t>
            </a:r>
          </a:p>
        </p:txBody>
      </p:sp>
      <p:sp>
        <p:nvSpPr>
          <p:cNvPr id="467" name="Def: a collection of files and directories"/>
          <p:cNvSpPr txBox="1"/>
          <p:nvPr/>
        </p:nvSpPr>
        <p:spPr>
          <a:xfrm>
            <a:off x="952500" y="3765450"/>
            <a:ext cx="11099800" cy="80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a collection of files and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directories</a:t>
            </a:r>
          </a:p>
        </p:txBody>
      </p:sp>
      <p:sp>
        <p:nvSpPr>
          <p:cNvPr id="468" name="Line"/>
          <p:cNvSpPr/>
          <p:nvPr/>
        </p:nvSpPr>
        <p:spPr>
          <a:xfrm>
            <a:off x="3840063" y="2892276"/>
            <a:ext cx="3661818" cy="90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9" name="recursive because def contains term"/>
          <p:cNvSpPr txBox="1"/>
          <p:nvPr/>
        </p:nvSpPr>
        <p:spPr>
          <a:xfrm>
            <a:off x="6469633" y="2813049"/>
            <a:ext cx="50947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recursive because def contains term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Example: Directories (aka folde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Directories (aka folders)</a:t>
            </a:r>
          </a:p>
        </p:txBody>
      </p:sp>
      <p:pic>
        <p:nvPicPr>
          <p:cNvPr id="4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5264050"/>
            <a:ext cx="12344400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661" y="4846121"/>
            <a:ext cx="7593539" cy="24414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7005" y="5276750"/>
            <a:ext cx="8450790" cy="270253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75" name="file system tree"/>
          <p:cNvSpPr txBox="1"/>
          <p:nvPr/>
        </p:nvSpPr>
        <p:spPr>
          <a:xfrm>
            <a:off x="4829050" y="8820050"/>
            <a:ext cx="3346700" cy="59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600"/>
              </a:spcBef>
              <a:defRPr i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file system tree</a:t>
            </a:r>
          </a:p>
        </p:txBody>
      </p:sp>
      <p:sp>
        <p:nvSpPr>
          <p:cNvPr id="476" name="Term: directory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directory</a:t>
            </a:r>
          </a:p>
        </p:txBody>
      </p:sp>
      <p:sp>
        <p:nvSpPr>
          <p:cNvPr id="477" name="Def: a collection of files and directories"/>
          <p:cNvSpPr txBox="1"/>
          <p:nvPr/>
        </p:nvSpPr>
        <p:spPr>
          <a:xfrm>
            <a:off x="952500" y="3765450"/>
            <a:ext cx="11099800" cy="80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a collection of files and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directories</a:t>
            </a:r>
          </a:p>
        </p:txBody>
      </p:sp>
      <p:sp>
        <p:nvSpPr>
          <p:cNvPr id="478" name="Line"/>
          <p:cNvSpPr/>
          <p:nvPr/>
        </p:nvSpPr>
        <p:spPr>
          <a:xfrm>
            <a:off x="3840063" y="2892276"/>
            <a:ext cx="3661818" cy="90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79" name="recursive because def contains term"/>
          <p:cNvSpPr txBox="1"/>
          <p:nvPr/>
        </p:nvSpPr>
        <p:spPr>
          <a:xfrm>
            <a:off x="6469633" y="2813049"/>
            <a:ext cx="50947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recursive because def contains term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Example: Directories (aka folde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Directories (aka folders)</a:t>
            </a:r>
          </a:p>
        </p:txBody>
      </p:sp>
      <p:pic>
        <p:nvPicPr>
          <p:cNvPr id="4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5264050"/>
            <a:ext cx="12344400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661" y="4846121"/>
            <a:ext cx="7593539" cy="24414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48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7005" y="5276750"/>
            <a:ext cx="8450790" cy="270253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85" name="Square"/>
          <p:cNvSpPr/>
          <p:nvPr/>
        </p:nvSpPr>
        <p:spPr>
          <a:xfrm>
            <a:off x="5149850" y="5930900"/>
            <a:ext cx="1270000" cy="12700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6" name="file system tree"/>
          <p:cNvSpPr txBox="1"/>
          <p:nvPr/>
        </p:nvSpPr>
        <p:spPr>
          <a:xfrm>
            <a:off x="4829050" y="8820050"/>
            <a:ext cx="3346700" cy="59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600"/>
              </a:spcBef>
              <a:defRPr i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file system tree</a:t>
            </a:r>
          </a:p>
        </p:txBody>
      </p:sp>
      <p:sp>
        <p:nvSpPr>
          <p:cNvPr id="487" name="Term: directory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directory</a:t>
            </a:r>
          </a:p>
        </p:txBody>
      </p:sp>
      <p:sp>
        <p:nvSpPr>
          <p:cNvPr id="488" name="Def: a collection of files and directories"/>
          <p:cNvSpPr txBox="1"/>
          <p:nvPr/>
        </p:nvSpPr>
        <p:spPr>
          <a:xfrm>
            <a:off x="952500" y="3765450"/>
            <a:ext cx="11099800" cy="80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a collection of files and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directories</a:t>
            </a:r>
          </a:p>
        </p:txBody>
      </p:sp>
      <p:sp>
        <p:nvSpPr>
          <p:cNvPr id="489" name="Line"/>
          <p:cNvSpPr/>
          <p:nvPr/>
        </p:nvSpPr>
        <p:spPr>
          <a:xfrm>
            <a:off x="3840063" y="2892276"/>
            <a:ext cx="3661818" cy="90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90" name="recursive because def contains term"/>
          <p:cNvSpPr txBox="1"/>
          <p:nvPr/>
        </p:nvSpPr>
        <p:spPr>
          <a:xfrm>
            <a:off x="6469633" y="2813049"/>
            <a:ext cx="50947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recursive because def contains term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xample: Directories (aka folde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Directories (aka folders)</a:t>
            </a:r>
          </a:p>
        </p:txBody>
      </p:sp>
      <p:pic>
        <p:nvPicPr>
          <p:cNvPr id="4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5264050"/>
            <a:ext cx="12344400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661" y="4846121"/>
            <a:ext cx="7593539" cy="24414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4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7005" y="5276750"/>
            <a:ext cx="8450790" cy="270253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49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05198" y="5760878"/>
            <a:ext cx="9376308" cy="287587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497" name="file system tree"/>
          <p:cNvSpPr txBox="1"/>
          <p:nvPr/>
        </p:nvSpPr>
        <p:spPr>
          <a:xfrm>
            <a:off x="4829050" y="8820050"/>
            <a:ext cx="3346700" cy="59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600"/>
              </a:spcBef>
              <a:defRPr i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file system tree</a:t>
            </a:r>
          </a:p>
        </p:txBody>
      </p:sp>
      <p:sp>
        <p:nvSpPr>
          <p:cNvPr id="498" name="Term: directory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directory</a:t>
            </a:r>
          </a:p>
        </p:txBody>
      </p:sp>
      <p:sp>
        <p:nvSpPr>
          <p:cNvPr id="499" name="Def: a collection of files and directories"/>
          <p:cNvSpPr txBox="1"/>
          <p:nvPr/>
        </p:nvSpPr>
        <p:spPr>
          <a:xfrm>
            <a:off x="952500" y="3765450"/>
            <a:ext cx="11099800" cy="80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a collection of files and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directories</a:t>
            </a:r>
          </a:p>
        </p:txBody>
      </p:sp>
      <p:sp>
        <p:nvSpPr>
          <p:cNvPr id="500" name="Line"/>
          <p:cNvSpPr/>
          <p:nvPr/>
        </p:nvSpPr>
        <p:spPr>
          <a:xfrm>
            <a:off x="3840063" y="2892276"/>
            <a:ext cx="3661818" cy="90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1" name="recursive because def contains term"/>
          <p:cNvSpPr txBox="1"/>
          <p:nvPr/>
        </p:nvSpPr>
        <p:spPr>
          <a:xfrm>
            <a:off x="6469633" y="2813049"/>
            <a:ext cx="50947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recursive because def contains term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: Directories (aka folde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Directories (aka folders)</a:t>
            </a:r>
          </a:p>
        </p:txBody>
      </p:sp>
      <p:pic>
        <p:nvPicPr>
          <p:cNvPr id="5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5264050"/>
            <a:ext cx="12344400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661" y="4846121"/>
            <a:ext cx="7593539" cy="24414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5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7005" y="5276750"/>
            <a:ext cx="8450790" cy="270253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50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05198" y="5760878"/>
            <a:ext cx="9376308" cy="287587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08" name="Square"/>
          <p:cNvSpPr/>
          <p:nvPr/>
        </p:nvSpPr>
        <p:spPr>
          <a:xfrm>
            <a:off x="6724650" y="6426200"/>
            <a:ext cx="1270000" cy="12700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9" name="file system tree"/>
          <p:cNvSpPr txBox="1"/>
          <p:nvPr/>
        </p:nvSpPr>
        <p:spPr>
          <a:xfrm>
            <a:off x="4829050" y="8820050"/>
            <a:ext cx="3346700" cy="59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600"/>
              </a:spcBef>
              <a:defRPr i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file system tree</a:t>
            </a:r>
          </a:p>
        </p:txBody>
      </p:sp>
      <p:sp>
        <p:nvSpPr>
          <p:cNvPr id="510" name="Term: directory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directory</a:t>
            </a:r>
          </a:p>
        </p:txBody>
      </p:sp>
      <p:sp>
        <p:nvSpPr>
          <p:cNvPr id="511" name="Def: a collection of files and directories"/>
          <p:cNvSpPr txBox="1"/>
          <p:nvPr/>
        </p:nvSpPr>
        <p:spPr>
          <a:xfrm>
            <a:off x="952500" y="3765450"/>
            <a:ext cx="11099800" cy="80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a collection of files and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directories</a:t>
            </a:r>
          </a:p>
        </p:txBody>
      </p:sp>
      <p:sp>
        <p:nvSpPr>
          <p:cNvPr id="512" name="Line"/>
          <p:cNvSpPr/>
          <p:nvPr/>
        </p:nvSpPr>
        <p:spPr>
          <a:xfrm>
            <a:off x="3840063" y="2892276"/>
            <a:ext cx="3661818" cy="90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3" name="recursive because def contains term"/>
          <p:cNvSpPr txBox="1"/>
          <p:nvPr/>
        </p:nvSpPr>
        <p:spPr>
          <a:xfrm>
            <a:off x="6469633" y="2813049"/>
            <a:ext cx="50947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recursive because def contains term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Example: Directories (aka folde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Directories (aka folders)</a:t>
            </a:r>
          </a:p>
        </p:txBody>
      </p:sp>
      <p:sp>
        <p:nvSpPr>
          <p:cNvPr id="516" name="Term: directory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directory</a:t>
            </a:r>
          </a:p>
        </p:txBody>
      </p:sp>
      <p:sp>
        <p:nvSpPr>
          <p:cNvPr id="517" name="Def: a collection of files and directories"/>
          <p:cNvSpPr txBox="1"/>
          <p:nvPr/>
        </p:nvSpPr>
        <p:spPr>
          <a:xfrm>
            <a:off x="952500" y="3765450"/>
            <a:ext cx="11099800" cy="801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a collection of files and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directories</a:t>
            </a:r>
          </a:p>
        </p:txBody>
      </p:sp>
      <p:pic>
        <p:nvPicPr>
          <p:cNvPr id="5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5264050"/>
            <a:ext cx="12344400" cy="3200401"/>
          </a:xfrm>
          <a:prstGeom prst="rect">
            <a:avLst/>
          </a:prstGeom>
          <a:ln w="12700">
            <a:miter lim="400000"/>
          </a:ln>
        </p:spPr>
      </p:pic>
      <p:sp>
        <p:nvSpPr>
          <p:cNvPr id="519" name="Line"/>
          <p:cNvSpPr/>
          <p:nvPr/>
        </p:nvSpPr>
        <p:spPr>
          <a:xfrm>
            <a:off x="3840063" y="2892276"/>
            <a:ext cx="3661818" cy="90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420" y="18127"/>
                  <a:pt x="19171" y="15709"/>
                  <a:pt x="17887" y="14416"/>
                </a:cubicBezTo>
                <a:cubicBezTo>
                  <a:pt x="14008" y="10507"/>
                  <a:pt x="10056" y="16993"/>
                  <a:pt x="6162" y="13873"/>
                </a:cubicBezTo>
                <a:cubicBezTo>
                  <a:pt x="3976" y="12122"/>
                  <a:pt x="1874" y="7390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20" name="recursive because def contains term"/>
          <p:cNvSpPr txBox="1"/>
          <p:nvPr/>
        </p:nvSpPr>
        <p:spPr>
          <a:xfrm>
            <a:off x="6469633" y="2813049"/>
            <a:ext cx="509473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recursive because def contains term</a:t>
            </a:r>
          </a:p>
        </p:txBody>
      </p:sp>
      <p:pic>
        <p:nvPicPr>
          <p:cNvPr id="5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661" y="4846121"/>
            <a:ext cx="7593539" cy="244146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52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77005" y="5276750"/>
            <a:ext cx="8450790" cy="270253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52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05198" y="5760878"/>
            <a:ext cx="9376308" cy="287587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524" name="Square"/>
          <p:cNvSpPr/>
          <p:nvPr/>
        </p:nvSpPr>
        <p:spPr>
          <a:xfrm>
            <a:off x="6724650" y="6426200"/>
            <a:ext cx="1270000" cy="1270000"/>
          </a:xfrm>
          <a:prstGeom prst="rect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5" name="file system tree"/>
          <p:cNvSpPr txBox="1"/>
          <p:nvPr/>
        </p:nvSpPr>
        <p:spPr>
          <a:xfrm>
            <a:off x="4829050" y="8820050"/>
            <a:ext cx="3346700" cy="59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600"/>
              </a:spcBef>
              <a:defRPr i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file system tree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Example: (simplified) JSON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(simplified) JSON Format</a:t>
            </a:r>
          </a:p>
        </p:txBody>
      </p:sp>
      <p:sp>
        <p:nvSpPr>
          <p:cNvPr id="528" name="Example JSON Dictionary:…"/>
          <p:cNvSpPr txBox="1"/>
          <p:nvPr/>
        </p:nvSpPr>
        <p:spPr>
          <a:xfrm>
            <a:off x="749300" y="2254150"/>
            <a:ext cx="4588124" cy="32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Example JSON Dictionary:</a:t>
            </a:r>
            <a:br/>
          </a:p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Courier"/>
                <a:ea typeface="Courier"/>
                <a:cs typeface="Courier"/>
                <a:sym typeface="Courier"/>
              </a:rPr>
              <a:t>{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“name”: “alice”,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“grade”: “A”,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“score”: 96</a:t>
            </a:r>
            <a:endParaRPr b="0"/>
          </a:p>
          <a:p>
            <a:pPr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Example: (simplified) JSON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(simplified) JSON Format</a:t>
            </a:r>
          </a:p>
        </p:txBody>
      </p:sp>
      <p:sp>
        <p:nvSpPr>
          <p:cNvPr id="531" name="Example JSON Dictionary:…"/>
          <p:cNvSpPr txBox="1"/>
          <p:nvPr/>
        </p:nvSpPr>
        <p:spPr>
          <a:xfrm>
            <a:off x="749300" y="2254150"/>
            <a:ext cx="4403031" cy="32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Example JSON Dictionary:</a:t>
            </a:r>
            <a:br/>
          </a:p>
          <a:p>
            <a:pPr algn="l"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Courier"/>
                <a:ea typeface="Courier"/>
                <a:cs typeface="Courier"/>
                <a:sym typeface="Courier"/>
              </a:rPr>
              <a:t>{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lvl="1"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“name”: “alice”,</a:t>
            </a:r>
            <a:endParaRPr b="0"/>
          </a:p>
          <a:p>
            <a:pPr lvl="1"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“grade”: “A”,</a:t>
            </a:r>
            <a:endParaRPr b="0"/>
          </a:p>
          <a:p>
            <a:pPr lvl="1"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“score”: 96</a:t>
            </a:r>
            <a:endParaRPr b="0"/>
          </a:p>
          <a:p>
            <a:pPr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</a:p>
        </p:txBody>
      </p:sp>
      <p:sp>
        <p:nvSpPr>
          <p:cNvPr id="532" name="Term: json-dict Def: a set of json-mapping's"/>
          <p:cNvSpPr txBox="1"/>
          <p:nvPr>
            <p:ph type="body" sz="quarter" idx="1"/>
          </p:nvPr>
        </p:nvSpPr>
        <p:spPr>
          <a:xfrm>
            <a:off x="6604000" y="2254150"/>
            <a:ext cx="5927180" cy="356185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 i="1">
                <a:solidFill>
                  <a:schemeClr val="accent5"/>
                </a:solidFill>
              </a:rPr>
              <a:t>json-dict</a:t>
            </a:r>
            <a:br>
              <a:rPr b="0" i="1"/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 set of </a:t>
            </a:r>
            <a:r>
              <a:rPr b="0" i="1"/>
              <a:t>json-mapping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's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endParaRPr b="0"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Example: (simplified) JSON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(simplified) JSON Format</a:t>
            </a:r>
          </a:p>
        </p:txBody>
      </p:sp>
      <p:sp>
        <p:nvSpPr>
          <p:cNvPr id="535" name="Example JSON Dictionary:…"/>
          <p:cNvSpPr txBox="1"/>
          <p:nvPr/>
        </p:nvSpPr>
        <p:spPr>
          <a:xfrm>
            <a:off x="749300" y="2254150"/>
            <a:ext cx="4337547" cy="32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Example JSON Dictionary:</a:t>
            </a:r>
            <a:br/>
          </a:p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Courier"/>
                <a:ea typeface="Courier"/>
                <a:cs typeface="Courier"/>
                <a:sym typeface="Courier"/>
              </a:rPr>
              <a:t>{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lvl="1"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“name”: “alice”,</a:t>
            </a:r>
            <a:endParaRPr b="0"/>
          </a:p>
          <a:p>
            <a:pPr lvl="1"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“grade”: “A”,</a:t>
            </a:r>
            <a:endParaRPr b="0"/>
          </a:p>
          <a:p>
            <a:pPr lvl="1"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“score”: 96</a:t>
            </a:r>
            <a:endParaRPr b="0"/>
          </a:p>
          <a:p>
            <a:pPr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</a:p>
        </p:txBody>
      </p:sp>
      <p:sp>
        <p:nvSpPr>
          <p:cNvPr id="536" name="Term: json-dict Def: a set of json-mapping's"/>
          <p:cNvSpPr txBox="1"/>
          <p:nvPr>
            <p:ph type="body" sz="quarter" idx="1"/>
          </p:nvPr>
        </p:nvSpPr>
        <p:spPr>
          <a:xfrm>
            <a:off x="6604000" y="2254150"/>
            <a:ext cx="5927180" cy="356185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 i="1"/>
              <a:t>json-dict</a:t>
            </a:r>
            <a:br>
              <a:rPr b="0" i="1"/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a set of </a:t>
            </a:r>
            <a:r>
              <a:rPr b="0" i="1">
                <a:solidFill>
                  <a:schemeClr val="accent5"/>
                </a:solidFill>
              </a:rPr>
              <a:t>json-mapping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's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endParaRPr b="0"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Hofstadter's Law: “It always takes longer than you expect, even when you take into account Hofstadter's Law.”…"/>
          <p:cNvSpPr txBox="1"/>
          <p:nvPr>
            <p:ph type="body" idx="1"/>
          </p:nvPr>
        </p:nvSpPr>
        <p:spPr>
          <a:xfrm>
            <a:off x="952500" y="2256879"/>
            <a:ext cx="11099800" cy="494099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i="1" sz="26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Hofstadter's Law</a:t>
            </a:r>
            <a:r>
              <a:t>: “It always takes longer than you expect, even when you take into account </a:t>
            </a:r>
            <a:r>
              <a:rPr b="1"/>
              <a:t>Hofstadter's Law</a:t>
            </a:r>
            <a:r>
              <a:t>.”</a:t>
            </a:r>
          </a:p>
          <a:p>
            <a:pPr marL="0" indent="0" algn="ctr">
              <a:buSzTx/>
              <a:buNone/>
              <a:defRPr i="1" sz="26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i="0" sz="2000">
                <a:latin typeface="+mn-lt"/>
                <a:ea typeface="+mn-ea"/>
                <a:cs typeface="+mn-cs"/>
                <a:sym typeface="Helvetica Light"/>
              </a:rPr>
              <a:t>(From Gödel, Escher, Bach)</a:t>
            </a:r>
          </a:p>
          <a:p>
            <a:pPr marL="0" indent="0">
              <a:buSzTx/>
              <a:buNone/>
              <a:defRPr i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5"/>
                </a:solidFill>
              </a:rPr>
              <a:t>mountain</a:t>
            </a:r>
            <a:r>
              <a:t>: “a landmass that projects conspicuously above its surroundings and is higher than a </a:t>
            </a:r>
            <a:r>
              <a:rPr b="1">
                <a:solidFill>
                  <a:schemeClr val="accent5"/>
                </a:solidFill>
              </a:rPr>
              <a:t>hill</a:t>
            </a:r>
            <a:r>
              <a:t>”</a:t>
            </a:r>
          </a:p>
          <a:p>
            <a:pPr marL="0" indent="0">
              <a:buSzTx/>
              <a:buNone/>
              <a:defRPr i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chemeClr val="accent5"/>
                </a:solidFill>
              </a:rPr>
              <a:t>hill</a:t>
            </a:r>
            <a:r>
              <a:t>: “a usually rounded natural elevation of land lower than a </a:t>
            </a:r>
            <a:r>
              <a:rPr b="1">
                <a:solidFill>
                  <a:schemeClr val="accent5"/>
                </a:solidFill>
              </a:rPr>
              <a:t>mountain</a:t>
            </a:r>
            <a:r>
              <a:t>”</a:t>
            </a:r>
          </a:p>
          <a:p>
            <a:pPr marL="0" indent="0" algn="ctr">
              <a:buSzTx/>
              <a:buNone/>
              <a:defRPr sz="2000"/>
            </a:pPr>
            <a:r>
              <a:t>(Example of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unhelpful</a:t>
            </a:r>
            <a:r>
              <a:t> self reference from Merriam-Webster dictionary)</a:t>
            </a:r>
          </a:p>
        </p:txBody>
      </p:sp>
      <p:sp>
        <p:nvSpPr>
          <p:cNvPr id="156" name="https://en.wikipedia.org/wiki/Circular_definition"/>
          <p:cNvSpPr txBox="1"/>
          <p:nvPr/>
        </p:nvSpPr>
        <p:spPr>
          <a:xfrm>
            <a:off x="5130292" y="8153399"/>
            <a:ext cx="274421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https://en.wikipedia.org/wiki/Circular_definition</a:t>
            </a:r>
          </a:p>
        </p:txBody>
      </p:sp>
      <p:sp>
        <p:nvSpPr>
          <p:cNvPr id="157" name="Goal: use self-reference is a meaningful way"/>
          <p:cNvSpPr txBox="1"/>
          <p:nvPr>
            <p:ph type="title"/>
          </p:nvPr>
        </p:nvSpPr>
        <p:spPr>
          <a:xfrm>
            <a:off x="952500" y="254000"/>
            <a:ext cx="11099800" cy="1424732"/>
          </a:xfrm>
          <a:prstGeom prst="rect">
            <a:avLst/>
          </a:prstGeom>
        </p:spPr>
        <p:txBody>
          <a:bodyPr/>
          <a:lstStyle>
            <a:lvl1pPr defTabSz="531622">
              <a:defRPr sz="4368"/>
            </a:lvl1pPr>
          </a:lstStyle>
          <a:p>
            <a:pPr/>
            <a:r>
              <a:t>Goal: use self-reference is a meaningful 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Example: (simplified) JSON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(simplified) JSON Format</a:t>
            </a:r>
          </a:p>
        </p:txBody>
      </p:sp>
      <p:sp>
        <p:nvSpPr>
          <p:cNvPr id="539" name="Example JSON Dictionary:…"/>
          <p:cNvSpPr txBox="1"/>
          <p:nvPr/>
        </p:nvSpPr>
        <p:spPr>
          <a:xfrm>
            <a:off x="749300" y="2254150"/>
            <a:ext cx="4471839" cy="32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Example JSON Dictionary:</a:t>
            </a:r>
            <a:br/>
          </a:p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Courier"/>
                <a:ea typeface="Courier"/>
                <a:cs typeface="Courier"/>
                <a:sym typeface="Courier"/>
              </a:rPr>
              <a:t>{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chemeClr val="accent5"/>
                </a:solidFill>
              </a:rPr>
              <a:t>“name”</a:t>
            </a:r>
            <a:r>
              <a:rPr b="0"/>
              <a:t>: </a:t>
            </a:r>
            <a:r>
              <a:rPr b="0">
                <a:solidFill>
                  <a:schemeClr val="accent1"/>
                </a:solidFill>
              </a:rPr>
              <a:t>“alice”</a:t>
            </a:r>
            <a:r>
              <a:rPr b="0"/>
              <a:t>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chemeClr val="accent5"/>
                </a:solidFill>
              </a:rPr>
              <a:t>“grade”</a:t>
            </a:r>
            <a:r>
              <a:rPr b="0"/>
              <a:t>: </a:t>
            </a:r>
            <a:r>
              <a:rPr b="0">
                <a:solidFill>
                  <a:schemeClr val="accent1"/>
                </a:solidFill>
              </a:rPr>
              <a:t>“A”</a:t>
            </a:r>
            <a:r>
              <a:rPr b="0"/>
              <a:t>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chemeClr val="accent5"/>
                </a:solidFill>
              </a:rPr>
              <a:t>“score”</a:t>
            </a:r>
            <a:r>
              <a:rPr b="0"/>
              <a:t>: </a:t>
            </a:r>
            <a:r>
              <a:rPr b="0">
                <a:solidFill>
                  <a:schemeClr val="accent1"/>
                </a:solidFill>
              </a:rPr>
              <a:t>96</a:t>
            </a:r>
            <a:endParaRPr b="0"/>
          </a:p>
          <a:p>
            <a:pPr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</a:p>
        </p:txBody>
      </p:sp>
      <p:sp>
        <p:nvSpPr>
          <p:cNvPr id="540" name="Term: json-dict Def: a set of json-mapping's…"/>
          <p:cNvSpPr txBox="1"/>
          <p:nvPr>
            <p:ph type="body" sz="quarter" idx="1"/>
          </p:nvPr>
        </p:nvSpPr>
        <p:spPr>
          <a:xfrm>
            <a:off x="6604000" y="2254150"/>
            <a:ext cx="5927180" cy="356185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 i="1"/>
              <a:t>json-dict</a:t>
            </a:r>
            <a:br>
              <a:rPr b="0" i="1"/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 set of </a:t>
            </a:r>
            <a:r>
              <a:rPr b="0" i="1"/>
              <a:t>json-mapping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's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 i="1">
                <a:solidFill>
                  <a:schemeClr val="accent5"/>
                </a:solidFill>
              </a:rPr>
              <a:t>json-mapping</a:t>
            </a:r>
            <a:b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 </a:t>
            </a:r>
            <a:r>
              <a:rPr b="0" i="1"/>
              <a:t>json-string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(KEY)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paired with a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rPr b="0">
                <a:latin typeface="+mn-lt"/>
                <a:ea typeface="+mn-ea"/>
                <a:cs typeface="+mn-cs"/>
                <a:sym typeface="Helvetica Light"/>
              </a:rPr>
              <a:t>        </a:t>
            </a:r>
            <a:r>
              <a:rPr b="0" i="1"/>
              <a:t>json-string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OR </a:t>
            </a:r>
            <a:r>
              <a:rPr b="0" i="1"/>
              <a:t>json-number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rPr b="0">
                <a:latin typeface="+mn-lt"/>
                <a:ea typeface="+mn-ea"/>
                <a:cs typeface="+mn-cs"/>
                <a:sym typeface="Helvetica Light"/>
              </a:rPr>
              <a:t>        OR </a:t>
            </a:r>
            <a:r>
              <a:rPr b="0" i="1"/>
              <a:t>json-dict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Light"/>
              </a:rPr>
              <a:t>(VALUE)</a:t>
            </a:r>
          </a:p>
        </p:txBody>
      </p:sp>
      <p:sp>
        <p:nvSpPr>
          <p:cNvPr id="541" name="Arrow"/>
          <p:cNvSpPr/>
          <p:nvPr/>
        </p:nvSpPr>
        <p:spPr>
          <a:xfrm rot="16200000">
            <a:off x="1295400" y="4826000"/>
            <a:ext cx="819746" cy="819746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2" name="Arrow"/>
          <p:cNvSpPr/>
          <p:nvPr/>
        </p:nvSpPr>
        <p:spPr>
          <a:xfrm rot="16200000">
            <a:off x="2679700" y="4826000"/>
            <a:ext cx="819746" cy="819746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3" name="keys"/>
          <p:cNvSpPr txBox="1"/>
          <p:nvPr/>
        </p:nvSpPr>
        <p:spPr>
          <a:xfrm>
            <a:off x="1282565" y="5676900"/>
            <a:ext cx="8454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pPr/>
            <a:r>
              <a:t>keys</a:t>
            </a:r>
          </a:p>
        </p:txBody>
      </p:sp>
      <p:sp>
        <p:nvSpPr>
          <p:cNvPr id="544" name="values"/>
          <p:cNvSpPr txBox="1"/>
          <p:nvPr/>
        </p:nvSpPr>
        <p:spPr>
          <a:xfrm>
            <a:off x="2518580" y="5676900"/>
            <a:ext cx="11419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pPr/>
            <a:r>
              <a:t>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Example: (simplified) JSON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(simplified) JSON Format</a:t>
            </a:r>
          </a:p>
        </p:txBody>
      </p:sp>
      <p:sp>
        <p:nvSpPr>
          <p:cNvPr id="547" name="Example JSON Dictionary:…"/>
          <p:cNvSpPr txBox="1"/>
          <p:nvPr/>
        </p:nvSpPr>
        <p:spPr>
          <a:xfrm>
            <a:off x="749300" y="2254150"/>
            <a:ext cx="4390480" cy="32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Example JSON Dictionary:</a:t>
            </a:r>
            <a:br/>
          </a:p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Courier"/>
                <a:ea typeface="Courier"/>
                <a:cs typeface="Courier"/>
                <a:sym typeface="Courier"/>
              </a:rPr>
              <a:t>{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“name”: “alice”,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“grade”: “A”,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“score”: 96</a:t>
            </a:r>
            <a:endParaRPr b="0"/>
          </a:p>
          <a:p>
            <a:pPr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</a:p>
        </p:txBody>
      </p:sp>
      <p:sp>
        <p:nvSpPr>
          <p:cNvPr id="548" name="Term: json-dict Def: a set of json-mapping's…"/>
          <p:cNvSpPr txBox="1"/>
          <p:nvPr>
            <p:ph type="body" sz="quarter" idx="1"/>
          </p:nvPr>
        </p:nvSpPr>
        <p:spPr>
          <a:xfrm>
            <a:off x="6604000" y="2254150"/>
            <a:ext cx="5927180" cy="356185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 i="1">
                <a:solidFill>
                  <a:schemeClr val="accent5"/>
                </a:solidFill>
              </a:rPr>
              <a:t>json-dict</a:t>
            </a:r>
            <a:br>
              <a:rPr b="0" i="1">
                <a:solidFill>
                  <a:schemeClr val="accent5"/>
                </a:solidFill>
              </a:rPr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 set of </a:t>
            </a:r>
            <a:r>
              <a:rPr b="0" i="1">
                <a:solidFill>
                  <a:schemeClr val="accent5"/>
                </a:solidFill>
              </a:rPr>
              <a:t>json-mapping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's</a:t>
            </a:r>
            <a:b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</a:b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 i="1">
                <a:solidFill>
                  <a:schemeClr val="accent5"/>
                </a:solidFill>
              </a:rPr>
              <a:t>json-mapping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 </a:t>
            </a:r>
            <a:r>
              <a:rPr b="0" i="1"/>
              <a:t>json-string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(KEY) paired with a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rPr b="0">
                <a:latin typeface="+mn-lt"/>
                <a:ea typeface="+mn-ea"/>
                <a:cs typeface="+mn-cs"/>
                <a:sym typeface="Helvetica Light"/>
              </a:rPr>
              <a:t>        </a:t>
            </a:r>
            <a:r>
              <a:rPr b="0" i="1"/>
              <a:t>json-string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OR </a:t>
            </a:r>
            <a:r>
              <a:rPr b="0" i="1"/>
              <a:t>json-number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rPr b="0">
                <a:latin typeface="+mn-lt"/>
                <a:ea typeface="+mn-ea"/>
                <a:cs typeface="+mn-cs"/>
                <a:sym typeface="Helvetica Light"/>
              </a:rPr>
              <a:t>        OR </a:t>
            </a:r>
            <a:r>
              <a:rPr b="0" i="1">
                <a:solidFill>
                  <a:schemeClr val="accent5"/>
                </a:solidFill>
              </a:rPr>
              <a:t>json-dict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(VALUE)</a:t>
            </a:r>
          </a:p>
        </p:txBody>
      </p:sp>
      <p:sp>
        <p:nvSpPr>
          <p:cNvPr id="549" name="Line"/>
          <p:cNvSpPr/>
          <p:nvPr/>
        </p:nvSpPr>
        <p:spPr>
          <a:xfrm flipH="1">
            <a:off x="8909413" y="3153668"/>
            <a:ext cx="776322" cy="77632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52" name="Connection Line"/>
          <p:cNvSpPr/>
          <p:nvPr/>
        </p:nvSpPr>
        <p:spPr>
          <a:xfrm>
            <a:off x="5440864" y="2586021"/>
            <a:ext cx="2389216" cy="2800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47" h="21600" fill="norm" stroke="1" extrusionOk="0">
                <a:moveTo>
                  <a:pt x="16647" y="21600"/>
                </a:moveTo>
                <a:cubicBezTo>
                  <a:pt x="-1913" y="15915"/>
                  <a:pt x="-4953" y="8715"/>
                  <a:pt x="7526" y="0"/>
                </a:cubicBezTo>
              </a:path>
            </a:pathLst>
          </a:custGeom>
          <a:ln w="635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1" name="recursive self reference isn’t always direct!"/>
          <p:cNvSpPr txBox="1"/>
          <p:nvPr/>
        </p:nvSpPr>
        <p:spPr>
          <a:xfrm>
            <a:off x="3072206" y="6003875"/>
            <a:ext cx="686038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pPr/>
            <a:r>
              <a:t>recursive self reference isn’t always direct!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Example: (simplified) JSON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(simplified) JSON Format</a:t>
            </a:r>
          </a:p>
        </p:txBody>
      </p:sp>
      <p:sp>
        <p:nvSpPr>
          <p:cNvPr id="555" name="Example JSON Dictionary:…"/>
          <p:cNvSpPr txBox="1"/>
          <p:nvPr/>
        </p:nvSpPr>
        <p:spPr>
          <a:xfrm>
            <a:off x="749300" y="2254150"/>
            <a:ext cx="5587604" cy="4795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Example JSON Dictionary:</a:t>
            </a:r>
            <a:br/>
          </a:p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Courier"/>
                <a:ea typeface="Courier"/>
                <a:cs typeface="Courier"/>
                <a:sym typeface="Courier"/>
              </a:rPr>
              <a:t>{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“name”: “alice”,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“grade”: “A”,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“score”: 96,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“exams”: </a:t>
            </a:r>
            <a:r>
              <a:rPr>
                <a:solidFill>
                  <a:schemeClr val="accent5"/>
                </a:solidFill>
              </a:rPr>
              <a:t>{</a:t>
            </a:r>
            <a:endParaRPr>
              <a:solidFill>
                <a:schemeClr val="accent5"/>
              </a:solidFill>
            </a:endParaRPr>
          </a:p>
          <a:p>
            <a:pPr lvl="1"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“midterm”: 94,</a:t>
            </a:r>
          </a:p>
          <a:p>
            <a:pPr lvl="1"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“final”: 98</a:t>
            </a:r>
          </a:p>
          <a:p>
            <a:pPr lvl="1"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</a:p>
        </p:txBody>
      </p:sp>
      <p:sp>
        <p:nvSpPr>
          <p:cNvPr id="556" name="Term: json-dict Def: a set of json-mapping's…"/>
          <p:cNvSpPr txBox="1"/>
          <p:nvPr>
            <p:ph type="body" sz="quarter" idx="1"/>
          </p:nvPr>
        </p:nvSpPr>
        <p:spPr>
          <a:xfrm>
            <a:off x="6604000" y="2254150"/>
            <a:ext cx="5927180" cy="356185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 i="1">
                <a:solidFill>
                  <a:schemeClr val="accent5"/>
                </a:solidFill>
              </a:rPr>
              <a:t>json-dict</a:t>
            </a:r>
            <a:br>
              <a:rPr b="0" i="1">
                <a:solidFill>
                  <a:schemeClr val="accent5"/>
                </a:solidFill>
              </a:rPr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 set of </a:t>
            </a:r>
            <a:r>
              <a:rPr b="0" i="1">
                <a:solidFill>
                  <a:schemeClr val="accent5"/>
                </a:solidFill>
              </a:rPr>
              <a:t>json-mapping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's</a:t>
            </a:r>
            <a:b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</a:b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 i="1">
                <a:solidFill>
                  <a:schemeClr val="accent5"/>
                </a:solidFill>
              </a:rPr>
              <a:t>json-mapping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 </a:t>
            </a:r>
            <a:r>
              <a:rPr b="0" i="1"/>
              <a:t>json-string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(KEY) paired with a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rPr b="0">
                <a:latin typeface="+mn-lt"/>
                <a:ea typeface="+mn-ea"/>
                <a:cs typeface="+mn-cs"/>
                <a:sym typeface="Helvetica Light"/>
              </a:rPr>
              <a:t>        </a:t>
            </a:r>
            <a:r>
              <a:rPr b="0" i="1"/>
              <a:t>json-string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OR </a:t>
            </a:r>
            <a:r>
              <a:rPr b="0" i="1"/>
              <a:t>json-number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rPr b="0">
                <a:latin typeface="+mn-lt"/>
                <a:ea typeface="+mn-ea"/>
                <a:cs typeface="+mn-cs"/>
                <a:sym typeface="Helvetica Light"/>
              </a:rPr>
              <a:t>        OR </a:t>
            </a:r>
            <a:r>
              <a:rPr b="0" i="1">
                <a:solidFill>
                  <a:schemeClr val="accent5"/>
                </a:solidFill>
              </a:rPr>
              <a:t>json-dict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Example: (simplified) JSON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(simplified) JSON Format</a:t>
            </a:r>
          </a:p>
        </p:txBody>
      </p:sp>
      <p:sp>
        <p:nvSpPr>
          <p:cNvPr id="559" name="Example JSON Dictionary:…"/>
          <p:cNvSpPr txBox="1"/>
          <p:nvPr/>
        </p:nvSpPr>
        <p:spPr>
          <a:xfrm>
            <a:off x="749300" y="2254150"/>
            <a:ext cx="6552804" cy="537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Example JSON Dictionary:</a:t>
            </a:r>
            <a:br/>
          </a:p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Courier"/>
                <a:ea typeface="Courier"/>
                <a:cs typeface="Courier"/>
                <a:sym typeface="Courier"/>
              </a:rPr>
              <a:t>{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“name”: “alice”,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“grade”: “A”,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“score”: 96,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“exams”: {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  “midterm”: </a:t>
            </a:r>
            <a:r>
              <a:rPr>
                <a:solidFill>
                  <a:schemeClr val="accent5"/>
                </a:solidFill>
              </a:rPr>
              <a:t>{“points”:94,</a:t>
            </a:r>
            <a:endParaRPr>
              <a:solidFill>
                <a:schemeClr val="accent5"/>
              </a:solidFill>
            </a:endParaRPr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/>
                </a:solidFill>
              </a:rPr>
              <a:t>              “total”:100}</a:t>
            </a:r>
            <a:r>
              <a:rPr b="0"/>
              <a:t>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  “final”: </a:t>
            </a:r>
            <a:r>
              <a:rPr>
                <a:solidFill>
                  <a:schemeClr val="accent5"/>
                </a:solidFill>
              </a:rPr>
              <a:t>{“points”: 98,</a:t>
            </a:r>
            <a:endParaRPr>
              <a:solidFill>
                <a:schemeClr val="accent5"/>
              </a:solidFill>
            </a:endParaRPr>
          </a:p>
          <a:p>
            <a:pPr lvl="1"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“total”: 100}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  <a:endParaRPr b="0"/>
          </a:p>
          <a:p>
            <a:pPr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</a:p>
        </p:txBody>
      </p:sp>
      <p:sp>
        <p:nvSpPr>
          <p:cNvPr id="560" name="Term: json-dict Def: a set of json-mapping's…"/>
          <p:cNvSpPr txBox="1"/>
          <p:nvPr>
            <p:ph type="body" sz="quarter" idx="1"/>
          </p:nvPr>
        </p:nvSpPr>
        <p:spPr>
          <a:xfrm>
            <a:off x="6604000" y="2254150"/>
            <a:ext cx="5927180" cy="356185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 i="1">
                <a:solidFill>
                  <a:schemeClr val="accent5"/>
                </a:solidFill>
              </a:rPr>
              <a:t>json-dict</a:t>
            </a:r>
            <a:br>
              <a:rPr b="0" i="1">
                <a:solidFill>
                  <a:schemeClr val="accent5"/>
                </a:solidFill>
              </a:rPr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 set of </a:t>
            </a:r>
            <a:r>
              <a:rPr b="0" i="1">
                <a:solidFill>
                  <a:schemeClr val="accent5"/>
                </a:solidFill>
              </a:rPr>
              <a:t>json-mapping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's</a:t>
            </a:r>
            <a:b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</a:b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 i="1">
                <a:solidFill>
                  <a:schemeClr val="accent5"/>
                </a:solidFill>
              </a:rPr>
              <a:t>json-mapping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 </a:t>
            </a:r>
            <a:r>
              <a:rPr b="0" i="1"/>
              <a:t>json-string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(KEY) paired with a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rPr b="0">
                <a:latin typeface="+mn-lt"/>
                <a:ea typeface="+mn-ea"/>
                <a:cs typeface="+mn-cs"/>
                <a:sym typeface="Helvetica Light"/>
              </a:rPr>
              <a:t>        </a:t>
            </a:r>
            <a:r>
              <a:rPr b="0" i="1"/>
              <a:t>json-string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OR </a:t>
            </a:r>
            <a:r>
              <a:rPr b="0" i="1"/>
              <a:t>json-number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rPr b="0">
                <a:latin typeface="+mn-lt"/>
                <a:ea typeface="+mn-ea"/>
                <a:cs typeface="+mn-cs"/>
                <a:sym typeface="Helvetica Light"/>
              </a:rPr>
              <a:t>        OR </a:t>
            </a:r>
            <a:r>
              <a:rPr b="0" i="1">
                <a:solidFill>
                  <a:schemeClr val="accent5"/>
                </a:solidFill>
              </a:rPr>
              <a:t>json-dict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Example: (simplified) JSON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(simplified) JSON Format</a:t>
            </a:r>
          </a:p>
        </p:txBody>
      </p:sp>
      <p:sp>
        <p:nvSpPr>
          <p:cNvPr id="563" name="Example JSON Dictionary:…"/>
          <p:cNvSpPr txBox="1"/>
          <p:nvPr/>
        </p:nvSpPr>
        <p:spPr>
          <a:xfrm>
            <a:off x="749300" y="2254150"/>
            <a:ext cx="6552804" cy="537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Example JSON Dictionary:</a:t>
            </a:r>
            <a:br/>
          </a:p>
          <a:p>
            <a:pPr algn="l"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Courier"/>
                <a:ea typeface="Courier"/>
                <a:cs typeface="Courier"/>
                <a:sym typeface="Courier"/>
              </a:rPr>
              <a:t>{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“name”: “alice”,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“grade”: “A”,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“score”: 96,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“exams”: {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  “midterm”: </a:t>
            </a:r>
            <a:r>
              <a:rPr>
                <a:solidFill>
                  <a:schemeClr val="accent5"/>
                </a:solidFill>
              </a:rPr>
              <a:t>{“points”:94,</a:t>
            </a:r>
            <a:endParaRPr>
              <a:solidFill>
                <a:schemeClr val="accent5"/>
              </a:solidFill>
            </a:endParaRPr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/>
                </a:solidFill>
              </a:rPr>
              <a:t>              “total”:100}</a:t>
            </a:r>
            <a:r>
              <a:rPr b="0"/>
              <a:t>,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  “final”: </a:t>
            </a:r>
            <a:r>
              <a:rPr>
                <a:solidFill>
                  <a:schemeClr val="accent5"/>
                </a:solidFill>
              </a:rPr>
              <a:t>{“points”: 98,</a:t>
            </a:r>
            <a:endParaRPr>
              <a:solidFill>
                <a:schemeClr val="accent5"/>
              </a:solidFill>
            </a:endParaRPr>
          </a:p>
          <a:p>
            <a:pPr lvl="1" algn="l">
              <a:defRPr b="1" sz="26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“total”: 100}</a:t>
            </a:r>
            <a:endParaRPr b="0"/>
          </a:p>
          <a:p>
            <a:pPr lvl="1"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  <a:endParaRPr b="0"/>
          </a:p>
          <a:p>
            <a:pPr algn="l">
              <a:defRPr b="1" sz="2600"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</a:p>
        </p:txBody>
      </p:sp>
      <p:sp>
        <p:nvSpPr>
          <p:cNvPr id="564" name="Term: json-dict Def: a set of json-mapping's…"/>
          <p:cNvSpPr txBox="1"/>
          <p:nvPr>
            <p:ph type="body" sz="quarter" idx="1"/>
          </p:nvPr>
        </p:nvSpPr>
        <p:spPr>
          <a:xfrm>
            <a:off x="6604000" y="2254150"/>
            <a:ext cx="5927180" cy="356185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 i="1">
                <a:solidFill>
                  <a:schemeClr val="accent5"/>
                </a:solidFill>
              </a:rPr>
              <a:t>json-dict</a:t>
            </a:r>
            <a:br>
              <a:rPr b="0" i="1">
                <a:solidFill>
                  <a:schemeClr val="accent5"/>
                </a:solidFill>
              </a:rPr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 set of </a:t>
            </a:r>
            <a:r>
              <a:rPr b="0" i="1">
                <a:solidFill>
                  <a:schemeClr val="accent5"/>
                </a:solidFill>
              </a:rPr>
              <a:t>json-mapping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's</a:t>
            </a:r>
            <a:b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</a:b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marL="0" indent="0">
              <a:buSzTx/>
              <a:buNone/>
              <a:defRPr b="1" sz="2600">
                <a:latin typeface="Helvetica"/>
                <a:ea typeface="Helvetica"/>
                <a:cs typeface="Helvetica"/>
                <a:sym typeface="Helvetica"/>
              </a:defRPr>
            </a:pPr>
            <a:r>
              <a:t>Term: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 i="1">
                <a:solidFill>
                  <a:schemeClr val="accent5"/>
                </a:solidFill>
              </a:rPr>
              <a:t>json-mapping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t>Def: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a </a:t>
            </a:r>
            <a:r>
              <a:rPr b="0" i="1"/>
              <a:t>json-string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(KEY) paired with a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rPr b="0">
                <a:latin typeface="+mn-lt"/>
                <a:ea typeface="+mn-ea"/>
                <a:cs typeface="+mn-cs"/>
                <a:sym typeface="Helvetica Light"/>
              </a:rPr>
              <a:t>        </a:t>
            </a:r>
            <a:r>
              <a:rPr b="0" i="1"/>
              <a:t>json-string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OR </a:t>
            </a:r>
            <a:r>
              <a:rPr b="0" i="1"/>
              <a:t>json-number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</a:t>
            </a:r>
            <a:br>
              <a:rPr b="0">
                <a:latin typeface="+mn-lt"/>
                <a:ea typeface="+mn-ea"/>
                <a:cs typeface="+mn-cs"/>
                <a:sym typeface="Helvetica Light"/>
              </a:rPr>
            </a:br>
            <a:r>
              <a:rPr b="0">
                <a:latin typeface="+mn-lt"/>
                <a:ea typeface="+mn-ea"/>
                <a:cs typeface="+mn-cs"/>
                <a:sym typeface="Helvetica Light"/>
              </a:rPr>
              <a:t>        OR </a:t>
            </a:r>
            <a:r>
              <a:rPr b="0" i="1">
                <a:solidFill>
                  <a:schemeClr val="accent5"/>
                </a:solidFill>
              </a:rPr>
              <a:t>json-dict</a:t>
            </a:r>
            <a:r>
              <a:rPr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(VALUE)</a:t>
            </a:r>
          </a:p>
        </p:txBody>
      </p:sp>
      <p:sp>
        <p:nvSpPr>
          <p:cNvPr id="565" name="Line"/>
          <p:cNvSpPr/>
          <p:nvPr/>
        </p:nvSpPr>
        <p:spPr>
          <a:xfrm flipV="1">
            <a:off x="2670443" y="4673182"/>
            <a:ext cx="194281" cy="40723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68" name="Group"/>
          <p:cNvGrpSpPr/>
          <p:nvPr/>
        </p:nvGrpSpPr>
        <p:grpSpPr>
          <a:xfrm rot="1324063">
            <a:off x="3700595" y="3801242"/>
            <a:ext cx="255398" cy="467671"/>
            <a:chOff x="0" y="0"/>
            <a:chExt cx="255397" cy="467670"/>
          </a:xfrm>
        </p:grpSpPr>
        <p:sp>
          <p:nvSpPr>
            <p:cNvPr id="566" name="Shape"/>
            <p:cNvSpPr/>
            <p:nvPr/>
          </p:nvSpPr>
          <p:spPr>
            <a:xfrm>
              <a:off x="0" y="0"/>
              <a:ext cx="255398" cy="46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7" name="Oval"/>
            <p:cNvSpPr/>
            <p:nvPr/>
          </p:nvSpPr>
          <p:spPr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71" name="Group"/>
          <p:cNvGrpSpPr/>
          <p:nvPr/>
        </p:nvGrpSpPr>
        <p:grpSpPr>
          <a:xfrm rot="1324063">
            <a:off x="4259395" y="3432942"/>
            <a:ext cx="255398" cy="467671"/>
            <a:chOff x="0" y="0"/>
            <a:chExt cx="255397" cy="467670"/>
          </a:xfrm>
        </p:grpSpPr>
        <p:sp>
          <p:nvSpPr>
            <p:cNvPr id="569" name="Shape"/>
            <p:cNvSpPr/>
            <p:nvPr/>
          </p:nvSpPr>
          <p:spPr>
            <a:xfrm>
              <a:off x="0" y="0"/>
              <a:ext cx="255398" cy="46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0" name="Oval"/>
            <p:cNvSpPr/>
            <p:nvPr/>
          </p:nvSpPr>
          <p:spPr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74" name="Group"/>
          <p:cNvGrpSpPr/>
          <p:nvPr/>
        </p:nvGrpSpPr>
        <p:grpSpPr>
          <a:xfrm rot="1324063">
            <a:off x="3459295" y="4155701"/>
            <a:ext cx="255398" cy="467671"/>
            <a:chOff x="0" y="0"/>
            <a:chExt cx="255397" cy="467670"/>
          </a:xfrm>
        </p:grpSpPr>
        <p:sp>
          <p:nvSpPr>
            <p:cNvPr id="572" name="Shape"/>
            <p:cNvSpPr/>
            <p:nvPr/>
          </p:nvSpPr>
          <p:spPr>
            <a:xfrm>
              <a:off x="0" y="0"/>
              <a:ext cx="255398" cy="46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3" name="Oval"/>
            <p:cNvSpPr/>
            <p:nvPr/>
          </p:nvSpPr>
          <p:spPr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75" name="Line"/>
          <p:cNvSpPr/>
          <p:nvPr/>
        </p:nvSpPr>
        <p:spPr>
          <a:xfrm flipV="1">
            <a:off x="3489854" y="5041482"/>
            <a:ext cx="194280" cy="40723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76" name="Line"/>
          <p:cNvSpPr/>
          <p:nvPr/>
        </p:nvSpPr>
        <p:spPr>
          <a:xfrm flipV="1">
            <a:off x="3051443" y="5854282"/>
            <a:ext cx="194281" cy="40723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79" name="Group"/>
          <p:cNvGrpSpPr/>
          <p:nvPr/>
        </p:nvGrpSpPr>
        <p:grpSpPr>
          <a:xfrm rot="1324063">
            <a:off x="6177095" y="5011264"/>
            <a:ext cx="255398" cy="467671"/>
            <a:chOff x="0" y="0"/>
            <a:chExt cx="255397" cy="467670"/>
          </a:xfrm>
        </p:grpSpPr>
        <p:sp>
          <p:nvSpPr>
            <p:cNvPr id="577" name="Shape"/>
            <p:cNvSpPr/>
            <p:nvPr/>
          </p:nvSpPr>
          <p:spPr>
            <a:xfrm>
              <a:off x="0" y="0"/>
              <a:ext cx="255398" cy="46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8" name="Oval"/>
            <p:cNvSpPr/>
            <p:nvPr/>
          </p:nvSpPr>
          <p:spPr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82" name="Group"/>
          <p:cNvGrpSpPr/>
          <p:nvPr/>
        </p:nvGrpSpPr>
        <p:grpSpPr>
          <a:xfrm rot="1324063">
            <a:off x="6405695" y="5379564"/>
            <a:ext cx="255398" cy="467671"/>
            <a:chOff x="0" y="0"/>
            <a:chExt cx="255397" cy="467670"/>
          </a:xfrm>
        </p:grpSpPr>
        <p:sp>
          <p:nvSpPr>
            <p:cNvPr id="580" name="Shape"/>
            <p:cNvSpPr/>
            <p:nvPr/>
          </p:nvSpPr>
          <p:spPr>
            <a:xfrm>
              <a:off x="0" y="0"/>
              <a:ext cx="255398" cy="46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1" name="Oval"/>
            <p:cNvSpPr/>
            <p:nvPr/>
          </p:nvSpPr>
          <p:spPr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85" name="Group"/>
          <p:cNvGrpSpPr/>
          <p:nvPr/>
        </p:nvGrpSpPr>
        <p:grpSpPr>
          <a:xfrm rot="1324063">
            <a:off x="6050095" y="5811364"/>
            <a:ext cx="255398" cy="467671"/>
            <a:chOff x="0" y="0"/>
            <a:chExt cx="255397" cy="467670"/>
          </a:xfrm>
        </p:grpSpPr>
        <p:sp>
          <p:nvSpPr>
            <p:cNvPr id="583" name="Shape"/>
            <p:cNvSpPr/>
            <p:nvPr/>
          </p:nvSpPr>
          <p:spPr>
            <a:xfrm>
              <a:off x="0" y="0"/>
              <a:ext cx="255398" cy="46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4" name="Oval"/>
            <p:cNvSpPr/>
            <p:nvPr/>
          </p:nvSpPr>
          <p:spPr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88" name="Group"/>
          <p:cNvGrpSpPr/>
          <p:nvPr/>
        </p:nvGrpSpPr>
        <p:grpSpPr>
          <a:xfrm rot="1324063">
            <a:off x="6050095" y="6192364"/>
            <a:ext cx="255398" cy="467671"/>
            <a:chOff x="0" y="0"/>
            <a:chExt cx="255397" cy="467670"/>
          </a:xfrm>
        </p:grpSpPr>
        <p:sp>
          <p:nvSpPr>
            <p:cNvPr id="586" name="Shape"/>
            <p:cNvSpPr/>
            <p:nvPr/>
          </p:nvSpPr>
          <p:spPr>
            <a:xfrm>
              <a:off x="0" y="0"/>
              <a:ext cx="255398" cy="46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7" name="Oval"/>
            <p:cNvSpPr/>
            <p:nvPr/>
          </p:nvSpPr>
          <p:spPr>
            <a:xfrm>
              <a:off x="0" y="118096"/>
              <a:ext cx="255398" cy="34201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89" name="Line"/>
          <p:cNvSpPr/>
          <p:nvPr/>
        </p:nvSpPr>
        <p:spPr>
          <a:xfrm flipV="1">
            <a:off x="638443" y="3072982"/>
            <a:ext cx="194281" cy="40723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Overview: Learning Objectives"/>
          <p:cNvSpPr txBox="1"/>
          <p:nvPr>
            <p:ph type="title"/>
          </p:nvPr>
        </p:nvSpPr>
        <p:spPr>
          <a:xfrm>
            <a:off x="952500" y="254000"/>
            <a:ext cx="11099800" cy="904925"/>
          </a:xfrm>
          <a:prstGeom prst="rect">
            <a:avLst/>
          </a:prstGeom>
        </p:spPr>
        <p:txBody>
          <a:bodyPr/>
          <a:lstStyle/>
          <a:p>
            <a:pPr/>
            <a:r>
              <a:t>Overview: Learning Objectives</a:t>
            </a:r>
          </a:p>
        </p:txBody>
      </p:sp>
      <p:sp>
        <p:nvSpPr>
          <p:cNvPr id="592" name="Recursive information…"/>
          <p:cNvSpPr txBox="1"/>
          <p:nvPr>
            <p:ph type="body" idx="1"/>
          </p:nvPr>
        </p:nvSpPr>
        <p:spPr>
          <a:xfrm>
            <a:off x="952500" y="1367879"/>
            <a:ext cx="11099800" cy="70092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Recursive information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What is a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recursive definition/structure</a:t>
            </a:r>
            <a:r>
              <a:t>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Arbitrarily vs. infinitely</a:t>
            </a:r>
          </a:p>
          <a:p>
            <a:pPr marL="0" indent="0">
              <a:buSzTx/>
              <a:buNone/>
              <a:defRPr sz="2600"/>
            </a:pPr>
            <a:r>
              <a:t>Recursive code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What is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recursive code</a:t>
            </a:r>
            <a:r>
              <a:t>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Why write recursive code?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Where do computers keep local variables for recursive calls?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What happens to programs with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infinite recursion</a:t>
            </a:r>
            <a:r>
              <a:t>?</a:t>
            </a:r>
          </a:p>
        </p:txBody>
      </p:sp>
      <p:sp>
        <p:nvSpPr>
          <p:cNvPr id="593" name="Rectangle"/>
          <p:cNvSpPr/>
          <p:nvPr/>
        </p:nvSpPr>
        <p:spPr>
          <a:xfrm>
            <a:off x="850900" y="3188816"/>
            <a:ext cx="9931400" cy="2625527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"/>
          <p:cNvSpPr/>
          <p:nvPr/>
        </p:nvSpPr>
        <p:spPr>
          <a:xfrm>
            <a:off x="2387600" y="4692650"/>
            <a:ext cx="965200" cy="1066800"/>
          </a:xfrm>
          <a:prstGeom prst="rect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6" name="Rectangle"/>
          <p:cNvSpPr/>
          <p:nvPr/>
        </p:nvSpPr>
        <p:spPr>
          <a:xfrm>
            <a:off x="6934200" y="4692650"/>
            <a:ext cx="965200" cy="1066800"/>
          </a:xfrm>
          <a:prstGeom prst="rect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7" name="Rectangle"/>
          <p:cNvSpPr/>
          <p:nvPr/>
        </p:nvSpPr>
        <p:spPr>
          <a:xfrm>
            <a:off x="8953500" y="4692650"/>
            <a:ext cx="965200" cy="1066800"/>
          </a:xfrm>
          <a:prstGeom prst="rect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8" name="Recursiv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Code</a:t>
            </a:r>
          </a:p>
        </p:txBody>
      </p:sp>
      <p:sp>
        <p:nvSpPr>
          <p:cNvPr id="599" name="What is it?…"/>
          <p:cNvSpPr txBox="1"/>
          <p:nvPr>
            <p:ph type="body" sz="quarter" idx="1"/>
          </p:nvPr>
        </p:nvSpPr>
        <p:spPr>
          <a:xfrm>
            <a:off x="952500" y="2089050"/>
            <a:ext cx="11927235" cy="13917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What is it?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A function that calls itself (possible indirectly)</a:t>
            </a:r>
          </a:p>
        </p:txBody>
      </p:sp>
      <p:sp>
        <p:nvSpPr>
          <p:cNvPr id="600" name="f"/>
          <p:cNvSpPr txBox="1"/>
          <p:nvPr/>
        </p:nvSpPr>
        <p:spPr>
          <a:xfrm>
            <a:off x="2677715" y="4686299"/>
            <a:ext cx="384970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601" name="g"/>
          <p:cNvSpPr txBox="1"/>
          <p:nvPr/>
        </p:nvSpPr>
        <p:spPr>
          <a:xfrm>
            <a:off x="7111404" y="4686299"/>
            <a:ext cx="61079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602" name="h"/>
          <p:cNvSpPr txBox="1"/>
          <p:nvPr/>
        </p:nvSpPr>
        <p:spPr>
          <a:xfrm>
            <a:off x="9130704" y="4686299"/>
            <a:ext cx="61079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609" name="Connection Line"/>
          <p:cNvSpPr/>
          <p:nvPr/>
        </p:nvSpPr>
        <p:spPr>
          <a:xfrm>
            <a:off x="7510991" y="4128442"/>
            <a:ext cx="1926681" cy="681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15656"/>
                </a:moveTo>
                <a:cubicBezTo>
                  <a:pt x="7503" y="-5399"/>
                  <a:pt x="14703" y="-5217"/>
                  <a:pt x="21600" y="16201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10" name="Connection Line"/>
          <p:cNvSpPr/>
          <p:nvPr/>
        </p:nvSpPr>
        <p:spPr>
          <a:xfrm>
            <a:off x="7490728" y="5690542"/>
            <a:ext cx="1926681" cy="681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545"/>
                </a:moveTo>
                <a:cubicBezTo>
                  <a:pt x="14097" y="21600"/>
                  <a:pt x="6897" y="21418"/>
                  <a:pt x="0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11" name="Connection Line"/>
          <p:cNvSpPr/>
          <p:nvPr/>
        </p:nvSpPr>
        <p:spPr>
          <a:xfrm>
            <a:off x="2683481" y="5786140"/>
            <a:ext cx="498228" cy="524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1" fill="norm" stroke="1" extrusionOk="0">
                <a:moveTo>
                  <a:pt x="21600" y="1678"/>
                </a:moveTo>
                <a:cubicBezTo>
                  <a:pt x="15218" y="21600"/>
                  <a:pt x="8018" y="21041"/>
                  <a:pt x="0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06" name="call"/>
          <p:cNvSpPr txBox="1"/>
          <p:nvPr/>
        </p:nvSpPr>
        <p:spPr>
          <a:xfrm>
            <a:off x="8051348" y="338988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</a:t>
            </a:r>
          </a:p>
        </p:txBody>
      </p:sp>
      <p:sp>
        <p:nvSpPr>
          <p:cNvPr id="607" name="call"/>
          <p:cNvSpPr txBox="1"/>
          <p:nvPr/>
        </p:nvSpPr>
        <p:spPr>
          <a:xfrm>
            <a:off x="8051348" y="639978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</a:t>
            </a:r>
          </a:p>
        </p:txBody>
      </p:sp>
      <p:sp>
        <p:nvSpPr>
          <p:cNvPr id="608" name="call"/>
          <p:cNvSpPr txBox="1"/>
          <p:nvPr/>
        </p:nvSpPr>
        <p:spPr>
          <a:xfrm>
            <a:off x="2511831" y="6342260"/>
            <a:ext cx="8257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ursiv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Code</a:t>
            </a:r>
          </a:p>
        </p:txBody>
      </p:sp>
      <p:sp>
        <p:nvSpPr>
          <p:cNvPr id="614" name="What is it?…"/>
          <p:cNvSpPr txBox="1"/>
          <p:nvPr>
            <p:ph type="body" sz="quarter" idx="1"/>
          </p:nvPr>
        </p:nvSpPr>
        <p:spPr>
          <a:xfrm>
            <a:off x="952500" y="2089050"/>
            <a:ext cx="11927235" cy="13917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What is it?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A function that calls itself (possible indirectly)</a:t>
            </a:r>
          </a:p>
        </p:txBody>
      </p:sp>
      <p:sp>
        <p:nvSpPr>
          <p:cNvPr id="615" name="Rectangle"/>
          <p:cNvSpPr/>
          <p:nvPr/>
        </p:nvSpPr>
        <p:spPr>
          <a:xfrm>
            <a:off x="6934200" y="4692650"/>
            <a:ext cx="965200" cy="1066800"/>
          </a:xfrm>
          <a:prstGeom prst="rect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6" name="Rectangle"/>
          <p:cNvSpPr/>
          <p:nvPr/>
        </p:nvSpPr>
        <p:spPr>
          <a:xfrm>
            <a:off x="8953500" y="4692650"/>
            <a:ext cx="965200" cy="1066800"/>
          </a:xfrm>
          <a:prstGeom prst="rect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7" name="g"/>
          <p:cNvSpPr txBox="1"/>
          <p:nvPr/>
        </p:nvSpPr>
        <p:spPr>
          <a:xfrm>
            <a:off x="7111404" y="4686299"/>
            <a:ext cx="61079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618" name="h"/>
          <p:cNvSpPr txBox="1"/>
          <p:nvPr/>
        </p:nvSpPr>
        <p:spPr>
          <a:xfrm>
            <a:off x="9130704" y="4686299"/>
            <a:ext cx="61079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624" name="Connection Line"/>
          <p:cNvSpPr/>
          <p:nvPr/>
        </p:nvSpPr>
        <p:spPr>
          <a:xfrm>
            <a:off x="7510991" y="4128442"/>
            <a:ext cx="1926681" cy="681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0" y="15656"/>
                </a:moveTo>
                <a:cubicBezTo>
                  <a:pt x="7503" y="-5399"/>
                  <a:pt x="14703" y="-5217"/>
                  <a:pt x="21600" y="16201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25" name="Connection Line"/>
          <p:cNvSpPr/>
          <p:nvPr/>
        </p:nvSpPr>
        <p:spPr>
          <a:xfrm>
            <a:off x="7490728" y="5690542"/>
            <a:ext cx="1926681" cy="681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545"/>
                </a:moveTo>
                <a:cubicBezTo>
                  <a:pt x="14097" y="21600"/>
                  <a:pt x="6897" y="21418"/>
                  <a:pt x="0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21" name="call"/>
          <p:cNvSpPr txBox="1"/>
          <p:nvPr/>
        </p:nvSpPr>
        <p:spPr>
          <a:xfrm>
            <a:off x="8051348" y="338988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</a:t>
            </a:r>
          </a:p>
        </p:txBody>
      </p:sp>
      <p:sp>
        <p:nvSpPr>
          <p:cNvPr id="622" name="call"/>
          <p:cNvSpPr txBox="1"/>
          <p:nvPr/>
        </p:nvSpPr>
        <p:spPr>
          <a:xfrm>
            <a:off x="8051348" y="639978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</a:t>
            </a:r>
          </a:p>
        </p:txBody>
      </p:sp>
      <p:sp>
        <p:nvSpPr>
          <p:cNvPr id="623" name="def f():…"/>
          <p:cNvSpPr txBox="1"/>
          <p:nvPr/>
        </p:nvSpPr>
        <p:spPr>
          <a:xfrm>
            <a:off x="1078160" y="4761631"/>
            <a:ext cx="510803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# other code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f()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# other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ursiv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Code</a:t>
            </a:r>
          </a:p>
        </p:txBody>
      </p:sp>
      <p:sp>
        <p:nvSpPr>
          <p:cNvPr id="628" name="What is it?…"/>
          <p:cNvSpPr txBox="1"/>
          <p:nvPr>
            <p:ph type="body" sz="quarter" idx="1"/>
          </p:nvPr>
        </p:nvSpPr>
        <p:spPr>
          <a:xfrm>
            <a:off x="952500" y="2089050"/>
            <a:ext cx="11927235" cy="13917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What is it?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A function that calls itself (possible indirectly)</a:t>
            </a:r>
          </a:p>
        </p:txBody>
      </p:sp>
      <p:sp>
        <p:nvSpPr>
          <p:cNvPr id="629" name="def f():…"/>
          <p:cNvSpPr txBox="1"/>
          <p:nvPr/>
        </p:nvSpPr>
        <p:spPr>
          <a:xfrm>
            <a:off x="1078160" y="4761631"/>
            <a:ext cx="593402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# other code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f()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# other code</a:t>
            </a:r>
          </a:p>
        </p:txBody>
      </p:sp>
      <p:sp>
        <p:nvSpPr>
          <p:cNvPr id="630" name="def g():…"/>
          <p:cNvSpPr txBox="1"/>
          <p:nvPr/>
        </p:nvSpPr>
        <p:spPr>
          <a:xfrm>
            <a:off x="6231681" y="3872631"/>
            <a:ext cx="561226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g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# other code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h()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# other code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h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# other code       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g()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# other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Recursiv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Code</a:t>
            </a:r>
          </a:p>
        </p:txBody>
      </p:sp>
      <p:sp>
        <p:nvSpPr>
          <p:cNvPr id="633" name="What is it?…"/>
          <p:cNvSpPr txBox="1"/>
          <p:nvPr>
            <p:ph type="body" idx="1"/>
          </p:nvPr>
        </p:nvSpPr>
        <p:spPr>
          <a:xfrm>
            <a:off x="952500" y="2089050"/>
            <a:ext cx="11927235" cy="54114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What is it?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A function that calls itself (possible indirectly)</a:t>
            </a:r>
          </a:p>
          <a:p>
            <a:pPr marL="0" indent="0">
              <a:buSzTx/>
              <a:buNone/>
              <a:defRPr sz="2700"/>
            </a:pPr>
            <a:r>
              <a:t>Motivation: don’t know how big the data is before execution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Need either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iteration</a:t>
            </a:r>
            <a:r>
              <a:t> or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recursion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In theory, these techniques are equally powerful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verview: Learning Objectives"/>
          <p:cNvSpPr txBox="1"/>
          <p:nvPr>
            <p:ph type="title"/>
          </p:nvPr>
        </p:nvSpPr>
        <p:spPr>
          <a:xfrm>
            <a:off x="952500" y="254000"/>
            <a:ext cx="11099800" cy="904925"/>
          </a:xfrm>
          <a:prstGeom prst="rect">
            <a:avLst/>
          </a:prstGeom>
        </p:spPr>
        <p:txBody>
          <a:bodyPr/>
          <a:lstStyle/>
          <a:p>
            <a:pPr/>
            <a:r>
              <a:t>Overview: Learning Objectives</a:t>
            </a:r>
          </a:p>
        </p:txBody>
      </p:sp>
      <p:sp>
        <p:nvSpPr>
          <p:cNvPr id="160" name="Recursive information…"/>
          <p:cNvSpPr txBox="1"/>
          <p:nvPr>
            <p:ph type="body" idx="1"/>
          </p:nvPr>
        </p:nvSpPr>
        <p:spPr>
          <a:xfrm>
            <a:off x="952500" y="1367879"/>
            <a:ext cx="11099800" cy="70092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Recursive information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What is a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recursive definition/structure</a:t>
            </a:r>
            <a:r>
              <a:t>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Arbitrarily vs. infinitely</a:t>
            </a:r>
          </a:p>
          <a:p>
            <a:pPr marL="0" indent="0">
              <a:buSzTx/>
              <a:buNone/>
              <a:defRPr sz="2600"/>
            </a:pPr>
            <a:r>
              <a:t>Recursive code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What is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recursive code</a:t>
            </a:r>
            <a:r>
              <a:t>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Why write recursive code?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Where do computers keep local variables for recursive calls?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What happens to programs with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infinite recursion</a:t>
            </a:r>
            <a:r>
              <a:t>?</a:t>
            </a:r>
          </a:p>
        </p:txBody>
      </p:sp>
      <p:sp>
        <p:nvSpPr>
          <p:cNvPr id="161" name="Read Think Python…"/>
          <p:cNvSpPr/>
          <p:nvPr/>
        </p:nvSpPr>
        <p:spPr>
          <a:xfrm>
            <a:off x="1676400" y="6636097"/>
            <a:ext cx="9652000" cy="25774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Read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Think Python</a:t>
            </a:r>
          </a:p>
          <a:p>
            <a:pPr marL="649111" indent="-395111" algn="l">
              <a:buSzPct val="54000"/>
              <a:buChar char="✦"/>
              <a:defRPr sz="2800">
                <a:solidFill>
                  <a:srgbClr val="FFFFFF"/>
                </a:solidFill>
              </a:defRPr>
            </a:pPr>
            <a:r>
              <a:t> Ch 5: “Recursion” through “Infinite Recursion”</a:t>
            </a:r>
          </a:p>
          <a:p>
            <a:pPr marL="649111" indent="-395111" algn="l">
              <a:buSzPct val="54000"/>
              <a:buChar char="✦"/>
              <a:defRPr sz="2800">
                <a:solidFill>
                  <a:srgbClr val="FFFFFF"/>
                </a:solidFill>
              </a:defRPr>
            </a:pPr>
            <a:r>
              <a:t> Ch 6: “More Recursion” through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Recursiv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Code</a:t>
            </a:r>
          </a:p>
        </p:txBody>
      </p:sp>
      <p:sp>
        <p:nvSpPr>
          <p:cNvPr id="636" name="What is it?…"/>
          <p:cNvSpPr txBox="1"/>
          <p:nvPr>
            <p:ph type="body" idx="1"/>
          </p:nvPr>
        </p:nvSpPr>
        <p:spPr>
          <a:xfrm>
            <a:off x="952500" y="2089050"/>
            <a:ext cx="11927235" cy="541144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700"/>
            </a:pPr>
            <a:r>
              <a:t>What is it?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A function that calls itself (possible indirectly)</a:t>
            </a:r>
          </a:p>
          <a:p>
            <a:pPr marL="0" indent="0">
              <a:buSzTx/>
              <a:buNone/>
              <a:defRPr sz="2700"/>
            </a:pPr>
            <a:r>
              <a:t>Motivation: don’t know how big the data is before execution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Need either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iteration</a:t>
            </a:r>
            <a:r>
              <a:t> or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recursion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In theory, these techniques are equally powerful</a:t>
            </a:r>
          </a:p>
          <a:p>
            <a:pPr marL="0" indent="0">
              <a:buSzTx/>
              <a:buNone/>
              <a:defRPr sz="2700"/>
            </a:pPr>
            <a:r>
              <a:t>Why recurse?  (instead of always iterating)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in practice, often easier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recursive code corresponds to recursive data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reduce a big problem into a smaller problem</a:t>
            </a:r>
          </a:p>
        </p:txBody>
      </p:sp>
      <p:pic>
        <p:nvPicPr>
          <p:cNvPr id="6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2072" y="5177221"/>
            <a:ext cx="3975798" cy="265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https://texastreesurgeons.com/services/tree-removal/"/>
          <p:cNvSpPr txBox="1"/>
          <p:nvPr/>
        </p:nvSpPr>
        <p:spPr>
          <a:xfrm>
            <a:off x="9675872" y="7852618"/>
            <a:ext cx="224819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300"/>
              </a:lnSpc>
              <a:defRPr sz="800" u="sng">
                <a:latin typeface="Times"/>
                <a:ea typeface="Times"/>
                <a:cs typeface="Times"/>
                <a:sym typeface="Times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https://texastreesurgeons.com/services/tree-removal/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Recursive Stud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grpSp>
        <p:nvGrpSpPr>
          <p:cNvPr id="645" name="Group"/>
          <p:cNvGrpSpPr/>
          <p:nvPr/>
        </p:nvGrpSpPr>
        <p:grpSpPr>
          <a:xfrm>
            <a:off x="7912100" y="4283199"/>
            <a:ext cx="736948" cy="736948"/>
            <a:chOff x="0" y="0"/>
            <a:chExt cx="736947" cy="736947"/>
          </a:xfrm>
        </p:grpSpPr>
        <p:sp>
          <p:nvSpPr>
            <p:cNvPr id="641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2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3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4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8826500" y="4283199"/>
            <a:ext cx="736948" cy="736948"/>
            <a:chOff x="0" y="0"/>
            <a:chExt cx="736947" cy="736947"/>
          </a:xfrm>
        </p:grpSpPr>
        <p:sp>
          <p:nvSpPr>
            <p:cNvPr id="646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7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8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5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55" name="Group"/>
          <p:cNvGrpSpPr/>
          <p:nvPr/>
        </p:nvGrpSpPr>
        <p:grpSpPr>
          <a:xfrm>
            <a:off x="9740900" y="4283199"/>
            <a:ext cx="736948" cy="736948"/>
            <a:chOff x="0" y="0"/>
            <a:chExt cx="736947" cy="736947"/>
          </a:xfrm>
        </p:grpSpPr>
        <p:sp>
          <p:nvSpPr>
            <p:cNvPr id="651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2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3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6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660" name="Group"/>
          <p:cNvGrpSpPr/>
          <p:nvPr/>
        </p:nvGrpSpPr>
        <p:grpSpPr>
          <a:xfrm>
            <a:off x="10655300" y="4283199"/>
            <a:ext cx="736948" cy="736948"/>
            <a:chOff x="0" y="0"/>
            <a:chExt cx="736947" cy="736947"/>
          </a:xfrm>
        </p:grpSpPr>
        <p:sp>
          <p:nvSpPr>
            <p:cNvPr id="656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7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8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7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661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2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3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8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690" name="Group"/>
          <p:cNvGrpSpPr/>
          <p:nvPr/>
        </p:nvGrpSpPr>
        <p:grpSpPr>
          <a:xfrm>
            <a:off x="7912100" y="3359745"/>
            <a:ext cx="4394548" cy="736948"/>
            <a:chOff x="0" y="0"/>
            <a:chExt cx="4394547" cy="736947"/>
          </a:xfrm>
        </p:grpSpPr>
        <p:grpSp>
          <p:nvGrpSpPr>
            <p:cNvPr id="669" name="Group"/>
            <p:cNvGrpSpPr/>
            <p:nvPr/>
          </p:nvGrpSpPr>
          <p:grpSpPr>
            <a:xfrm>
              <a:off x="0" y="0"/>
              <a:ext cx="736948" cy="736948"/>
              <a:chOff x="0" y="0"/>
              <a:chExt cx="736947" cy="736947"/>
            </a:xfrm>
          </p:grpSpPr>
          <p:sp>
            <p:nvSpPr>
              <p:cNvPr id="665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6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67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89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74" name="Group"/>
            <p:cNvGrpSpPr/>
            <p:nvPr/>
          </p:nvGrpSpPr>
          <p:grpSpPr>
            <a:xfrm>
              <a:off x="914400" y="0"/>
              <a:ext cx="736948" cy="736948"/>
              <a:chOff x="0" y="0"/>
              <a:chExt cx="736947" cy="736947"/>
            </a:xfrm>
          </p:grpSpPr>
          <p:sp>
            <p:nvSpPr>
              <p:cNvPr id="670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1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2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0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79" name="Group"/>
            <p:cNvGrpSpPr/>
            <p:nvPr/>
          </p:nvGrpSpPr>
          <p:grpSpPr>
            <a:xfrm>
              <a:off x="1828800" y="0"/>
              <a:ext cx="736948" cy="736948"/>
              <a:chOff x="0" y="0"/>
              <a:chExt cx="736947" cy="736947"/>
            </a:xfrm>
          </p:grpSpPr>
          <p:sp>
            <p:nvSpPr>
              <p:cNvPr id="675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6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1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84" name="Group"/>
            <p:cNvGrpSpPr/>
            <p:nvPr/>
          </p:nvGrpSpPr>
          <p:grpSpPr>
            <a:xfrm>
              <a:off x="2743200" y="0"/>
              <a:ext cx="736948" cy="736948"/>
              <a:chOff x="0" y="0"/>
              <a:chExt cx="736947" cy="736947"/>
            </a:xfrm>
          </p:grpSpPr>
          <p:sp>
            <p:nvSpPr>
              <p:cNvPr id="680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2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689" name="Group"/>
            <p:cNvGrpSpPr/>
            <p:nvPr/>
          </p:nvGrpSpPr>
          <p:grpSpPr>
            <a:xfrm>
              <a:off x="3657600" y="0"/>
              <a:ext cx="736948" cy="736948"/>
              <a:chOff x="0" y="0"/>
              <a:chExt cx="736947" cy="736947"/>
            </a:xfrm>
          </p:grpSpPr>
          <p:sp>
            <p:nvSpPr>
              <p:cNvPr id="685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6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87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3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16" name="Group"/>
          <p:cNvGrpSpPr/>
          <p:nvPr/>
        </p:nvGrpSpPr>
        <p:grpSpPr>
          <a:xfrm>
            <a:off x="7912100" y="2436291"/>
            <a:ext cx="4394548" cy="736948"/>
            <a:chOff x="0" y="0"/>
            <a:chExt cx="4394547" cy="736947"/>
          </a:xfrm>
        </p:grpSpPr>
        <p:grpSp>
          <p:nvGrpSpPr>
            <p:cNvPr id="695" name="Group"/>
            <p:cNvGrpSpPr/>
            <p:nvPr/>
          </p:nvGrpSpPr>
          <p:grpSpPr>
            <a:xfrm>
              <a:off x="0" y="0"/>
              <a:ext cx="736948" cy="736948"/>
              <a:chOff x="0" y="0"/>
              <a:chExt cx="736947" cy="736947"/>
            </a:xfrm>
          </p:grpSpPr>
          <p:sp>
            <p:nvSpPr>
              <p:cNvPr id="691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2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3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4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00" name="Group"/>
            <p:cNvGrpSpPr/>
            <p:nvPr/>
          </p:nvGrpSpPr>
          <p:grpSpPr>
            <a:xfrm>
              <a:off x="914400" y="0"/>
              <a:ext cx="736948" cy="736948"/>
              <a:chOff x="0" y="0"/>
              <a:chExt cx="736947" cy="736947"/>
            </a:xfrm>
          </p:grpSpPr>
          <p:sp>
            <p:nvSpPr>
              <p:cNvPr id="696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7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98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5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05" name="Group"/>
            <p:cNvGrpSpPr/>
            <p:nvPr/>
          </p:nvGrpSpPr>
          <p:grpSpPr>
            <a:xfrm>
              <a:off x="1828800" y="0"/>
              <a:ext cx="736948" cy="736948"/>
              <a:chOff x="0" y="0"/>
              <a:chExt cx="736947" cy="736947"/>
            </a:xfrm>
          </p:grpSpPr>
          <p:sp>
            <p:nvSpPr>
              <p:cNvPr id="701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2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3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6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10" name="Group"/>
            <p:cNvGrpSpPr/>
            <p:nvPr/>
          </p:nvGrpSpPr>
          <p:grpSpPr>
            <a:xfrm>
              <a:off x="2743200" y="0"/>
              <a:ext cx="736948" cy="736948"/>
              <a:chOff x="0" y="0"/>
              <a:chExt cx="736947" cy="736947"/>
            </a:xfrm>
          </p:grpSpPr>
          <p:sp>
            <p:nvSpPr>
              <p:cNvPr id="706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7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8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7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15" name="Group"/>
            <p:cNvGrpSpPr/>
            <p:nvPr/>
          </p:nvGrpSpPr>
          <p:grpSpPr>
            <a:xfrm>
              <a:off x="3657600" y="0"/>
              <a:ext cx="736948" cy="736948"/>
              <a:chOff x="0" y="0"/>
              <a:chExt cx="736947" cy="736947"/>
            </a:xfrm>
          </p:grpSpPr>
          <p:sp>
            <p:nvSpPr>
              <p:cNvPr id="711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12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13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8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42" name="Group"/>
          <p:cNvGrpSpPr/>
          <p:nvPr/>
        </p:nvGrpSpPr>
        <p:grpSpPr>
          <a:xfrm>
            <a:off x="7912100" y="1512837"/>
            <a:ext cx="4394548" cy="736949"/>
            <a:chOff x="0" y="0"/>
            <a:chExt cx="4394547" cy="736947"/>
          </a:xfrm>
        </p:grpSpPr>
        <p:grpSp>
          <p:nvGrpSpPr>
            <p:cNvPr id="721" name="Group"/>
            <p:cNvGrpSpPr/>
            <p:nvPr/>
          </p:nvGrpSpPr>
          <p:grpSpPr>
            <a:xfrm>
              <a:off x="0" y="0"/>
              <a:ext cx="736948" cy="736948"/>
              <a:chOff x="0" y="0"/>
              <a:chExt cx="736947" cy="736947"/>
            </a:xfrm>
          </p:grpSpPr>
          <p:sp>
            <p:nvSpPr>
              <p:cNvPr id="717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18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19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9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26" name="Group"/>
            <p:cNvGrpSpPr/>
            <p:nvPr/>
          </p:nvGrpSpPr>
          <p:grpSpPr>
            <a:xfrm>
              <a:off x="914400" y="0"/>
              <a:ext cx="736948" cy="736948"/>
              <a:chOff x="0" y="0"/>
              <a:chExt cx="736947" cy="736947"/>
            </a:xfrm>
          </p:grpSpPr>
          <p:sp>
            <p:nvSpPr>
              <p:cNvPr id="722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23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24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0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31" name="Group"/>
            <p:cNvGrpSpPr/>
            <p:nvPr/>
          </p:nvGrpSpPr>
          <p:grpSpPr>
            <a:xfrm>
              <a:off x="1828800" y="0"/>
              <a:ext cx="736948" cy="736948"/>
              <a:chOff x="0" y="0"/>
              <a:chExt cx="736947" cy="736947"/>
            </a:xfrm>
          </p:grpSpPr>
          <p:sp>
            <p:nvSpPr>
              <p:cNvPr id="727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28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29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1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36" name="Group"/>
            <p:cNvGrpSpPr/>
            <p:nvPr/>
          </p:nvGrpSpPr>
          <p:grpSpPr>
            <a:xfrm>
              <a:off x="2743200" y="0"/>
              <a:ext cx="736948" cy="736948"/>
              <a:chOff x="0" y="0"/>
              <a:chExt cx="736947" cy="736947"/>
            </a:xfrm>
          </p:grpSpPr>
          <p:sp>
            <p:nvSpPr>
              <p:cNvPr id="732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3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4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2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41" name="Group"/>
            <p:cNvGrpSpPr/>
            <p:nvPr/>
          </p:nvGrpSpPr>
          <p:grpSpPr>
            <a:xfrm>
              <a:off x="3657600" y="0"/>
              <a:ext cx="736948" cy="736948"/>
              <a:chOff x="0" y="0"/>
              <a:chExt cx="736947" cy="736947"/>
            </a:xfrm>
          </p:grpSpPr>
          <p:sp>
            <p:nvSpPr>
              <p:cNvPr id="737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8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39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3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68" name="Group"/>
          <p:cNvGrpSpPr/>
          <p:nvPr/>
        </p:nvGrpSpPr>
        <p:grpSpPr>
          <a:xfrm>
            <a:off x="7912100" y="589384"/>
            <a:ext cx="4394548" cy="736948"/>
            <a:chOff x="0" y="0"/>
            <a:chExt cx="4394547" cy="736947"/>
          </a:xfrm>
        </p:grpSpPr>
        <p:grpSp>
          <p:nvGrpSpPr>
            <p:cNvPr id="747" name="Group"/>
            <p:cNvGrpSpPr/>
            <p:nvPr/>
          </p:nvGrpSpPr>
          <p:grpSpPr>
            <a:xfrm>
              <a:off x="0" y="0"/>
              <a:ext cx="736948" cy="736948"/>
              <a:chOff x="0" y="0"/>
              <a:chExt cx="736947" cy="736947"/>
            </a:xfrm>
          </p:grpSpPr>
          <p:sp>
            <p:nvSpPr>
              <p:cNvPr id="743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4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5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4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52" name="Group"/>
            <p:cNvGrpSpPr/>
            <p:nvPr/>
          </p:nvGrpSpPr>
          <p:grpSpPr>
            <a:xfrm>
              <a:off x="914400" y="0"/>
              <a:ext cx="736948" cy="736948"/>
              <a:chOff x="0" y="0"/>
              <a:chExt cx="736947" cy="736947"/>
            </a:xfrm>
          </p:grpSpPr>
          <p:sp>
            <p:nvSpPr>
              <p:cNvPr id="748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9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0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5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57" name="Group"/>
            <p:cNvGrpSpPr/>
            <p:nvPr/>
          </p:nvGrpSpPr>
          <p:grpSpPr>
            <a:xfrm>
              <a:off x="1828800" y="0"/>
              <a:ext cx="736948" cy="736948"/>
              <a:chOff x="0" y="0"/>
              <a:chExt cx="736947" cy="736947"/>
            </a:xfrm>
          </p:grpSpPr>
          <p:sp>
            <p:nvSpPr>
              <p:cNvPr id="753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4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5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6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62" name="Group"/>
            <p:cNvGrpSpPr/>
            <p:nvPr/>
          </p:nvGrpSpPr>
          <p:grpSpPr>
            <a:xfrm>
              <a:off x="2743200" y="0"/>
              <a:ext cx="736948" cy="736948"/>
              <a:chOff x="0" y="0"/>
              <a:chExt cx="736947" cy="736947"/>
            </a:xfrm>
          </p:grpSpPr>
          <p:sp>
            <p:nvSpPr>
              <p:cNvPr id="758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9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60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7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767" name="Group"/>
            <p:cNvGrpSpPr/>
            <p:nvPr/>
          </p:nvGrpSpPr>
          <p:grpSpPr>
            <a:xfrm>
              <a:off x="3657600" y="0"/>
              <a:ext cx="736948" cy="736948"/>
              <a:chOff x="0" y="0"/>
              <a:chExt cx="736947" cy="736947"/>
            </a:xfrm>
          </p:grpSpPr>
          <p:sp>
            <p:nvSpPr>
              <p:cNvPr id="763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64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65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08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775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769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1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2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3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74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776" name="Rectangle"/>
          <p:cNvSpPr/>
          <p:nvPr/>
        </p:nvSpPr>
        <p:spPr>
          <a:xfrm>
            <a:off x="7848600" y="885626"/>
            <a:ext cx="4726732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7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8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779" name="eager CS 301 students…"/>
          <p:cNvSpPr txBox="1"/>
          <p:nvPr/>
        </p:nvSpPr>
        <p:spPr>
          <a:xfrm>
            <a:off x="1204468" y="4054772"/>
            <a:ext cx="494233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t>eager CS 301 students</a:t>
            </a:r>
          </a:p>
          <a:p>
            <a:pPr algn="r"/>
            <a:r>
              <a:t>in the front row</a:t>
            </a:r>
          </a:p>
        </p:txBody>
      </p:sp>
      <p:sp>
        <p:nvSpPr>
          <p:cNvPr id="780" name="wise and benevolent…"/>
          <p:cNvSpPr txBox="1"/>
          <p:nvPr/>
        </p:nvSpPr>
        <p:spPr>
          <a:xfrm>
            <a:off x="4187492" y="5967524"/>
            <a:ext cx="534924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/>
            <a:r>
              <a:t>wise and benevolent</a:t>
            </a:r>
          </a:p>
          <a:p>
            <a:pPr algn="r"/>
            <a:r>
              <a:t>teacher wearing a top hat</a:t>
            </a:r>
          </a:p>
        </p:txBody>
      </p:sp>
      <p:sp>
        <p:nvSpPr>
          <p:cNvPr id="781" name="Arrow"/>
          <p:cNvSpPr/>
          <p:nvPr/>
        </p:nvSpPr>
        <p:spPr>
          <a:xfrm>
            <a:off x="6444381" y="4217044"/>
            <a:ext cx="1170138" cy="869257"/>
          </a:xfrm>
          <a:prstGeom prst="rightArrow">
            <a:avLst>
              <a:gd name="adj1" fmla="val 32000"/>
              <a:gd name="adj2" fmla="val 9350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2" name="Arrow"/>
          <p:cNvSpPr/>
          <p:nvPr/>
        </p:nvSpPr>
        <p:spPr>
          <a:xfrm>
            <a:off x="9949581" y="6130106"/>
            <a:ext cx="1170138" cy="869256"/>
          </a:xfrm>
          <a:prstGeom prst="rightArrow">
            <a:avLst>
              <a:gd name="adj1" fmla="val 32000"/>
              <a:gd name="adj2" fmla="val 9350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3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Recursive Stud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sp>
        <p:nvSpPr>
          <p:cNvPr id="811" name="Imagine:…"/>
          <p:cNvSpPr txBox="1"/>
          <p:nvPr>
            <p:ph type="body" sz="half" idx="1"/>
          </p:nvPr>
        </p:nvSpPr>
        <p:spPr>
          <a:xfrm>
            <a:off x="952500" y="1732719"/>
            <a:ext cx="6935937" cy="6134732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3500"/>
              </a:spcBef>
              <a:buSzTx/>
              <a:buNone/>
              <a:defRPr sz="3168"/>
            </a:pPr>
            <a:r>
              <a:t>Imagine:</a:t>
            </a:r>
          </a:p>
          <a:p>
            <a:pPr lvl="3" marL="0" indent="678941" defTabSz="578358">
              <a:spcBef>
                <a:spcPts val="0"/>
              </a:spcBef>
              <a:buSzTx/>
              <a:buNone/>
              <a:defRPr sz="3168"/>
            </a:pPr>
            <a:r>
              <a:t>A teacher wants to know how many students are in a column.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What should each student ask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3" marL="0" indent="678941" defTabSz="578358">
              <a:spcBef>
                <a:spcPts val="0"/>
              </a:spcBef>
              <a:buSzTx/>
              <a:buNone/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the person behind them?</a:t>
            </a:r>
          </a:p>
          <a:p>
            <a:pPr marL="0" indent="0" defTabSz="578358">
              <a:spcBef>
                <a:spcPts val="3500"/>
              </a:spcBef>
              <a:buSzTx/>
              <a:buNone/>
              <a:defRPr sz="3168"/>
            </a:pPr>
            <a:r>
              <a:t>Constraints:</a:t>
            </a:r>
          </a:p>
          <a:p>
            <a:pPr marL="592327" indent="-391159" defTabSz="578358">
              <a:spcBef>
                <a:spcPts val="700"/>
              </a:spcBef>
              <a:defRPr sz="3168"/>
            </a:pPr>
            <a:r>
              <a:t>It is dark, you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can’t</a:t>
            </a:r>
            <a:r>
              <a:t> see the back</a:t>
            </a:r>
          </a:p>
          <a:p>
            <a:pPr marL="592327" indent="-391159" defTabSz="578358">
              <a:spcBef>
                <a:spcPts val="700"/>
              </a:spcBef>
              <a:defRPr sz="3168"/>
            </a:pPr>
            <a:r>
              <a:t>You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can’t</a:t>
            </a:r>
            <a:r>
              <a:t> get up to count</a:t>
            </a:r>
          </a:p>
          <a:p>
            <a:pPr marL="592327" indent="-391159" defTabSz="578358">
              <a:spcBef>
                <a:spcPts val="700"/>
              </a:spcBef>
              <a:defRPr sz="3168"/>
            </a:pPr>
            <a:r>
              <a:t>You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may</a:t>
            </a:r>
            <a:r>
              <a:t> talk to adjacent students</a:t>
            </a:r>
          </a:p>
          <a:p>
            <a:pPr marL="592327" indent="-391159" defTabSz="578358">
              <a:spcBef>
                <a:spcPts val="700"/>
              </a:spcBef>
              <a:defRPr sz="3168"/>
            </a:pPr>
            <a:r>
              <a:t>Mic is broken (students in back can't hear from front)</a:t>
            </a:r>
          </a:p>
        </p:txBody>
      </p:sp>
      <p:grpSp>
        <p:nvGrpSpPr>
          <p:cNvPr id="816" name="Group"/>
          <p:cNvGrpSpPr/>
          <p:nvPr/>
        </p:nvGrpSpPr>
        <p:grpSpPr>
          <a:xfrm>
            <a:off x="7912100" y="4283199"/>
            <a:ext cx="736948" cy="736948"/>
            <a:chOff x="0" y="0"/>
            <a:chExt cx="736947" cy="736947"/>
          </a:xfrm>
        </p:grpSpPr>
        <p:sp>
          <p:nvSpPr>
            <p:cNvPr id="812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3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4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2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821" name="Group"/>
          <p:cNvGrpSpPr/>
          <p:nvPr/>
        </p:nvGrpSpPr>
        <p:grpSpPr>
          <a:xfrm>
            <a:off x="8826500" y="4283199"/>
            <a:ext cx="736948" cy="736948"/>
            <a:chOff x="0" y="0"/>
            <a:chExt cx="736947" cy="736947"/>
          </a:xfrm>
        </p:grpSpPr>
        <p:sp>
          <p:nvSpPr>
            <p:cNvPr id="817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8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9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3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826" name="Group"/>
          <p:cNvGrpSpPr/>
          <p:nvPr/>
        </p:nvGrpSpPr>
        <p:grpSpPr>
          <a:xfrm>
            <a:off x="9740900" y="4283199"/>
            <a:ext cx="736948" cy="736948"/>
            <a:chOff x="0" y="0"/>
            <a:chExt cx="736947" cy="736947"/>
          </a:xfrm>
        </p:grpSpPr>
        <p:sp>
          <p:nvSpPr>
            <p:cNvPr id="822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3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4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4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831" name="Group"/>
          <p:cNvGrpSpPr/>
          <p:nvPr/>
        </p:nvGrpSpPr>
        <p:grpSpPr>
          <a:xfrm>
            <a:off x="10655300" y="4283199"/>
            <a:ext cx="736948" cy="736948"/>
            <a:chOff x="0" y="0"/>
            <a:chExt cx="736947" cy="736947"/>
          </a:xfrm>
        </p:grpSpPr>
        <p:sp>
          <p:nvSpPr>
            <p:cNvPr id="827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8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9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5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832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3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4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56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861" name="Group"/>
          <p:cNvGrpSpPr/>
          <p:nvPr/>
        </p:nvGrpSpPr>
        <p:grpSpPr>
          <a:xfrm>
            <a:off x="7912100" y="3359745"/>
            <a:ext cx="4394548" cy="736948"/>
            <a:chOff x="0" y="0"/>
            <a:chExt cx="4394547" cy="736947"/>
          </a:xfrm>
        </p:grpSpPr>
        <p:grpSp>
          <p:nvGrpSpPr>
            <p:cNvPr id="840" name="Group"/>
            <p:cNvGrpSpPr/>
            <p:nvPr/>
          </p:nvGrpSpPr>
          <p:grpSpPr>
            <a:xfrm>
              <a:off x="0" y="0"/>
              <a:ext cx="736948" cy="736948"/>
              <a:chOff x="0" y="0"/>
              <a:chExt cx="736947" cy="736947"/>
            </a:xfrm>
          </p:grpSpPr>
          <p:sp>
            <p:nvSpPr>
              <p:cNvPr id="836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7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8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57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45" name="Group"/>
            <p:cNvGrpSpPr/>
            <p:nvPr/>
          </p:nvGrpSpPr>
          <p:grpSpPr>
            <a:xfrm>
              <a:off x="914400" y="0"/>
              <a:ext cx="736948" cy="736948"/>
              <a:chOff x="0" y="0"/>
              <a:chExt cx="736947" cy="736947"/>
            </a:xfrm>
          </p:grpSpPr>
          <p:sp>
            <p:nvSpPr>
              <p:cNvPr id="841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2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3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58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50" name="Group"/>
            <p:cNvGrpSpPr/>
            <p:nvPr/>
          </p:nvGrpSpPr>
          <p:grpSpPr>
            <a:xfrm>
              <a:off x="1828800" y="0"/>
              <a:ext cx="736948" cy="736948"/>
              <a:chOff x="0" y="0"/>
              <a:chExt cx="736947" cy="736947"/>
            </a:xfrm>
          </p:grpSpPr>
          <p:sp>
            <p:nvSpPr>
              <p:cNvPr id="846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7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8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59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55" name="Group"/>
            <p:cNvGrpSpPr/>
            <p:nvPr/>
          </p:nvGrpSpPr>
          <p:grpSpPr>
            <a:xfrm>
              <a:off x="2743200" y="0"/>
              <a:ext cx="736948" cy="736948"/>
              <a:chOff x="0" y="0"/>
              <a:chExt cx="736947" cy="736947"/>
            </a:xfrm>
          </p:grpSpPr>
          <p:sp>
            <p:nvSpPr>
              <p:cNvPr id="851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2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3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0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60" name="Group"/>
            <p:cNvGrpSpPr/>
            <p:nvPr/>
          </p:nvGrpSpPr>
          <p:grpSpPr>
            <a:xfrm>
              <a:off x="3657600" y="0"/>
              <a:ext cx="736948" cy="736948"/>
              <a:chOff x="0" y="0"/>
              <a:chExt cx="736947" cy="736947"/>
            </a:xfrm>
          </p:grpSpPr>
          <p:sp>
            <p:nvSpPr>
              <p:cNvPr id="856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7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8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1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887" name="Group"/>
          <p:cNvGrpSpPr/>
          <p:nvPr/>
        </p:nvGrpSpPr>
        <p:grpSpPr>
          <a:xfrm>
            <a:off x="7912100" y="2436291"/>
            <a:ext cx="4394548" cy="736948"/>
            <a:chOff x="0" y="0"/>
            <a:chExt cx="4394547" cy="736947"/>
          </a:xfrm>
        </p:grpSpPr>
        <p:grpSp>
          <p:nvGrpSpPr>
            <p:cNvPr id="866" name="Group"/>
            <p:cNvGrpSpPr/>
            <p:nvPr/>
          </p:nvGrpSpPr>
          <p:grpSpPr>
            <a:xfrm>
              <a:off x="0" y="0"/>
              <a:ext cx="736948" cy="736948"/>
              <a:chOff x="0" y="0"/>
              <a:chExt cx="736947" cy="736947"/>
            </a:xfrm>
          </p:grpSpPr>
          <p:sp>
            <p:nvSpPr>
              <p:cNvPr id="862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3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4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2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71" name="Group"/>
            <p:cNvGrpSpPr/>
            <p:nvPr/>
          </p:nvGrpSpPr>
          <p:grpSpPr>
            <a:xfrm>
              <a:off x="914400" y="0"/>
              <a:ext cx="736948" cy="736948"/>
              <a:chOff x="0" y="0"/>
              <a:chExt cx="736947" cy="736947"/>
            </a:xfrm>
          </p:grpSpPr>
          <p:sp>
            <p:nvSpPr>
              <p:cNvPr id="867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8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9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3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76" name="Group"/>
            <p:cNvGrpSpPr/>
            <p:nvPr/>
          </p:nvGrpSpPr>
          <p:grpSpPr>
            <a:xfrm>
              <a:off x="1828800" y="0"/>
              <a:ext cx="736948" cy="736948"/>
              <a:chOff x="0" y="0"/>
              <a:chExt cx="736947" cy="736947"/>
            </a:xfrm>
          </p:grpSpPr>
          <p:sp>
            <p:nvSpPr>
              <p:cNvPr id="872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3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4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4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81" name="Group"/>
            <p:cNvGrpSpPr/>
            <p:nvPr/>
          </p:nvGrpSpPr>
          <p:grpSpPr>
            <a:xfrm>
              <a:off x="2743200" y="0"/>
              <a:ext cx="736948" cy="736948"/>
              <a:chOff x="0" y="0"/>
              <a:chExt cx="736947" cy="736947"/>
            </a:xfrm>
          </p:grpSpPr>
          <p:sp>
            <p:nvSpPr>
              <p:cNvPr id="877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8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9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5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86" name="Group"/>
            <p:cNvGrpSpPr/>
            <p:nvPr/>
          </p:nvGrpSpPr>
          <p:grpSpPr>
            <a:xfrm>
              <a:off x="3657600" y="0"/>
              <a:ext cx="736948" cy="736948"/>
              <a:chOff x="0" y="0"/>
              <a:chExt cx="736947" cy="736947"/>
            </a:xfrm>
          </p:grpSpPr>
          <p:sp>
            <p:nvSpPr>
              <p:cNvPr id="882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83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84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6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913" name="Group"/>
          <p:cNvGrpSpPr/>
          <p:nvPr/>
        </p:nvGrpSpPr>
        <p:grpSpPr>
          <a:xfrm>
            <a:off x="7912100" y="1512837"/>
            <a:ext cx="4394548" cy="736949"/>
            <a:chOff x="0" y="0"/>
            <a:chExt cx="4394547" cy="736947"/>
          </a:xfrm>
        </p:grpSpPr>
        <p:grpSp>
          <p:nvGrpSpPr>
            <p:cNvPr id="892" name="Group"/>
            <p:cNvGrpSpPr/>
            <p:nvPr/>
          </p:nvGrpSpPr>
          <p:grpSpPr>
            <a:xfrm>
              <a:off x="0" y="0"/>
              <a:ext cx="736948" cy="736948"/>
              <a:chOff x="0" y="0"/>
              <a:chExt cx="736947" cy="736947"/>
            </a:xfrm>
          </p:grpSpPr>
          <p:sp>
            <p:nvSpPr>
              <p:cNvPr id="888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89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90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7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897" name="Group"/>
            <p:cNvGrpSpPr/>
            <p:nvPr/>
          </p:nvGrpSpPr>
          <p:grpSpPr>
            <a:xfrm>
              <a:off x="914400" y="0"/>
              <a:ext cx="736948" cy="736948"/>
              <a:chOff x="0" y="0"/>
              <a:chExt cx="736947" cy="736947"/>
            </a:xfrm>
          </p:grpSpPr>
          <p:sp>
            <p:nvSpPr>
              <p:cNvPr id="893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94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95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8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902" name="Group"/>
            <p:cNvGrpSpPr/>
            <p:nvPr/>
          </p:nvGrpSpPr>
          <p:grpSpPr>
            <a:xfrm>
              <a:off x="1828800" y="0"/>
              <a:ext cx="736948" cy="736948"/>
              <a:chOff x="0" y="0"/>
              <a:chExt cx="736947" cy="736947"/>
            </a:xfrm>
          </p:grpSpPr>
          <p:sp>
            <p:nvSpPr>
              <p:cNvPr id="898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99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0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9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907" name="Group"/>
            <p:cNvGrpSpPr/>
            <p:nvPr/>
          </p:nvGrpSpPr>
          <p:grpSpPr>
            <a:xfrm>
              <a:off x="2743200" y="0"/>
              <a:ext cx="736948" cy="736948"/>
              <a:chOff x="0" y="0"/>
              <a:chExt cx="736947" cy="736947"/>
            </a:xfrm>
          </p:grpSpPr>
          <p:sp>
            <p:nvSpPr>
              <p:cNvPr id="903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4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5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70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912" name="Group"/>
            <p:cNvGrpSpPr/>
            <p:nvPr/>
          </p:nvGrpSpPr>
          <p:grpSpPr>
            <a:xfrm>
              <a:off x="3657600" y="0"/>
              <a:ext cx="736948" cy="736948"/>
              <a:chOff x="0" y="0"/>
              <a:chExt cx="736947" cy="736947"/>
            </a:xfrm>
          </p:grpSpPr>
          <p:sp>
            <p:nvSpPr>
              <p:cNvPr id="908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9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0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71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939" name="Group"/>
          <p:cNvGrpSpPr/>
          <p:nvPr/>
        </p:nvGrpSpPr>
        <p:grpSpPr>
          <a:xfrm>
            <a:off x="7912100" y="589384"/>
            <a:ext cx="4394548" cy="736948"/>
            <a:chOff x="0" y="0"/>
            <a:chExt cx="4394547" cy="736947"/>
          </a:xfrm>
        </p:grpSpPr>
        <p:grpSp>
          <p:nvGrpSpPr>
            <p:cNvPr id="918" name="Group"/>
            <p:cNvGrpSpPr/>
            <p:nvPr/>
          </p:nvGrpSpPr>
          <p:grpSpPr>
            <a:xfrm>
              <a:off x="0" y="0"/>
              <a:ext cx="736948" cy="736948"/>
              <a:chOff x="0" y="0"/>
              <a:chExt cx="736947" cy="736947"/>
            </a:xfrm>
          </p:grpSpPr>
          <p:sp>
            <p:nvSpPr>
              <p:cNvPr id="914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5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6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72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923" name="Group"/>
            <p:cNvGrpSpPr/>
            <p:nvPr/>
          </p:nvGrpSpPr>
          <p:grpSpPr>
            <a:xfrm>
              <a:off x="914400" y="0"/>
              <a:ext cx="736948" cy="736948"/>
              <a:chOff x="0" y="0"/>
              <a:chExt cx="736947" cy="736947"/>
            </a:xfrm>
          </p:grpSpPr>
          <p:sp>
            <p:nvSpPr>
              <p:cNvPr id="919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20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21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73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928" name="Group"/>
            <p:cNvGrpSpPr/>
            <p:nvPr/>
          </p:nvGrpSpPr>
          <p:grpSpPr>
            <a:xfrm>
              <a:off x="1828800" y="0"/>
              <a:ext cx="736948" cy="736948"/>
              <a:chOff x="0" y="0"/>
              <a:chExt cx="736947" cy="736947"/>
            </a:xfrm>
          </p:grpSpPr>
          <p:sp>
            <p:nvSpPr>
              <p:cNvPr id="924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25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26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74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933" name="Group"/>
            <p:cNvGrpSpPr/>
            <p:nvPr/>
          </p:nvGrpSpPr>
          <p:grpSpPr>
            <a:xfrm>
              <a:off x="2743200" y="0"/>
              <a:ext cx="736948" cy="736948"/>
              <a:chOff x="0" y="0"/>
              <a:chExt cx="736947" cy="736947"/>
            </a:xfrm>
          </p:grpSpPr>
          <p:sp>
            <p:nvSpPr>
              <p:cNvPr id="929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0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1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75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grpSp>
          <p:nvGrpSpPr>
            <p:cNvPr id="938" name="Group"/>
            <p:cNvGrpSpPr/>
            <p:nvPr/>
          </p:nvGrpSpPr>
          <p:grpSpPr>
            <a:xfrm>
              <a:off x="3657600" y="0"/>
              <a:ext cx="736948" cy="736948"/>
              <a:chOff x="0" y="0"/>
              <a:chExt cx="736947" cy="736947"/>
            </a:xfrm>
          </p:grpSpPr>
          <p:sp>
            <p:nvSpPr>
              <p:cNvPr id="934" name="Circle"/>
              <p:cNvSpPr/>
              <p:nvPr/>
            </p:nvSpPr>
            <p:spPr>
              <a:xfrm>
                <a:off x="0" y="0"/>
                <a:ext cx="736948" cy="736948"/>
              </a:xfrm>
              <a:prstGeom prst="ellips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5" name="Circle"/>
              <p:cNvSpPr/>
              <p:nvPr/>
            </p:nvSpPr>
            <p:spPr>
              <a:xfrm>
                <a:off x="1270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6" name="Circle"/>
              <p:cNvSpPr/>
              <p:nvPr/>
            </p:nvSpPr>
            <p:spPr>
              <a:xfrm>
                <a:off x="419100" y="127000"/>
                <a:ext cx="176015" cy="1760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76" name="Connection Line"/>
              <p:cNvSpPr/>
              <p:nvPr/>
            </p:nvSpPr>
            <p:spPr>
              <a:xfrm>
                <a:off x="137597" y="421315"/>
                <a:ext cx="461319" cy="184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fill="norm" stroke="1" extrusionOk="0">
                    <a:moveTo>
                      <a:pt x="21600" y="0"/>
                    </a:moveTo>
                    <a:cubicBezTo>
                      <a:pt x="14880" y="21500"/>
                      <a:pt x="7680" y="21600"/>
                      <a:pt x="0" y="3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</p:grpSp>
      <p:grpSp>
        <p:nvGrpSpPr>
          <p:cNvPr id="946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940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2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3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4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945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947" name="Rectangle"/>
          <p:cNvSpPr/>
          <p:nvPr/>
        </p:nvSpPr>
        <p:spPr>
          <a:xfrm>
            <a:off x="7848600" y="885626"/>
            <a:ext cx="4726732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48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49" name="How many students are in this column?"/>
          <p:cNvSpPr/>
          <p:nvPr/>
        </p:nvSpPr>
        <p:spPr>
          <a:xfrm>
            <a:off x="8496300" y="5719514"/>
            <a:ext cx="3039666" cy="1267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1" y="0"/>
                </a:moveTo>
                <a:cubicBezTo>
                  <a:pt x="202" y="0"/>
                  <a:pt x="0" y="485"/>
                  <a:pt x="0" y="1082"/>
                </a:cubicBezTo>
                <a:lnTo>
                  <a:pt x="0" y="20518"/>
                </a:lnTo>
                <a:cubicBezTo>
                  <a:pt x="0" y="21115"/>
                  <a:pt x="202" y="21600"/>
                  <a:pt x="451" y="21600"/>
                </a:cubicBezTo>
                <a:lnTo>
                  <a:pt x="14767" y="21600"/>
                </a:lnTo>
                <a:cubicBezTo>
                  <a:pt x="15016" y="21600"/>
                  <a:pt x="15218" y="21115"/>
                  <a:pt x="15218" y="20518"/>
                </a:cubicBezTo>
                <a:lnTo>
                  <a:pt x="15218" y="8327"/>
                </a:lnTo>
                <a:lnTo>
                  <a:pt x="21600" y="6163"/>
                </a:lnTo>
                <a:lnTo>
                  <a:pt x="15218" y="4005"/>
                </a:lnTo>
                <a:lnTo>
                  <a:pt x="15218" y="1082"/>
                </a:lnTo>
                <a:cubicBezTo>
                  <a:pt x="15218" y="485"/>
                  <a:pt x="15016" y="0"/>
                  <a:pt x="14767" y="0"/>
                </a:cubicBezTo>
                <a:lnTo>
                  <a:pt x="451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How many students are in this column?</a:t>
            </a:r>
          </a:p>
        </p:txBody>
      </p:sp>
      <p:sp>
        <p:nvSpPr>
          <p:cNvPr id="950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951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Recursive Students"/>
          <p:cNvSpPr txBox="1"/>
          <p:nvPr>
            <p:ph type="title"/>
          </p:nvPr>
        </p:nvSpPr>
        <p:spPr>
          <a:xfrm>
            <a:off x="952500" y="444500"/>
            <a:ext cx="6492677" cy="1292424"/>
          </a:xfrm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sp>
        <p:nvSpPr>
          <p:cNvPr id="979" name="Strategy: reframe question as “how many students are behind you?”"/>
          <p:cNvSpPr txBox="1"/>
          <p:nvPr>
            <p:ph type="body" sz="half" idx="1"/>
          </p:nvPr>
        </p:nvSpPr>
        <p:spPr>
          <a:xfrm>
            <a:off x="952500" y="1732719"/>
            <a:ext cx="6492677" cy="54273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Strategy: reframe question as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“how many students are behind you?”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80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1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982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7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988" name="Group"/>
          <p:cNvGrpSpPr/>
          <p:nvPr/>
        </p:nvGrpSpPr>
        <p:grpSpPr>
          <a:xfrm>
            <a:off x="11569700" y="3359745"/>
            <a:ext cx="736948" cy="736948"/>
            <a:chOff x="0" y="0"/>
            <a:chExt cx="736947" cy="736947"/>
          </a:xfrm>
        </p:grpSpPr>
        <p:sp>
          <p:nvSpPr>
            <p:cNvPr id="984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5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6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8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993" name="Group"/>
          <p:cNvGrpSpPr/>
          <p:nvPr/>
        </p:nvGrpSpPr>
        <p:grpSpPr>
          <a:xfrm>
            <a:off x="11569700" y="2436291"/>
            <a:ext cx="736948" cy="736948"/>
            <a:chOff x="0" y="0"/>
            <a:chExt cx="736947" cy="736947"/>
          </a:xfrm>
        </p:grpSpPr>
        <p:sp>
          <p:nvSpPr>
            <p:cNvPr id="989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0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1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9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998" name="Group"/>
          <p:cNvGrpSpPr/>
          <p:nvPr/>
        </p:nvGrpSpPr>
        <p:grpSpPr>
          <a:xfrm>
            <a:off x="11569700" y="1512837"/>
            <a:ext cx="736948" cy="736949"/>
            <a:chOff x="0" y="0"/>
            <a:chExt cx="736947" cy="736947"/>
          </a:xfrm>
        </p:grpSpPr>
        <p:sp>
          <p:nvSpPr>
            <p:cNvPr id="994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5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6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0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03" name="Group"/>
          <p:cNvGrpSpPr/>
          <p:nvPr/>
        </p:nvGrpSpPr>
        <p:grpSpPr>
          <a:xfrm>
            <a:off x="11569700" y="589384"/>
            <a:ext cx="736948" cy="736948"/>
            <a:chOff x="0" y="0"/>
            <a:chExt cx="736947" cy="736947"/>
          </a:xfrm>
        </p:grpSpPr>
        <p:sp>
          <p:nvSpPr>
            <p:cNvPr id="999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0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1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1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10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1004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6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7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8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09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011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12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1013" name="Rectangle"/>
          <p:cNvSpPr/>
          <p:nvPr/>
        </p:nvSpPr>
        <p:spPr>
          <a:xfrm>
            <a:off x="11453836" y="885626"/>
            <a:ext cx="1121496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2" name="Connection Line"/>
          <p:cNvSpPr/>
          <p:nvPr/>
        </p:nvSpPr>
        <p:spPr>
          <a:xfrm>
            <a:off x="10874744" y="4938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15" name="how many are behind you?"/>
          <p:cNvSpPr txBox="1"/>
          <p:nvPr/>
        </p:nvSpPr>
        <p:spPr>
          <a:xfrm>
            <a:off x="7572853" y="50339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016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ursive Students"/>
          <p:cNvSpPr txBox="1"/>
          <p:nvPr>
            <p:ph type="title"/>
          </p:nvPr>
        </p:nvSpPr>
        <p:spPr>
          <a:xfrm>
            <a:off x="952500" y="444500"/>
            <a:ext cx="6492677" cy="1292424"/>
          </a:xfrm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sp>
        <p:nvSpPr>
          <p:cNvPr id="1025" name="Strategy: reframe question as “how many students are behind you?”"/>
          <p:cNvSpPr txBox="1"/>
          <p:nvPr>
            <p:ph type="body" sz="quarter" idx="1"/>
          </p:nvPr>
        </p:nvSpPr>
        <p:spPr>
          <a:xfrm>
            <a:off x="952500" y="1732719"/>
            <a:ext cx="6492677" cy="129242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Strategy: </a:t>
            </a:r>
            <a:r>
              <a:rPr>
                <a:solidFill>
                  <a:schemeClr val="accent5"/>
                </a:solidFill>
              </a:rPr>
              <a:t>reframe</a:t>
            </a:r>
            <a:r>
              <a:t> question as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“how many students are behind you?”</a:t>
            </a:r>
          </a:p>
        </p:txBody>
      </p:sp>
      <p:sp>
        <p:nvSpPr>
          <p:cNvPr id="1026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7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28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4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1034" name="Group"/>
          <p:cNvGrpSpPr/>
          <p:nvPr/>
        </p:nvGrpSpPr>
        <p:grpSpPr>
          <a:xfrm>
            <a:off x="11569700" y="3359745"/>
            <a:ext cx="736948" cy="736948"/>
            <a:chOff x="0" y="0"/>
            <a:chExt cx="736947" cy="736947"/>
          </a:xfrm>
        </p:grpSpPr>
        <p:sp>
          <p:nvSpPr>
            <p:cNvPr id="1030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1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2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5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39" name="Group"/>
          <p:cNvGrpSpPr/>
          <p:nvPr/>
        </p:nvGrpSpPr>
        <p:grpSpPr>
          <a:xfrm>
            <a:off x="11569700" y="2436291"/>
            <a:ext cx="736948" cy="736948"/>
            <a:chOff x="0" y="0"/>
            <a:chExt cx="736947" cy="736947"/>
          </a:xfrm>
        </p:grpSpPr>
        <p:sp>
          <p:nvSpPr>
            <p:cNvPr id="1035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6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7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6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44" name="Group"/>
          <p:cNvGrpSpPr/>
          <p:nvPr/>
        </p:nvGrpSpPr>
        <p:grpSpPr>
          <a:xfrm>
            <a:off x="11569700" y="1512837"/>
            <a:ext cx="736948" cy="736949"/>
            <a:chOff x="0" y="0"/>
            <a:chExt cx="736947" cy="736947"/>
          </a:xfrm>
        </p:grpSpPr>
        <p:sp>
          <p:nvSpPr>
            <p:cNvPr id="1040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1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2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7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49" name="Group"/>
          <p:cNvGrpSpPr/>
          <p:nvPr/>
        </p:nvGrpSpPr>
        <p:grpSpPr>
          <a:xfrm>
            <a:off x="11569700" y="589384"/>
            <a:ext cx="736948" cy="736948"/>
            <a:chOff x="0" y="0"/>
            <a:chExt cx="736947" cy="736947"/>
          </a:xfrm>
        </p:grpSpPr>
        <p:sp>
          <p:nvSpPr>
            <p:cNvPr id="1045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6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7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8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1050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52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53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54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55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057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58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1059" name="Rectangle"/>
          <p:cNvSpPr/>
          <p:nvPr/>
        </p:nvSpPr>
        <p:spPr>
          <a:xfrm>
            <a:off x="11453836" y="885626"/>
            <a:ext cx="1121496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69" name="Connection Line"/>
          <p:cNvSpPr/>
          <p:nvPr/>
        </p:nvSpPr>
        <p:spPr>
          <a:xfrm>
            <a:off x="10874744" y="4938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61" name="how many are behind you?"/>
          <p:cNvSpPr txBox="1"/>
          <p:nvPr/>
        </p:nvSpPr>
        <p:spPr>
          <a:xfrm>
            <a:off x="7572853" y="50339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062" name="Reframing is the hardest part"/>
          <p:cNvSpPr txBox="1"/>
          <p:nvPr/>
        </p:nvSpPr>
        <p:spPr>
          <a:xfrm>
            <a:off x="1168973" y="3404368"/>
            <a:ext cx="60597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Reframing is the hardest part</a:t>
            </a:r>
          </a:p>
        </p:txBody>
      </p:sp>
      <p:sp>
        <p:nvSpPr>
          <p:cNvPr id="1063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ursive Students"/>
          <p:cNvSpPr txBox="1"/>
          <p:nvPr>
            <p:ph type="title"/>
          </p:nvPr>
        </p:nvSpPr>
        <p:spPr>
          <a:xfrm>
            <a:off x="952500" y="444500"/>
            <a:ext cx="6492677" cy="1292424"/>
          </a:xfrm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sp>
        <p:nvSpPr>
          <p:cNvPr id="1072" name="Strategy: reframe question as “how many students are behind you?”…"/>
          <p:cNvSpPr txBox="1"/>
          <p:nvPr>
            <p:ph type="body" sz="half" idx="1"/>
          </p:nvPr>
        </p:nvSpPr>
        <p:spPr>
          <a:xfrm>
            <a:off x="952500" y="1732719"/>
            <a:ext cx="6492677" cy="54273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Strategy: reframe question as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“how many students are behind you?”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0" indent="0">
              <a:buSzTx/>
              <a:buNone/>
            </a:pPr>
            <a:r>
              <a:t>Process: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nobody is behind you: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0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</a:t>
            </a:r>
            <a:r>
              <a:t>: ask them,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their answer+1</a:t>
            </a:r>
          </a:p>
        </p:txBody>
      </p:sp>
      <p:sp>
        <p:nvSpPr>
          <p:cNvPr id="1073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74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075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0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1081" name="Group"/>
          <p:cNvGrpSpPr/>
          <p:nvPr/>
        </p:nvGrpSpPr>
        <p:grpSpPr>
          <a:xfrm>
            <a:off x="11569700" y="3359745"/>
            <a:ext cx="736948" cy="736948"/>
            <a:chOff x="0" y="0"/>
            <a:chExt cx="736947" cy="736947"/>
          </a:xfrm>
        </p:grpSpPr>
        <p:sp>
          <p:nvSpPr>
            <p:cNvPr id="1077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8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9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1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86" name="Group"/>
          <p:cNvGrpSpPr/>
          <p:nvPr/>
        </p:nvGrpSpPr>
        <p:grpSpPr>
          <a:xfrm>
            <a:off x="11569700" y="2436291"/>
            <a:ext cx="736948" cy="736948"/>
            <a:chOff x="0" y="0"/>
            <a:chExt cx="736947" cy="736947"/>
          </a:xfrm>
        </p:grpSpPr>
        <p:sp>
          <p:nvSpPr>
            <p:cNvPr id="1082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3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4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2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91" name="Group"/>
          <p:cNvGrpSpPr/>
          <p:nvPr/>
        </p:nvGrpSpPr>
        <p:grpSpPr>
          <a:xfrm>
            <a:off x="11569700" y="1512837"/>
            <a:ext cx="736948" cy="736949"/>
            <a:chOff x="0" y="0"/>
            <a:chExt cx="736947" cy="736947"/>
          </a:xfrm>
        </p:grpSpPr>
        <p:sp>
          <p:nvSpPr>
            <p:cNvPr id="1087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8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9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096" name="Group"/>
          <p:cNvGrpSpPr/>
          <p:nvPr/>
        </p:nvGrpSpPr>
        <p:grpSpPr>
          <a:xfrm>
            <a:off x="11569700" y="589384"/>
            <a:ext cx="736948" cy="736948"/>
            <a:chOff x="0" y="0"/>
            <a:chExt cx="736947" cy="736947"/>
          </a:xfrm>
        </p:grpSpPr>
        <p:sp>
          <p:nvSpPr>
            <p:cNvPr id="1092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3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4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4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03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1097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099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00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01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02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104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05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1106" name="Rectangle"/>
          <p:cNvSpPr/>
          <p:nvPr/>
        </p:nvSpPr>
        <p:spPr>
          <a:xfrm>
            <a:off x="11453836" y="885626"/>
            <a:ext cx="1121496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5" name="Connection Line"/>
          <p:cNvSpPr/>
          <p:nvPr/>
        </p:nvSpPr>
        <p:spPr>
          <a:xfrm>
            <a:off x="10874744" y="4938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08" name="how many are behind you?"/>
          <p:cNvSpPr txBox="1"/>
          <p:nvPr/>
        </p:nvSpPr>
        <p:spPr>
          <a:xfrm>
            <a:off x="7572853" y="50339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109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Recursive Students"/>
          <p:cNvSpPr txBox="1"/>
          <p:nvPr>
            <p:ph type="title"/>
          </p:nvPr>
        </p:nvSpPr>
        <p:spPr>
          <a:xfrm>
            <a:off x="952500" y="444500"/>
            <a:ext cx="6492677" cy="1292424"/>
          </a:xfrm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sp>
        <p:nvSpPr>
          <p:cNvPr id="1118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19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20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58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1126" name="Group"/>
          <p:cNvGrpSpPr/>
          <p:nvPr/>
        </p:nvGrpSpPr>
        <p:grpSpPr>
          <a:xfrm>
            <a:off x="11569700" y="3359745"/>
            <a:ext cx="736948" cy="736948"/>
            <a:chOff x="0" y="0"/>
            <a:chExt cx="736947" cy="736947"/>
          </a:xfrm>
        </p:grpSpPr>
        <p:sp>
          <p:nvSpPr>
            <p:cNvPr id="1122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3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4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9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31" name="Group"/>
          <p:cNvGrpSpPr/>
          <p:nvPr/>
        </p:nvGrpSpPr>
        <p:grpSpPr>
          <a:xfrm>
            <a:off x="11569700" y="2436291"/>
            <a:ext cx="736948" cy="736948"/>
            <a:chOff x="0" y="0"/>
            <a:chExt cx="736947" cy="736947"/>
          </a:xfrm>
        </p:grpSpPr>
        <p:sp>
          <p:nvSpPr>
            <p:cNvPr id="1127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8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9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0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36" name="Group"/>
          <p:cNvGrpSpPr/>
          <p:nvPr/>
        </p:nvGrpSpPr>
        <p:grpSpPr>
          <a:xfrm>
            <a:off x="11569700" y="1512837"/>
            <a:ext cx="736948" cy="736949"/>
            <a:chOff x="0" y="0"/>
            <a:chExt cx="736947" cy="736947"/>
          </a:xfrm>
        </p:grpSpPr>
        <p:sp>
          <p:nvSpPr>
            <p:cNvPr id="1132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3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4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1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41" name="Group"/>
          <p:cNvGrpSpPr/>
          <p:nvPr/>
        </p:nvGrpSpPr>
        <p:grpSpPr>
          <a:xfrm>
            <a:off x="11569700" y="589384"/>
            <a:ext cx="736948" cy="736948"/>
            <a:chOff x="0" y="0"/>
            <a:chExt cx="736947" cy="736947"/>
          </a:xfrm>
        </p:grpSpPr>
        <p:sp>
          <p:nvSpPr>
            <p:cNvPr id="1137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8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9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2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48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1142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4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5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6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47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149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50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1151" name="Rectangle"/>
          <p:cNvSpPr/>
          <p:nvPr/>
        </p:nvSpPr>
        <p:spPr>
          <a:xfrm>
            <a:off x="11453836" y="885626"/>
            <a:ext cx="1121496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63" name="Connection Line"/>
          <p:cNvSpPr/>
          <p:nvPr/>
        </p:nvSpPr>
        <p:spPr>
          <a:xfrm>
            <a:off x="10865880" y="37830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53" name="how many are behind you?"/>
          <p:cNvSpPr txBox="1"/>
          <p:nvPr/>
        </p:nvSpPr>
        <p:spPr>
          <a:xfrm>
            <a:off x="7563989" y="38782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164" name="Connection Line"/>
          <p:cNvSpPr/>
          <p:nvPr/>
        </p:nvSpPr>
        <p:spPr>
          <a:xfrm>
            <a:off x="10874744" y="4938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55" name="how many are behind you?"/>
          <p:cNvSpPr txBox="1"/>
          <p:nvPr/>
        </p:nvSpPr>
        <p:spPr>
          <a:xfrm>
            <a:off x="7572853" y="50339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156" name="Strategy: reframe question as “how many students are behind you?”…"/>
          <p:cNvSpPr txBox="1"/>
          <p:nvPr>
            <p:ph type="body" sz="half" idx="1"/>
          </p:nvPr>
        </p:nvSpPr>
        <p:spPr>
          <a:xfrm>
            <a:off x="952500" y="1732719"/>
            <a:ext cx="6492677" cy="54273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Strategy: reframe question as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“how many students are behind you?”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0" indent="0">
              <a:buSzTx/>
              <a:buNone/>
            </a:pPr>
            <a:r>
              <a:t>Process: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nobody is behind you: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0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</a:t>
            </a:r>
            <a:r>
              <a:t>: ask them,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their answer+1</a:t>
            </a:r>
          </a:p>
        </p:txBody>
      </p:sp>
      <p:sp>
        <p:nvSpPr>
          <p:cNvPr id="1157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Recursive Students"/>
          <p:cNvSpPr txBox="1"/>
          <p:nvPr>
            <p:ph type="title"/>
          </p:nvPr>
        </p:nvSpPr>
        <p:spPr>
          <a:xfrm>
            <a:off x="952500" y="444500"/>
            <a:ext cx="6492677" cy="1292424"/>
          </a:xfrm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sp>
        <p:nvSpPr>
          <p:cNvPr id="1167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68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69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3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1175" name="Group"/>
          <p:cNvGrpSpPr/>
          <p:nvPr/>
        </p:nvGrpSpPr>
        <p:grpSpPr>
          <a:xfrm>
            <a:off x="11569700" y="3359745"/>
            <a:ext cx="736948" cy="736948"/>
            <a:chOff x="0" y="0"/>
            <a:chExt cx="736947" cy="736947"/>
          </a:xfrm>
        </p:grpSpPr>
        <p:sp>
          <p:nvSpPr>
            <p:cNvPr id="1171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2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3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4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80" name="Group"/>
          <p:cNvGrpSpPr/>
          <p:nvPr/>
        </p:nvGrpSpPr>
        <p:grpSpPr>
          <a:xfrm>
            <a:off x="11569700" y="2436291"/>
            <a:ext cx="736948" cy="736948"/>
            <a:chOff x="0" y="0"/>
            <a:chExt cx="736947" cy="736947"/>
          </a:xfrm>
        </p:grpSpPr>
        <p:sp>
          <p:nvSpPr>
            <p:cNvPr id="1176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7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8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5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85" name="Group"/>
          <p:cNvGrpSpPr/>
          <p:nvPr/>
        </p:nvGrpSpPr>
        <p:grpSpPr>
          <a:xfrm>
            <a:off x="11569700" y="1512837"/>
            <a:ext cx="736948" cy="736949"/>
            <a:chOff x="0" y="0"/>
            <a:chExt cx="736947" cy="736947"/>
          </a:xfrm>
        </p:grpSpPr>
        <p:sp>
          <p:nvSpPr>
            <p:cNvPr id="1181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2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3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6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90" name="Group"/>
          <p:cNvGrpSpPr/>
          <p:nvPr/>
        </p:nvGrpSpPr>
        <p:grpSpPr>
          <a:xfrm>
            <a:off x="11569700" y="589384"/>
            <a:ext cx="736948" cy="736948"/>
            <a:chOff x="0" y="0"/>
            <a:chExt cx="736947" cy="736947"/>
          </a:xfrm>
        </p:grpSpPr>
        <p:sp>
          <p:nvSpPr>
            <p:cNvPr id="1186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7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8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7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1191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93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94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95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196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198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199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1200" name="Rectangle"/>
          <p:cNvSpPr/>
          <p:nvPr/>
        </p:nvSpPr>
        <p:spPr>
          <a:xfrm>
            <a:off x="11453836" y="885626"/>
            <a:ext cx="1121496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18" name="Connection Line"/>
          <p:cNvSpPr/>
          <p:nvPr/>
        </p:nvSpPr>
        <p:spPr>
          <a:xfrm>
            <a:off x="10865880" y="37830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02" name="how many are behind you?"/>
          <p:cNvSpPr txBox="1"/>
          <p:nvPr/>
        </p:nvSpPr>
        <p:spPr>
          <a:xfrm>
            <a:off x="7563989" y="38782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219" name="Connection Line"/>
          <p:cNvSpPr/>
          <p:nvPr/>
        </p:nvSpPr>
        <p:spPr>
          <a:xfrm>
            <a:off x="10874744" y="28559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04" name="how many are behind you?"/>
          <p:cNvSpPr txBox="1"/>
          <p:nvPr/>
        </p:nvSpPr>
        <p:spPr>
          <a:xfrm>
            <a:off x="7572853" y="29511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220" name="Connection Line"/>
          <p:cNvSpPr/>
          <p:nvPr/>
        </p:nvSpPr>
        <p:spPr>
          <a:xfrm>
            <a:off x="10865880" y="19288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06" name="how many are behind you?"/>
          <p:cNvSpPr txBox="1"/>
          <p:nvPr/>
        </p:nvSpPr>
        <p:spPr>
          <a:xfrm>
            <a:off x="7563989" y="20240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221" name="Connection Line"/>
          <p:cNvSpPr/>
          <p:nvPr/>
        </p:nvSpPr>
        <p:spPr>
          <a:xfrm>
            <a:off x="10816812" y="1001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08" name="how many are behind you?"/>
          <p:cNvSpPr txBox="1"/>
          <p:nvPr/>
        </p:nvSpPr>
        <p:spPr>
          <a:xfrm>
            <a:off x="7514921" y="10969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222" name="Connection Line"/>
          <p:cNvSpPr/>
          <p:nvPr/>
        </p:nvSpPr>
        <p:spPr>
          <a:xfrm>
            <a:off x="10874744" y="4938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10" name="how many are behind you?"/>
          <p:cNvSpPr txBox="1"/>
          <p:nvPr/>
        </p:nvSpPr>
        <p:spPr>
          <a:xfrm>
            <a:off x="7572853" y="50339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211" name="Strategy: reframe question as “how many students are behind you?”…"/>
          <p:cNvSpPr txBox="1"/>
          <p:nvPr>
            <p:ph type="body" sz="half" idx="1"/>
          </p:nvPr>
        </p:nvSpPr>
        <p:spPr>
          <a:xfrm>
            <a:off x="952500" y="1732719"/>
            <a:ext cx="6492677" cy="54273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Strategy: reframe question as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“how many students are behind you?”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0" indent="0">
              <a:buSzTx/>
              <a:buNone/>
            </a:pPr>
            <a:r>
              <a:t>Process: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nobody is behind you: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0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</a:t>
            </a:r>
            <a:r>
              <a:t>: ask them,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their answer+1</a:t>
            </a:r>
          </a:p>
        </p:txBody>
      </p:sp>
      <p:sp>
        <p:nvSpPr>
          <p:cNvPr id="1212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Recursive Students"/>
          <p:cNvSpPr txBox="1"/>
          <p:nvPr>
            <p:ph type="title"/>
          </p:nvPr>
        </p:nvSpPr>
        <p:spPr>
          <a:xfrm>
            <a:off x="952500" y="444500"/>
            <a:ext cx="6492677" cy="1292424"/>
          </a:xfrm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sp>
        <p:nvSpPr>
          <p:cNvPr id="1225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6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27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1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1233" name="Group"/>
          <p:cNvGrpSpPr/>
          <p:nvPr/>
        </p:nvGrpSpPr>
        <p:grpSpPr>
          <a:xfrm>
            <a:off x="11569700" y="3359745"/>
            <a:ext cx="736948" cy="736948"/>
            <a:chOff x="0" y="0"/>
            <a:chExt cx="736947" cy="736947"/>
          </a:xfrm>
        </p:grpSpPr>
        <p:sp>
          <p:nvSpPr>
            <p:cNvPr id="1229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0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1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2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238" name="Group"/>
          <p:cNvGrpSpPr/>
          <p:nvPr/>
        </p:nvGrpSpPr>
        <p:grpSpPr>
          <a:xfrm>
            <a:off x="11569700" y="2436291"/>
            <a:ext cx="736948" cy="736948"/>
            <a:chOff x="0" y="0"/>
            <a:chExt cx="736947" cy="736947"/>
          </a:xfrm>
        </p:grpSpPr>
        <p:sp>
          <p:nvSpPr>
            <p:cNvPr id="1234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5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6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3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243" name="Group"/>
          <p:cNvGrpSpPr/>
          <p:nvPr/>
        </p:nvGrpSpPr>
        <p:grpSpPr>
          <a:xfrm>
            <a:off x="11569700" y="1512837"/>
            <a:ext cx="736948" cy="736949"/>
            <a:chOff x="0" y="0"/>
            <a:chExt cx="736947" cy="736947"/>
          </a:xfrm>
        </p:grpSpPr>
        <p:sp>
          <p:nvSpPr>
            <p:cNvPr id="1239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0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1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4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248" name="Group"/>
          <p:cNvGrpSpPr/>
          <p:nvPr/>
        </p:nvGrpSpPr>
        <p:grpSpPr>
          <a:xfrm>
            <a:off x="11569700" y="589384"/>
            <a:ext cx="736948" cy="736948"/>
            <a:chOff x="0" y="0"/>
            <a:chExt cx="736947" cy="736947"/>
          </a:xfrm>
        </p:grpSpPr>
        <p:sp>
          <p:nvSpPr>
            <p:cNvPr id="1244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5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6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5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255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1249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51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52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53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254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256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7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1258" name="Rectangle"/>
          <p:cNvSpPr/>
          <p:nvPr/>
        </p:nvSpPr>
        <p:spPr>
          <a:xfrm>
            <a:off x="11453836" y="885626"/>
            <a:ext cx="1121496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76" name="Connection Line"/>
          <p:cNvSpPr/>
          <p:nvPr/>
        </p:nvSpPr>
        <p:spPr>
          <a:xfrm>
            <a:off x="10865880" y="37830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60" name="how many are behind you?"/>
          <p:cNvSpPr txBox="1"/>
          <p:nvPr/>
        </p:nvSpPr>
        <p:spPr>
          <a:xfrm>
            <a:off x="7563989" y="38782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277" name="Connection Line"/>
          <p:cNvSpPr/>
          <p:nvPr/>
        </p:nvSpPr>
        <p:spPr>
          <a:xfrm>
            <a:off x="10874744" y="28559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62" name="how many are behind you?"/>
          <p:cNvSpPr txBox="1"/>
          <p:nvPr/>
        </p:nvSpPr>
        <p:spPr>
          <a:xfrm>
            <a:off x="7572853" y="29511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278" name="Connection Line"/>
          <p:cNvSpPr/>
          <p:nvPr/>
        </p:nvSpPr>
        <p:spPr>
          <a:xfrm>
            <a:off x="10865880" y="19288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64" name="how many are behind you?"/>
          <p:cNvSpPr txBox="1"/>
          <p:nvPr/>
        </p:nvSpPr>
        <p:spPr>
          <a:xfrm>
            <a:off x="7563989" y="20240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279" name="Connection Line"/>
          <p:cNvSpPr/>
          <p:nvPr/>
        </p:nvSpPr>
        <p:spPr>
          <a:xfrm>
            <a:off x="10816812" y="1001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266" name="20"/>
          <p:cNvSpPr txBox="1"/>
          <p:nvPr/>
        </p:nvSpPr>
        <p:spPr>
          <a:xfrm>
            <a:off x="10337482" y="1092413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80" name="Connection Line"/>
          <p:cNvSpPr/>
          <p:nvPr/>
        </p:nvSpPr>
        <p:spPr>
          <a:xfrm>
            <a:off x="10874744" y="4938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68" name="how many are behind you?"/>
          <p:cNvSpPr txBox="1"/>
          <p:nvPr/>
        </p:nvSpPr>
        <p:spPr>
          <a:xfrm>
            <a:off x="7572853" y="50339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269" name="Strategy: reframe question as “how many students are behind you?”…"/>
          <p:cNvSpPr txBox="1"/>
          <p:nvPr>
            <p:ph type="body" sz="half" idx="1"/>
          </p:nvPr>
        </p:nvSpPr>
        <p:spPr>
          <a:xfrm>
            <a:off x="952500" y="1732719"/>
            <a:ext cx="6492677" cy="54273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Strategy: reframe question as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“how many students are behind you?”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0" indent="0">
              <a:buSzTx/>
              <a:buNone/>
            </a:pPr>
            <a:r>
              <a:t>Process: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nobody is behind you: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0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</a:t>
            </a:r>
            <a:r>
              <a:t>: ask them,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their answer+1</a:t>
            </a:r>
          </a:p>
        </p:txBody>
      </p:sp>
      <p:sp>
        <p:nvSpPr>
          <p:cNvPr id="1270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Recursive Students"/>
          <p:cNvSpPr txBox="1"/>
          <p:nvPr>
            <p:ph type="title"/>
          </p:nvPr>
        </p:nvSpPr>
        <p:spPr>
          <a:xfrm>
            <a:off x="952500" y="444500"/>
            <a:ext cx="6492677" cy="1292424"/>
          </a:xfrm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sp>
        <p:nvSpPr>
          <p:cNvPr id="1283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4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85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9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1291" name="Group"/>
          <p:cNvGrpSpPr/>
          <p:nvPr/>
        </p:nvGrpSpPr>
        <p:grpSpPr>
          <a:xfrm>
            <a:off x="11569700" y="3359745"/>
            <a:ext cx="736948" cy="736948"/>
            <a:chOff x="0" y="0"/>
            <a:chExt cx="736947" cy="736947"/>
          </a:xfrm>
        </p:grpSpPr>
        <p:sp>
          <p:nvSpPr>
            <p:cNvPr id="1287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8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9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0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296" name="Group"/>
          <p:cNvGrpSpPr/>
          <p:nvPr/>
        </p:nvGrpSpPr>
        <p:grpSpPr>
          <a:xfrm>
            <a:off x="11569700" y="2436291"/>
            <a:ext cx="736948" cy="736948"/>
            <a:chOff x="0" y="0"/>
            <a:chExt cx="736947" cy="736947"/>
          </a:xfrm>
        </p:grpSpPr>
        <p:sp>
          <p:nvSpPr>
            <p:cNvPr id="1292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3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4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1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301" name="Group"/>
          <p:cNvGrpSpPr/>
          <p:nvPr/>
        </p:nvGrpSpPr>
        <p:grpSpPr>
          <a:xfrm>
            <a:off x="11569700" y="1512837"/>
            <a:ext cx="736948" cy="736949"/>
            <a:chOff x="0" y="0"/>
            <a:chExt cx="736947" cy="736947"/>
          </a:xfrm>
        </p:grpSpPr>
        <p:sp>
          <p:nvSpPr>
            <p:cNvPr id="1297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8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9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2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306" name="Group"/>
          <p:cNvGrpSpPr/>
          <p:nvPr/>
        </p:nvGrpSpPr>
        <p:grpSpPr>
          <a:xfrm>
            <a:off x="11569700" y="589384"/>
            <a:ext cx="736948" cy="736948"/>
            <a:chOff x="0" y="0"/>
            <a:chExt cx="736947" cy="736947"/>
          </a:xfrm>
        </p:grpSpPr>
        <p:sp>
          <p:nvSpPr>
            <p:cNvPr id="1302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3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4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3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313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1307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09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10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11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12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314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5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1316" name="Rectangle"/>
          <p:cNvSpPr/>
          <p:nvPr/>
        </p:nvSpPr>
        <p:spPr>
          <a:xfrm>
            <a:off x="11453836" y="885626"/>
            <a:ext cx="1121496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34" name="Connection Line"/>
          <p:cNvSpPr/>
          <p:nvPr/>
        </p:nvSpPr>
        <p:spPr>
          <a:xfrm>
            <a:off x="10865880" y="37830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18" name="how many are behind you?"/>
          <p:cNvSpPr txBox="1"/>
          <p:nvPr/>
        </p:nvSpPr>
        <p:spPr>
          <a:xfrm>
            <a:off x="7563989" y="38782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335" name="Connection Line"/>
          <p:cNvSpPr/>
          <p:nvPr/>
        </p:nvSpPr>
        <p:spPr>
          <a:xfrm>
            <a:off x="10874744" y="28559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20" name="how many are behind you?"/>
          <p:cNvSpPr txBox="1"/>
          <p:nvPr/>
        </p:nvSpPr>
        <p:spPr>
          <a:xfrm>
            <a:off x="7572853" y="29511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336" name="Connection Line"/>
          <p:cNvSpPr/>
          <p:nvPr/>
        </p:nvSpPr>
        <p:spPr>
          <a:xfrm>
            <a:off x="10865880" y="19288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22" name="21"/>
          <p:cNvSpPr txBox="1"/>
          <p:nvPr/>
        </p:nvSpPr>
        <p:spPr>
          <a:xfrm>
            <a:off x="10340209" y="20240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21</a:t>
            </a:r>
          </a:p>
        </p:txBody>
      </p:sp>
      <p:sp>
        <p:nvSpPr>
          <p:cNvPr id="1337" name="Connection Line"/>
          <p:cNvSpPr/>
          <p:nvPr/>
        </p:nvSpPr>
        <p:spPr>
          <a:xfrm>
            <a:off x="10816812" y="1001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24" name="20"/>
          <p:cNvSpPr txBox="1"/>
          <p:nvPr/>
        </p:nvSpPr>
        <p:spPr>
          <a:xfrm>
            <a:off x="10337482" y="1092413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338" name="Connection Line"/>
          <p:cNvSpPr/>
          <p:nvPr/>
        </p:nvSpPr>
        <p:spPr>
          <a:xfrm>
            <a:off x="10874744" y="4938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26" name="how many are behind you?"/>
          <p:cNvSpPr txBox="1"/>
          <p:nvPr/>
        </p:nvSpPr>
        <p:spPr>
          <a:xfrm>
            <a:off x="7572853" y="5033929"/>
            <a:ext cx="317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how many are behind you?</a:t>
            </a:r>
          </a:p>
        </p:txBody>
      </p:sp>
      <p:sp>
        <p:nvSpPr>
          <p:cNvPr id="1327" name="Strategy: reframe question as “how many students are behind you?”…"/>
          <p:cNvSpPr txBox="1"/>
          <p:nvPr>
            <p:ph type="body" sz="half" idx="1"/>
          </p:nvPr>
        </p:nvSpPr>
        <p:spPr>
          <a:xfrm>
            <a:off x="952500" y="1732719"/>
            <a:ext cx="6492677" cy="54273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Strategy: reframe question as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“how many students are behind you?”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0" indent="0">
              <a:buSzTx/>
              <a:buNone/>
            </a:pPr>
            <a:r>
              <a:t>Process: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nobody is behind you: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0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</a:t>
            </a:r>
            <a:r>
              <a:t>: ask them,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their answer+1</a:t>
            </a:r>
          </a:p>
        </p:txBody>
      </p:sp>
      <p:sp>
        <p:nvSpPr>
          <p:cNvPr id="1328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verview: Learning Objectives"/>
          <p:cNvSpPr txBox="1"/>
          <p:nvPr>
            <p:ph type="title"/>
          </p:nvPr>
        </p:nvSpPr>
        <p:spPr>
          <a:xfrm>
            <a:off x="952500" y="254000"/>
            <a:ext cx="11099800" cy="904925"/>
          </a:xfrm>
          <a:prstGeom prst="rect">
            <a:avLst/>
          </a:prstGeom>
        </p:spPr>
        <p:txBody>
          <a:bodyPr/>
          <a:lstStyle/>
          <a:p>
            <a:pPr/>
            <a:r>
              <a:t>Overview: Learning Objectives</a:t>
            </a:r>
          </a:p>
        </p:txBody>
      </p:sp>
      <p:sp>
        <p:nvSpPr>
          <p:cNvPr id="164" name="Recursive information…"/>
          <p:cNvSpPr txBox="1"/>
          <p:nvPr>
            <p:ph type="body" idx="1"/>
          </p:nvPr>
        </p:nvSpPr>
        <p:spPr>
          <a:xfrm>
            <a:off x="952500" y="1367879"/>
            <a:ext cx="11099800" cy="700921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Recursive information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What is a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recursive definition/structure</a:t>
            </a:r>
            <a:r>
              <a:t>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Arbitrarily vs. infinitely</a:t>
            </a:r>
          </a:p>
          <a:p>
            <a:pPr marL="0" indent="0">
              <a:buSzTx/>
              <a:buNone/>
              <a:defRPr sz="2600"/>
            </a:pPr>
            <a:r>
              <a:t>Recursive code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What is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recursive code</a:t>
            </a:r>
            <a:r>
              <a:t>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Why write recursive code?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Where do computers keep local variables for recursive calls?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What happens to programs with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infinite recursion</a:t>
            </a:r>
            <a:r>
              <a:t>?</a:t>
            </a:r>
          </a:p>
        </p:txBody>
      </p:sp>
      <p:sp>
        <p:nvSpPr>
          <p:cNvPr id="165" name="Rectangle"/>
          <p:cNvSpPr/>
          <p:nvPr/>
        </p:nvSpPr>
        <p:spPr>
          <a:xfrm>
            <a:off x="787400" y="1296516"/>
            <a:ext cx="7165777" cy="1664743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" name="Read Think Python…"/>
          <p:cNvSpPr/>
          <p:nvPr/>
        </p:nvSpPr>
        <p:spPr>
          <a:xfrm>
            <a:off x="1676400" y="6636097"/>
            <a:ext cx="9652000" cy="257740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FFFFFF"/>
                </a:solidFill>
              </a:defRPr>
            </a:pPr>
            <a:r>
              <a:t>Read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Think Python</a:t>
            </a:r>
          </a:p>
          <a:p>
            <a:pPr marL="649111" indent="-395111" algn="l">
              <a:buSzPct val="54000"/>
              <a:buChar char="✦"/>
              <a:defRPr sz="2800">
                <a:solidFill>
                  <a:srgbClr val="FFFFFF"/>
                </a:solidFill>
              </a:defRPr>
            </a:pPr>
            <a:r>
              <a:t> Ch 5: “Recursion” through “Infinite Recursion”</a:t>
            </a:r>
          </a:p>
          <a:p>
            <a:pPr marL="649111" indent="-395111" algn="l">
              <a:buSzPct val="54000"/>
              <a:buChar char="✦"/>
              <a:defRPr sz="2800">
                <a:solidFill>
                  <a:srgbClr val="FFFFFF"/>
                </a:solidFill>
              </a:defRPr>
            </a:pPr>
            <a:r>
              <a:t> Ch 6: “More Recursion” through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Recursive Students"/>
          <p:cNvSpPr txBox="1"/>
          <p:nvPr>
            <p:ph type="title"/>
          </p:nvPr>
        </p:nvSpPr>
        <p:spPr>
          <a:xfrm>
            <a:off x="952500" y="444500"/>
            <a:ext cx="6492677" cy="1292424"/>
          </a:xfrm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sp>
        <p:nvSpPr>
          <p:cNvPr id="1341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2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43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87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1349" name="Group"/>
          <p:cNvGrpSpPr/>
          <p:nvPr/>
        </p:nvGrpSpPr>
        <p:grpSpPr>
          <a:xfrm>
            <a:off x="11569700" y="3359745"/>
            <a:ext cx="736948" cy="736948"/>
            <a:chOff x="0" y="0"/>
            <a:chExt cx="736947" cy="736947"/>
          </a:xfrm>
        </p:grpSpPr>
        <p:sp>
          <p:nvSpPr>
            <p:cNvPr id="1345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6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7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8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354" name="Group"/>
          <p:cNvGrpSpPr/>
          <p:nvPr/>
        </p:nvGrpSpPr>
        <p:grpSpPr>
          <a:xfrm>
            <a:off x="11569700" y="2436291"/>
            <a:ext cx="736948" cy="736948"/>
            <a:chOff x="0" y="0"/>
            <a:chExt cx="736947" cy="736947"/>
          </a:xfrm>
        </p:grpSpPr>
        <p:sp>
          <p:nvSpPr>
            <p:cNvPr id="1350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1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2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9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359" name="Group"/>
          <p:cNvGrpSpPr/>
          <p:nvPr/>
        </p:nvGrpSpPr>
        <p:grpSpPr>
          <a:xfrm>
            <a:off x="11569700" y="1512837"/>
            <a:ext cx="736948" cy="736949"/>
            <a:chOff x="0" y="0"/>
            <a:chExt cx="736947" cy="736947"/>
          </a:xfrm>
        </p:grpSpPr>
        <p:sp>
          <p:nvSpPr>
            <p:cNvPr id="1355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6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7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0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364" name="Group"/>
          <p:cNvGrpSpPr/>
          <p:nvPr/>
        </p:nvGrpSpPr>
        <p:grpSpPr>
          <a:xfrm>
            <a:off x="11569700" y="589384"/>
            <a:ext cx="736948" cy="736948"/>
            <a:chOff x="0" y="0"/>
            <a:chExt cx="736947" cy="736947"/>
          </a:xfrm>
        </p:grpSpPr>
        <p:sp>
          <p:nvSpPr>
            <p:cNvPr id="1360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1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2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1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371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1365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67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68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69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370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372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73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1374" name="Rectangle"/>
          <p:cNvSpPr/>
          <p:nvPr/>
        </p:nvSpPr>
        <p:spPr>
          <a:xfrm>
            <a:off x="11453836" y="885626"/>
            <a:ext cx="1121496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92" name="Connection Line"/>
          <p:cNvSpPr/>
          <p:nvPr/>
        </p:nvSpPr>
        <p:spPr>
          <a:xfrm>
            <a:off x="10865880" y="37830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76" name="23"/>
          <p:cNvSpPr txBox="1"/>
          <p:nvPr/>
        </p:nvSpPr>
        <p:spPr>
          <a:xfrm>
            <a:off x="10340209" y="38782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23</a:t>
            </a:r>
          </a:p>
        </p:txBody>
      </p:sp>
      <p:sp>
        <p:nvSpPr>
          <p:cNvPr id="1393" name="Connection Line"/>
          <p:cNvSpPr/>
          <p:nvPr/>
        </p:nvSpPr>
        <p:spPr>
          <a:xfrm>
            <a:off x="10874744" y="28559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78" name="22"/>
          <p:cNvSpPr txBox="1"/>
          <p:nvPr/>
        </p:nvSpPr>
        <p:spPr>
          <a:xfrm>
            <a:off x="10349073" y="29511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22</a:t>
            </a:r>
          </a:p>
        </p:txBody>
      </p:sp>
      <p:sp>
        <p:nvSpPr>
          <p:cNvPr id="1394" name="Connection Line"/>
          <p:cNvSpPr/>
          <p:nvPr/>
        </p:nvSpPr>
        <p:spPr>
          <a:xfrm>
            <a:off x="10865880" y="19288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80" name="21"/>
          <p:cNvSpPr txBox="1"/>
          <p:nvPr/>
        </p:nvSpPr>
        <p:spPr>
          <a:xfrm>
            <a:off x="10340209" y="20240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21</a:t>
            </a:r>
          </a:p>
        </p:txBody>
      </p:sp>
      <p:sp>
        <p:nvSpPr>
          <p:cNvPr id="1395" name="Connection Line"/>
          <p:cNvSpPr/>
          <p:nvPr/>
        </p:nvSpPr>
        <p:spPr>
          <a:xfrm>
            <a:off x="10816812" y="1001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82" name="20"/>
          <p:cNvSpPr txBox="1"/>
          <p:nvPr/>
        </p:nvSpPr>
        <p:spPr>
          <a:xfrm>
            <a:off x="10337482" y="1092413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396" name="Connection Line"/>
          <p:cNvSpPr/>
          <p:nvPr/>
        </p:nvSpPr>
        <p:spPr>
          <a:xfrm>
            <a:off x="10874744" y="4938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384" name="24"/>
          <p:cNvSpPr txBox="1"/>
          <p:nvPr/>
        </p:nvSpPr>
        <p:spPr>
          <a:xfrm>
            <a:off x="10349073" y="50339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24</a:t>
            </a:r>
          </a:p>
        </p:txBody>
      </p:sp>
      <p:sp>
        <p:nvSpPr>
          <p:cNvPr id="1385" name="Strategy: reframe question as “how many students are behind you?”…"/>
          <p:cNvSpPr txBox="1"/>
          <p:nvPr>
            <p:ph type="body" sz="half" idx="1"/>
          </p:nvPr>
        </p:nvSpPr>
        <p:spPr>
          <a:xfrm>
            <a:off x="952500" y="1732719"/>
            <a:ext cx="6492677" cy="54273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Strategy: reframe question as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“how many students are behind you?”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0" indent="0">
              <a:buSzTx/>
              <a:buNone/>
            </a:pPr>
            <a:r>
              <a:t>Process: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nobody is behind you: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0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</a:t>
            </a:r>
            <a:r>
              <a:t>: ask them,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their answer+1</a:t>
            </a:r>
          </a:p>
        </p:txBody>
      </p:sp>
      <p:sp>
        <p:nvSpPr>
          <p:cNvPr id="1386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Recursive Students"/>
          <p:cNvSpPr txBox="1"/>
          <p:nvPr>
            <p:ph type="title"/>
          </p:nvPr>
        </p:nvSpPr>
        <p:spPr>
          <a:xfrm>
            <a:off x="952500" y="444500"/>
            <a:ext cx="6492677" cy="1292424"/>
          </a:xfrm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sp>
        <p:nvSpPr>
          <p:cNvPr id="1399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00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01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6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1407" name="Group"/>
          <p:cNvGrpSpPr/>
          <p:nvPr/>
        </p:nvGrpSpPr>
        <p:grpSpPr>
          <a:xfrm>
            <a:off x="11569700" y="3359745"/>
            <a:ext cx="736948" cy="736948"/>
            <a:chOff x="0" y="0"/>
            <a:chExt cx="736947" cy="736947"/>
          </a:xfrm>
        </p:grpSpPr>
        <p:sp>
          <p:nvSpPr>
            <p:cNvPr id="1403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4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5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7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12" name="Group"/>
          <p:cNvGrpSpPr/>
          <p:nvPr/>
        </p:nvGrpSpPr>
        <p:grpSpPr>
          <a:xfrm>
            <a:off x="11569700" y="2436291"/>
            <a:ext cx="736948" cy="736948"/>
            <a:chOff x="0" y="0"/>
            <a:chExt cx="736947" cy="736947"/>
          </a:xfrm>
        </p:grpSpPr>
        <p:sp>
          <p:nvSpPr>
            <p:cNvPr id="1408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9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0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8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17" name="Group"/>
          <p:cNvGrpSpPr/>
          <p:nvPr/>
        </p:nvGrpSpPr>
        <p:grpSpPr>
          <a:xfrm>
            <a:off x="11569700" y="1512837"/>
            <a:ext cx="736948" cy="736949"/>
            <a:chOff x="0" y="0"/>
            <a:chExt cx="736947" cy="736947"/>
          </a:xfrm>
        </p:grpSpPr>
        <p:sp>
          <p:nvSpPr>
            <p:cNvPr id="1413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4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5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9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22" name="Group"/>
          <p:cNvGrpSpPr/>
          <p:nvPr/>
        </p:nvGrpSpPr>
        <p:grpSpPr>
          <a:xfrm>
            <a:off x="11569700" y="589384"/>
            <a:ext cx="736948" cy="736948"/>
            <a:chOff x="0" y="0"/>
            <a:chExt cx="736947" cy="736947"/>
          </a:xfrm>
        </p:grpSpPr>
        <p:sp>
          <p:nvSpPr>
            <p:cNvPr id="1418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9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0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0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29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1423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25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26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27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28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430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1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1432" name="Rectangle"/>
          <p:cNvSpPr/>
          <p:nvPr/>
        </p:nvSpPr>
        <p:spPr>
          <a:xfrm>
            <a:off x="11453836" y="885626"/>
            <a:ext cx="1121496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1" name="Connection Line"/>
          <p:cNvSpPr/>
          <p:nvPr/>
        </p:nvSpPr>
        <p:spPr>
          <a:xfrm>
            <a:off x="10865880" y="37830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434" name="23"/>
          <p:cNvSpPr txBox="1"/>
          <p:nvPr/>
        </p:nvSpPr>
        <p:spPr>
          <a:xfrm>
            <a:off x="10340209" y="38782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23</a:t>
            </a:r>
          </a:p>
        </p:txBody>
      </p:sp>
      <p:sp>
        <p:nvSpPr>
          <p:cNvPr id="1452" name="Connection Line"/>
          <p:cNvSpPr/>
          <p:nvPr/>
        </p:nvSpPr>
        <p:spPr>
          <a:xfrm>
            <a:off x="10874744" y="28559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436" name="22"/>
          <p:cNvSpPr txBox="1"/>
          <p:nvPr/>
        </p:nvSpPr>
        <p:spPr>
          <a:xfrm>
            <a:off x="10349073" y="29511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22</a:t>
            </a:r>
          </a:p>
        </p:txBody>
      </p:sp>
      <p:sp>
        <p:nvSpPr>
          <p:cNvPr id="1453" name="Connection Line"/>
          <p:cNvSpPr/>
          <p:nvPr/>
        </p:nvSpPr>
        <p:spPr>
          <a:xfrm>
            <a:off x="10865880" y="19288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438" name="21"/>
          <p:cNvSpPr txBox="1"/>
          <p:nvPr/>
        </p:nvSpPr>
        <p:spPr>
          <a:xfrm>
            <a:off x="10340209" y="20240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21</a:t>
            </a:r>
          </a:p>
        </p:txBody>
      </p:sp>
      <p:sp>
        <p:nvSpPr>
          <p:cNvPr id="1454" name="Connection Line"/>
          <p:cNvSpPr/>
          <p:nvPr/>
        </p:nvSpPr>
        <p:spPr>
          <a:xfrm>
            <a:off x="10816812" y="1001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440" name="20"/>
          <p:cNvSpPr txBox="1"/>
          <p:nvPr/>
        </p:nvSpPr>
        <p:spPr>
          <a:xfrm>
            <a:off x="10337482" y="1092413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455" name="Connection Line"/>
          <p:cNvSpPr/>
          <p:nvPr/>
        </p:nvSpPr>
        <p:spPr>
          <a:xfrm>
            <a:off x="10874744" y="4938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442" name="24"/>
          <p:cNvSpPr txBox="1"/>
          <p:nvPr/>
        </p:nvSpPr>
        <p:spPr>
          <a:xfrm>
            <a:off x="10349073" y="50339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24</a:t>
            </a:r>
          </a:p>
        </p:txBody>
      </p:sp>
      <p:sp>
        <p:nvSpPr>
          <p:cNvPr id="1443" name="Strategy: reframe question as “how many students are behind you?”…"/>
          <p:cNvSpPr txBox="1"/>
          <p:nvPr>
            <p:ph type="body" sz="half" idx="1"/>
          </p:nvPr>
        </p:nvSpPr>
        <p:spPr>
          <a:xfrm>
            <a:off x="952500" y="1732719"/>
            <a:ext cx="6492677" cy="54273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Strategy: reframe question as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“how many students are behind you?”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0" indent="0">
              <a:buSzTx/>
              <a:buNone/>
            </a:pPr>
            <a:r>
              <a:t>Process: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nobody is behind you: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0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</a:t>
            </a:r>
            <a:r>
              <a:t>: ask them,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their answer+1</a:t>
            </a:r>
          </a:p>
        </p:txBody>
      </p:sp>
      <p:sp>
        <p:nvSpPr>
          <p:cNvPr id="1444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5" name="Aha! Clearly there must be  25 students in this column"/>
          <p:cNvSpPr/>
          <p:nvPr/>
        </p:nvSpPr>
        <p:spPr>
          <a:xfrm>
            <a:off x="7489839" y="5719514"/>
            <a:ext cx="4046142" cy="1471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9" y="0"/>
                </a:moveTo>
                <a:cubicBezTo>
                  <a:pt x="152" y="0"/>
                  <a:pt x="0" y="417"/>
                  <a:pt x="0" y="932"/>
                </a:cubicBezTo>
                <a:lnTo>
                  <a:pt x="0" y="20668"/>
                </a:lnTo>
                <a:cubicBezTo>
                  <a:pt x="0" y="21183"/>
                  <a:pt x="152" y="21600"/>
                  <a:pt x="339" y="21600"/>
                </a:cubicBezTo>
                <a:lnTo>
                  <a:pt x="16466" y="21600"/>
                </a:lnTo>
                <a:cubicBezTo>
                  <a:pt x="16654" y="21600"/>
                  <a:pt x="16805" y="21183"/>
                  <a:pt x="16805" y="20668"/>
                </a:cubicBezTo>
                <a:lnTo>
                  <a:pt x="16805" y="7173"/>
                </a:lnTo>
                <a:lnTo>
                  <a:pt x="21600" y="5308"/>
                </a:lnTo>
                <a:lnTo>
                  <a:pt x="16805" y="3449"/>
                </a:lnTo>
                <a:lnTo>
                  <a:pt x="16805" y="932"/>
                </a:lnTo>
                <a:cubicBezTo>
                  <a:pt x="16805" y="417"/>
                  <a:pt x="16654" y="0"/>
                  <a:pt x="16466" y="0"/>
                </a:cubicBezTo>
                <a:lnTo>
                  <a:pt x="339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Aha! Clearly there must be  25 students in this column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Recursive Students"/>
          <p:cNvSpPr txBox="1"/>
          <p:nvPr>
            <p:ph type="title"/>
          </p:nvPr>
        </p:nvSpPr>
        <p:spPr>
          <a:xfrm>
            <a:off x="952500" y="444500"/>
            <a:ext cx="6492677" cy="1292424"/>
          </a:xfrm>
          <a:prstGeom prst="rect">
            <a:avLst/>
          </a:prstGeom>
        </p:spPr>
        <p:txBody>
          <a:bodyPr/>
          <a:lstStyle/>
          <a:p>
            <a:pPr/>
            <a:r>
              <a:t>Recursive Students</a:t>
            </a:r>
          </a:p>
        </p:txBody>
      </p:sp>
      <p:sp>
        <p:nvSpPr>
          <p:cNvPr id="1458" name="Circle"/>
          <p:cNvSpPr/>
          <p:nvPr/>
        </p:nvSpPr>
        <p:spPr>
          <a:xfrm>
            <a:off x="11569700" y="4283199"/>
            <a:ext cx="736948" cy="736948"/>
          </a:xfrm>
          <a:prstGeom prst="ellips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9" name="Circle"/>
          <p:cNvSpPr/>
          <p:nvPr/>
        </p:nvSpPr>
        <p:spPr>
          <a:xfrm>
            <a:off x="116967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0" name="Circle"/>
          <p:cNvSpPr/>
          <p:nvPr/>
        </p:nvSpPr>
        <p:spPr>
          <a:xfrm>
            <a:off x="11988800" y="4410199"/>
            <a:ext cx="176015" cy="17601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05" name="Connection Line"/>
          <p:cNvSpPr/>
          <p:nvPr/>
        </p:nvSpPr>
        <p:spPr>
          <a:xfrm>
            <a:off x="11707297" y="4704514"/>
            <a:ext cx="461319" cy="184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880" y="21500"/>
                  <a:pt x="7680" y="21600"/>
                  <a:pt x="0" y="30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1466" name="Group"/>
          <p:cNvGrpSpPr/>
          <p:nvPr/>
        </p:nvGrpSpPr>
        <p:grpSpPr>
          <a:xfrm>
            <a:off x="11569700" y="3359745"/>
            <a:ext cx="736948" cy="736948"/>
            <a:chOff x="0" y="0"/>
            <a:chExt cx="736947" cy="736947"/>
          </a:xfrm>
        </p:grpSpPr>
        <p:sp>
          <p:nvSpPr>
            <p:cNvPr id="1462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3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4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6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71" name="Group"/>
          <p:cNvGrpSpPr/>
          <p:nvPr/>
        </p:nvGrpSpPr>
        <p:grpSpPr>
          <a:xfrm>
            <a:off x="11569700" y="2436291"/>
            <a:ext cx="736948" cy="736948"/>
            <a:chOff x="0" y="0"/>
            <a:chExt cx="736947" cy="736947"/>
          </a:xfrm>
        </p:grpSpPr>
        <p:sp>
          <p:nvSpPr>
            <p:cNvPr id="1467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8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9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7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76" name="Group"/>
          <p:cNvGrpSpPr/>
          <p:nvPr/>
        </p:nvGrpSpPr>
        <p:grpSpPr>
          <a:xfrm>
            <a:off x="11569700" y="1512837"/>
            <a:ext cx="736948" cy="736949"/>
            <a:chOff x="0" y="0"/>
            <a:chExt cx="736947" cy="736947"/>
          </a:xfrm>
        </p:grpSpPr>
        <p:sp>
          <p:nvSpPr>
            <p:cNvPr id="1472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3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4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8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81" name="Group"/>
          <p:cNvGrpSpPr/>
          <p:nvPr/>
        </p:nvGrpSpPr>
        <p:grpSpPr>
          <a:xfrm>
            <a:off x="11569700" y="589384"/>
            <a:ext cx="736948" cy="736948"/>
            <a:chOff x="0" y="0"/>
            <a:chExt cx="736947" cy="736947"/>
          </a:xfrm>
        </p:grpSpPr>
        <p:sp>
          <p:nvSpPr>
            <p:cNvPr id="1477" name="Circle"/>
            <p:cNvSpPr/>
            <p:nvPr/>
          </p:nvSpPr>
          <p:spPr>
            <a:xfrm>
              <a:off x="0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8" name="Circle"/>
            <p:cNvSpPr/>
            <p:nvPr/>
          </p:nvSpPr>
          <p:spPr>
            <a:xfrm>
              <a:off x="1270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9" name="Circle"/>
            <p:cNvSpPr/>
            <p:nvPr/>
          </p:nvSpPr>
          <p:spPr>
            <a:xfrm>
              <a:off x="419100" y="127000"/>
              <a:ext cx="176015" cy="17601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9" name="Connection Line"/>
            <p:cNvSpPr/>
            <p:nvPr/>
          </p:nvSpPr>
          <p:spPr>
            <a:xfrm>
              <a:off x="137597" y="421315"/>
              <a:ext cx="461319" cy="18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880" y="21500"/>
                    <a:pt x="7680" y="21600"/>
                    <a:pt x="0" y="3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1488" name="Group"/>
          <p:cNvGrpSpPr/>
          <p:nvPr/>
        </p:nvGrpSpPr>
        <p:grpSpPr>
          <a:xfrm>
            <a:off x="11532567" y="5744914"/>
            <a:ext cx="964035" cy="1639020"/>
            <a:chOff x="0" y="0"/>
            <a:chExt cx="964033" cy="1639019"/>
          </a:xfrm>
        </p:grpSpPr>
        <p:sp>
          <p:nvSpPr>
            <p:cNvPr id="1482" name="Circle"/>
            <p:cNvSpPr/>
            <p:nvPr/>
          </p:nvSpPr>
          <p:spPr>
            <a:xfrm>
              <a:off x="62532" y="0"/>
              <a:ext cx="736948" cy="736948"/>
            </a:xfrm>
            <a:prstGeom prst="ellips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 flipV="1">
              <a:off x="430831" y="744785"/>
              <a:ext cx="1" cy="635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84" name="Line"/>
            <p:cNvSpPr/>
            <p:nvPr/>
          </p:nvSpPr>
          <p:spPr>
            <a:xfrm flipH="1" flipV="1">
              <a:off x="0" y="746311"/>
              <a:ext cx="430832" cy="4308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85" name="Line"/>
            <p:cNvSpPr/>
            <p:nvPr/>
          </p:nvSpPr>
          <p:spPr>
            <a:xfrm flipH="1">
              <a:off x="431800" y="770743"/>
              <a:ext cx="532234" cy="38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86" name="Line"/>
            <p:cNvSpPr/>
            <p:nvPr/>
          </p:nvSpPr>
          <p:spPr>
            <a:xfrm flipH="1" flipV="1">
              <a:off x="431800" y="1368611"/>
              <a:ext cx="270409" cy="2704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87" name="Line"/>
            <p:cNvSpPr/>
            <p:nvPr/>
          </p:nvSpPr>
          <p:spPr>
            <a:xfrm flipV="1">
              <a:off x="208843" y="1368611"/>
              <a:ext cx="222958" cy="2605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489" name="Rectangle"/>
          <p:cNvSpPr/>
          <p:nvPr/>
        </p:nvSpPr>
        <p:spPr>
          <a:xfrm>
            <a:off x="7620000" y="50651"/>
            <a:ext cx="4978748" cy="9072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90" name="Example from https://courses.cs.washington.edu/courses/cse143/17au/"/>
          <p:cNvSpPr txBox="1"/>
          <p:nvPr/>
        </p:nvSpPr>
        <p:spPr>
          <a:xfrm>
            <a:off x="4417060" y="8542337"/>
            <a:ext cx="417068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/>
            </a:lvl1pPr>
          </a:lstStyle>
          <a:p>
            <a:pPr/>
            <a:r>
              <a:t>Example from https://courses.cs.washington.edu/courses/cse143/17au/</a:t>
            </a:r>
          </a:p>
        </p:txBody>
      </p:sp>
      <p:sp>
        <p:nvSpPr>
          <p:cNvPr id="1491" name="Rectangle"/>
          <p:cNvSpPr/>
          <p:nvPr/>
        </p:nvSpPr>
        <p:spPr>
          <a:xfrm>
            <a:off x="11453836" y="885626"/>
            <a:ext cx="1121496" cy="238797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70258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10" name="Connection Line"/>
          <p:cNvSpPr/>
          <p:nvPr/>
        </p:nvSpPr>
        <p:spPr>
          <a:xfrm>
            <a:off x="10865880" y="37830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493" name="23"/>
          <p:cNvSpPr txBox="1"/>
          <p:nvPr/>
        </p:nvSpPr>
        <p:spPr>
          <a:xfrm>
            <a:off x="10340209" y="38782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23</a:t>
            </a:r>
          </a:p>
        </p:txBody>
      </p:sp>
      <p:sp>
        <p:nvSpPr>
          <p:cNvPr id="1511" name="Connection Line"/>
          <p:cNvSpPr/>
          <p:nvPr/>
        </p:nvSpPr>
        <p:spPr>
          <a:xfrm>
            <a:off x="10874744" y="28559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495" name="22"/>
          <p:cNvSpPr txBox="1"/>
          <p:nvPr/>
        </p:nvSpPr>
        <p:spPr>
          <a:xfrm>
            <a:off x="10349073" y="29511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22</a:t>
            </a:r>
          </a:p>
        </p:txBody>
      </p:sp>
      <p:sp>
        <p:nvSpPr>
          <p:cNvPr id="1512" name="Connection Line"/>
          <p:cNvSpPr/>
          <p:nvPr/>
        </p:nvSpPr>
        <p:spPr>
          <a:xfrm>
            <a:off x="10865880" y="1928848"/>
            <a:ext cx="567279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497" name="21"/>
          <p:cNvSpPr txBox="1"/>
          <p:nvPr/>
        </p:nvSpPr>
        <p:spPr>
          <a:xfrm>
            <a:off x="10340209" y="20240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21</a:t>
            </a:r>
          </a:p>
        </p:txBody>
      </p:sp>
      <p:sp>
        <p:nvSpPr>
          <p:cNvPr id="1513" name="Connection Line"/>
          <p:cNvSpPr/>
          <p:nvPr/>
        </p:nvSpPr>
        <p:spPr>
          <a:xfrm>
            <a:off x="10816812" y="1001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499" name="20"/>
          <p:cNvSpPr txBox="1"/>
          <p:nvPr/>
        </p:nvSpPr>
        <p:spPr>
          <a:xfrm>
            <a:off x="10337482" y="1092413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514" name="Connection Line"/>
          <p:cNvSpPr/>
          <p:nvPr/>
        </p:nvSpPr>
        <p:spPr>
          <a:xfrm>
            <a:off x="10874744" y="4938748"/>
            <a:ext cx="567280" cy="71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1" h="21600" fill="norm" stroke="1" extrusionOk="0">
                <a:moveTo>
                  <a:pt x="15758" y="21600"/>
                </a:moveTo>
                <a:cubicBezTo>
                  <a:pt x="-5399" y="12876"/>
                  <a:pt x="-5251" y="5676"/>
                  <a:pt x="16201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501" name="24"/>
          <p:cNvSpPr txBox="1"/>
          <p:nvPr/>
        </p:nvSpPr>
        <p:spPr>
          <a:xfrm>
            <a:off x="10349073" y="5033929"/>
            <a:ext cx="3967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/>
            </a:lvl1pPr>
          </a:lstStyle>
          <a:p>
            <a:pPr/>
            <a:r>
              <a:t>24</a:t>
            </a:r>
          </a:p>
        </p:txBody>
      </p:sp>
      <p:sp>
        <p:nvSpPr>
          <p:cNvPr id="1502" name="Strategy: reframe question as “how many students are behind you?”…"/>
          <p:cNvSpPr txBox="1"/>
          <p:nvPr>
            <p:ph type="body" sz="half" idx="1"/>
          </p:nvPr>
        </p:nvSpPr>
        <p:spPr>
          <a:xfrm>
            <a:off x="952500" y="1732719"/>
            <a:ext cx="6492677" cy="542731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Strategy: reframe question as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“how many students are behind you?”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0" indent="0">
              <a:buSzTx/>
              <a:buNone/>
            </a:pPr>
            <a:r>
              <a:t>Process: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if</a:t>
            </a:r>
            <a:r>
              <a:t> nobody is behind you: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0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else</a:t>
            </a:r>
            <a:r>
              <a:t>: ask them,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say</a:t>
            </a:r>
            <a:r>
              <a:t> their answer+1</a:t>
            </a:r>
          </a:p>
          <a:p>
            <a:pPr marL="0" indent="0">
              <a:buSzTx/>
              <a:buNone/>
            </a:pPr>
            <a:r>
              <a:t>Observations: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Each student runs the </a:t>
            </a:r>
            <a:r>
              <a:rPr>
                <a:solidFill>
                  <a:schemeClr val="accent5"/>
                </a:solidFill>
              </a:rPr>
              <a:t>same</a:t>
            </a:r>
            <a:r>
              <a:t> “code”</a:t>
            </a:r>
          </a:p>
          <a:p>
            <a:pPr marL="598311" indent="-395111">
              <a:spcBef>
                <a:spcPts val="800"/>
              </a:spcBef>
              <a:defRPr sz="2700"/>
            </a:pPr>
            <a:r>
              <a:t>Each student has their </a:t>
            </a:r>
            <a:r>
              <a:rPr>
                <a:solidFill>
                  <a:schemeClr val="accent5"/>
                </a:solidFill>
              </a:rPr>
              <a:t>own</a:t>
            </a:r>
            <a:r>
              <a:t> “state”</a:t>
            </a:r>
          </a:p>
        </p:txBody>
      </p:sp>
      <p:sp>
        <p:nvSpPr>
          <p:cNvPr id="1503" name="Top Hat"/>
          <p:cNvSpPr/>
          <p:nvPr/>
        </p:nvSpPr>
        <p:spPr>
          <a:xfrm>
            <a:off x="11569700" y="5206652"/>
            <a:ext cx="736948" cy="64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05" h="21600" fill="norm" stroke="1" extrusionOk="0">
                <a:moveTo>
                  <a:pt x="10002" y="0"/>
                </a:moveTo>
                <a:cubicBezTo>
                  <a:pt x="7466" y="0"/>
                  <a:pt x="5046" y="249"/>
                  <a:pt x="2831" y="696"/>
                </a:cubicBezTo>
                <a:cubicBezTo>
                  <a:pt x="2560" y="752"/>
                  <a:pt x="2390" y="1092"/>
                  <a:pt x="2475" y="1421"/>
                </a:cubicBezTo>
                <a:cubicBezTo>
                  <a:pt x="3678" y="6023"/>
                  <a:pt x="3568" y="11197"/>
                  <a:pt x="3347" y="14224"/>
                </a:cubicBezTo>
                <a:cubicBezTo>
                  <a:pt x="3342" y="14286"/>
                  <a:pt x="3287" y="14310"/>
                  <a:pt x="3247" y="14273"/>
                </a:cubicBezTo>
                <a:cubicBezTo>
                  <a:pt x="2681" y="13683"/>
                  <a:pt x="1077" y="12215"/>
                  <a:pt x="235" y="13412"/>
                </a:cubicBezTo>
                <a:cubicBezTo>
                  <a:pt x="-797" y="14876"/>
                  <a:pt x="1417" y="21575"/>
                  <a:pt x="10002" y="21600"/>
                </a:cubicBezTo>
                <a:cubicBezTo>
                  <a:pt x="18587" y="21581"/>
                  <a:pt x="20803" y="14882"/>
                  <a:pt x="19771" y="13412"/>
                </a:cubicBezTo>
                <a:cubicBezTo>
                  <a:pt x="18929" y="12215"/>
                  <a:pt x="17325" y="13683"/>
                  <a:pt x="16759" y="14273"/>
                </a:cubicBezTo>
                <a:cubicBezTo>
                  <a:pt x="16724" y="14316"/>
                  <a:pt x="16664" y="14286"/>
                  <a:pt x="16659" y="14224"/>
                </a:cubicBezTo>
                <a:cubicBezTo>
                  <a:pt x="16438" y="11197"/>
                  <a:pt x="16328" y="6017"/>
                  <a:pt x="17531" y="1421"/>
                </a:cubicBezTo>
                <a:cubicBezTo>
                  <a:pt x="17616" y="1092"/>
                  <a:pt x="17451" y="752"/>
                  <a:pt x="17175" y="696"/>
                </a:cubicBezTo>
                <a:cubicBezTo>
                  <a:pt x="14955" y="249"/>
                  <a:pt x="12533" y="0"/>
                  <a:pt x="10002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04" name="Aha! Clearly there must be  25 students in this column"/>
          <p:cNvSpPr/>
          <p:nvPr/>
        </p:nvSpPr>
        <p:spPr>
          <a:xfrm>
            <a:off x="7489839" y="5719514"/>
            <a:ext cx="4046142" cy="1471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9" y="0"/>
                </a:moveTo>
                <a:cubicBezTo>
                  <a:pt x="152" y="0"/>
                  <a:pt x="0" y="417"/>
                  <a:pt x="0" y="932"/>
                </a:cubicBezTo>
                <a:lnTo>
                  <a:pt x="0" y="20668"/>
                </a:lnTo>
                <a:cubicBezTo>
                  <a:pt x="0" y="21183"/>
                  <a:pt x="152" y="21600"/>
                  <a:pt x="339" y="21600"/>
                </a:cubicBezTo>
                <a:lnTo>
                  <a:pt x="16466" y="21600"/>
                </a:lnTo>
                <a:cubicBezTo>
                  <a:pt x="16654" y="21600"/>
                  <a:pt x="16805" y="21183"/>
                  <a:pt x="16805" y="20668"/>
                </a:cubicBezTo>
                <a:lnTo>
                  <a:pt x="16805" y="7173"/>
                </a:lnTo>
                <a:lnTo>
                  <a:pt x="21600" y="5308"/>
                </a:lnTo>
                <a:lnTo>
                  <a:pt x="16805" y="3449"/>
                </a:lnTo>
                <a:lnTo>
                  <a:pt x="16805" y="932"/>
                </a:lnTo>
                <a:cubicBezTo>
                  <a:pt x="16805" y="417"/>
                  <a:pt x="16654" y="0"/>
                  <a:pt x="16466" y="0"/>
                </a:cubicBezTo>
                <a:lnTo>
                  <a:pt x="339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Aha! Clearly there must be  25 students in this column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Practice: Reframing Factorials"/>
          <p:cNvSpPr txBox="1"/>
          <p:nvPr>
            <p:ph type="title"/>
          </p:nvPr>
        </p:nvSpPr>
        <p:spPr>
          <a:xfrm>
            <a:off x="952500" y="3035300"/>
            <a:ext cx="11099800" cy="1239838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Practice: Reframing Factorials</a:t>
            </a:r>
          </a:p>
        </p:txBody>
      </p:sp>
      <p:sp>
        <p:nvSpPr>
          <p:cNvPr id="1517" name="N! = 1 x 2 x 3 x … x (N-2) x (N-1) x N"/>
          <p:cNvSpPr txBox="1"/>
          <p:nvPr/>
        </p:nvSpPr>
        <p:spPr>
          <a:xfrm>
            <a:off x="2661691" y="5143500"/>
            <a:ext cx="76814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N! = 1 x 2 x 3 x … x (N-2) x (N-1) x 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520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521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522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523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524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525" name="Goal: work from examples to get to recursive code"/>
          <p:cNvSpPr txBox="1"/>
          <p:nvPr/>
        </p:nvSpPr>
        <p:spPr>
          <a:xfrm>
            <a:off x="1295577" y="6159500"/>
            <a:ext cx="104136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Goal: work from examples to get to recursive code</a:t>
            </a:r>
          </a:p>
        </p:txBody>
      </p:sp>
      <p:sp>
        <p:nvSpPr>
          <p:cNvPr id="1526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529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530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531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532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533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534" name="look for patterns that allow…"/>
          <p:cNvSpPr txBox="1"/>
          <p:nvPr/>
        </p:nvSpPr>
        <p:spPr>
          <a:xfrm>
            <a:off x="1081760" y="5304742"/>
            <a:ext cx="438968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look for patterns that allow</a:t>
            </a:r>
          </a:p>
          <a:p>
            <a:pPr>
              <a:defRPr i="1" sz="2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rewrites with self reference</a:t>
            </a:r>
          </a:p>
        </p:txBody>
      </p:sp>
      <p:sp>
        <p:nvSpPr>
          <p:cNvPr id="1535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538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539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540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541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542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5"/>
                </a:solidFill>
              </a:rPr>
              <a:t>4!</a:t>
            </a:r>
            <a:r>
              <a:t> = </a:t>
            </a:r>
            <a:r>
              <a:rPr b="1">
                <a:solidFill>
                  <a:schemeClr val="accent5"/>
                </a:solidFill>
              </a:rPr>
              <a:t>1*2*3*4</a:t>
            </a:r>
            <a:r>
              <a:t>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</a:t>
            </a:r>
            <a:r>
              <a:rPr b="1">
                <a:solidFill>
                  <a:schemeClr val="accent5"/>
                </a:solidFill>
              </a:rPr>
              <a:t>1*2*3*4</a:t>
            </a:r>
            <a:r>
              <a:t>*5 = 120</a:t>
            </a:r>
          </a:p>
        </p:txBody>
      </p:sp>
      <p:sp>
        <p:nvSpPr>
          <p:cNvPr id="1543" name="look for patterns that allow…"/>
          <p:cNvSpPr txBox="1"/>
          <p:nvPr/>
        </p:nvSpPr>
        <p:spPr>
          <a:xfrm>
            <a:off x="1081760" y="5304742"/>
            <a:ext cx="438968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look for patterns that allow</a:t>
            </a:r>
          </a:p>
          <a:p>
            <a:pPr>
              <a:defRPr i="1" sz="2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rewrites with self reference</a:t>
            </a:r>
          </a:p>
        </p:txBody>
      </p:sp>
      <p:sp>
        <p:nvSpPr>
          <p:cNvPr id="1546" name="Connection Line"/>
          <p:cNvSpPr/>
          <p:nvPr/>
        </p:nvSpPr>
        <p:spPr>
          <a:xfrm>
            <a:off x="560570" y="3422137"/>
            <a:ext cx="1574202" cy="724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42" h="17225" fill="norm" stroke="1" extrusionOk="0">
                <a:moveTo>
                  <a:pt x="17242" y="12708"/>
                </a:moveTo>
                <a:cubicBezTo>
                  <a:pt x="-95" y="21600"/>
                  <a:pt x="-4358" y="17364"/>
                  <a:pt x="4454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45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549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550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551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552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553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5"/>
                </a:solidFill>
              </a:rPr>
              <a:t>4!</a:t>
            </a:r>
            <a:r>
              <a:t> = </a:t>
            </a:r>
            <a:r>
              <a:rPr b="1">
                <a:solidFill>
                  <a:schemeClr val="accent5"/>
                </a:solidFill>
              </a:rPr>
              <a:t>1*2*3*4</a:t>
            </a:r>
            <a:r>
              <a:t>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</a:t>
            </a:r>
            <a:r>
              <a:rPr b="1">
                <a:solidFill>
                  <a:schemeClr val="accent5"/>
                </a:solidFill>
              </a:rPr>
              <a:t>1*2*3*4</a:t>
            </a:r>
            <a:r>
              <a:t>*5 = 120</a:t>
            </a:r>
          </a:p>
        </p:txBody>
      </p:sp>
      <p:sp>
        <p:nvSpPr>
          <p:cNvPr id="1557" name="Connection Line"/>
          <p:cNvSpPr/>
          <p:nvPr/>
        </p:nvSpPr>
        <p:spPr>
          <a:xfrm>
            <a:off x="560570" y="3422137"/>
            <a:ext cx="1574202" cy="724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42" h="17225" fill="norm" stroke="1" extrusionOk="0">
                <a:moveTo>
                  <a:pt x="17242" y="12708"/>
                </a:moveTo>
                <a:cubicBezTo>
                  <a:pt x="-95" y="21600"/>
                  <a:pt x="-4358" y="17364"/>
                  <a:pt x="4454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55" name="1! =…"/>
          <p:cNvSpPr txBox="1"/>
          <p:nvPr/>
        </p:nvSpPr>
        <p:spPr>
          <a:xfrm>
            <a:off x="985545" y="4885952"/>
            <a:ext cx="2461643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556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560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561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562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563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564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</a:t>
            </a:r>
            <a:r>
              <a:rPr b="1">
                <a:solidFill>
                  <a:schemeClr val="accent5"/>
                </a:solidFill>
              </a:rPr>
              <a:t>1*2*3</a:t>
            </a:r>
            <a:r>
              <a:t>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</a:t>
            </a:r>
            <a:r>
              <a:rPr b="1">
                <a:solidFill>
                  <a:schemeClr val="accent5"/>
                </a:solidFill>
              </a:rPr>
              <a:t>1*2*3</a:t>
            </a:r>
            <a:r>
              <a:t>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</a:t>
            </a:r>
            <a:r>
              <a:t>5 = 120</a:t>
            </a:r>
          </a:p>
        </p:txBody>
      </p:sp>
      <p:sp>
        <p:nvSpPr>
          <p:cNvPr id="1565" name="1! =…"/>
          <p:cNvSpPr txBox="1"/>
          <p:nvPr/>
        </p:nvSpPr>
        <p:spPr>
          <a:xfrm>
            <a:off x="985545" y="4885952"/>
            <a:ext cx="2461643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566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569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570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571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572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573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</a:t>
            </a:r>
            <a:r>
              <a:rPr b="1">
                <a:solidFill>
                  <a:schemeClr val="accent5"/>
                </a:solidFill>
              </a:rPr>
              <a:t>1*2*3</a:t>
            </a:r>
            <a:r>
              <a:t>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</a:t>
            </a:r>
            <a:r>
              <a:rPr b="1">
                <a:solidFill>
                  <a:schemeClr val="accent5"/>
                </a:solidFill>
              </a:rPr>
              <a:t>1*2*3</a:t>
            </a:r>
            <a:r>
              <a:t>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</a:t>
            </a:r>
            <a:r>
              <a:t>5 = 120</a:t>
            </a:r>
          </a:p>
        </p:txBody>
      </p:sp>
      <p:sp>
        <p:nvSpPr>
          <p:cNvPr id="1574" name="1! =…"/>
          <p:cNvSpPr txBox="1"/>
          <p:nvPr/>
        </p:nvSpPr>
        <p:spPr>
          <a:xfrm>
            <a:off x="985545" y="4885952"/>
            <a:ext cx="2675038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3! * 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575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What is Recurs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Recursion?</a:t>
            </a:r>
          </a:p>
        </p:txBody>
      </p:sp>
      <p:sp>
        <p:nvSpPr>
          <p:cNvPr id="169" name="Recursive definitions contain the term in the body…"/>
          <p:cNvSpPr txBox="1"/>
          <p:nvPr>
            <p:ph type="body" sz="half" idx="1"/>
          </p:nvPr>
        </p:nvSpPr>
        <p:spPr>
          <a:xfrm>
            <a:off x="952500" y="2089050"/>
            <a:ext cx="11598127" cy="380558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Recursive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definitions</a:t>
            </a:r>
            <a:r>
              <a:t> contain the term in the body</a:t>
            </a:r>
          </a:p>
          <a:p>
            <a:pPr marL="598311" indent="-395111">
              <a:spcBef>
                <a:spcPts val="800"/>
              </a:spcBef>
            </a:pPr>
            <a:r>
              <a:t>Dictionaries, mathematical definitions, etc</a:t>
            </a:r>
          </a:p>
        </p:txBody>
      </p:sp>
      <p:sp>
        <p:nvSpPr>
          <p:cNvPr id="170" name="A number x is a positive even number if:…"/>
          <p:cNvSpPr txBox="1"/>
          <p:nvPr/>
        </p:nvSpPr>
        <p:spPr>
          <a:xfrm>
            <a:off x="1466366" y="4997450"/>
            <a:ext cx="8907662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A number </a:t>
            </a:r>
            <a:r>
              <a:rPr b="1"/>
              <a:t>x</a:t>
            </a:r>
            <a:r>
              <a:t> is a </a:t>
            </a:r>
            <a:r>
              <a:rPr>
                <a:solidFill>
                  <a:schemeClr val="accent5"/>
                </a:solidFill>
              </a:rPr>
              <a:t>positive even number</a:t>
            </a:r>
            <a:r>
              <a:t> if:</a:t>
            </a:r>
            <a:br/>
          </a:p>
          <a:p>
            <a:pPr lvl="1" marL="723900" indent="-381000" algn="l" defTabSz="457200"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x</a:t>
            </a:r>
            <a:r>
              <a:t> is 2</a:t>
            </a:r>
          </a:p>
          <a:p>
            <a:pPr algn="l" defTabSz="457200">
              <a:spcBef>
                <a:spcPts val="20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</a:t>
            </a:r>
            <a:r>
              <a:rPr b="1"/>
              <a:t>OR</a:t>
            </a:r>
          </a:p>
          <a:p>
            <a:pPr lvl="1" marL="723900" indent="-381000" algn="l" defTabSz="457200">
              <a:spcBef>
                <a:spcPts val="20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x</a:t>
            </a:r>
            <a:r>
              <a:t> equals another </a:t>
            </a:r>
            <a:r>
              <a:rPr>
                <a:solidFill>
                  <a:schemeClr val="accent5"/>
                </a:solidFill>
              </a:rPr>
              <a:t>positive even number</a:t>
            </a:r>
            <a:r>
              <a:t> plus two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578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579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580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581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582" name="1! =…"/>
          <p:cNvSpPr txBox="1"/>
          <p:nvPr/>
        </p:nvSpPr>
        <p:spPr>
          <a:xfrm>
            <a:off x="985545" y="4885952"/>
            <a:ext cx="2675038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1! *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2! * 3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3! * 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583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584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587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588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589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590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591" name="1! = 1…"/>
          <p:cNvSpPr txBox="1"/>
          <p:nvPr/>
        </p:nvSpPr>
        <p:spPr>
          <a:xfrm>
            <a:off x="985545" y="4885952"/>
            <a:ext cx="2675038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1! *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2! * 3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3! * 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592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593" name="don’t need a pattern…"/>
          <p:cNvSpPr txBox="1"/>
          <p:nvPr/>
        </p:nvSpPr>
        <p:spPr>
          <a:xfrm>
            <a:off x="2752953" y="4885952"/>
            <a:ext cx="3434894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don’t need a pattern</a:t>
            </a:r>
          </a:p>
          <a:p>
            <a:pPr>
              <a:defRPr i="1" sz="2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at the start</a:t>
            </a:r>
          </a:p>
        </p:txBody>
      </p:sp>
      <p:sp>
        <p:nvSpPr>
          <p:cNvPr id="1594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597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598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599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600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601" name="1! = 1…"/>
          <p:cNvSpPr txBox="1"/>
          <p:nvPr/>
        </p:nvSpPr>
        <p:spPr>
          <a:xfrm>
            <a:off x="985545" y="4885952"/>
            <a:ext cx="2675038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1! *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2! * 3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3! * 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602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603" name="convert self-referring examples…"/>
          <p:cNvSpPr txBox="1"/>
          <p:nvPr/>
        </p:nvSpPr>
        <p:spPr>
          <a:xfrm>
            <a:off x="6630923" y="1804621"/>
            <a:ext cx="515315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convert self-referring examples</a:t>
            </a:r>
          </a:p>
          <a:p>
            <a:pPr>
              <a:defRPr i="1" sz="2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to a recursive definition</a:t>
            </a:r>
          </a:p>
        </p:txBody>
      </p:sp>
      <p:sp>
        <p:nvSpPr>
          <p:cNvPr id="1604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607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608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609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610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611" name="1! = 1…"/>
          <p:cNvSpPr txBox="1"/>
          <p:nvPr/>
        </p:nvSpPr>
        <p:spPr>
          <a:xfrm>
            <a:off x="985545" y="4885952"/>
            <a:ext cx="2675038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1! *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2! * 3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3! * 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612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613" name="1! is 1"/>
          <p:cNvSpPr txBox="1"/>
          <p:nvPr/>
        </p:nvSpPr>
        <p:spPr>
          <a:xfrm>
            <a:off x="6719227" y="1676722"/>
            <a:ext cx="4926708" cy="119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</a:p>
        </p:txBody>
      </p:sp>
      <p:sp>
        <p:nvSpPr>
          <p:cNvPr id="1614" name="Line"/>
          <p:cNvSpPr/>
          <p:nvPr/>
        </p:nvSpPr>
        <p:spPr>
          <a:xfrm>
            <a:off x="2495996" y="2011312"/>
            <a:ext cx="4196607" cy="3193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331" y="21541"/>
                  <a:pt x="4600" y="21306"/>
                  <a:pt x="6820" y="20914"/>
                </a:cubicBezTo>
                <a:cubicBezTo>
                  <a:pt x="8769" y="20569"/>
                  <a:pt x="10814" y="20081"/>
                  <a:pt x="12421" y="18354"/>
                </a:cubicBezTo>
                <a:cubicBezTo>
                  <a:pt x="16382" y="14095"/>
                  <a:pt x="14951" y="5074"/>
                  <a:pt x="19235" y="1193"/>
                </a:cubicBezTo>
                <a:cubicBezTo>
                  <a:pt x="19940" y="555"/>
                  <a:pt x="20751" y="145"/>
                  <a:pt x="21600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5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618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619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620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621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622" name="1! = 1…"/>
          <p:cNvSpPr txBox="1"/>
          <p:nvPr/>
        </p:nvSpPr>
        <p:spPr>
          <a:xfrm>
            <a:off x="985545" y="4885952"/>
            <a:ext cx="2675038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1! *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2! * 3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3! * 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623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624" name="1! is 1 N! is ????       for N&gt;1"/>
          <p:cNvSpPr txBox="1"/>
          <p:nvPr/>
        </p:nvSpPr>
        <p:spPr>
          <a:xfrm>
            <a:off x="6719227" y="1676722"/>
            <a:ext cx="4926708" cy="119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b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N!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????      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for N&gt;1</a:t>
            </a:r>
          </a:p>
        </p:txBody>
      </p:sp>
      <p:sp>
        <p:nvSpPr>
          <p:cNvPr id="1625" name="Line"/>
          <p:cNvSpPr/>
          <p:nvPr/>
        </p:nvSpPr>
        <p:spPr>
          <a:xfrm>
            <a:off x="3581796" y="2506612"/>
            <a:ext cx="3123507" cy="3193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331" y="21541"/>
                  <a:pt x="4600" y="21306"/>
                  <a:pt x="6820" y="20914"/>
                </a:cubicBezTo>
                <a:cubicBezTo>
                  <a:pt x="8769" y="20569"/>
                  <a:pt x="10814" y="20081"/>
                  <a:pt x="12421" y="18354"/>
                </a:cubicBezTo>
                <a:cubicBezTo>
                  <a:pt x="16382" y="14095"/>
                  <a:pt x="14951" y="5074"/>
                  <a:pt x="19235" y="1193"/>
                </a:cubicBezTo>
                <a:cubicBezTo>
                  <a:pt x="19940" y="555"/>
                  <a:pt x="20751" y="145"/>
                  <a:pt x="21600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6" name="Rectangle"/>
          <p:cNvSpPr/>
          <p:nvPr/>
        </p:nvSpPr>
        <p:spPr>
          <a:xfrm>
            <a:off x="876300" y="5381252"/>
            <a:ext cx="2772371" cy="1961953"/>
          </a:xfrm>
          <a:prstGeom prst="rect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27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630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631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632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  <p:sp>
        <p:nvSpPr>
          <p:cNvPr id="1633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634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635" name="1! = 1…"/>
          <p:cNvSpPr txBox="1"/>
          <p:nvPr/>
        </p:nvSpPr>
        <p:spPr>
          <a:xfrm>
            <a:off x="985545" y="4885952"/>
            <a:ext cx="2675038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1! *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2! * 3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3! * 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636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637" name="1! is 1 N! is (N-1)! * N for N&gt;1"/>
          <p:cNvSpPr txBox="1"/>
          <p:nvPr/>
        </p:nvSpPr>
        <p:spPr>
          <a:xfrm>
            <a:off x="6719227" y="1676722"/>
            <a:ext cx="4926708" cy="119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b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N!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(N-1)! * N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for N&gt;1</a:t>
            </a:r>
          </a:p>
        </p:txBody>
      </p:sp>
      <p:sp>
        <p:nvSpPr>
          <p:cNvPr id="1638" name="Line"/>
          <p:cNvSpPr/>
          <p:nvPr/>
        </p:nvSpPr>
        <p:spPr>
          <a:xfrm>
            <a:off x="3581796" y="2506612"/>
            <a:ext cx="3123507" cy="3193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2331" y="21541"/>
                  <a:pt x="4600" y="21306"/>
                  <a:pt x="6820" y="20914"/>
                </a:cubicBezTo>
                <a:cubicBezTo>
                  <a:pt x="8769" y="20569"/>
                  <a:pt x="10814" y="20081"/>
                  <a:pt x="12421" y="18354"/>
                </a:cubicBezTo>
                <a:cubicBezTo>
                  <a:pt x="16382" y="14095"/>
                  <a:pt x="14951" y="5074"/>
                  <a:pt x="19235" y="1193"/>
                </a:cubicBezTo>
                <a:cubicBezTo>
                  <a:pt x="19940" y="555"/>
                  <a:pt x="20751" y="145"/>
                  <a:pt x="21600" y="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9" name="Rectangle"/>
          <p:cNvSpPr/>
          <p:nvPr/>
        </p:nvSpPr>
        <p:spPr>
          <a:xfrm>
            <a:off x="876300" y="5381252"/>
            <a:ext cx="2772371" cy="1961953"/>
          </a:xfrm>
          <a:prstGeom prst="rect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642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643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644" name="def fact(n):…"/>
          <p:cNvSpPr txBox="1"/>
          <p:nvPr/>
        </p:nvSpPr>
        <p:spPr>
          <a:xfrm>
            <a:off x="6755420" y="3711587"/>
            <a:ext cx="6053578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pass </a:t>
            </a:r>
            <a:r>
              <a:rPr>
                <a:solidFill>
                  <a:srgbClr val="FF2600"/>
                </a:solidFill>
              </a:rPr>
              <a:t># TODO</a:t>
            </a:r>
          </a:p>
        </p:txBody>
      </p:sp>
      <p:sp>
        <p:nvSpPr>
          <p:cNvPr id="1645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646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647" name="1! = 1…"/>
          <p:cNvSpPr txBox="1"/>
          <p:nvPr/>
        </p:nvSpPr>
        <p:spPr>
          <a:xfrm>
            <a:off x="985545" y="4885952"/>
            <a:ext cx="2675038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1! *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2! * 3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3! * 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648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649" name="1! is 1 N! is (N-1)! * N for N&gt;1"/>
          <p:cNvSpPr txBox="1"/>
          <p:nvPr/>
        </p:nvSpPr>
        <p:spPr>
          <a:xfrm>
            <a:off x="6719227" y="1676722"/>
            <a:ext cx="4926708" cy="119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b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N!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(N-1)! * N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for N&gt;1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652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653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654" name="def fact(n):…"/>
          <p:cNvSpPr txBox="1"/>
          <p:nvPr/>
        </p:nvSpPr>
        <p:spPr>
          <a:xfrm>
            <a:off x="6755420" y="3711587"/>
            <a:ext cx="605357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</p:txBody>
      </p:sp>
      <p:sp>
        <p:nvSpPr>
          <p:cNvPr id="1655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656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657" name="1! = 1…"/>
          <p:cNvSpPr txBox="1"/>
          <p:nvPr/>
        </p:nvSpPr>
        <p:spPr>
          <a:xfrm>
            <a:off x="985545" y="4885952"/>
            <a:ext cx="2675038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1! *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2! * 3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3! * 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658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659" name="1! is 1 N! is (N-1)! * N for N&gt;1"/>
          <p:cNvSpPr txBox="1"/>
          <p:nvPr/>
        </p:nvSpPr>
        <p:spPr>
          <a:xfrm>
            <a:off x="6719227" y="1676722"/>
            <a:ext cx="4926708" cy="119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b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N!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(N-1)! * N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for N&gt;1</a:t>
            </a:r>
          </a:p>
        </p:txBody>
      </p:sp>
      <p:sp>
        <p:nvSpPr>
          <p:cNvPr id="1660" name="Line"/>
          <p:cNvSpPr/>
          <p:nvPr/>
        </p:nvSpPr>
        <p:spPr>
          <a:xfrm>
            <a:off x="5812390" y="2031503"/>
            <a:ext cx="2267010" cy="2664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4" h="21498" fill="norm" stroke="1" extrusionOk="0">
                <a:moveTo>
                  <a:pt x="6950" y="0"/>
                </a:moveTo>
                <a:cubicBezTo>
                  <a:pt x="4520" y="563"/>
                  <a:pt x="2464" y="2019"/>
                  <a:pt x="1297" y="4000"/>
                </a:cubicBezTo>
                <a:cubicBezTo>
                  <a:pt x="-1076" y="8024"/>
                  <a:pt x="30" y="12375"/>
                  <a:pt x="2824" y="15442"/>
                </a:cubicBezTo>
                <a:cubicBezTo>
                  <a:pt x="4768" y="17577"/>
                  <a:pt x="7456" y="19039"/>
                  <a:pt x="10337" y="20017"/>
                </a:cubicBezTo>
                <a:cubicBezTo>
                  <a:pt x="13438" y="21071"/>
                  <a:pt x="16851" y="21600"/>
                  <a:pt x="20524" y="2148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663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664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665" name="def fact(n):…"/>
          <p:cNvSpPr txBox="1"/>
          <p:nvPr/>
        </p:nvSpPr>
        <p:spPr>
          <a:xfrm>
            <a:off x="6755420" y="3711587"/>
            <a:ext cx="605357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666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667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668" name="1! = 1…"/>
          <p:cNvSpPr txBox="1"/>
          <p:nvPr/>
        </p:nvSpPr>
        <p:spPr>
          <a:xfrm>
            <a:off x="985545" y="4885952"/>
            <a:ext cx="2675038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1! *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2! * 3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3! * 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669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670" name="1! is 1 N! is (N-1)! * N for N&gt;1"/>
          <p:cNvSpPr txBox="1"/>
          <p:nvPr/>
        </p:nvSpPr>
        <p:spPr>
          <a:xfrm>
            <a:off x="6719227" y="1676722"/>
            <a:ext cx="4926708" cy="119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b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N!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(N-1)! * N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for N&gt;1</a:t>
            </a:r>
          </a:p>
        </p:txBody>
      </p:sp>
      <p:sp>
        <p:nvSpPr>
          <p:cNvPr id="1671" name="Line"/>
          <p:cNvSpPr/>
          <p:nvPr/>
        </p:nvSpPr>
        <p:spPr>
          <a:xfrm>
            <a:off x="5584731" y="2387103"/>
            <a:ext cx="1685821" cy="3032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4" h="21600" fill="norm" stroke="1" extrusionOk="0">
                <a:moveTo>
                  <a:pt x="12646" y="0"/>
                </a:moveTo>
                <a:cubicBezTo>
                  <a:pt x="9725" y="698"/>
                  <a:pt x="7167" y="1731"/>
                  <a:pt x="5177" y="3027"/>
                </a:cubicBezTo>
                <a:cubicBezTo>
                  <a:pt x="-464" y="6698"/>
                  <a:pt x="-1436" y="11311"/>
                  <a:pt x="1972" y="15141"/>
                </a:cubicBezTo>
                <a:cubicBezTo>
                  <a:pt x="5228" y="18800"/>
                  <a:pt x="12139" y="21302"/>
                  <a:pt x="20164" y="21600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Example: Factorials"/>
          <p:cNvSpPr txBox="1"/>
          <p:nvPr>
            <p:ph type="title"/>
          </p:nvPr>
        </p:nvSpPr>
        <p:spPr>
          <a:xfrm>
            <a:off x="952500" y="12700"/>
            <a:ext cx="11099800" cy="850156"/>
          </a:xfrm>
          <a:prstGeom prst="rect">
            <a:avLst/>
          </a:prstGeom>
        </p:spPr>
        <p:txBody>
          <a:bodyPr/>
          <a:lstStyle/>
          <a:p>
            <a:pPr/>
            <a:r>
              <a:t>Example: Factorials</a:t>
            </a:r>
          </a:p>
        </p:txBody>
      </p:sp>
      <p:sp>
        <p:nvSpPr>
          <p:cNvPr id="1674" name="3. Recursive Definition:"/>
          <p:cNvSpPr txBox="1"/>
          <p:nvPr/>
        </p:nvSpPr>
        <p:spPr>
          <a:xfrm>
            <a:off x="6719227" y="1130622"/>
            <a:ext cx="5871965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Recursive Definition:</a:t>
            </a:r>
          </a:p>
        </p:txBody>
      </p:sp>
      <p:sp>
        <p:nvSpPr>
          <p:cNvPr id="1675" name="1. Examples:"/>
          <p:cNvSpPr txBox="1"/>
          <p:nvPr/>
        </p:nvSpPr>
        <p:spPr>
          <a:xfrm>
            <a:off x="952500" y="11306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Examples:</a:t>
            </a:r>
          </a:p>
        </p:txBody>
      </p:sp>
      <p:sp>
        <p:nvSpPr>
          <p:cNvPr id="1676" name="def fact(n):…"/>
          <p:cNvSpPr txBox="1"/>
          <p:nvPr/>
        </p:nvSpPr>
        <p:spPr>
          <a:xfrm>
            <a:off x="6755420" y="3711587"/>
            <a:ext cx="605357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677" name="4. Python Code:"/>
          <p:cNvSpPr txBox="1"/>
          <p:nvPr/>
        </p:nvSpPr>
        <p:spPr>
          <a:xfrm>
            <a:off x="6719227" y="3092747"/>
            <a:ext cx="5871965" cy="745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Python Code:</a:t>
            </a:r>
          </a:p>
        </p:txBody>
      </p:sp>
      <p:sp>
        <p:nvSpPr>
          <p:cNvPr id="1678" name="2. Self Reference:"/>
          <p:cNvSpPr txBox="1"/>
          <p:nvPr/>
        </p:nvSpPr>
        <p:spPr>
          <a:xfrm>
            <a:off x="952500" y="4140522"/>
            <a:ext cx="4926707" cy="74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Self Reference:</a:t>
            </a:r>
          </a:p>
        </p:txBody>
      </p:sp>
      <p:sp>
        <p:nvSpPr>
          <p:cNvPr id="1679" name="1! = 1…"/>
          <p:cNvSpPr txBox="1"/>
          <p:nvPr/>
        </p:nvSpPr>
        <p:spPr>
          <a:xfrm>
            <a:off x="985545" y="4885952"/>
            <a:ext cx="2675038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1! *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2! * 3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3! * 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4! * 5</a:t>
            </a:r>
          </a:p>
        </p:txBody>
      </p:sp>
      <p:sp>
        <p:nvSpPr>
          <p:cNvPr id="1680" name="1! = 1…"/>
          <p:cNvSpPr txBox="1"/>
          <p:nvPr/>
        </p:nvSpPr>
        <p:spPr>
          <a:xfrm>
            <a:off x="985545" y="1747663"/>
            <a:ext cx="4382195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1! = 1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2! = 1*2 = 2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3! = 1*2*3 = 6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4! = 1*2*3*4 = 24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5! = 1*2*3*4*5 = 120</a:t>
            </a:r>
          </a:p>
        </p:txBody>
      </p:sp>
      <p:sp>
        <p:nvSpPr>
          <p:cNvPr id="1681" name="1! is 1 N! is (N-1)! * N for N&gt;1"/>
          <p:cNvSpPr txBox="1"/>
          <p:nvPr/>
        </p:nvSpPr>
        <p:spPr>
          <a:xfrm>
            <a:off x="6719227" y="1676722"/>
            <a:ext cx="4926708" cy="1196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28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b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N!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is </a:t>
            </a:r>
            <a:r>
              <a:rPr b="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(N-1)! * N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for N&gt;1</a:t>
            </a:r>
          </a:p>
        </p:txBody>
      </p:sp>
      <p:sp>
        <p:nvSpPr>
          <p:cNvPr id="1682" name="Let’s “run” it!"/>
          <p:cNvSpPr txBox="1"/>
          <p:nvPr/>
        </p:nvSpPr>
        <p:spPr>
          <a:xfrm>
            <a:off x="8893809" y="6068069"/>
            <a:ext cx="2697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Let’s “run”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is Recurs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Recursion?</a:t>
            </a:r>
          </a:p>
        </p:txBody>
      </p:sp>
      <p:sp>
        <p:nvSpPr>
          <p:cNvPr id="173" name="Recursive definitions contain the term in the body…"/>
          <p:cNvSpPr txBox="1"/>
          <p:nvPr>
            <p:ph type="body" sz="half" idx="1"/>
          </p:nvPr>
        </p:nvSpPr>
        <p:spPr>
          <a:xfrm>
            <a:off x="952500" y="2089050"/>
            <a:ext cx="11598127" cy="293509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Recursive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definitions</a:t>
            </a:r>
            <a:r>
              <a:t> contain the term in the body</a:t>
            </a:r>
          </a:p>
          <a:p>
            <a:pPr marL="598311" indent="-395111">
              <a:spcBef>
                <a:spcPts val="800"/>
              </a:spcBef>
            </a:pPr>
            <a:r>
              <a:t>Dictionaries, mathematical definitions, etc</a:t>
            </a:r>
          </a:p>
          <a:p>
            <a:pPr marL="0" indent="0"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Recursive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structures</a:t>
            </a:r>
            <a:r>
              <a:t> may refer to structures of the same type</a:t>
            </a:r>
          </a:p>
          <a:p>
            <a:pPr marL="598311" indent="-395111">
              <a:spcBef>
                <a:spcPts val="800"/>
              </a:spcBef>
            </a:pPr>
            <a:r>
              <a:t>data structures or real-world structures</a:t>
            </a:r>
          </a:p>
        </p:txBody>
      </p:sp>
      <p:sp>
        <p:nvSpPr>
          <p:cNvPr id="174" name="Square"/>
          <p:cNvSpPr/>
          <p:nvPr/>
        </p:nvSpPr>
        <p:spPr>
          <a:xfrm>
            <a:off x="6914084" y="5778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" name="rows"/>
          <p:cNvSpPr txBox="1"/>
          <p:nvPr/>
        </p:nvSpPr>
        <p:spPr>
          <a:xfrm>
            <a:off x="5781574" y="5738217"/>
            <a:ext cx="10712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rows</a:t>
            </a:r>
          </a:p>
        </p:txBody>
      </p:sp>
      <p:sp>
        <p:nvSpPr>
          <p:cNvPr id="176" name="rows = […"/>
          <p:cNvSpPr txBox="1"/>
          <p:nvPr/>
        </p:nvSpPr>
        <p:spPr>
          <a:xfrm>
            <a:off x="1014573" y="5566767"/>
            <a:ext cx="3742012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rows = [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 [“A”,[1,2]],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 [“B”,[3,4,5]],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 [“C”,[6,7]]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77" name="Square"/>
          <p:cNvSpPr/>
          <p:nvPr/>
        </p:nvSpPr>
        <p:spPr>
          <a:xfrm>
            <a:off x="8692084" y="5778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8" name="Square"/>
          <p:cNvSpPr/>
          <p:nvPr/>
        </p:nvSpPr>
        <p:spPr>
          <a:xfrm>
            <a:off x="9263584" y="5778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" name="Square"/>
          <p:cNvSpPr/>
          <p:nvPr/>
        </p:nvSpPr>
        <p:spPr>
          <a:xfrm>
            <a:off x="9835084" y="5778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" name="Line"/>
          <p:cNvSpPr/>
          <p:nvPr/>
        </p:nvSpPr>
        <p:spPr>
          <a:xfrm>
            <a:off x="7251700" y="6070600"/>
            <a:ext cx="138701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" name="“A”"/>
          <p:cNvSpPr/>
          <p:nvPr/>
        </p:nvSpPr>
        <p:spPr>
          <a:xfrm>
            <a:off x="7041084" y="742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“A”</a:t>
            </a:r>
          </a:p>
        </p:txBody>
      </p:sp>
      <p:sp>
        <p:nvSpPr>
          <p:cNvPr id="182" name="Square"/>
          <p:cNvSpPr/>
          <p:nvPr/>
        </p:nvSpPr>
        <p:spPr>
          <a:xfrm>
            <a:off x="7612584" y="742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“B”"/>
          <p:cNvSpPr/>
          <p:nvPr/>
        </p:nvSpPr>
        <p:spPr>
          <a:xfrm>
            <a:off x="9073084" y="742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“B”</a:t>
            </a:r>
          </a:p>
        </p:txBody>
      </p:sp>
      <p:sp>
        <p:nvSpPr>
          <p:cNvPr id="184" name="Square"/>
          <p:cNvSpPr/>
          <p:nvPr/>
        </p:nvSpPr>
        <p:spPr>
          <a:xfrm>
            <a:off x="9644584" y="742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“C”"/>
          <p:cNvSpPr/>
          <p:nvPr/>
        </p:nvSpPr>
        <p:spPr>
          <a:xfrm>
            <a:off x="11232084" y="742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/>
            </a:lvl1pPr>
          </a:lstStyle>
          <a:p>
            <a:pPr/>
            <a:r>
              <a:t>“C”</a:t>
            </a:r>
          </a:p>
        </p:txBody>
      </p:sp>
      <p:sp>
        <p:nvSpPr>
          <p:cNvPr id="186" name="Square"/>
          <p:cNvSpPr/>
          <p:nvPr/>
        </p:nvSpPr>
        <p:spPr>
          <a:xfrm>
            <a:off x="11803584" y="742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Line"/>
          <p:cNvSpPr/>
          <p:nvPr/>
        </p:nvSpPr>
        <p:spPr>
          <a:xfrm>
            <a:off x="10172700" y="6070600"/>
            <a:ext cx="1056133" cy="1318937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8" name="Line"/>
          <p:cNvSpPr/>
          <p:nvPr/>
        </p:nvSpPr>
        <p:spPr>
          <a:xfrm flipH="1">
            <a:off x="9060356" y="6070600"/>
            <a:ext cx="477344" cy="1361303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9" name="Line"/>
          <p:cNvSpPr/>
          <p:nvPr/>
        </p:nvSpPr>
        <p:spPr>
          <a:xfrm flipH="1">
            <a:off x="7034408" y="6070600"/>
            <a:ext cx="1969892" cy="1351580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0" name="1"/>
          <p:cNvSpPr/>
          <p:nvPr/>
        </p:nvSpPr>
        <p:spPr>
          <a:xfrm>
            <a:off x="7041084" y="869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191" name="2"/>
          <p:cNvSpPr/>
          <p:nvPr/>
        </p:nvSpPr>
        <p:spPr>
          <a:xfrm>
            <a:off x="7612584" y="869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192" name="3"/>
          <p:cNvSpPr/>
          <p:nvPr/>
        </p:nvSpPr>
        <p:spPr>
          <a:xfrm>
            <a:off x="8819084" y="869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193" name="4"/>
          <p:cNvSpPr/>
          <p:nvPr/>
        </p:nvSpPr>
        <p:spPr>
          <a:xfrm>
            <a:off x="9390584" y="869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94" name="6"/>
          <p:cNvSpPr/>
          <p:nvPr/>
        </p:nvSpPr>
        <p:spPr>
          <a:xfrm>
            <a:off x="11232084" y="869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6</a:t>
            </a:r>
          </a:p>
        </p:txBody>
      </p:sp>
      <p:sp>
        <p:nvSpPr>
          <p:cNvPr id="195" name="7"/>
          <p:cNvSpPr/>
          <p:nvPr/>
        </p:nvSpPr>
        <p:spPr>
          <a:xfrm>
            <a:off x="11803584" y="869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7</a:t>
            </a:r>
          </a:p>
        </p:txBody>
      </p:sp>
      <p:sp>
        <p:nvSpPr>
          <p:cNvPr id="196" name="5"/>
          <p:cNvSpPr/>
          <p:nvPr/>
        </p:nvSpPr>
        <p:spPr>
          <a:xfrm>
            <a:off x="9962084" y="8699983"/>
            <a:ext cx="566168" cy="56616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97" name="Line"/>
          <p:cNvSpPr/>
          <p:nvPr/>
        </p:nvSpPr>
        <p:spPr>
          <a:xfrm flipH="1">
            <a:off x="7056803" y="7772399"/>
            <a:ext cx="931497" cy="931497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" name="Line"/>
          <p:cNvSpPr/>
          <p:nvPr/>
        </p:nvSpPr>
        <p:spPr>
          <a:xfrm flipH="1">
            <a:off x="8823096" y="7772399"/>
            <a:ext cx="1184504" cy="910165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9" name="Line"/>
          <p:cNvSpPr/>
          <p:nvPr/>
        </p:nvSpPr>
        <p:spPr>
          <a:xfrm flipH="1">
            <a:off x="11227861" y="7772399"/>
            <a:ext cx="862539" cy="931745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fact(n=4)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685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686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687" name="Note, this is not a stack frame!…"/>
          <p:cNvSpPr txBox="1"/>
          <p:nvPr/>
        </p:nvSpPr>
        <p:spPr>
          <a:xfrm>
            <a:off x="7299273" y="7560095"/>
            <a:ext cx="5556403" cy="139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Note, this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not</a:t>
            </a:r>
            <a:r>
              <a:t> a stack frame!</a:t>
            </a:r>
          </a:p>
          <a:p>
            <a:pPr>
              <a:defRPr sz="2800"/>
            </a:pPr>
            <a:r>
              <a:t>We're tracing code line-by-line.</a:t>
            </a:r>
          </a:p>
          <a:p>
            <a:pPr>
              <a:defRPr sz="2800"/>
            </a:pPr>
            <a:r>
              <a:t>Boxes represent which invocation.</a:t>
            </a:r>
          </a:p>
        </p:txBody>
      </p:sp>
      <p:sp>
        <p:nvSpPr>
          <p:cNvPr id="1688" name="somebody…"/>
          <p:cNvSpPr txBox="1"/>
          <p:nvPr/>
        </p:nvSpPr>
        <p:spPr>
          <a:xfrm>
            <a:off x="4711979" y="1372064"/>
            <a:ext cx="2680082" cy="967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somebody</a:t>
            </a:r>
          </a:p>
          <a:p>
            <a:pPr>
              <a:defRPr sz="2800"/>
            </a:pPr>
            <a:r>
              <a:t>called </a:t>
            </a:r>
            <a:r>
              <a:rPr>
                <a:latin typeface="Menlo"/>
                <a:ea typeface="Menlo"/>
                <a:cs typeface="Menlo"/>
                <a:sym typeface="Menlo"/>
              </a:rPr>
              <a:t>fact(4)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691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692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693" name="Arrow"/>
          <p:cNvSpPr/>
          <p:nvPr/>
        </p:nvSpPr>
        <p:spPr>
          <a:xfrm>
            <a:off x="444500" y="265588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696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697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698" name="Arrow"/>
          <p:cNvSpPr/>
          <p:nvPr/>
        </p:nvSpPr>
        <p:spPr>
          <a:xfrm>
            <a:off x="444500" y="34122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01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02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03" name="fact(n=3)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04" name="Arrow"/>
          <p:cNvSpPr/>
          <p:nvPr/>
        </p:nvSpPr>
        <p:spPr>
          <a:xfrm>
            <a:off x="444500" y="34122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07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08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09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10" name="Arrow"/>
          <p:cNvSpPr/>
          <p:nvPr/>
        </p:nvSpPr>
        <p:spPr>
          <a:xfrm>
            <a:off x="444500" y="265588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13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14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15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16" name="Arrow"/>
          <p:cNvSpPr/>
          <p:nvPr/>
        </p:nvSpPr>
        <p:spPr>
          <a:xfrm>
            <a:off x="444500" y="34122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19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20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21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22" name="fact(n=2)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23" name="Arrow"/>
          <p:cNvSpPr/>
          <p:nvPr/>
        </p:nvSpPr>
        <p:spPr>
          <a:xfrm>
            <a:off x="444500" y="34122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26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27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28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29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30" name="Arrow"/>
          <p:cNvSpPr/>
          <p:nvPr/>
        </p:nvSpPr>
        <p:spPr>
          <a:xfrm>
            <a:off x="444500" y="265588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33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34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35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36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37" name="Arrow"/>
          <p:cNvSpPr/>
          <p:nvPr/>
        </p:nvSpPr>
        <p:spPr>
          <a:xfrm>
            <a:off x="444500" y="34122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40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41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42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43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44" name="fact(n=1)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fact(n=1)</a:t>
            </a:r>
          </a:p>
        </p:txBody>
      </p:sp>
      <p:sp>
        <p:nvSpPr>
          <p:cNvPr id="1745" name="Arrow"/>
          <p:cNvSpPr/>
          <p:nvPr/>
        </p:nvSpPr>
        <p:spPr>
          <a:xfrm>
            <a:off x="444500" y="34122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ursive structures are EVERYWHER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4752"/>
            </a:lvl1pPr>
          </a:lstStyle>
          <a:p>
            <a:pPr/>
            <a:r>
              <a:t>Recursive structures are EVERYWHERE!</a:t>
            </a:r>
          </a:p>
        </p:txBody>
      </p:sp>
      <p:sp>
        <p:nvSpPr>
          <p:cNvPr id="202" name="Line"/>
          <p:cNvSpPr/>
          <p:nvPr/>
        </p:nvSpPr>
        <p:spPr>
          <a:xfrm flipV="1">
            <a:off x="1981200" y="5324409"/>
            <a:ext cx="1" cy="97984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" name="Line"/>
          <p:cNvSpPr/>
          <p:nvPr/>
        </p:nvSpPr>
        <p:spPr>
          <a:xfrm flipV="1">
            <a:off x="2032000" y="4406996"/>
            <a:ext cx="461418" cy="93205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4" name="Line"/>
          <p:cNvSpPr/>
          <p:nvPr/>
        </p:nvSpPr>
        <p:spPr>
          <a:xfrm flipH="1" flipV="1">
            <a:off x="1328201" y="4199232"/>
            <a:ext cx="608013" cy="1139823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5" name="Line"/>
          <p:cNvSpPr/>
          <p:nvPr/>
        </p:nvSpPr>
        <p:spPr>
          <a:xfrm flipH="1" flipV="1">
            <a:off x="723537" y="3600899"/>
            <a:ext cx="607855" cy="60785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6" name="Line"/>
          <p:cNvSpPr/>
          <p:nvPr/>
        </p:nvSpPr>
        <p:spPr>
          <a:xfrm flipV="1">
            <a:off x="1369491" y="3565399"/>
            <a:ext cx="357189" cy="607855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7" name="Line"/>
          <p:cNvSpPr/>
          <p:nvPr/>
        </p:nvSpPr>
        <p:spPr>
          <a:xfrm flipV="1">
            <a:off x="2588691" y="3841326"/>
            <a:ext cx="357189" cy="60785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8" name="Line"/>
          <p:cNvSpPr/>
          <p:nvPr/>
        </p:nvSpPr>
        <p:spPr>
          <a:xfrm flipH="1" flipV="1">
            <a:off x="2157759" y="3903586"/>
            <a:ext cx="286099" cy="53289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9" name="Line"/>
          <p:cNvSpPr/>
          <p:nvPr/>
        </p:nvSpPr>
        <p:spPr>
          <a:xfrm flipV="1">
            <a:off x="2520056" y="3626553"/>
            <a:ext cx="1" cy="785149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12" name="Group"/>
          <p:cNvGrpSpPr/>
          <p:nvPr/>
        </p:nvGrpSpPr>
        <p:grpSpPr>
          <a:xfrm rot="1323016">
            <a:off x="2912602" y="3199009"/>
            <a:ext cx="428774" cy="785149"/>
            <a:chOff x="0" y="0"/>
            <a:chExt cx="428773" cy="785148"/>
          </a:xfrm>
        </p:grpSpPr>
        <p:sp>
          <p:nvSpPr>
            <p:cNvPr id="210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5" name="Group"/>
          <p:cNvGrpSpPr/>
          <p:nvPr/>
        </p:nvGrpSpPr>
        <p:grpSpPr>
          <a:xfrm rot="1323016">
            <a:off x="2404602" y="2918838"/>
            <a:ext cx="428774" cy="785149"/>
            <a:chOff x="0" y="0"/>
            <a:chExt cx="428773" cy="785148"/>
          </a:xfrm>
        </p:grpSpPr>
        <p:sp>
          <p:nvSpPr>
            <p:cNvPr id="213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8" name="Group"/>
          <p:cNvGrpSpPr/>
          <p:nvPr/>
        </p:nvGrpSpPr>
        <p:grpSpPr>
          <a:xfrm rot="18900000">
            <a:off x="1333698" y="2889058"/>
            <a:ext cx="428775" cy="785149"/>
            <a:chOff x="0" y="0"/>
            <a:chExt cx="428773" cy="785148"/>
          </a:xfrm>
        </p:grpSpPr>
        <p:sp>
          <p:nvSpPr>
            <p:cNvPr id="216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867379" y="3219258"/>
            <a:ext cx="428775" cy="785149"/>
            <a:chOff x="0" y="0"/>
            <a:chExt cx="428773" cy="785148"/>
          </a:xfrm>
        </p:grpSpPr>
        <p:sp>
          <p:nvSpPr>
            <p:cNvPr id="219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4" name="Group"/>
          <p:cNvGrpSpPr/>
          <p:nvPr/>
        </p:nvGrpSpPr>
        <p:grpSpPr>
          <a:xfrm rot="1324063">
            <a:off x="566183" y="2965258"/>
            <a:ext cx="428775" cy="785149"/>
            <a:chOff x="0" y="0"/>
            <a:chExt cx="428773" cy="785148"/>
          </a:xfrm>
        </p:grpSpPr>
        <p:sp>
          <p:nvSpPr>
            <p:cNvPr id="222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5" name="Line"/>
          <p:cNvSpPr/>
          <p:nvPr/>
        </p:nvSpPr>
        <p:spPr>
          <a:xfrm flipH="1" flipV="1">
            <a:off x="1231767" y="4621163"/>
            <a:ext cx="713307" cy="713307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28" name="Group"/>
          <p:cNvGrpSpPr/>
          <p:nvPr/>
        </p:nvGrpSpPr>
        <p:grpSpPr>
          <a:xfrm rot="18900000">
            <a:off x="717853" y="4046835"/>
            <a:ext cx="428775" cy="785149"/>
            <a:chOff x="0" y="0"/>
            <a:chExt cx="428773" cy="785148"/>
          </a:xfrm>
        </p:grpSpPr>
        <p:sp>
          <p:nvSpPr>
            <p:cNvPr id="226" name="Shape"/>
            <p:cNvSpPr/>
            <p:nvPr/>
          </p:nvSpPr>
          <p:spPr>
            <a:xfrm>
              <a:off x="0" y="0"/>
              <a:ext cx="428774" cy="78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Oval"/>
            <p:cNvSpPr/>
            <p:nvPr/>
          </p:nvSpPr>
          <p:spPr>
            <a:xfrm>
              <a:off x="0" y="198266"/>
              <a:ext cx="428774" cy="57418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9" name="{…"/>
          <p:cNvSpPr txBox="1"/>
          <p:nvPr/>
        </p:nvSpPr>
        <p:spPr>
          <a:xfrm>
            <a:off x="8673307" y="3102144"/>
            <a:ext cx="4116538" cy="333399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1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Courier"/>
                <a:ea typeface="Courier"/>
                <a:cs typeface="Courier"/>
                <a:sym typeface="Courier"/>
              </a:rPr>
              <a:t>{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lvl="1" algn="l">
              <a:defRPr b="1" sz="1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“name”: “alice”,</a:t>
            </a:r>
            <a:endParaRPr b="0"/>
          </a:p>
          <a:p>
            <a:pPr lvl="1" algn="l">
              <a:defRPr b="1" sz="1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“grade”: “A”,</a:t>
            </a:r>
            <a:endParaRPr b="0"/>
          </a:p>
          <a:p>
            <a:pPr lvl="1" algn="l">
              <a:defRPr b="1" sz="1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“score”: 96,</a:t>
            </a:r>
            <a:endParaRPr b="0"/>
          </a:p>
          <a:p>
            <a:pPr lvl="1" algn="l">
              <a:defRPr b="1" sz="1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“exams”: {</a:t>
            </a:r>
            <a:endParaRPr b="0"/>
          </a:p>
          <a:p>
            <a:pPr lvl="1" algn="l">
              <a:defRPr b="1" sz="1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  “midterm”: {“points”:94,</a:t>
            </a:r>
            <a:endParaRPr b="0"/>
          </a:p>
          <a:p>
            <a:pPr lvl="1" algn="l">
              <a:defRPr sz="1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“total”:100},</a:t>
            </a:r>
          </a:p>
          <a:p>
            <a:pPr lvl="1" algn="l">
              <a:defRPr sz="1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“final”: {“points”: 98,</a:t>
            </a:r>
          </a:p>
          <a:p>
            <a:pPr lvl="1" algn="l">
              <a:defRPr sz="1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“total”: 100}</a:t>
            </a:r>
          </a:p>
          <a:p>
            <a:pPr lvl="1" algn="l">
              <a:defRPr b="1" sz="1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  <a:endParaRPr b="0"/>
          </a:p>
          <a:p>
            <a:pPr algn="l">
              <a:defRPr b="1" sz="1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/>
              <a:t>}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9500" y="3741262"/>
            <a:ext cx="2277164" cy="2277164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files"/>
          <p:cNvSpPr txBox="1"/>
          <p:nvPr/>
        </p:nvSpPr>
        <p:spPr>
          <a:xfrm rot="20317965">
            <a:off x="6139631" y="3254456"/>
            <a:ext cx="1095420" cy="453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files</a:t>
            </a:r>
          </a:p>
        </p:txBody>
      </p:sp>
      <p:sp>
        <p:nvSpPr>
          <p:cNvPr id="232" name="directories"/>
          <p:cNvSpPr txBox="1"/>
          <p:nvPr/>
        </p:nvSpPr>
        <p:spPr>
          <a:xfrm rot="20317965">
            <a:off x="6326754" y="3328661"/>
            <a:ext cx="1832889" cy="49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directories</a:t>
            </a:r>
          </a:p>
        </p:txBody>
      </p:sp>
      <p:sp>
        <p:nvSpPr>
          <p:cNvPr id="238" name="Connection Line"/>
          <p:cNvSpPr/>
          <p:nvPr/>
        </p:nvSpPr>
        <p:spPr>
          <a:xfrm>
            <a:off x="5775058" y="3603093"/>
            <a:ext cx="656238" cy="52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3764" y="11156"/>
                  <a:pt x="10964" y="3956"/>
                  <a:pt x="21600" y="0"/>
                </a:cubicBezTo>
              </a:path>
            </a:pathLst>
          </a:custGeom>
          <a:ln w="25400">
            <a:solidFill>
              <a:srgbClr val="EE220C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9" name="Connection Line"/>
          <p:cNvSpPr/>
          <p:nvPr/>
        </p:nvSpPr>
        <p:spPr>
          <a:xfrm>
            <a:off x="6047356" y="3828431"/>
            <a:ext cx="520266" cy="443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743" y="9142"/>
                  <a:pt x="11943" y="1942"/>
                  <a:pt x="21600" y="0"/>
                </a:cubicBezTo>
              </a:path>
            </a:pathLst>
          </a:custGeom>
          <a:ln w="25400">
            <a:solidFill>
              <a:srgbClr val="EE220C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5" name="nature"/>
          <p:cNvSpPr txBox="1"/>
          <p:nvPr/>
        </p:nvSpPr>
        <p:spPr>
          <a:xfrm>
            <a:off x="1153083" y="6826250"/>
            <a:ext cx="14022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nature</a:t>
            </a:r>
          </a:p>
        </p:txBody>
      </p:sp>
      <p:sp>
        <p:nvSpPr>
          <p:cNvPr id="236" name="files"/>
          <p:cNvSpPr txBox="1"/>
          <p:nvPr/>
        </p:nvSpPr>
        <p:spPr>
          <a:xfrm>
            <a:off x="5073599" y="6826250"/>
            <a:ext cx="9272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files</a:t>
            </a:r>
          </a:p>
        </p:txBody>
      </p:sp>
      <p:sp>
        <p:nvSpPr>
          <p:cNvPr id="237" name="formats"/>
          <p:cNvSpPr txBox="1"/>
          <p:nvPr/>
        </p:nvSpPr>
        <p:spPr>
          <a:xfrm>
            <a:off x="10047782" y="6826250"/>
            <a:ext cx="16468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formats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48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49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50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51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52" name="fact(n=1)…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  <a:lvl2pPr algn="l">
              <a:defRPr sz="2400"/>
            </a:lvl2pPr>
          </a:lstStyle>
          <a:p>
            <a:pPr/>
            <a:r>
              <a:t>fact(n=1)</a:t>
            </a:r>
          </a:p>
          <a:p>
            <a:pPr lvl="1"/>
            <a:r>
              <a:t>if n == 1:</a:t>
            </a:r>
          </a:p>
        </p:txBody>
      </p:sp>
      <p:sp>
        <p:nvSpPr>
          <p:cNvPr id="1753" name="Arrow"/>
          <p:cNvSpPr/>
          <p:nvPr/>
        </p:nvSpPr>
        <p:spPr>
          <a:xfrm>
            <a:off x="444500" y="265588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56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57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58" name="Arrow"/>
          <p:cNvSpPr/>
          <p:nvPr/>
        </p:nvSpPr>
        <p:spPr>
          <a:xfrm>
            <a:off x="533400" y="30439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9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60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61" name="fact(n=1)…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  <a:lvl2pPr algn="l">
              <a:defRPr sz="2400"/>
            </a:lvl2pPr>
            <a:lvl3pPr algn="l">
              <a:defRPr sz="2400"/>
            </a:lvl3pPr>
          </a:lstStyle>
          <a:p>
            <a:pPr/>
            <a:r>
              <a:t>fact(n=1)</a:t>
            </a:r>
          </a:p>
          <a:p>
            <a:pPr lvl="1"/>
            <a:r>
              <a:t>if n == 1:</a:t>
            </a:r>
          </a:p>
          <a:p>
            <a:pPr lvl="2"/>
            <a:r>
              <a:t>return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64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65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66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67" name="Arrow"/>
          <p:cNvSpPr/>
          <p:nvPr/>
        </p:nvSpPr>
        <p:spPr>
          <a:xfrm>
            <a:off x="469900" y="34503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68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1</a:t>
            </a:r>
          </a:p>
        </p:txBody>
      </p:sp>
      <p:sp>
        <p:nvSpPr>
          <p:cNvPr id="1769" name="fact(n=1)…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  <a:lvl2pPr algn="l">
              <a:defRPr sz="2400"/>
            </a:lvl2pPr>
            <a:lvl3pPr algn="l">
              <a:defRPr sz="2400"/>
            </a:lvl3pPr>
          </a:lstStyle>
          <a:p>
            <a:pPr/>
            <a:r>
              <a:t>fact(n=1)</a:t>
            </a:r>
          </a:p>
          <a:p>
            <a:pPr lvl="1"/>
            <a:r>
              <a:t>if n == 1:</a:t>
            </a:r>
          </a:p>
          <a:p>
            <a:pPr lvl="2"/>
            <a:r>
              <a:t>return 1</a:t>
            </a:r>
          </a:p>
        </p:txBody>
      </p:sp>
      <p:sp>
        <p:nvSpPr>
          <p:cNvPr id="1771" name="Connection Line"/>
          <p:cNvSpPr/>
          <p:nvPr/>
        </p:nvSpPr>
        <p:spPr>
          <a:xfrm>
            <a:off x="9369359" y="43250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74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75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76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77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1</a:t>
            </a:r>
          </a:p>
          <a:p>
            <a:pPr lvl="1" algn="l">
              <a:defRPr sz="2400"/>
            </a:pPr>
            <a:r>
              <a:t>return 2</a:t>
            </a:r>
          </a:p>
        </p:txBody>
      </p:sp>
      <p:sp>
        <p:nvSpPr>
          <p:cNvPr id="1778" name="fact(n=1)…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  <a:lvl2pPr algn="l">
              <a:defRPr sz="2400"/>
            </a:lvl2pPr>
            <a:lvl3pPr algn="l">
              <a:defRPr sz="2400"/>
            </a:lvl3pPr>
          </a:lstStyle>
          <a:p>
            <a:pPr/>
            <a:r>
              <a:t>fact(n=1)</a:t>
            </a:r>
          </a:p>
          <a:p>
            <a:pPr lvl="1"/>
            <a:r>
              <a:t>if n == 1:</a:t>
            </a:r>
          </a:p>
          <a:p>
            <a:pPr lvl="2"/>
            <a:r>
              <a:t>return 1</a:t>
            </a:r>
          </a:p>
        </p:txBody>
      </p:sp>
      <p:sp>
        <p:nvSpPr>
          <p:cNvPr id="1781" name="Connection Line"/>
          <p:cNvSpPr/>
          <p:nvPr/>
        </p:nvSpPr>
        <p:spPr>
          <a:xfrm>
            <a:off x="9369359" y="43250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80" name="Arrow"/>
          <p:cNvSpPr/>
          <p:nvPr/>
        </p:nvSpPr>
        <p:spPr>
          <a:xfrm>
            <a:off x="533400" y="37805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84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85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86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2</a:t>
            </a:r>
          </a:p>
        </p:txBody>
      </p:sp>
      <p:sp>
        <p:nvSpPr>
          <p:cNvPr id="1787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1</a:t>
            </a:r>
          </a:p>
          <a:p>
            <a:pPr lvl="1" algn="l">
              <a:defRPr sz="2400"/>
            </a:pPr>
            <a:r>
              <a:t>return 2</a:t>
            </a:r>
          </a:p>
        </p:txBody>
      </p:sp>
      <p:sp>
        <p:nvSpPr>
          <p:cNvPr id="1788" name="fact(n=1)…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  <a:lvl2pPr algn="l">
              <a:defRPr sz="2400"/>
            </a:lvl2pPr>
            <a:lvl3pPr algn="l">
              <a:defRPr sz="2400"/>
            </a:lvl3pPr>
          </a:lstStyle>
          <a:p>
            <a:pPr/>
            <a:r>
              <a:t>fact(n=1)</a:t>
            </a:r>
          </a:p>
          <a:p>
            <a:pPr lvl="1"/>
            <a:r>
              <a:t>if n == 1:</a:t>
            </a:r>
          </a:p>
          <a:p>
            <a:pPr lvl="2"/>
            <a:r>
              <a:t>return 1</a:t>
            </a:r>
          </a:p>
        </p:txBody>
      </p:sp>
      <p:sp>
        <p:nvSpPr>
          <p:cNvPr id="1792" name="Connection Line"/>
          <p:cNvSpPr/>
          <p:nvPr/>
        </p:nvSpPr>
        <p:spPr>
          <a:xfrm>
            <a:off x="9369359" y="43250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93" name="Connection Line"/>
          <p:cNvSpPr/>
          <p:nvPr/>
        </p:nvSpPr>
        <p:spPr>
          <a:xfrm>
            <a:off x="8848659" y="52267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791" name="Arrow"/>
          <p:cNvSpPr/>
          <p:nvPr/>
        </p:nvSpPr>
        <p:spPr>
          <a:xfrm>
            <a:off x="469900" y="34503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</p:txBody>
      </p:sp>
      <p:sp>
        <p:nvSpPr>
          <p:cNvPr id="1796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797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798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2</a:t>
            </a:r>
          </a:p>
          <a:p>
            <a:pPr lvl="1" algn="l">
              <a:defRPr sz="2400"/>
            </a:pPr>
            <a:r>
              <a:t>return 6</a:t>
            </a:r>
          </a:p>
        </p:txBody>
      </p:sp>
      <p:sp>
        <p:nvSpPr>
          <p:cNvPr id="1799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1</a:t>
            </a:r>
          </a:p>
          <a:p>
            <a:pPr lvl="1" algn="l">
              <a:defRPr sz="2400"/>
            </a:pPr>
            <a:r>
              <a:t>return 2</a:t>
            </a:r>
          </a:p>
        </p:txBody>
      </p:sp>
      <p:sp>
        <p:nvSpPr>
          <p:cNvPr id="1800" name="fact(n=1)…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  <a:lvl2pPr algn="l">
              <a:defRPr sz="2400"/>
            </a:lvl2pPr>
            <a:lvl3pPr algn="l">
              <a:defRPr sz="2400"/>
            </a:lvl3pPr>
          </a:lstStyle>
          <a:p>
            <a:pPr/>
            <a:r>
              <a:t>fact(n=1)</a:t>
            </a:r>
          </a:p>
          <a:p>
            <a:pPr lvl="1"/>
            <a:r>
              <a:t>if n == 1:</a:t>
            </a:r>
          </a:p>
          <a:p>
            <a:pPr lvl="2"/>
            <a:r>
              <a:t>return 1</a:t>
            </a:r>
          </a:p>
        </p:txBody>
      </p:sp>
      <p:sp>
        <p:nvSpPr>
          <p:cNvPr id="1804" name="Connection Line"/>
          <p:cNvSpPr/>
          <p:nvPr/>
        </p:nvSpPr>
        <p:spPr>
          <a:xfrm>
            <a:off x="9369359" y="43250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05" name="Connection Line"/>
          <p:cNvSpPr/>
          <p:nvPr/>
        </p:nvSpPr>
        <p:spPr>
          <a:xfrm>
            <a:off x="8848659" y="52267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03" name="Arrow"/>
          <p:cNvSpPr/>
          <p:nvPr/>
        </p:nvSpPr>
        <p:spPr>
          <a:xfrm>
            <a:off x="533400" y="37805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6</a:t>
            </a:r>
          </a:p>
        </p:txBody>
      </p:sp>
      <p:sp>
        <p:nvSpPr>
          <p:cNvPr id="1808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809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810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2</a:t>
            </a:r>
          </a:p>
          <a:p>
            <a:pPr lvl="1" algn="l">
              <a:defRPr sz="2400"/>
            </a:pPr>
            <a:r>
              <a:t>return 6</a:t>
            </a:r>
          </a:p>
        </p:txBody>
      </p:sp>
      <p:sp>
        <p:nvSpPr>
          <p:cNvPr id="1811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1</a:t>
            </a:r>
          </a:p>
          <a:p>
            <a:pPr lvl="1" algn="l">
              <a:defRPr sz="2400"/>
            </a:pPr>
            <a:r>
              <a:t>return 2</a:t>
            </a:r>
          </a:p>
        </p:txBody>
      </p:sp>
      <p:sp>
        <p:nvSpPr>
          <p:cNvPr id="1812" name="fact(n=1)…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  <a:lvl2pPr algn="l">
              <a:defRPr sz="2400"/>
            </a:lvl2pPr>
            <a:lvl3pPr algn="l">
              <a:defRPr sz="2400"/>
            </a:lvl3pPr>
          </a:lstStyle>
          <a:p>
            <a:pPr/>
            <a:r>
              <a:t>fact(n=1)</a:t>
            </a:r>
          </a:p>
          <a:p>
            <a:pPr lvl="1"/>
            <a:r>
              <a:t>if n == 1:</a:t>
            </a:r>
          </a:p>
          <a:p>
            <a:pPr lvl="2"/>
            <a:r>
              <a:t>return 1</a:t>
            </a:r>
          </a:p>
        </p:txBody>
      </p:sp>
      <p:sp>
        <p:nvSpPr>
          <p:cNvPr id="1817" name="Connection Line"/>
          <p:cNvSpPr/>
          <p:nvPr/>
        </p:nvSpPr>
        <p:spPr>
          <a:xfrm>
            <a:off x="9369359" y="43250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18" name="Connection Line"/>
          <p:cNvSpPr/>
          <p:nvPr/>
        </p:nvSpPr>
        <p:spPr>
          <a:xfrm>
            <a:off x="8848659" y="52267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19" name="Connection Line"/>
          <p:cNvSpPr/>
          <p:nvPr/>
        </p:nvSpPr>
        <p:spPr>
          <a:xfrm>
            <a:off x="8557204" y="6128182"/>
            <a:ext cx="419349" cy="42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4254" y="21435"/>
                  <a:pt x="21454" y="14235"/>
                  <a:pt x="21600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16" name="Arrow"/>
          <p:cNvSpPr/>
          <p:nvPr/>
        </p:nvSpPr>
        <p:spPr>
          <a:xfrm>
            <a:off x="469900" y="34503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6</a:t>
            </a:r>
          </a:p>
          <a:p>
            <a:pPr lvl="1" algn="l">
              <a:defRPr sz="2400"/>
            </a:pPr>
            <a:r>
              <a:t>return 24</a:t>
            </a:r>
          </a:p>
        </p:txBody>
      </p:sp>
      <p:sp>
        <p:nvSpPr>
          <p:cNvPr id="1822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823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824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2</a:t>
            </a:r>
          </a:p>
          <a:p>
            <a:pPr lvl="1" algn="l">
              <a:defRPr sz="2400"/>
            </a:pPr>
            <a:r>
              <a:t>return 6</a:t>
            </a:r>
          </a:p>
        </p:txBody>
      </p:sp>
      <p:sp>
        <p:nvSpPr>
          <p:cNvPr id="1825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1</a:t>
            </a:r>
          </a:p>
          <a:p>
            <a:pPr lvl="1" algn="l">
              <a:defRPr sz="2400"/>
            </a:pPr>
            <a:r>
              <a:t>return 2</a:t>
            </a:r>
          </a:p>
        </p:txBody>
      </p:sp>
      <p:sp>
        <p:nvSpPr>
          <p:cNvPr id="1826" name="fact(n=1)…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  <a:lvl2pPr algn="l">
              <a:defRPr sz="2400"/>
            </a:lvl2pPr>
            <a:lvl3pPr algn="l">
              <a:defRPr sz="2400"/>
            </a:lvl3pPr>
          </a:lstStyle>
          <a:p>
            <a:pPr/>
            <a:r>
              <a:t>fact(n=1)</a:t>
            </a:r>
          </a:p>
          <a:p>
            <a:pPr lvl="1"/>
            <a:r>
              <a:t>if n == 1:</a:t>
            </a:r>
          </a:p>
          <a:p>
            <a:pPr lvl="2"/>
            <a:r>
              <a:t>return 1</a:t>
            </a:r>
          </a:p>
        </p:txBody>
      </p:sp>
      <p:sp>
        <p:nvSpPr>
          <p:cNvPr id="1831" name="Connection Line"/>
          <p:cNvSpPr/>
          <p:nvPr/>
        </p:nvSpPr>
        <p:spPr>
          <a:xfrm>
            <a:off x="9369359" y="43250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32" name="Connection Line"/>
          <p:cNvSpPr/>
          <p:nvPr/>
        </p:nvSpPr>
        <p:spPr>
          <a:xfrm>
            <a:off x="8848659" y="52267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29" name="Arrow"/>
          <p:cNvSpPr/>
          <p:nvPr/>
        </p:nvSpPr>
        <p:spPr>
          <a:xfrm>
            <a:off x="533400" y="3780581"/>
            <a:ext cx="762348" cy="557214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33" name="Connection Line"/>
          <p:cNvSpPr/>
          <p:nvPr/>
        </p:nvSpPr>
        <p:spPr>
          <a:xfrm>
            <a:off x="8557204" y="6128182"/>
            <a:ext cx="419349" cy="42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4254" y="21435"/>
                  <a:pt x="21454" y="14235"/>
                  <a:pt x="21600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6</a:t>
            </a:r>
          </a:p>
          <a:p>
            <a:pPr lvl="1" algn="l">
              <a:defRPr sz="2400"/>
            </a:pPr>
            <a:r>
              <a:t>return 24</a:t>
            </a:r>
          </a:p>
        </p:txBody>
      </p:sp>
      <p:sp>
        <p:nvSpPr>
          <p:cNvPr id="1836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837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838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2</a:t>
            </a:r>
          </a:p>
          <a:p>
            <a:pPr lvl="1" algn="l">
              <a:defRPr sz="2400"/>
            </a:pPr>
            <a:r>
              <a:t>return 6</a:t>
            </a:r>
          </a:p>
        </p:txBody>
      </p:sp>
      <p:sp>
        <p:nvSpPr>
          <p:cNvPr id="1839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1</a:t>
            </a:r>
          </a:p>
          <a:p>
            <a:pPr lvl="1" algn="l">
              <a:defRPr sz="2400"/>
            </a:pPr>
            <a:r>
              <a:t>return 2</a:t>
            </a:r>
          </a:p>
        </p:txBody>
      </p:sp>
      <p:sp>
        <p:nvSpPr>
          <p:cNvPr id="1840" name="fact(n=1)…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  <a:lvl2pPr algn="l">
              <a:defRPr sz="2400"/>
            </a:lvl2pPr>
            <a:lvl3pPr algn="l">
              <a:defRPr sz="2400"/>
            </a:lvl3pPr>
          </a:lstStyle>
          <a:p>
            <a:pPr/>
            <a:r>
              <a:t>fact(n=1)</a:t>
            </a:r>
          </a:p>
          <a:p>
            <a:pPr lvl="1"/>
            <a:r>
              <a:t>if n == 1:</a:t>
            </a:r>
          </a:p>
          <a:p>
            <a:pPr lvl="2"/>
            <a:r>
              <a:t>return 1</a:t>
            </a:r>
          </a:p>
        </p:txBody>
      </p:sp>
      <p:sp>
        <p:nvSpPr>
          <p:cNvPr id="1845" name="Connection Line"/>
          <p:cNvSpPr/>
          <p:nvPr/>
        </p:nvSpPr>
        <p:spPr>
          <a:xfrm>
            <a:off x="9369359" y="43250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46" name="Connection Line"/>
          <p:cNvSpPr/>
          <p:nvPr/>
        </p:nvSpPr>
        <p:spPr>
          <a:xfrm>
            <a:off x="8848659" y="5226727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47" name="Connection Line"/>
          <p:cNvSpPr/>
          <p:nvPr/>
        </p:nvSpPr>
        <p:spPr>
          <a:xfrm>
            <a:off x="8340659" y="7108714"/>
            <a:ext cx="445397" cy="322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60" h="21421" fill="norm" stroke="1" extrusionOk="0">
                <a:moveTo>
                  <a:pt x="0" y="21417"/>
                </a:moveTo>
                <a:cubicBezTo>
                  <a:pt x="14790" y="21600"/>
                  <a:pt x="21600" y="14461"/>
                  <a:pt x="20431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848" name="Connection Line"/>
          <p:cNvSpPr/>
          <p:nvPr/>
        </p:nvSpPr>
        <p:spPr>
          <a:xfrm>
            <a:off x="8557204" y="6128182"/>
            <a:ext cx="419349" cy="42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4254" y="21435"/>
                  <a:pt x="21454" y="14235"/>
                  <a:pt x="21600" y="0"/>
                </a:cubicBezTo>
              </a:path>
            </a:pathLst>
          </a:custGeom>
          <a:ln w="38100">
            <a:solidFill>
              <a:schemeClr val="accent5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6</a:t>
            </a:r>
          </a:p>
          <a:p>
            <a:pPr lvl="1" algn="l">
              <a:defRPr sz="2400"/>
            </a:pPr>
            <a:r>
              <a:t>return 24</a:t>
            </a:r>
          </a:p>
        </p:txBody>
      </p:sp>
      <p:sp>
        <p:nvSpPr>
          <p:cNvPr id="1851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852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853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2</a:t>
            </a:r>
          </a:p>
          <a:p>
            <a:pPr lvl="1" algn="l">
              <a:defRPr sz="2400"/>
            </a:pPr>
            <a:r>
              <a:t>return 6</a:t>
            </a:r>
          </a:p>
        </p:txBody>
      </p:sp>
      <p:sp>
        <p:nvSpPr>
          <p:cNvPr id="1854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1</a:t>
            </a:r>
          </a:p>
          <a:p>
            <a:pPr lvl="1" algn="l">
              <a:defRPr sz="2400"/>
            </a:pPr>
            <a:r>
              <a:t>return 2</a:t>
            </a:r>
          </a:p>
        </p:txBody>
      </p:sp>
      <p:sp>
        <p:nvSpPr>
          <p:cNvPr id="1855" name="fact(n=1)…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  <a:lvl2pPr algn="l">
              <a:defRPr sz="2400"/>
            </a:lvl2pPr>
            <a:lvl3pPr algn="l">
              <a:defRPr sz="2400"/>
            </a:lvl3pPr>
          </a:lstStyle>
          <a:p>
            <a:pPr/>
            <a:r>
              <a:t>fact(n=1)</a:t>
            </a:r>
          </a:p>
          <a:p>
            <a:pPr lvl="1"/>
            <a:r>
              <a:t>if n == 1:</a:t>
            </a:r>
          </a:p>
          <a:p>
            <a:pPr lvl="2"/>
            <a:r>
              <a:t>return 1</a:t>
            </a:r>
          </a:p>
        </p:txBody>
      </p:sp>
      <p:sp>
        <p:nvSpPr>
          <p:cNvPr id="1856" name="How does Python keep…"/>
          <p:cNvSpPr txBox="1"/>
          <p:nvPr/>
        </p:nvSpPr>
        <p:spPr>
          <a:xfrm>
            <a:off x="716686" y="5599310"/>
            <a:ext cx="547542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How does Python keep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all the variables separate?</a:t>
            </a:r>
          </a:p>
        </p:txBody>
      </p:sp>
      <p:sp>
        <p:nvSpPr>
          <p:cNvPr id="1857" name="Circle"/>
          <p:cNvSpPr/>
          <p:nvPr/>
        </p:nvSpPr>
        <p:spPr>
          <a:xfrm>
            <a:off x="7968001" y="381000"/>
            <a:ext cx="598290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8" name="Circle"/>
          <p:cNvSpPr/>
          <p:nvPr/>
        </p:nvSpPr>
        <p:spPr>
          <a:xfrm>
            <a:off x="7797800" y="5307210"/>
            <a:ext cx="598289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9" name="Circle"/>
          <p:cNvSpPr/>
          <p:nvPr/>
        </p:nvSpPr>
        <p:spPr>
          <a:xfrm>
            <a:off x="7543800" y="6299696"/>
            <a:ext cx="598289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60" name="Circle"/>
          <p:cNvSpPr/>
          <p:nvPr/>
        </p:nvSpPr>
        <p:spPr>
          <a:xfrm>
            <a:off x="8118575" y="4331791"/>
            <a:ext cx="598290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61" name="Circle"/>
          <p:cNvSpPr/>
          <p:nvPr/>
        </p:nvSpPr>
        <p:spPr>
          <a:xfrm>
            <a:off x="8189915" y="1244600"/>
            <a:ext cx="598290" cy="598289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62" name="Circle"/>
          <p:cNvSpPr/>
          <p:nvPr/>
        </p:nvSpPr>
        <p:spPr>
          <a:xfrm>
            <a:off x="8788238" y="3066355"/>
            <a:ext cx="598290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63" name="Circle"/>
          <p:cNvSpPr/>
          <p:nvPr/>
        </p:nvSpPr>
        <p:spPr>
          <a:xfrm>
            <a:off x="8521538" y="2126555"/>
            <a:ext cx="598290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Example: Trees (Finite Recursi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Trees (Finite Recursion)</a:t>
            </a:r>
          </a:p>
        </p:txBody>
      </p:sp>
      <p:sp>
        <p:nvSpPr>
          <p:cNvPr id="242" name="Term: branch"/>
          <p:cNvSpPr txBox="1"/>
          <p:nvPr>
            <p:ph type="body" sz="quarter" idx="1"/>
          </p:nvPr>
        </p:nvSpPr>
        <p:spPr>
          <a:xfrm>
            <a:off x="952500" y="2266850"/>
            <a:ext cx="11099800" cy="8018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Term: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branch</a:t>
            </a:r>
          </a:p>
        </p:txBody>
      </p:sp>
      <p:sp>
        <p:nvSpPr>
          <p:cNvPr id="243" name="Def: wooden stick, with an end splitting into other branches, OR terminating with a leaf"/>
          <p:cNvSpPr txBox="1"/>
          <p:nvPr/>
        </p:nvSpPr>
        <p:spPr>
          <a:xfrm>
            <a:off x="952500" y="3765450"/>
            <a:ext cx="6140947" cy="16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spcBef>
                <a:spcPts val="3600"/>
              </a:spcBef>
              <a:defRPr b="1"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Def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: wooden stick, with an end splitting into other branches, OR terminating with a leaf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10769600" y="4976455"/>
            <a:ext cx="1" cy="979846"/>
          </a:xfrm>
          <a:prstGeom prst="line">
            <a:avLst/>
          </a:prstGeom>
          <a:ln w="1016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5" name="?"/>
          <p:cNvSpPr txBox="1"/>
          <p:nvPr/>
        </p:nvSpPr>
        <p:spPr>
          <a:xfrm>
            <a:off x="10598149" y="437515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Tracing Factorial"/>
          <p:cNvSpPr txBox="1"/>
          <p:nvPr>
            <p:ph type="title"/>
          </p:nvPr>
        </p:nvSpPr>
        <p:spPr>
          <a:xfrm>
            <a:off x="203200" y="127000"/>
            <a:ext cx="5923310" cy="1292424"/>
          </a:xfrm>
          <a:prstGeom prst="rect">
            <a:avLst/>
          </a:prstGeom>
        </p:spPr>
        <p:txBody>
          <a:bodyPr/>
          <a:lstStyle/>
          <a:p>
            <a:pPr/>
            <a:r>
              <a:t>Tracing Factorial</a:t>
            </a:r>
          </a:p>
        </p:txBody>
      </p:sp>
      <p:sp>
        <p:nvSpPr>
          <p:cNvPr id="1866" name="def fact(n):…"/>
          <p:cNvSpPr txBox="1"/>
          <p:nvPr/>
        </p:nvSpPr>
        <p:spPr>
          <a:xfrm>
            <a:off x="545120" y="2330450"/>
            <a:ext cx="625236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867" name="frames to the rescue!"/>
          <p:cNvSpPr txBox="1"/>
          <p:nvPr/>
        </p:nvSpPr>
        <p:spPr>
          <a:xfrm>
            <a:off x="1228750" y="7650360"/>
            <a:ext cx="4451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frames to the rescue!</a:t>
            </a:r>
          </a:p>
        </p:txBody>
      </p:sp>
      <p:sp>
        <p:nvSpPr>
          <p:cNvPr id="1868" name="fact(n=4)…"/>
          <p:cNvSpPr/>
          <p:nvPr/>
        </p:nvSpPr>
        <p:spPr>
          <a:xfrm>
            <a:off x="7454900" y="419100"/>
            <a:ext cx="5245150" cy="684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fact(n=4)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6</a:t>
            </a:r>
          </a:p>
          <a:p>
            <a:pPr lvl="1" algn="l">
              <a:defRPr sz="2400"/>
            </a:pPr>
            <a:r>
              <a:t>return 24</a:t>
            </a:r>
          </a:p>
        </p:txBody>
      </p:sp>
      <p:sp>
        <p:nvSpPr>
          <p:cNvPr id="1869" name="fact(n=3)…"/>
          <p:cNvSpPr/>
          <p:nvPr/>
        </p:nvSpPr>
        <p:spPr>
          <a:xfrm>
            <a:off x="7696200" y="1257300"/>
            <a:ext cx="4762550" cy="495488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fact(n=3)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2</a:t>
            </a:r>
          </a:p>
          <a:p>
            <a:pPr lvl="1" algn="l">
              <a:defRPr sz="2400"/>
            </a:pPr>
            <a:r>
              <a:t>return 6</a:t>
            </a:r>
          </a:p>
        </p:txBody>
      </p:sp>
      <p:sp>
        <p:nvSpPr>
          <p:cNvPr id="1870" name="fact(n=2)…"/>
          <p:cNvSpPr/>
          <p:nvPr/>
        </p:nvSpPr>
        <p:spPr>
          <a:xfrm>
            <a:off x="8026648" y="2161555"/>
            <a:ext cx="4101654" cy="3146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fact(n=2)</a:t>
            </a:r>
          </a:p>
          <a:p>
            <a:pPr lvl="1" algn="l">
              <a:defRPr sz="2400"/>
            </a:pPr>
            <a:r>
              <a:t>if n == 1:</a:t>
            </a: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</a:p>
          <a:p>
            <a:pPr lvl="1" algn="l">
              <a:defRPr sz="2400"/>
            </a:pPr>
            <a:r>
              <a:t>p = 1</a:t>
            </a:r>
          </a:p>
          <a:p>
            <a:pPr lvl="1" algn="l">
              <a:defRPr sz="2400"/>
            </a:pPr>
            <a:r>
              <a:t>return 2</a:t>
            </a:r>
          </a:p>
        </p:txBody>
      </p:sp>
      <p:sp>
        <p:nvSpPr>
          <p:cNvPr id="1871" name="fact(n=1)…"/>
          <p:cNvSpPr/>
          <p:nvPr/>
        </p:nvSpPr>
        <p:spPr>
          <a:xfrm>
            <a:off x="8287146" y="3101230"/>
            <a:ext cx="3580657" cy="1267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  <a:lvl2pPr algn="l">
              <a:defRPr sz="2400"/>
            </a:lvl2pPr>
            <a:lvl3pPr algn="l">
              <a:defRPr sz="2400"/>
            </a:lvl3pPr>
          </a:lstStyle>
          <a:p>
            <a:pPr/>
            <a:r>
              <a:t>fact(n=1)</a:t>
            </a:r>
          </a:p>
          <a:p>
            <a:pPr lvl="1"/>
            <a:r>
              <a:t>if n == 1:</a:t>
            </a:r>
          </a:p>
          <a:p>
            <a:pPr lvl="2"/>
            <a:r>
              <a:t>return 1</a:t>
            </a:r>
          </a:p>
        </p:txBody>
      </p:sp>
      <p:sp>
        <p:nvSpPr>
          <p:cNvPr id="1872" name="Circle"/>
          <p:cNvSpPr/>
          <p:nvPr/>
        </p:nvSpPr>
        <p:spPr>
          <a:xfrm>
            <a:off x="7968001" y="381000"/>
            <a:ext cx="598290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3" name="Circle"/>
          <p:cNvSpPr/>
          <p:nvPr/>
        </p:nvSpPr>
        <p:spPr>
          <a:xfrm>
            <a:off x="7797800" y="5307210"/>
            <a:ext cx="598289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4" name="Circle"/>
          <p:cNvSpPr/>
          <p:nvPr/>
        </p:nvSpPr>
        <p:spPr>
          <a:xfrm>
            <a:off x="7543800" y="6299696"/>
            <a:ext cx="598289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5" name="Circle"/>
          <p:cNvSpPr/>
          <p:nvPr/>
        </p:nvSpPr>
        <p:spPr>
          <a:xfrm>
            <a:off x="8118575" y="4331791"/>
            <a:ext cx="598290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6" name="Circle"/>
          <p:cNvSpPr/>
          <p:nvPr/>
        </p:nvSpPr>
        <p:spPr>
          <a:xfrm>
            <a:off x="8189915" y="1244600"/>
            <a:ext cx="598290" cy="598289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7" name="Circle"/>
          <p:cNvSpPr/>
          <p:nvPr/>
        </p:nvSpPr>
        <p:spPr>
          <a:xfrm>
            <a:off x="8788238" y="3066355"/>
            <a:ext cx="598290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8" name="Circle"/>
          <p:cNvSpPr/>
          <p:nvPr/>
        </p:nvSpPr>
        <p:spPr>
          <a:xfrm>
            <a:off x="8521538" y="2126555"/>
            <a:ext cx="598290" cy="598290"/>
          </a:xfrm>
          <a:prstGeom prst="ellips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9" name="How does Python keep…"/>
          <p:cNvSpPr txBox="1"/>
          <p:nvPr/>
        </p:nvSpPr>
        <p:spPr>
          <a:xfrm>
            <a:off x="716686" y="5599310"/>
            <a:ext cx="547542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How does Python keep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all the variables separate?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Deep Dive: Invocation State"/>
          <p:cNvSpPr txBox="1"/>
          <p:nvPr>
            <p:ph type="title"/>
          </p:nvPr>
        </p:nvSpPr>
        <p:spPr>
          <a:xfrm>
            <a:off x="952500" y="254000"/>
            <a:ext cx="11099800" cy="904925"/>
          </a:xfrm>
          <a:prstGeom prst="rect">
            <a:avLst/>
          </a:prstGeom>
        </p:spPr>
        <p:txBody>
          <a:bodyPr/>
          <a:lstStyle/>
          <a:p>
            <a:pPr/>
            <a:r>
              <a:t>Deep Dive: Invocation State</a:t>
            </a:r>
          </a:p>
        </p:txBody>
      </p:sp>
      <p:sp>
        <p:nvSpPr>
          <p:cNvPr id="1882" name="In recursion, each function invocation has its own state, but multiple invocations share code."/>
          <p:cNvSpPr txBox="1"/>
          <p:nvPr>
            <p:ph type="body" idx="1"/>
          </p:nvPr>
        </p:nvSpPr>
        <p:spPr>
          <a:xfrm>
            <a:off x="952500" y="1367879"/>
            <a:ext cx="10673656" cy="598958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In recursion, each function invocation has its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own state</a:t>
            </a:r>
            <a:r>
              <a:t>, but multiple invocations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share code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Deep Dive: Invocation State"/>
          <p:cNvSpPr txBox="1"/>
          <p:nvPr>
            <p:ph type="title"/>
          </p:nvPr>
        </p:nvSpPr>
        <p:spPr>
          <a:xfrm>
            <a:off x="952500" y="254000"/>
            <a:ext cx="11099800" cy="904925"/>
          </a:xfrm>
          <a:prstGeom prst="rect">
            <a:avLst/>
          </a:prstGeom>
        </p:spPr>
        <p:txBody>
          <a:bodyPr/>
          <a:lstStyle/>
          <a:p>
            <a:pPr/>
            <a:r>
              <a:t>Deep Dive: Invocation State</a:t>
            </a:r>
          </a:p>
        </p:txBody>
      </p:sp>
      <p:sp>
        <p:nvSpPr>
          <p:cNvPr id="1885" name="In recursion, each function invocation has its own state, but multiple invocations share code.…"/>
          <p:cNvSpPr txBox="1"/>
          <p:nvPr>
            <p:ph type="body" sz="half" idx="1"/>
          </p:nvPr>
        </p:nvSpPr>
        <p:spPr>
          <a:xfrm>
            <a:off x="952500" y="1367879"/>
            <a:ext cx="10673656" cy="458742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In recursion, each function invocation has its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own state</a:t>
            </a:r>
            <a:r>
              <a:t>, but multiple invocations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share code</a:t>
            </a:r>
            <a:r>
              <a:t>.</a:t>
            </a:r>
          </a:p>
          <a:p>
            <a:pPr marL="0" indent="0">
              <a:buSzTx/>
              <a:buNone/>
              <a:defRPr sz="2600"/>
            </a:pPr>
            <a:r>
              <a:t>Variables for an invocation exist in a </a:t>
            </a:r>
            <a:r>
              <a:rPr b="1" i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frame</a:t>
            </a:r>
          </a:p>
        </p:txBody>
      </p:sp>
      <p:sp>
        <p:nvSpPr>
          <p:cNvPr id="1886" name="frame:"/>
          <p:cNvSpPr txBox="1"/>
          <p:nvPr/>
        </p:nvSpPr>
        <p:spPr>
          <a:xfrm>
            <a:off x="1631797" y="6437014"/>
            <a:ext cx="14100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frame:</a:t>
            </a:r>
          </a:p>
        </p:txBody>
      </p:sp>
      <p:sp>
        <p:nvSpPr>
          <p:cNvPr id="1887" name="variables"/>
          <p:cNvSpPr/>
          <p:nvPr/>
        </p:nvSpPr>
        <p:spPr>
          <a:xfrm>
            <a:off x="3250332" y="6098827"/>
            <a:ext cx="1988096" cy="13240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Deep Dive: Invocation State"/>
          <p:cNvSpPr txBox="1"/>
          <p:nvPr>
            <p:ph type="title"/>
          </p:nvPr>
        </p:nvSpPr>
        <p:spPr>
          <a:xfrm>
            <a:off x="952500" y="254000"/>
            <a:ext cx="11099800" cy="904925"/>
          </a:xfrm>
          <a:prstGeom prst="rect">
            <a:avLst/>
          </a:prstGeom>
        </p:spPr>
        <p:txBody>
          <a:bodyPr/>
          <a:lstStyle/>
          <a:p>
            <a:pPr/>
            <a:r>
              <a:t>Deep Dive: Invocation State</a:t>
            </a:r>
          </a:p>
        </p:txBody>
      </p:sp>
      <p:sp>
        <p:nvSpPr>
          <p:cNvPr id="1890" name="In recursion, each function invocation has its own state, but multiple invocations share code.…"/>
          <p:cNvSpPr txBox="1"/>
          <p:nvPr>
            <p:ph type="body" sz="half" idx="1"/>
          </p:nvPr>
        </p:nvSpPr>
        <p:spPr>
          <a:xfrm>
            <a:off x="952500" y="1367879"/>
            <a:ext cx="10673656" cy="458742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In recursion, each function invocation has its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own state</a:t>
            </a:r>
            <a:r>
              <a:t>, but multiple invocations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share code</a:t>
            </a:r>
            <a:r>
              <a:t>.</a:t>
            </a:r>
          </a:p>
          <a:p>
            <a:pPr marL="0" indent="0">
              <a:buSzTx/>
              <a:buNone/>
              <a:defRPr sz="2600"/>
            </a:pPr>
            <a:r>
              <a:t>Variables for an invocation exist in a </a:t>
            </a:r>
            <a:r>
              <a:rPr b="1" i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frame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the frames are stored in the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 stack</a:t>
            </a:r>
          </a:p>
        </p:txBody>
      </p:sp>
      <p:sp>
        <p:nvSpPr>
          <p:cNvPr id="1891" name="frame:"/>
          <p:cNvSpPr txBox="1"/>
          <p:nvPr/>
        </p:nvSpPr>
        <p:spPr>
          <a:xfrm>
            <a:off x="1631797" y="6437014"/>
            <a:ext cx="14100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frame:</a:t>
            </a:r>
          </a:p>
        </p:txBody>
      </p:sp>
      <p:sp>
        <p:nvSpPr>
          <p:cNvPr id="1892" name="stack:"/>
          <p:cNvSpPr txBox="1"/>
          <p:nvPr/>
        </p:nvSpPr>
        <p:spPr>
          <a:xfrm>
            <a:off x="5708345" y="6437014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stack:</a:t>
            </a:r>
          </a:p>
        </p:txBody>
      </p:sp>
      <p:sp>
        <p:nvSpPr>
          <p:cNvPr id="1893" name="Rectangle"/>
          <p:cNvSpPr/>
          <p:nvPr/>
        </p:nvSpPr>
        <p:spPr>
          <a:xfrm>
            <a:off x="7288931" y="6327427"/>
            <a:ext cx="1565772" cy="238573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4" name="Rectangle"/>
          <p:cNvSpPr/>
          <p:nvPr/>
        </p:nvSpPr>
        <p:spPr>
          <a:xfrm>
            <a:off x="7288931" y="6547693"/>
            <a:ext cx="1565772" cy="238572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5" name="Rectangle"/>
          <p:cNvSpPr/>
          <p:nvPr/>
        </p:nvSpPr>
        <p:spPr>
          <a:xfrm>
            <a:off x="7288931" y="6776293"/>
            <a:ext cx="1565772" cy="238572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6" name="Rectangle"/>
          <p:cNvSpPr/>
          <p:nvPr/>
        </p:nvSpPr>
        <p:spPr>
          <a:xfrm>
            <a:off x="7288931" y="7015782"/>
            <a:ext cx="1565772" cy="238573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7" name="Rectangle"/>
          <p:cNvSpPr/>
          <p:nvPr/>
        </p:nvSpPr>
        <p:spPr>
          <a:xfrm>
            <a:off x="7288931" y="7244382"/>
            <a:ext cx="1565772" cy="238573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8" name="Rectangle"/>
          <p:cNvSpPr/>
          <p:nvPr/>
        </p:nvSpPr>
        <p:spPr>
          <a:xfrm>
            <a:off x="7288931" y="6098827"/>
            <a:ext cx="1565772" cy="2385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2" name="Connection Line"/>
          <p:cNvSpPr/>
          <p:nvPr/>
        </p:nvSpPr>
        <p:spPr>
          <a:xfrm>
            <a:off x="8945546" y="6155434"/>
            <a:ext cx="1035051" cy="232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69" fill="norm" stroke="1" extrusionOk="0">
                <a:moveTo>
                  <a:pt x="0" y="2491"/>
                </a:moveTo>
                <a:cubicBezTo>
                  <a:pt x="5290" y="-3631"/>
                  <a:pt x="12490" y="1528"/>
                  <a:pt x="21600" y="1796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00" name="active"/>
          <p:cNvSpPr txBox="1"/>
          <p:nvPr/>
        </p:nvSpPr>
        <p:spPr>
          <a:xfrm>
            <a:off x="9463379" y="6400279"/>
            <a:ext cx="10630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active</a:t>
            </a:r>
          </a:p>
        </p:txBody>
      </p:sp>
      <p:sp>
        <p:nvSpPr>
          <p:cNvPr id="1901" name="variables"/>
          <p:cNvSpPr/>
          <p:nvPr/>
        </p:nvSpPr>
        <p:spPr>
          <a:xfrm>
            <a:off x="3250332" y="6098827"/>
            <a:ext cx="1988096" cy="13240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Deep Dive: Invocation State"/>
          <p:cNvSpPr txBox="1"/>
          <p:nvPr>
            <p:ph type="title"/>
          </p:nvPr>
        </p:nvSpPr>
        <p:spPr>
          <a:xfrm>
            <a:off x="952500" y="254000"/>
            <a:ext cx="11099800" cy="904925"/>
          </a:xfrm>
          <a:prstGeom prst="rect">
            <a:avLst/>
          </a:prstGeom>
        </p:spPr>
        <p:txBody>
          <a:bodyPr/>
          <a:lstStyle/>
          <a:p>
            <a:pPr/>
            <a:r>
              <a:t>Deep Dive: Invocation State</a:t>
            </a:r>
          </a:p>
        </p:txBody>
      </p:sp>
      <p:sp>
        <p:nvSpPr>
          <p:cNvPr id="1905" name="In recursion, each function invocation has its own state, but multiple invocations share code.…"/>
          <p:cNvSpPr txBox="1"/>
          <p:nvPr>
            <p:ph type="body" sz="half" idx="1"/>
          </p:nvPr>
        </p:nvSpPr>
        <p:spPr>
          <a:xfrm>
            <a:off x="952500" y="1367879"/>
            <a:ext cx="10673656" cy="458742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In recursion, each function invocation has its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own state</a:t>
            </a:r>
            <a:r>
              <a:t>, but multiple invocations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share code</a:t>
            </a:r>
            <a:r>
              <a:t>.</a:t>
            </a:r>
          </a:p>
          <a:p>
            <a:pPr marL="0" indent="0">
              <a:buSzTx/>
              <a:buNone/>
              <a:defRPr sz="2600"/>
            </a:pPr>
            <a:r>
              <a:t>Variables for an invocation exist in a </a:t>
            </a:r>
            <a:r>
              <a:rPr b="1" i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frame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the frames are stored in the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 stack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one invocation is active at a time: its frame is on the top of stack</a:t>
            </a:r>
          </a:p>
        </p:txBody>
      </p:sp>
      <p:sp>
        <p:nvSpPr>
          <p:cNvPr id="1906" name="frame:"/>
          <p:cNvSpPr txBox="1"/>
          <p:nvPr/>
        </p:nvSpPr>
        <p:spPr>
          <a:xfrm>
            <a:off x="1631797" y="6437014"/>
            <a:ext cx="14100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frame:</a:t>
            </a:r>
          </a:p>
        </p:txBody>
      </p:sp>
      <p:sp>
        <p:nvSpPr>
          <p:cNvPr id="1907" name="stack:"/>
          <p:cNvSpPr txBox="1"/>
          <p:nvPr/>
        </p:nvSpPr>
        <p:spPr>
          <a:xfrm>
            <a:off x="5708345" y="6437014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stack:</a:t>
            </a:r>
          </a:p>
        </p:txBody>
      </p:sp>
      <p:sp>
        <p:nvSpPr>
          <p:cNvPr id="1908" name="Rectangle"/>
          <p:cNvSpPr/>
          <p:nvPr/>
        </p:nvSpPr>
        <p:spPr>
          <a:xfrm>
            <a:off x="7288931" y="6547693"/>
            <a:ext cx="1565772" cy="238572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09" name="Rectangle"/>
          <p:cNvSpPr/>
          <p:nvPr/>
        </p:nvSpPr>
        <p:spPr>
          <a:xfrm>
            <a:off x="7288931" y="6776293"/>
            <a:ext cx="1565772" cy="238572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0" name="Rectangle"/>
          <p:cNvSpPr/>
          <p:nvPr/>
        </p:nvSpPr>
        <p:spPr>
          <a:xfrm>
            <a:off x="7288931" y="7015782"/>
            <a:ext cx="1565772" cy="238573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1" name="Rectangle"/>
          <p:cNvSpPr/>
          <p:nvPr/>
        </p:nvSpPr>
        <p:spPr>
          <a:xfrm>
            <a:off x="7288931" y="7244382"/>
            <a:ext cx="1565772" cy="238573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7" name="Connection Line"/>
          <p:cNvSpPr/>
          <p:nvPr/>
        </p:nvSpPr>
        <p:spPr>
          <a:xfrm>
            <a:off x="8945546" y="6358634"/>
            <a:ext cx="1035051" cy="232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69" fill="norm" stroke="1" extrusionOk="0">
                <a:moveTo>
                  <a:pt x="0" y="2491"/>
                </a:moveTo>
                <a:cubicBezTo>
                  <a:pt x="5290" y="-3631"/>
                  <a:pt x="12490" y="1528"/>
                  <a:pt x="21600" y="1796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913" name="active"/>
          <p:cNvSpPr txBox="1"/>
          <p:nvPr/>
        </p:nvSpPr>
        <p:spPr>
          <a:xfrm>
            <a:off x="9463379" y="6603479"/>
            <a:ext cx="10630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active</a:t>
            </a:r>
          </a:p>
        </p:txBody>
      </p:sp>
      <p:sp>
        <p:nvSpPr>
          <p:cNvPr id="1914" name="Rectangle"/>
          <p:cNvSpPr/>
          <p:nvPr/>
        </p:nvSpPr>
        <p:spPr>
          <a:xfrm>
            <a:off x="7288931" y="6327427"/>
            <a:ext cx="1565772" cy="2385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15" name="pop!"/>
          <p:cNvSpPr txBox="1"/>
          <p:nvPr/>
        </p:nvSpPr>
        <p:spPr>
          <a:xfrm>
            <a:off x="7746570" y="5930825"/>
            <a:ext cx="65049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pop!</a:t>
            </a:r>
          </a:p>
        </p:txBody>
      </p:sp>
      <p:sp>
        <p:nvSpPr>
          <p:cNvPr id="1916" name="variables"/>
          <p:cNvSpPr/>
          <p:nvPr/>
        </p:nvSpPr>
        <p:spPr>
          <a:xfrm>
            <a:off x="3250332" y="6098827"/>
            <a:ext cx="1988096" cy="13240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Deep Dive: Invocation State"/>
          <p:cNvSpPr txBox="1"/>
          <p:nvPr>
            <p:ph type="title"/>
          </p:nvPr>
        </p:nvSpPr>
        <p:spPr>
          <a:xfrm>
            <a:off x="952500" y="254000"/>
            <a:ext cx="11099800" cy="904925"/>
          </a:xfrm>
          <a:prstGeom prst="rect">
            <a:avLst/>
          </a:prstGeom>
        </p:spPr>
        <p:txBody>
          <a:bodyPr/>
          <a:lstStyle/>
          <a:p>
            <a:pPr/>
            <a:r>
              <a:t>Deep Dive: Invocation State</a:t>
            </a:r>
          </a:p>
        </p:txBody>
      </p:sp>
      <p:sp>
        <p:nvSpPr>
          <p:cNvPr id="1920" name="In recursion, each function invocation has its own state, but multiple invocations share code.…"/>
          <p:cNvSpPr txBox="1"/>
          <p:nvPr>
            <p:ph type="body" sz="half" idx="1"/>
          </p:nvPr>
        </p:nvSpPr>
        <p:spPr>
          <a:xfrm>
            <a:off x="952500" y="1367879"/>
            <a:ext cx="10673656" cy="458742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In recursion, each function invocation has its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own state</a:t>
            </a:r>
            <a:r>
              <a:t>, but multiple invocations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share code</a:t>
            </a:r>
            <a:r>
              <a:t>.</a:t>
            </a:r>
          </a:p>
          <a:p>
            <a:pPr marL="0" indent="0">
              <a:buSzTx/>
              <a:buNone/>
              <a:defRPr sz="2600"/>
            </a:pPr>
            <a:r>
              <a:t>Variables for an invocation exist in a </a:t>
            </a:r>
            <a:r>
              <a:rPr b="1" i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frame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the frames are stored in the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 stack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one invocation is active at a time: its frame is on the top of stack</a:t>
            </a:r>
          </a:p>
          <a:p>
            <a:pPr marL="598311" indent="-395111">
              <a:spcBef>
                <a:spcPts val="800"/>
              </a:spcBef>
              <a:defRPr sz="2600"/>
            </a:pPr>
            <a:r>
              <a:t>if a function calls itself, there will be multiple frames at the same time for the multiple invocations of the same function</a:t>
            </a:r>
          </a:p>
        </p:txBody>
      </p:sp>
      <p:sp>
        <p:nvSpPr>
          <p:cNvPr id="1921" name="frame:"/>
          <p:cNvSpPr txBox="1"/>
          <p:nvPr/>
        </p:nvSpPr>
        <p:spPr>
          <a:xfrm>
            <a:off x="1631797" y="6437014"/>
            <a:ext cx="14100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frame:</a:t>
            </a:r>
          </a:p>
        </p:txBody>
      </p:sp>
      <p:sp>
        <p:nvSpPr>
          <p:cNvPr id="1922" name="stack:"/>
          <p:cNvSpPr txBox="1"/>
          <p:nvPr/>
        </p:nvSpPr>
        <p:spPr>
          <a:xfrm>
            <a:off x="5708345" y="6437014"/>
            <a:ext cx="13341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stack:</a:t>
            </a:r>
          </a:p>
        </p:txBody>
      </p:sp>
      <p:sp>
        <p:nvSpPr>
          <p:cNvPr id="1923" name="Rectangle"/>
          <p:cNvSpPr/>
          <p:nvPr/>
        </p:nvSpPr>
        <p:spPr>
          <a:xfrm>
            <a:off x="7288931" y="6547693"/>
            <a:ext cx="1565772" cy="238572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4" name="Rectangle"/>
          <p:cNvSpPr/>
          <p:nvPr/>
        </p:nvSpPr>
        <p:spPr>
          <a:xfrm>
            <a:off x="7288931" y="6776293"/>
            <a:ext cx="1565772" cy="238572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5" name="Rectangle"/>
          <p:cNvSpPr/>
          <p:nvPr/>
        </p:nvSpPr>
        <p:spPr>
          <a:xfrm>
            <a:off x="7288931" y="7015782"/>
            <a:ext cx="1565772" cy="238573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6" name="Rectangle"/>
          <p:cNvSpPr/>
          <p:nvPr/>
        </p:nvSpPr>
        <p:spPr>
          <a:xfrm>
            <a:off x="7288931" y="7244382"/>
            <a:ext cx="1565772" cy="238573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7" name="Rectangle"/>
          <p:cNvSpPr/>
          <p:nvPr/>
        </p:nvSpPr>
        <p:spPr>
          <a:xfrm>
            <a:off x="7288931" y="6327427"/>
            <a:ext cx="1565772" cy="238573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1" sz="24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28" name="fact"/>
          <p:cNvSpPr txBox="1"/>
          <p:nvPr/>
        </p:nvSpPr>
        <p:spPr>
          <a:xfrm>
            <a:off x="8998917" y="6227762"/>
            <a:ext cx="5659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fact</a:t>
            </a:r>
          </a:p>
        </p:txBody>
      </p:sp>
      <p:sp>
        <p:nvSpPr>
          <p:cNvPr id="1929" name="variables"/>
          <p:cNvSpPr/>
          <p:nvPr/>
        </p:nvSpPr>
        <p:spPr>
          <a:xfrm>
            <a:off x="3250332" y="6098827"/>
            <a:ext cx="1988096" cy="132407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variables</a:t>
            </a:r>
          </a:p>
        </p:txBody>
      </p:sp>
      <p:sp>
        <p:nvSpPr>
          <p:cNvPr id="1930" name="fact"/>
          <p:cNvSpPr txBox="1"/>
          <p:nvPr/>
        </p:nvSpPr>
        <p:spPr>
          <a:xfrm>
            <a:off x="8998917" y="6462712"/>
            <a:ext cx="5659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fact</a:t>
            </a:r>
          </a:p>
        </p:txBody>
      </p:sp>
      <p:sp>
        <p:nvSpPr>
          <p:cNvPr id="1931" name="fact"/>
          <p:cNvSpPr txBox="1"/>
          <p:nvPr/>
        </p:nvSpPr>
        <p:spPr>
          <a:xfrm>
            <a:off x="8998917" y="6697662"/>
            <a:ext cx="5659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fact</a:t>
            </a:r>
          </a:p>
        </p:txBody>
      </p:sp>
      <p:sp>
        <p:nvSpPr>
          <p:cNvPr id="1932" name="fact"/>
          <p:cNvSpPr txBox="1"/>
          <p:nvPr/>
        </p:nvSpPr>
        <p:spPr>
          <a:xfrm>
            <a:off x="8998917" y="6932612"/>
            <a:ext cx="56599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fact</a:t>
            </a:r>
          </a:p>
        </p:txBody>
      </p:sp>
      <p:sp>
        <p:nvSpPr>
          <p:cNvPr id="1933" name="global"/>
          <p:cNvSpPr txBox="1"/>
          <p:nvPr/>
        </p:nvSpPr>
        <p:spPr>
          <a:xfrm>
            <a:off x="8998917" y="7167562"/>
            <a:ext cx="8199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/>
            <a:r>
              <a:t>global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1936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37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938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39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940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941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942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943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944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945" name="Arrow"/>
          <p:cNvSpPr/>
          <p:nvPr/>
        </p:nvSpPr>
        <p:spPr>
          <a:xfrm rot="5400000">
            <a:off x="1808981" y="6066835"/>
            <a:ext cx="647701" cy="617787"/>
          </a:xfrm>
          <a:prstGeom prst="rightArrow">
            <a:avLst>
              <a:gd name="adj1" fmla="val 32000"/>
              <a:gd name="adj2" fmla="val 67099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6" name="Current…"/>
          <p:cNvSpPr txBox="1"/>
          <p:nvPr/>
        </p:nvSpPr>
        <p:spPr>
          <a:xfrm>
            <a:off x="601897" y="4800600"/>
            <a:ext cx="306186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Current</a:t>
            </a:r>
          </a:p>
          <a:p>
            <a:pPr/>
            <a:r>
              <a:t>Runtime Stack</a:t>
            </a:r>
          </a:p>
        </p:txBody>
      </p:sp>
      <p:sp>
        <p:nvSpPr>
          <p:cNvPr id="1947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  <p:sp>
        <p:nvSpPr>
          <p:cNvPr id="1948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949" name="TODO: grow down!!!!!!!!!!"/>
          <p:cNvSpPr txBox="1"/>
          <p:nvPr/>
        </p:nvSpPr>
        <p:spPr>
          <a:xfrm>
            <a:off x="4030194" y="3659385"/>
            <a:ext cx="54393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TODO: grow down!!!!!!!!!!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1952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53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954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55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956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957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958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959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960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961" name="Current…"/>
          <p:cNvSpPr txBox="1"/>
          <p:nvPr/>
        </p:nvSpPr>
        <p:spPr>
          <a:xfrm>
            <a:off x="601897" y="4800600"/>
            <a:ext cx="306186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Current</a:t>
            </a:r>
          </a:p>
          <a:p>
            <a:pPr/>
            <a:r>
              <a:t>Runtime Stack</a:t>
            </a:r>
          </a:p>
        </p:txBody>
      </p:sp>
      <p:sp>
        <p:nvSpPr>
          <p:cNvPr id="1962" name="Arrow"/>
          <p:cNvSpPr/>
          <p:nvPr/>
        </p:nvSpPr>
        <p:spPr>
          <a:xfrm rot="5400000">
            <a:off x="1808981" y="6066835"/>
            <a:ext cx="647701" cy="617787"/>
          </a:xfrm>
          <a:prstGeom prst="rightArrow">
            <a:avLst>
              <a:gd name="adj1" fmla="val 32000"/>
              <a:gd name="adj2" fmla="val 67099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63" name="call fact(3)"/>
          <p:cNvSpPr txBox="1"/>
          <p:nvPr/>
        </p:nvSpPr>
        <p:spPr>
          <a:xfrm>
            <a:off x="4595821" y="3660269"/>
            <a:ext cx="2873358" cy="655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call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fact(3)</a:t>
            </a:r>
          </a:p>
        </p:txBody>
      </p:sp>
      <p:sp>
        <p:nvSpPr>
          <p:cNvPr id="1964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  <p:sp>
        <p:nvSpPr>
          <p:cNvPr id="1965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1968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1969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</p:txBody>
      </p:sp>
      <p:sp>
        <p:nvSpPr>
          <p:cNvPr id="1970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71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972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73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974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975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976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977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1978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979" name="Arrow"/>
          <p:cNvSpPr/>
          <p:nvPr/>
        </p:nvSpPr>
        <p:spPr>
          <a:xfrm rot="5400000">
            <a:off x="3286670" y="4917321"/>
            <a:ext cx="647701" cy="617787"/>
          </a:xfrm>
          <a:prstGeom prst="rightArrow">
            <a:avLst>
              <a:gd name="adj1" fmla="val 32000"/>
              <a:gd name="adj2" fmla="val 67099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80" name="new, active frame"/>
          <p:cNvSpPr txBox="1"/>
          <p:nvPr/>
        </p:nvSpPr>
        <p:spPr>
          <a:xfrm>
            <a:off x="4590211" y="5937262"/>
            <a:ext cx="369737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new, active frame</a:t>
            </a:r>
          </a:p>
        </p:txBody>
      </p:sp>
      <p:sp>
        <p:nvSpPr>
          <p:cNvPr id="1981" name="Line"/>
          <p:cNvSpPr/>
          <p:nvPr/>
        </p:nvSpPr>
        <p:spPr>
          <a:xfrm flipV="1">
            <a:off x="4271182" y="6744344"/>
            <a:ext cx="166700" cy="166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2" name="Line"/>
          <p:cNvSpPr/>
          <p:nvPr/>
        </p:nvSpPr>
        <p:spPr>
          <a:xfrm>
            <a:off x="4271182" y="5640100"/>
            <a:ext cx="166700" cy="1667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3" name="Line"/>
          <p:cNvSpPr/>
          <p:nvPr/>
        </p:nvSpPr>
        <p:spPr>
          <a:xfrm>
            <a:off x="4423582" y="5779800"/>
            <a:ext cx="1" cy="98802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4" name="Current…"/>
          <p:cNvSpPr txBox="1"/>
          <p:nvPr/>
        </p:nvSpPr>
        <p:spPr>
          <a:xfrm>
            <a:off x="2079586" y="3642149"/>
            <a:ext cx="306186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Current</a:t>
            </a:r>
          </a:p>
          <a:p>
            <a:pPr/>
            <a:r>
              <a:t>Runtime Stack</a:t>
            </a:r>
          </a:p>
        </p:txBody>
      </p:sp>
      <p:sp>
        <p:nvSpPr>
          <p:cNvPr id="1985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  <p:sp>
        <p:nvSpPr>
          <p:cNvPr id="1986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987" name="Arrow"/>
          <p:cNvSpPr/>
          <p:nvPr/>
        </p:nvSpPr>
        <p:spPr>
          <a:xfrm>
            <a:off x="6413500" y="57308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lobal"/>
          <p:cNvSpPr/>
          <p:nvPr/>
        </p:nvSpPr>
        <p:spPr>
          <a:xfrm>
            <a:off x="1700932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1990" name="global"/>
          <p:cNvSpPr/>
          <p:nvPr/>
        </p:nvSpPr>
        <p:spPr>
          <a:xfrm>
            <a:off x="3178621" y="6871357"/>
            <a:ext cx="863799" cy="609601"/>
          </a:xfrm>
          <a:prstGeom prst="rect">
            <a:avLst/>
          </a:prstGeom>
          <a:solidFill>
            <a:srgbClr val="FFFFFF"/>
          </a:solidFill>
          <a:ln w="381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1" sz="1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global</a:t>
            </a:r>
          </a:p>
        </p:txBody>
      </p:sp>
      <p:sp>
        <p:nvSpPr>
          <p:cNvPr id="1991" name="fact…"/>
          <p:cNvSpPr/>
          <p:nvPr/>
        </p:nvSpPr>
        <p:spPr>
          <a:xfrm>
            <a:off x="3178621" y="5633950"/>
            <a:ext cx="863799" cy="1254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fact</a:t>
            </a:r>
          </a:p>
          <a:p>
            <a:pPr algn="l">
              <a:defRPr sz="2400"/>
            </a:pPr>
            <a:r>
              <a:t>n=3</a:t>
            </a:r>
          </a:p>
          <a:p>
            <a:pPr algn="l">
              <a:defRPr sz="2400"/>
            </a:pPr>
            <a:r>
              <a:t>p=</a:t>
            </a:r>
          </a:p>
        </p:txBody>
      </p:sp>
      <p:sp>
        <p:nvSpPr>
          <p:cNvPr id="1992" name="def fact(n):…"/>
          <p:cNvSpPr txBox="1"/>
          <p:nvPr/>
        </p:nvSpPr>
        <p:spPr>
          <a:xfrm>
            <a:off x="7238426" y="585936"/>
            <a:ext cx="5749672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C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fact</a:t>
            </a:r>
            <a:r>
              <a:t>(n):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CFF"/>
                </a:solidFill>
              </a:rPr>
              <a:t>if</a:t>
            </a:r>
            <a:r>
              <a:t> n == 1: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D03CFF"/>
                </a:solidFill>
              </a:rPr>
              <a:t>return</a:t>
            </a:r>
            <a:r>
              <a:t>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CD7923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 =	fact(n-1)</a:t>
            </a:r>
            <a:r>
              <a:t>                                   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50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* p</a:t>
            </a:r>
          </a:p>
        </p:txBody>
      </p:sp>
      <p:sp>
        <p:nvSpPr>
          <p:cNvPr id="1993" name="Arrow"/>
          <p:cNvSpPr/>
          <p:nvPr/>
        </p:nvSpPr>
        <p:spPr>
          <a:xfrm>
            <a:off x="7175500" y="1665287"/>
            <a:ext cx="762348" cy="557213"/>
          </a:xfrm>
          <a:prstGeom prst="rightArrow">
            <a:avLst>
              <a:gd name="adj1" fmla="val 32000"/>
              <a:gd name="adj2" fmla="val 87561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94" name="Line"/>
          <p:cNvSpPr/>
          <p:nvPr/>
        </p:nvSpPr>
        <p:spPr>
          <a:xfrm>
            <a:off x="1025393" y="7572771"/>
            <a:ext cx="1095401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95" name="time"/>
          <p:cNvSpPr txBox="1"/>
          <p:nvPr/>
        </p:nvSpPr>
        <p:spPr>
          <a:xfrm>
            <a:off x="6068392" y="8089713"/>
            <a:ext cx="7410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996" name="0"/>
          <p:cNvSpPr txBox="1"/>
          <p:nvPr/>
        </p:nvSpPr>
        <p:spPr>
          <a:xfrm>
            <a:off x="194857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97" name="1"/>
          <p:cNvSpPr txBox="1"/>
          <p:nvPr/>
        </p:nvSpPr>
        <p:spPr>
          <a:xfrm>
            <a:off x="3426269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998" name="2"/>
          <p:cNvSpPr txBox="1"/>
          <p:nvPr/>
        </p:nvSpPr>
        <p:spPr>
          <a:xfrm>
            <a:off x="4747330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999" name="3"/>
          <p:cNvSpPr txBox="1"/>
          <p:nvPr/>
        </p:nvSpPr>
        <p:spPr>
          <a:xfrm>
            <a:off x="6254648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000" name="4"/>
          <p:cNvSpPr txBox="1"/>
          <p:nvPr/>
        </p:nvSpPr>
        <p:spPr>
          <a:xfrm>
            <a:off x="7761965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001" name="5"/>
          <p:cNvSpPr txBox="1"/>
          <p:nvPr/>
        </p:nvSpPr>
        <p:spPr>
          <a:xfrm>
            <a:off x="921002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2002" name="6"/>
          <p:cNvSpPr txBox="1"/>
          <p:nvPr/>
        </p:nvSpPr>
        <p:spPr>
          <a:xfrm>
            <a:off x="10687717" y="7645536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03" name="Deep Dive:…"/>
          <p:cNvSpPr txBox="1"/>
          <p:nvPr>
            <p:ph type="title"/>
          </p:nvPr>
        </p:nvSpPr>
        <p:spPr>
          <a:xfrm>
            <a:off x="482600" y="215900"/>
            <a:ext cx="4597053" cy="1746201"/>
          </a:xfrm>
          <a:prstGeom prst="rect">
            <a:avLst/>
          </a:prstGeom>
        </p:spPr>
        <p:txBody>
          <a:bodyPr anchor="t"/>
          <a:lstStyle/>
          <a:p>
            <a:pPr/>
            <a:r>
              <a:t>Deep Dive:</a:t>
            </a:r>
          </a:p>
          <a:p>
            <a:pPr/>
            <a:r>
              <a:t>Runtime Stack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