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1"/>
  </p:normalViewPr>
  <p:slideViewPr>
    <p:cSldViewPr snapToGrid="0" snapToObjects="1">
      <p:cViewPr varScale="1">
        <p:scale>
          <a:sx n="57" d="100"/>
          <a:sy n="57" d="100"/>
        </p:scale>
        <p:origin x="15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atetheboringstuff.com/chapter14/" TargetMode="External"/><Relationship Id="rId2" Type="http://schemas.openxmlformats.org/officeDocument/2006/relationships/hyperlink" Target="https://automatetheboringstuff.com/2e/chapter16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JSON"/>
          <p:cNvSpPr txBox="1">
            <a:spLocks noGrp="1"/>
          </p:cNvSpPr>
          <p:nvPr>
            <p:ph type="ctrTitle"/>
          </p:nvPr>
        </p:nvSpPr>
        <p:spPr>
          <a:xfrm>
            <a:off x="116610" y="41255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JSON</a:t>
            </a:r>
          </a:p>
        </p:txBody>
      </p:sp>
      <p:sp>
        <p:nvSpPr>
          <p:cNvPr id="6" name="Tyler Caraza-Harter">
            <a:extLst>
              <a:ext uri="{FF2B5EF4-FFF2-40B4-BE49-F238E27FC236}">
                <a16:creationId xmlns:a16="http://schemas.microsoft.com/office/drawing/2014/main" id="{37C5D5EB-D6B8-C049-854B-573905DA14D6}"/>
              </a:ext>
            </a:extLst>
          </p:cNvPr>
          <p:cNvSpPr txBox="1">
            <a:spLocks/>
          </p:cNvSpPr>
          <p:nvPr/>
        </p:nvSpPr>
        <p:spPr>
          <a:xfrm>
            <a:off x="1175870" y="3903382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Meena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Syamkumar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Mike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Doescher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4902C09-F2C1-974B-9D10-F82ED34DD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6755427"/>
            <a:ext cx="4495800" cy="1579920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Cheaters caught: 0</a:t>
            </a:r>
          </a:p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(Through P4)</a:t>
            </a:r>
          </a:p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10 suspicious works for P5</a:t>
            </a:r>
          </a:p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(send Mike email to confess)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B385474-5A45-224D-B61A-91DE2647A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5022481"/>
            <a:ext cx="4495800" cy="4534575"/>
          </a:xfrm>
          <a:prstGeom prst="rect">
            <a:avLst/>
          </a:prstGeom>
          <a:noFill/>
          <a:ln w="25400" algn="ctr">
            <a:noFill/>
            <a:miter lim="400000"/>
            <a:headEnd/>
            <a:tailEnd/>
          </a:ln>
          <a:effectLst/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marL="457200" indent="-457200" algn="l" eaLnBrk="1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Helvetica Neue" panose="02000503000000020004" pitchFamily="2" charset="0"/>
                <a:sym typeface="Helvetica Neue" panose="02000503000000020004" pitchFamily="2" charset="0"/>
              </a:rPr>
              <a:t>Open Worksheet from Website</a:t>
            </a:r>
          </a:p>
          <a:p>
            <a:pPr algn="l" eaLnBrk="1"/>
            <a:endParaRPr lang="en-US" altLang="en-US" sz="3200" dirty="0">
              <a:latin typeface="Helvetica Neue" panose="02000503000000020004" pitchFamily="2" charset="0"/>
              <a:sym typeface="Helvetica Neue" panose="02000503000000020004" pitchFamily="2" charset="0"/>
            </a:endParaRPr>
          </a:p>
          <a:p>
            <a:pPr marL="457200" indent="-457200" algn="l" eaLnBrk="1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Helvetica Neue" panose="02000503000000020004" pitchFamily="2" charset="0"/>
                <a:sym typeface="Helvetica Neue" panose="02000503000000020004" pitchFamily="2" charset="0"/>
              </a:rPr>
              <a:t>Do not post &gt; 5 lines on Piazza!</a:t>
            </a:r>
          </a:p>
          <a:p>
            <a:pPr algn="l" eaLnBrk="1"/>
            <a:endParaRPr lang="en-US" altLang="en-US" sz="3200" dirty="0">
              <a:latin typeface="Helvetica Neue" panose="02000503000000020004" pitchFamily="2" charset="0"/>
              <a:sym typeface="Helvetica Neue" panose="02000503000000020004" pitchFamily="2" charset="0"/>
            </a:endParaRPr>
          </a:p>
          <a:p>
            <a:pPr marL="457200" indent="-457200" algn="l" eaLnBrk="1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Helvetica Neue" panose="02000503000000020004" pitchFamily="2" charset="0"/>
                <a:sym typeface="Helvetica Neue" panose="02000503000000020004" pitchFamily="2" charset="0"/>
              </a:rPr>
              <a:t>Open Slides and Idle to follow along</a:t>
            </a:r>
          </a:p>
          <a:p>
            <a:pPr algn="ctr" eaLnBrk="1"/>
            <a:endParaRPr lang="en-US" altLang="en-US" sz="3200" dirty="0"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6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7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88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89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90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91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92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93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94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95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96" name="Rectangle"/>
          <p:cNvSpPr/>
          <p:nvPr/>
        </p:nvSpPr>
        <p:spPr>
          <a:xfrm>
            <a:off x="114300" y="1191818"/>
            <a:ext cx="12395200" cy="8403085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7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98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303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00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301" name="Rectangle"/>
          <p:cNvSpPr/>
          <p:nvPr/>
        </p:nvSpPr>
        <p:spPr>
          <a:xfrm>
            <a:off x="9766300" y="6424270"/>
            <a:ext cx="352674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2" name="lists use square brackets"/>
          <p:cNvSpPr txBox="1"/>
          <p:nvPr/>
        </p:nvSpPr>
        <p:spPr>
          <a:xfrm>
            <a:off x="3260625" y="4961560"/>
            <a:ext cx="38927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lists use square brackets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6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7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308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309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310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311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312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313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314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15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316" name="Rectangle"/>
          <p:cNvSpPr/>
          <p:nvPr/>
        </p:nvSpPr>
        <p:spPr>
          <a:xfrm>
            <a:off x="-114300" y="1244600"/>
            <a:ext cx="12395200" cy="8403084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7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18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323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0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321" name="Rectangle"/>
          <p:cNvSpPr/>
          <p:nvPr/>
        </p:nvSpPr>
        <p:spPr>
          <a:xfrm>
            <a:off x="8204200" y="6055864"/>
            <a:ext cx="921743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2" name="strings are in quotes"/>
          <p:cNvSpPr txBox="1"/>
          <p:nvPr/>
        </p:nvSpPr>
        <p:spPr>
          <a:xfrm>
            <a:off x="3577108" y="4961560"/>
            <a:ext cx="32597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strings are in quotes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6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7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328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329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330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331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332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333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334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35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336" name="Rectangle"/>
          <p:cNvSpPr/>
          <p:nvPr/>
        </p:nvSpPr>
        <p:spPr>
          <a:xfrm>
            <a:off x="304800" y="1141018"/>
            <a:ext cx="12395200" cy="8403085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38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343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40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341" name="Square"/>
          <p:cNvSpPr/>
          <p:nvPr/>
        </p:nvSpPr>
        <p:spPr>
          <a:xfrm>
            <a:off x="9347200" y="6030464"/>
            <a:ext cx="420688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2" name="integers look like integers"/>
          <p:cNvSpPr txBox="1"/>
          <p:nvPr/>
        </p:nvSpPr>
        <p:spPr>
          <a:xfrm>
            <a:off x="3145358" y="4961560"/>
            <a:ext cx="41232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integers look like integers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JS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JSON</a:t>
            </a:r>
          </a:p>
        </p:txBody>
      </p:sp>
      <p:sp>
        <p:nvSpPr>
          <p:cNvPr id="346" name="Stands for JavaScript Object Notati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Stands for </a:t>
            </a:r>
            <a:r>
              <a:rPr b="1" dirty="0"/>
              <a:t>JavaScript Object Notation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JavaScript is a language for web development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JSON was developed </a:t>
            </a:r>
            <a:r>
              <a:rPr lang="en-US" dirty="0"/>
              <a:t>for </a:t>
            </a:r>
            <a:r>
              <a:rPr dirty="0"/>
              <a:t>JavaScript programs to store/share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JSON looks like Python code because JavaScript is similar to Python</a:t>
            </a:r>
          </a:p>
          <a:p>
            <a:pPr marL="0" indent="0">
              <a:buSzTx/>
              <a:buNone/>
            </a:pPr>
            <a:r>
              <a:rPr dirty="0"/>
              <a:t>Minor JavaScript vs. Python differences:</a:t>
            </a:r>
          </a:p>
        </p:txBody>
      </p:sp>
      <p:graphicFrame>
        <p:nvGraphicFramePr>
          <p:cNvPr id="347" name="Table"/>
          <p:cNvGraphicFramePr/>
          <p:nvPr/>
        </p:nvGraphicFramePr>
        <p:xfrm>
          <a:off x="1511300" y="4940300"/>
          <a:ext cx="9698184" cy="2976162"/>
        </p:xfrm>
        <a:graphic>
          <a:graphicData uri="http://schemas.openxmlformats.org/drawingml/2006/table">
            <a:tbl>
              <a:tblPr firstRow="1" firstCol="1">
                <a:tableStyleId>{2708684C-4D16-4618-839F-0558EEFCDFE6}</a:tableStyleId>
              </a:tblPr>
              <a:tblGrid>
                <a:gridCol w="323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Python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JSON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Booleans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True, False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true, false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No value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None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null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Quotes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Single (‘) or double (“)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Only double (“)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Commas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Extra allowed: [1,2,]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No extra: [1,2]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Keys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Any type: {3: “three”}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 only: {“3”: “three”}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8" name="remember these!"/>
          <p:cNvSpPr txBox="1"/>
          <p:nvPr/>
        </p:nvSpPr>
        <p:spPr>
          <a:xfrm>
            <a:off x="5240163" y="8191499"/>
            <a:ext cx="2240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remember these!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“alice”: 10,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“bob”: 12,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351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352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353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4" name="Arrow"/>
          <p:cNvSpPr/>
          <p:nvPr/>
        </p:nvSpPr>
        <p:spPr>
          <a:xfrm rot="162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5" name="Arrow"/>
          <p:cNvSpPr/>
          <p:nvPr/>
        </p:nvSpPr>
        <p:spPr>
          <a:xfrm rot="162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6" name="{“alice”:10, “bob”:12,  “cindy”:15}"/>
          <p:cNvSpPr txBox="1"/>
          <p:nvPr/>
        </p:nvSpPr>
        <p:spPr>
          <a:xfrm>
            <a:off x="7399735" y="3114530"/>
            <a:ext cx="413831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{“alice”:10, “bob”:12,</a:t>
            </a:r>
            <a:br/>
            <a:r>
              <a:t> “cindy”:15}</a:t>
            </a:r>
          </a:p>
        </p:txBody>
      </p:sp>
      <p:sp>
        <p:nvSpPr>
          <p:cNvPr id="357" name="Arrow"/>
          <p:cNvSpPr/>
          <p:nvPr/>
        </p:nvSpPr>
        <p:spPr>
          <a:xfrm rot="162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8" name="Analysis 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Analysis Code</a:t>
            </a:r>
          </a:p>
        </p:txBody>
      </p:sp>
      <p:sp>
        <p:nvSpPr>
          <p:cNvPr id="359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60" name="data[“cindy”]"/>
          <p:cNvSpPr txBox="1"/>
          <p:nvPr/>
        </p:nvSpPr>
        <p:spPr>
          <a:xfrm>
            <a:off x="7283226" y="1416411"/>
            <a:ext cx="28579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</a:t>
            </a:r>
          </a:p>
        </p:txBody>
      </p:sp>
      <p:sp>
        <p:nvSpPr>
          <p:cNvPr id="361" name="Line"/>
          <p:cNvSpPr/>
          <p:nvPr/>
        </p:nvSpPr>
        <p:spPr>
          <a:xfrm>
            <a:off x="10088381" y="1693728"/>
            <a:ext cx="461059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2" name="15"/>
          <p:cNvSpPr txBox="1"/>
          <p:nvPr/>
        </p:nvSpPr>
        <p:spPr>
          <a:xfrm>
            <a:off x="10509249" y="1465128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15</a:t>
            </a:r>
          </a:p>
        </p:txBody>
      </p:sp>
      <p:sp>
        <p:nvSpPr>
          <p:cNvPr id="363" name="Read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JSON Files</a:t>
            </a:r>
          </a:p>
        </p:txBody>
      </p:sp>
      <p:sp>
        <p:nvSpPr>
          <p:cNvPr id="364" name="Parsing Code"/>
          <p:cNvSpPr/>
          <p:nvPr/>
        </p:nvSpPr>
        <p:spPr>
          <a:xfrm>
            <a:off x="8639364" y="5050110"/>
            <a:ext cx="2066795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Parsing Code</a:t>
            </a:r>
          </a:p>
        </p:txBody>
      </p:sp>
      <p:sp>
        <p:nvSpPr>
          <p:cNvPr id="365" name="What does this look like?"/>
          <p:cNvSpPr txBox="1"/>
          <p:nvPr/>
        </p:nvSpPr>
        <p:spPr>
          <a:xfrm>
            <a:off x="5433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367" name="Connection Line"/>
          <p:cNvSpPr/>
          <p:nvPr/>
        </p:nvSpPr>
        <p:spPr>
          <a:xfrm>
            <a:off x="7433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“alice”: 10,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“bob”: 12,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370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371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372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3" name="Arrow"/>
          <p:cNvSpPr/>
          <p:nvPr/>
        </p:nvSpPr>
        <p:spPr>
          <a:xfrm rot="162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4" name="Arrow"/>
          <p:cNvSpPr/>
          <p:nvPr/>
        </p:nvSpPr>
        <p:spPr>
          <a:xfrm rot="162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5" name="{“alice”:10, “bob”:12,  “cindy”:15}"/>
          <p:cNvSpPr txBox="1"/>
          <p:nvPr/>
        </p:nvSpPr>
        <p:spPr>
          <a:xfrm>
            <a:off x="7399735" y="3114530"/>
            <a:ext cx="413831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{“alice”:10, “bob”:12,</a:t>
            </a:r>
            <a:br/>
            <a:r>
              <a:t> “cindy”:15}</a:t>
            </a:r>
          </a:p>
        </p:txBody>
      </p:sp>
      <p:sp>
        <p:nvSpPr>
          <p:cNvPr id="376" name="Arrow"/>
          <p:cNvSpPr/>
          <p:nvPr/>
        </p:nvSpPr>
        <p:spPr>
          <a:xfrm rot="162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7" name="Analysis 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Analysis Code</a:t>
            </a:r>
          </a:p>
        </p:txBody>
      </p:sp>
      <p:sp>
        <p:nvSpPr>
          <p:cNvPr id="378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79" name="data[“cindy”]"/>
          <p:cNvSpPr txBox="1"/>
          <p:nvPr/>
        </p:nvSpPr>
        <p:spPr>
          <a:xfrm>
            <a:off x="7283226" y="1416411"/>
            <a:ext cx="28579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</a:t>
            </a:r>
          </a:p>
        </p:txBody>
      </p:sp>
      <p:sp>
        <p:nvSpPr>
          <p:cNvPr id="380" name="Line"/>
          <p:cNvSpPr/>
          <p:nvPr/>
        </p:nvSpPr>
        <p:spPr>
          <a:xfrm>
            <a:off x="10088381" y="1693728"/>
            <a:ext cx="461059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1" name="15"/>
          <p:cNvSpPr txBox="1"/>
          <p:nvPr/>
        </p:nvSpPr>
        <p:spPr>
          <a:xfrm>
            <a:off x="10509249" y="1465128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15</a:t>
            </a:r>
          </a:p>
        </p:txBody>
      </p:sp>
      <p:sp>
        <p:nvSpPr>
          <p:cNvPr id="382" name="Rectangle"/>
          <p:cNvSpPr/>
          <p:nvPr/>
        </p:nvSpPr>
        <p:spPr>
          <a:xfrm>
            <a:off x="352149" y="460424"/>
            <a:ext cx="12300502" cy="8832752"/>
          </a:xfrm>
          <a:prstGeom prst="rect">
            <a:avLst/>
          </a:prstGeom>
          <a:solidFill>
            <a:srgbClr val="FFFFFF">
              <a:alpha val="9749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3" name="Read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JSON Files</a:t>
            </a:r>
          </a:p>
        </p:txBody>
      </p:sp>
      <p:sp>
        <p:nvSpPr>
          <p:cNvPr id="384" name="Parsing Code"/>
          <p:cNvSpPr/>
          <p:nvPr/>
        </p:nvSpPr>
        <p:spPr>
          <a:xfrm>
            <a:off x="8639364" y="5050110"/>
            <a:ext cx="2066795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Parsing Code</a:t>
            </a:r>
          </a:p>
        </p:txBody>
      </p:sp>
      <p:sp>
        <p:nvSpPr>
          <p:cNvPr id="385" name="What does this look like?"/>
          <p:cNvSpPr txBox="1"/>
          <p:nvPr/>
        </p:nvSpPr>
        <p:spPr>
          <a:xfrm>
            <a:off x="5433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392" name="Connection Line"/>
          <p:cNvSpPr/>
          <p:nvPr/>
        </p:nvSpPr>
        <p:spPr>
          <a:xfrm>
            <a:off x="7433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7" name="import json…"/>
          <p:cNvSpPr txBox="1"/>
          <p:nvPr/>
        </p:nvSpPr>
        <p:spPr>
          <a:xfrm>
            <a:off x="952500" y="1587896"/>
            <a:ext cx="8637142" cy="2084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t>import json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t>def read_json(path):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t>    with open(path, encoding="utf-8") as f: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t>        return json.load(f) </a:t>
            </a:r>
            <a:r>
              <a:rPr>
                <a:solidFill>
                  <a:srgbClr val="929292"/>
                </a:solidFill>
              </a:rPr>
              <a:t># dict, list, etc</a:t>
            </a:r>
          </a:p>
        </p:txBody>
      </p:sp>
      <p:sp>
        <p:nvSpPr>
          <p:cNvPr id="388" name="CTRL"/>
          <p:cNvSpPr/>
          <p:nvPr/>
        </p:nvSpPr>
        <p:spPr>
          <a:xfrm>
            <a:off x="1244600" y="4137085"/>
            <a:ext cx="116946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CTRL</a:t>
            </a:r>
          </a:p>
        </p:txBody>
      </p:sp>
      <p:sp>
        <p:nvSpPr>
          <p:cNvPr id="389" name="C"/>
          <p:cNvSpPr/>
          <p:nvPr/>
        </p:nvSpPr>
        <p:spPr>
          <a:xfrm>
            <a:off x="3124200" y="4137085"/>
            <a:ext cx="65653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390" name="+"/>
          <p:cNvSpPr txBox="1"/>
          <p:nvPr/>
        </p:nvSpPr>
        <p:spPr>
          <a:xfrm>
            <a:off x="2593315" y="4137745"/>
            <a:ext cx="3516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0"/>
            </a:lvl1pPr>
          </a:lstStyle>
          <a:p>
            <a:r>
              <a:t>+</a:t>
            </a:r>
          </a:p>
        </p:txBody>
      </p:sp>
      <p:sp>
        <p:nvSpPr>
          <p:cNvPr id="391" name="don't need to understand…"/>
          <p:cNvSpPr txBox="1"/>
          <p:nvPr/>
        </p:nvSpPr>
        <p:spPr>
          <a:xfrm>
            <a:off x="1259656" y="4951366"/>
            <a:ext cx="2586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 i="1"/>
            </a:pPr>
            <a:r>
              <a:t>don't need to understand</a:t>
            </a:r>
          </a:p>
          <a:p>
            <a:pPr>
              <a:defRPr sz="2000" b="0" i="1"/>
            </a:pPr>
            <a:r>
              <a:t>this snippet yet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“alice”: 10,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“bob”: 12,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395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396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397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8" name="Arrow"/>
          <p:cNvSpPr/>
          <p:nvPr/>
        </p:nvSpPr>
        <p:spPr>
          <a:xfrm rot="162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9" name="Arrow"/>
          <p:cNvSpPr/>
          <p:nvPr/>
        </p:nvSpPr>
        <p:spPr>
          <a:xfrm rot="162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0" name="{“alice”:10, “bob”:12,  “cindy”:15}"/>
          <p:cNvSpPr txBox="1"/>
          <p:nvPr/>
        </p:nvSpPr>
        <p:spPr>
          <a:xfrm>
            <a:off x="7399735" y="3114530"/>
            <a:ext cx="413831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{“alice”:10, “bob”:12,</a:t>
            </a:r>
            <a:br/>
            <a:r>
              <a:t> “cindy”:15}</a:t>
            </a:r>
          </a:p>
        </p:txBody>
      </p:sp>
      <p:sp>
        <p:nvSpPr>
          <p:cNvPr id="401" name="Arrow"/>
          <p:cNvSpPr/>
          <p:nvPr/>
        </p:nvSpPr>
        <p:spPr>
          <a:xfrm rot="162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2" name="Analysis 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Analysis Code</a:t>
            </a:r>
          </a:p>
        </p:txBody>
      </p:sp>
      <p:sp>
        <p:nvSpPr>
          <p:cNvPr id="403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04" name="data[“cindy”]"/>
          <p:cNvSpPr txBox="1"/>
          <p:nvPr/>
        </p:nvSpPr>
        <p:spPr>
          <a:xfrm>
            <a:off x="7283226" y="1416411"/>
            <a:ext cx="28579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</a:t>
            </a:r>
          </a:p>
        </p:txBody>
      </p:sp>
      <p:sp>
        <p:nvSpPr>
          <p:cNvPr id="405" name="Line"/>
          <p:cNvSpPr/>
          <p:nvPr/>
        </p:nvSpPr>
        <p:spPr>
          <a:xfrm>
            <a:off x="10088381" y="1693728"/>
            <a:ext cx="461059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6" name="15"/>
          <p:cNvSpPr txBox="1"/>
          <p:nvPr/>
        </p:nvSpPr>
        <p:spPr>
          <a:xfrm>
            <a:off x="10509249" y="1465128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15</a:t>
            </a:r>
          </a:p>
        </p:txBody>
      </p:sp>
      <p:sp>
        <p:nvSpPr>
          <p:cNvPr id="407" name="Rectangle"/>
          <p:cNvSpPr/>
          <p:nvPr/>
        </p:nvSpPr>
        <p:spPr>
          <a:xfrm>
            <a:off x="381000" y="435024"/>
            <a:ext cx="12300502" cy="8832752"/>
          </a:xfrm>
          <a:prstGeom prst="rect">
            <a:avLst/>
          </a:prstGeom>
          <a:solidFill>
            <a:srgbClr val="FFFFFF">
              <a:alpha val="9749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8" name="Read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JSON Files</a:t>
            </a:r>
          </a:p>
        </p:txBody>
      </p:sp>
      <p:sp>
        <p:nvSpPr>
          <p:cNvPr id="409" name="Parsing Code"/>
          <p:cNvSpPr/>
          <p:nvPr/>
        </p:nvSpPr>
        <p:spPr>
          <a:xfrm>
            <a:off x="8639364" y="5050110"/>
            <a:ext cx="2066795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Parsing Code</a:t>
            </a:r>
          </a:p>
        </p:txBody>
      </p:sp>
      <p:sp>
        <p:nvSpPr>
          <p:cNvPr id="410" name="What does this look like?"/>
          <p:cNvSpPr txBox="1"/>
          <p:nvPr/>
        </p:nvSpPr>
        <p:spPr>
          <a:xfrm>
            <a:off x="5433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418" name="Connection Line"/>
          <p:cNvSpPr/>
          <p:nvPr/>
        </p:nvSpPr>
        <p:spPr>
          <a:xfrm>
            <a:off x="7433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12" name="import json…"/>
          <p:cNvSpPr txBox="1"/>
          <p:nvPr/>
        </p:nvSpPr>
        <p:spPr>
          <a:xfrm>
            <a:off x="952500" y="1587896"/>
            <a:ext cx="8637142" cy="2084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json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 </a:t>
            </a:r>
            <a:r>
              <a:rPr dirty="0" err="1"/>
              <a:t>read_json</a:t>
            </a:r>
            <a:r>
              <a:rPr dirty="0"/>
              <a:t>(path):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with open(path, encoding="utf-8") as f: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return </a:t>
            </a:r>
            <a:r>
              <a:rPr dirty="0" err="1"/>
              <a:t>json.load</a:t>
            </a:r>
            <a:r>
              <a:rPr dirty="0"/>
              <a:t>(f) </a:t>
            </a:r>
            <a:r>
              <a:rPr dirty="0">
                <a:solidFill>
                  <a:srgbClr val="929292"/>
                </a:solidFill>
              </a:rPr>
              <a:t># </a:t>
            </a:r>
            <a:r>
              <a:rPr dirty="0" err="1">
                <a:solidFill>
                  <a:srgbClr val="929292"/>
                </a:solidFill>
              </a:rPr>
              <a:t>dict</a:t>
            </a:r>
            <a:r>
              <a:rPr dirty="0">
                <a:solidFill>
                  <a:srgbClr val="929292"/>
                </a:solidFill>
              </a:rPr>
              <a:t>, list, </a:t>
            </a:r>
            <a:r>
              <a:rPr dirty="0" err="1">
                <a:solidFill>
                  <a:srgbClr val="929292"/>
                </a:solidFill>
              </a:rPr>
              <a:t>etc</a:t>
            </a:r>
            <a:endParaRPr dirty="0">
              <a:solidFill>
                <a:srgbClr val="929292"/>
              </a:solidFill>
            </a:endParaRPr>
          </a:p>
        </p:txBody>
      </p:sp>
      <p:sp>
        <p:nvSpPr>
          <p:cNvPr id="413" name="what about writing new files?"/>
          <p:cNvSpPr txBox="1"/>
          <p:nvPr/>
        </p:nvSpPr>
        <p:spPr>
          <a:xfrm>
            <a:off x="785267" y="5796382"/>
            <a:ext cx="46231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about writing new files?</a:t>
            </a:r>
          </a:p>
        </p:txBody>
      </p:sp>
      <p:sp>
        <p:nvSpPr>
          <p:cNvPr id="414" name="CTRL"/>
          <p:cNvSpPr/>
          <p:nvPr/>
        </p:nvSpPr>
        <p:spPr>
          <a:xfrm>
            <a:off x="1244600" y="4137085"/>
            <a:ext cx="116946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CTRL</a:t>
            </a:r>
          </a:p>
        </p:txBody>
      </p:sp>
      <p:sp>
        <p:nvSpPr>
          <p:cNvPr id="415" name="C"/>
          <p:cNvSpPr/>
          <p:nvPr/>
        </p:nvSpPr>
        <p:spPr>
          <a:xfrm>
            <a:off x="3124200" y="4137085"/>
            <a:ext cx="65653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16" name="+"/>
          <p:cNvSpPr txBox="1"/>
          <p:nvPr/>
        </p:nvSpPr>
        <p:spPr>
          <a:xfrm>
            <a:off x="2593315" y="4137745"/>
            <a:ext cx="3516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0"/>
            </a:lvl1pPr>
          </a:lstStyle>
          <a:p>
            <a:r>
              <a:t>+</a:t>
            </a:r>
          </a:p>
        </p:txBody>
      </p:sp>
      <p:sp>
        <p:nvSpPr>
          <p:cNvPr id="417" name="don't need to understand…"/>
          <p:cNvSpPr txBox="1"/>
          <p:nvPr/>
        </p:nvSpPr>
        <p:spPr>
          <a:xfrm>
            <a:off x="1259656" y="4951366"/>
            <a:ext cx="2586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 i="1"/>
            </a:pPr>
            <a:r>
              <a:t>don't need to understand</a:t>
            </a:r>
          </a:p>
          <a:p>
            <a:pPr>
              <a:defRPr sz="2000" b="0" i="1"/>
            </a:pPr>
            <a:r>
              <a:t>this snippet yet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Data Structures and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8091786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Structures and Files</a:t>
            </a:r>
          </a:p>
        </p:txBody>
      </p:sp>
      <p:sp>
        <p:nvSpPr>
          <p:cNvPr id="421" name="Data Structures…"/>
          <p:cNvSpPr/>
          <p:nvPr/>
        </p:nvSpPr>
        <p:spPr>
          <a:xfrm>
            <a:off x="2796778" y="3120603"/>
            <a:ext cx="2712244" cy="1632794"/>
          </a:xfrm>
          <a:prstGeom prst="roundRect">
            <a:avLst>
              <a:gd name="adj" fmla="val 15000"/>
            </a:avLst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Data Structures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[lists, dicts, etc]</a:t>
            </a:r>
          </a:p>
        </p:txBody>
      </p:sp>
      <p:sp>
        <p:nvSpPr>
          <p:cNvPr id="422" name="Files…"/>
          <p:cNvSpPr/>
          <p:nvPr/>
        </p:nvSpPr>
        <p:spPr>
          <a:xfrm>
            <a:off x="7495778" y="3120603"/>
            <a:ext cx="2712244" cy="1632794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Files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[CSVs, JSONs, etc]</a:t>
            </a:r>
          </a:p>
        </p:txBody>
      </p:sp>
      <p:sp>
        <p:nvSpPr>
          <p:cNvPr id="431" name="Connection Line"/>
          <p:cNvSpPr/>
          <p:nvPr/>
        </p:nvSpPr>
        <p:spPr>
          <a:xfrm>
            <a:off x="5009091" y="2016596"/>
            <a:ext cx="2859733" cy="884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00"/>
                </a:moveTo>
                <a:cubicBezTo>
                  <a:pt x="6826" y="-5382"/>
                  <a:pt x="14026" y="-5400"/>
                  <a:pt x="21600" y="16147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32" name="Connection Line"/>
          <p:cNvSpPr/>
          <p:nvPr/>
        </p:nvSpPr>
        <p:spPr>
          <a:xfrm>
            <a:off x="5009091" y="4937596"/>
            <a:ext cx="2859733" cy="884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21600" y="0"/>
                </a:moveTo>
                <a:cubicBezTo>
                  <a:pt x="14774" y="21582"/>
                  <a:pt x="7574" y="21600"/>
                  <a:pt x="0" y="53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5" name="parsing"/>
          <p:cNvSpPr txBox="1"/>
          <p:nvPr/>
        </p:nvSpPr>
        <p:spPr>
          <a:xfrm>
            <a:off x="5885060" y="6022942"/>
            <a:ext cx="123468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parsing</a:t>
            </a:r>
          </a:p>
        </p:txBody>
      </p:sp>
      <p:sp>
        <p:nvSpPr>
          <p:cNvPr id="426" name="serialization"/>
          <p:cNvSpPr txBox="1"/>
          <p:nvPr/>
        </p:nvSpPr>
        <p:spPr>
          <a:xfrm>
            <a:off x="5422750" y="1401669"/>
            <a:ext cx="20021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serialization</a:t>
            </a:r>
          </a:p>
        </p:txBody>
      </p:sp>
      <p:sp>
        <p:nvSpPr>
          <p:cNvPr id="427" name="why not just have data structures?"/>
          <p:cNvSpPr txBox="1"/>
          <p:nvPr/>
        </p:nvSpPr>
        <p:spPr>
          <a:xfrm>
            <a:off x="1701800" y="6934200"/>
            <a:ext cx="550584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 i="1"/>
            </a:lvl1pPr>
          </a:lstStyle>
          <a:p>
            <a:r>
              <a:t>why not just have data structures?</a:t>
            </a:r>
          </a:p>
        </p:txBody>
      </p:sp>
      <p:sp>
        <p:nvSpPr>
          <p:cNvPr id="428" name="because our data needs to live somewhere when our programs aren't running"/>
          <p:cNvSpPr txBox="1"/>
          <p:nvPr/>
        </p:nvSpPr>
        <p:spPr>
          <a:xfrm>
            <a:off x="2209800" y="7473949"/>
            <a:ext cx="892208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because our data needs to live somewhere when our programs aren't running</a:t>
            </a:r>
          </a:p>
        </p:txBody>
      </p:sp>
      <p:sp>
        <p:nvSpPr>
          <p:cNvPr id="429" name="why not just have files?"/>
          <p:cNvSpPr txBox="1"/>
          <p:nvPr/>
        </p:nvSpPr>
        <p:spPr>
          <a:xfrm>
            <a:off x="1701800" y="8077200"/>
            <a:ext cx="376826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 i="1"/>
            </a:lvl1pPr>
          </a:lstStyle>
          <a:p>
            <a:r>
              <a:t>why not just have files?</a:t>
            </a:r>
          </a:p>
        </p:txBody>
      </p:sp>
      <p:sp>
        <p:nvSpPr>
          <p:cNvPr id="430" name="slow, and Python doesn't understand structure until it is parsed"/>
          <p:cNvSpPr txBox="1"/>
          <p:nvPr/>
        </p:nvSpPr>
        <p:spPr>
          <a:xfrm>
            <a:off x="2209800" y="8616949"/>
            <a:ext cx="725100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slow, and Python doesn't understand structure until it is parsed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Writ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Writing JSON Files</a:t>
            </a:r>
          </a:p>
        </p:txBody>
      </p:sp>
      <p:sp>
        <p:nvSpPr>
          <p:cNvPr id="435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436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7" name="{}"/>
          <p:cNvSpPr txBox="1"/>
          <p:nvPr/>
        </p:nvSpPr>
        <p:spPr>
          <a:xfrm>
            <a:off x="7399735" y="3298680"/>
            <a:ext cx="48012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{}</a:t>
            </a:r>
          </a:p>
        </p:txBody>
      </p:sp>
      <p:sp>
        <p:nvSpPr>
          <p:cNvPr id="438" name="Arrow"/>
          <p:cNvSpPr/>
          <p:nvPr/>
        </p:nvSpPr>
        <p:spPr>
          <a:xfrm rot="54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9" name="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Code</a:t>
            </a:r>
          </a:p>
        </p:txBody>
      </p:sp>
      <p:sp>
        <p:nvSpPr>
          <p:cNvPr id="440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Writ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Writing JSON Files</a:t>
            </a:r>
          </a:p>
        </p:txBody>
      </p:sp>
      <p:sp>
        <p:nvSpPr>
          <p:cNvPr id="443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444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5" name="{“cindy”: 15}"/>
          <p:cNvSpPr txBox="1"/>
          <p:nvPr/>
        </p:nvSpPr>
        <p:spPr>
          <a:xfrm>
            <a:off x="7399735" y="3298680"/>
            <a:ext cx="24921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{“cindy”: 15}</a:t>
            </a:r>
          </a:p>
        </p:txBody>
      </p:sp>
      <p:sp>
        <p:nvSpPr>
          <p:cNvPr id="446" name="Arrow"/>
          <p:cNvSpPr/>
          <p:nvPr/>
        </p:nvSpPr>
        <p:spPr>
          <a:xfrm rot="54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7" name="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Code</a:t>
            </a:r>
          </a:p>
        </p:txBody>
      </p:sp>
      <p:sp>
        <p:nvSpPr>
          <p:cNvPr id="448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49" name="data[“cindy”] = 15"/>
          <p:cNvSpPr txBox="1"/>
          <p:nvPr/>
        </p:nvSpPr>
        <p:spPr>
          <a:xfrm>
            <a:off x="7257752" y="1416411"/>
            <a:ext cx="377249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 = 15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"/>
          <p:cNvSpPr/>
          <p:nvPr/>
        </p:nvSpPr>
        <p:spPr>
          <a:xfrm>
            <a:off x="2663657" y="5056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" name="global"/>
          <p:cNvSpPr txBox="1"/>
          <p:nvPr/>
        </p:nvSpPr>
        <p:spPr>
          <a:xfrm>
            <a:off x="1715920" y="5462909"/>
            <a:ext cx="828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</a:t>
            </a:r>
          </a:p>
        </p:txBody>
      </p:sp>
      <p:sp>
        <p:nvSpPr>
          <p:cNvPr id="124" name="Rectangle"/>
          <p:cNvSpPr/>
          <p:nvPr/>
        </p:nvSpPr>
        <p:spPr>
          <a:xfrm>
            <a:off x="2663657" y="6453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" name="foooo"/>
          <p:cNvSpPr txBox="1"/>
          <p:nvPr/>
        </p:nvSpPr>
        <p:spPr>
          <a:xfrm>
            <a:off x="1700144" y="6859909"/>
            <a:ext cx="8602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foooo</a:t>
            </a:r>
          </a:p>
        </p:txBody>
      </p:sp>
      <p:sp>
        <p:nvSpPr>
          <p:cNvPr id="126" name="Rectangle"/>
          <p:cNvSpPr/>
          <p:nvPr/>
        </p:nvSpPr>
        <p:spPr>
          <a:xfrm>
            <a:off x="4238271" y="5120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" name="webster"/>
          <p:cNvSpPr txBox="1"/>
          <p:nvPr/>
        </p:nvSpPr>
        <p:spPr>
          <a:xfrm>
            <a:off x="3049407" y="5145409"/>
            <a:ext cx="1111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webster</a:t>
            </a:r>
          </a:p>
        </p:txBody>
      </p:sp>
      <p:sp>
        <p:nvSpPr>
          <p:cNvPr id="128" name="luny_list"/>
          <p:cNvSpPr txBox="1"/>
          <p:nvPr/>
        </p:nvSpPr>
        <p:spPr>
          <a:xfrm>
            <a:off x="3026785" y="5780409"/>
            <a:ext cx="11339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luny_list</a:t>
            </a:r>
          </a:p>
        </p:txBody>
      </p:sp>
      <p:sp>
        <p:nvSpPr>
          <p:cNvPr id="129" name="Rectangle"/>
          <p:cNvSpPr/>
          <p:nvPr/>
        </p:nvSpPr>
        <p:spPr>
          <a:xfrm>
            <a:off x="4238271" y="5755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0" name="Rectangle"/>
          <p:cNvSpPr/>
          <p:nvPr/>
        </p:nvSpPr>
        <p:spPr>
          <a:xfrm>
            <a:off x="4238271" y="6517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" name="everything"/>
          <p:cNvSpPr txBox="1"/>
          <p:nvPr/>
        </p:nvSpPr>
        <p:spPr>
          <a:xfrm>
            <a:off x="2765145" y="6542409"/>
            <a:ext cx="13955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everything</a:t>
            </a:r>
          </a:p>
        </p:txBody>
      </p:sp>
      <p:sp>
        <p:nvSpPr>
          <p:cNvPr id="132" name="final_letter"/>
          <p:cNvSpPr txBox="1"/>
          <p:nvPr/>
        </p:nvSpPr>
        <p:spPr>
          <a:xfrm>
            <a:off x="2694006" y="7177409"/>
            <a:ext cx="1466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final_letter</a:t>
            </a:r>
          </a:p>
        </p:txBody>
      </p:sp>
      <p:sp>
        <p:nvSpPr>
          <p:cNvPr id="133" name="Rectangle"/>
          <p:cNvSpPr/>
          <p:nvPr/>
        </p:nvSpPr>
        <p:spPr>
          <a:xfrm>
            <a:off x="4238271" y="7152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4" name="apple"/>
          <p:cNvSpPr/>
          <p:nvPr/>
        </p:nvSpPr>
        <p:spPr>
          <a:xfrm>
            <a:off x="8327671" y="3608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apple</a:t>
            </a:r>
          </a:p>
        </p:txBody>
      </p:sp>
      <p:sp>
        <p:nvSpPr>
          <p:cNvPr id="135" name="and"/>
          <p:cNvSpPr/>
          <p:nvPr/>
        </p:nvSpPr>
        <p:spPr>
          <a:xfrm>
            <a:off x="9318271" y="3608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and</a:t>
            </a:r>
          </a:p>
        </p:txBody>
      </p:sp>
      <p:sp>
        <p:nvSpPr>
          <p:cNvPr id="136" name="ada"/>
          <p:cNvSpPr/>
          <p:nvPr/>
        </p:nvSpPr>
        <p:spPr>
          <a:xfrm>
            <a:off x="10308871" y="3608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ada</a:t>
            </a:r>
          </a:p>
        </p:txBody>
      </p:sp>
      <p:sp>
        <p:nvSpPr>
          <p:cNvPr id="137" name="bike"/>
          <p:cNvSpPr/>
          <p:nvPr/>
        </p:nvSpPr>
        <p:spPr>
          <a:xfrm>
            <a:off x="9058396" y="4912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bike</a:t>
            </a:r>
          </a:p>
        </p:txBody>
      </p:sp>
      <p:sp>
        <p:nvSpPr>
          <p:cNvPr id="138" name="deBug"/>
          <p:cNvSpPr/>
          <p:nvPr/>
        </p:nvSpPr>
        <p:spPr>
          <a:xfrm>
            <a:off x="10048996" y="4912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deBug</a:t>
            </a:r>
          </a:p>
        </p:txBody>
      </p:sp>
      <p:sp>
        <p:nvSpPr>
          <p:cNvPr id="139" name="zebra"/>
          <p:cNvSpPr/>
          <p:nvPr/>
        </p:nvSpPr>
        <p:spPr>
          <a:xfrm>
            <a:off x="9419871" y="65868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zebra</a:t>
            </a:r>
          </a:p>
        </p:txBody>
      </p:sp>
      <p:sp>
        <p:nvSpPr>
          <p:cNvPr id="140" name="mammal"/>
          <p:cNvSpPr/>
          <p:nvPr/>
        </p:nvSpPr>
        <p:spPr>
          <a:xfrm>
            <a:off x="9419871" y="70821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mammal</a:t>
            </a:r>
          </a:p>
        </p:txBody>
      </p:sp>
      <p:sp>
        <p:nvSpPr>
          <p:cNvPr id="141" name="name"/>
          <p:cNvSpPr txBox="1"/>
          <p:nvPr/>
        </p:nvSpPr>
        <p:spPr>
          <a:xfrm>
            <a:off x="8573808" y="6612259"/>
            <a:ext cx="7777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name</a:t>
            </a:r>
          </a:p>
        </p:txBody>
      </p:sp>
      <p:sp>
        <p:nvSpPr>
          <p:cNvPr id="142" name="kind"/>
          <p:cNvSpPr txBox="1"/>
          <p:nvPr/>
        </p:nvSpPr>
        <p:spPr>
          <a:xfrm>
            <a:off x="8645245" y="7120259"/>
            <a:ext cx="6349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kind</a:t>
            </a:r>
          </a:p>
        </p:txBody>
      </p:sp>
      <p:sp>
        <p:nvSpPr>
          <p:cNvPr id="143" name="8"/>
          <p:cNvSpPr/>
          <p:nvPr/>
        </p:nvSpPr>
        <p:spPr>
          <a:xfrm>
            <a:off x="5723644" y="6517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8</a:t>
            </a:r>
          </a:p>
        </p:txBody>
      </p:sp>
      <p:sp>
        <p:nvSpPr>
          <p:cNvPr id="144" name="9"/>
          <p:cNvSpPr/>
          <p:nvPr/>
        </p:nvSpPr>
        <p:spPr>
          <a:xfrm>
            <a:off x="6206244" y="6517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9</a:t>
            </a:r>
          </a:p>
        </p:txBody>
      </p:sp>
      <p:sp>
        <p:nvSpPr>
          <p:cNvPr id="145" name="Rectangle"/>
          <p:cNvSpPr/>
          <p:nvPr/>
        </p:nvSpPr>
        <p:spPr>
          <a:xfrm>
            <a:off x="7153653" y="35515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46" name="Rectangle"/>
          <p:cNvSpPr/>
          <p:nvPr/>
        </p:nvSpPr>
        <p:spPr>
          <a:xfrm>
            <a:off x="7153653" y="4046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47" name="a"/>
          <p:cNvSpPr txBox="1"/>
          <p:nvPr/>
        </p:nvSpPr>
        <p:spPr>
          <a:xfrm>
            <a:off x="6828290" y="3576959"/>
            <a:ext cx="2443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</a:t>
            </a:r>
          </a:p>
        </p:txBody>
      </p:sp>
      <p:sp>
        <p:nvSpPr>
          <p:cNvPr id="148" name="b"/>
          <p:cNvSpPr txBox="1"/>
          <p:nvPr/>
        </p:nvSpPr>
        <p:spPr>
          <a:xfrm>
            <a:off x="6817128" y="4084959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b</a:t>
            </a:r>
          </a:p>
        </p:txBody>
      </p:sp>
      <p:sp>
        <p:nvSpPr>
          <p:cNvPr id="149" name="z"/>
          <p:cNvSpPr txBox="1"/>
          <p:nvPr/>
        </p:nvSpPr>
        <p:spPr>
          <a:xfrm>
            <a:off x="6829778" y="4592959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z</a:t>
            </a:r>
          </a:p>
        </p:txBody>
      </p:sp>
      <p:sp>
        <p:nvSpPr>
          <p:cNvPr id="150" name="Rectangle"/>
          <p:cNvSpPr/>
          <p:nvPr/>
        </p:nvSpPr>
        <p:spPr>
          <a:xfrm>
            <a:off x="7153653" y="4554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51" name="Rectangle"/>
          <p:cNvSpPr/>
          <p:nvPr/>
        </p:nvSpPr>
        <p:spPr>
          <a:xfrm>
            <a:off x="6688844" y="6517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7171444" y="6517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74" name="Connection Line"/>
          <p:cNvSpPr/>
          <p:nvPr/>
        </p:nvSpPr>
        <p:spPr>
          <a:xfrm>
            <a:off x="4690366" y="5955327"/>
            <a:ext cx="1031925" cy="42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58" extrusionOk="0">
                <a:moveTo>
                  <a:pt x="21600" y="17758"/>
                </a:moveTo>
                <a:cubicBezTo>
                  <a:pt x="20119" y="1094"/>
                  <a:pt x="12919" y="-3842"/>
                  <a:pt x="0" y="295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5" name="Connection Line"/>
          <p:cNvSpPr/>
          <p:nvPr/>
        </p:nvSpPr>
        <p:spPr>
          <a:xfrm>
            <a:off x="4690366" y="3467999"/>
            <a:ext cx="2410470" cy="1923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0" extrusionOk="0">
                <a:moveTo>
                  <a:pt x="21600" y="546"/>
                </a:moveTo>
                <a:cubicBezTo>
                  <a:pt x="11349" y="-2000"/>
                  <a:pt x="4149" y="4351"/>
                  <a:pt x="0" y="19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6" name="Connection Line"/>
          <p:cNvSpPr/>
          <p:nvPr/>
        </p:nvSpPr>
        <p:spPr>
          <a:xfrm>
            <a:off x="5983274" y="3610713"/>
            <a:ext cx="1050787" cy="3155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extrusionOk="0">
                <a:moveTo>
                  <a:pt x="16203" y="0"/>
                </a:moveTo>
                <a:cubicBezTo>
                  <a:pt x="-5113" y="3135"/>
                  <a:pt x="-5397" y="10335"/>
                  <a:pt x="15351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7" name="Connection Line"/>
          <p:cNvSpPr/>
          <p:nvPr/>
        </p:nvSpPr>
        <p:spPr>
          <a:xfrm>
            <a:off x="5753353" y="6107898"/>
            <a:ext cx="1679229" cy="695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31" extrusionOk="0">
                <a:moveTo>
                  <a:pt x="0" y="8497"/>
                </a:moveTo>
                <a:cubicBezTo>
                  <a:pt x="9413" y="-5069"/>
                  <a:pt x="16613" y="-2391"/>
                  <a:pt x="21600" y="1653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8" name="Connection Line"/>
          <p:cNvSpPr/>
          <p:nvPr/>
        </p:nvSpPr>
        <p:spPr>
          <a:xfrm>
            <a:off x="7419580" y="3408926"/>
            <a:ext cx="907356" cy="33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4" extrusionOk="0">
                <a:moveTo>
                  <a:pt x="21600" y="9899"/>
                </a:moveTo>
                <a:cubicBezTo>
                  <a:pt x="13259" y="-5196"/>
                  <a:pt x="6059" y="-3028"/>
                  <a:pt x="0" y="16404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9" name="Connection Line"/>
          <p:cNvSpPr/>
          <p:nvPr/>
        </p:nvSpPr>
        <p:spPr>
          <a:xfrm>
            <a:off x="7419580" y="4252311"/>
            <a:ext cx="1613943" cy="653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0" name="Connection Line"/>
          <p:cNvSpPr/>
          <p:nvPr/>
        </p:nvSpPr>
        <p:spPr>
          <a:xfrm>
            <a:off x="7419580" y="4887311"/>
            <a:ext cx="1999804" cy="1565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609" y="10642"/>
                  <a:pt x="6409" y="3442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1" name="Connection Line"/>
          <p:cNvSpPr/>
          <p:nvPr/>
        </p:nvSpPr>
        <p:spPr>
          <a:xfrm>
            <a:off x="4690366" y="6321661"/>
            <a:ext cx="991196" cy="466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61" extrusionOk="0">
                <a:moveTo>
                  <a:pt x="21600" y="5636"/>
                </a:moveTo>
                <a:cubicBezTo>
                  <a:pt x="15376" y="-4639"/>
                  <a:pt x="8176" y="-864"/>
                  <a:pt x="0" y="1696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1" name="list"/>
          <p:cNvSpPr txBox="1"/>
          <p:nvPr/>
        </p:nvSpPr>
        <p:spPr>
          <a:xfrm>
            <a:off x="6461273" y="6975137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162" name="list"/>
          <p:cNvSpPr txBox="1"/>
          <p:nvPr/>
        </p:nvSpPr>
        <p:spPr>
          <a:xfrm>
            <a:off x="9833571" y="5385122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163" name="list"/>
          <p:cNvSpPr txBox="1"/>
          <p:nvPr/>
        </p:nvSpPr>
        <p:spPr>
          <a:xfrm>
            <a:off x="9579626" y="4084959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164" name="dict"/>
          <p:cNvSpPr txBox="1"/>
          <p:nvPr/>
        </p:nvSpPr>
        <p:spPr>
          <a:xfrm>
            <a:off x="9755838" y="7539359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165" name="dict"/>
          <p:cNvSpPr txBox="1"/>
          <p:nvPr/>
        </p:nvSpPr>
        <p:spPr>
          <a:xfrm>
            <a:off x="7114995" y="555498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166" name="L"/>
          <p:cNvSpPr txBox="1"/>
          <p:nvPr/>
        </p:nvSpPr>
        <p:spPr>
          <a:xfrm>
            <a:off x="6818616" y="5100959"/>
            <a:ext cx="2637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</a:t>
            </a:r>
          </a:p>
        </p:txBody>
      </p:sp>
      <p:sp>
        <p:nvSpPr>
          <p:cNvPr id="167" name="Rectangle"/>
          <p:cNvSpPr/>
          <p:nvPr/>
        </p:nvSpPr>
        <p:spPr>
          <a:xfrm>
            <a:off x="7153653" y="5062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82" name="Connection Line"/>
          <p:cNvSpPr/>
          <p:nvPr/>
        </p:nvSpPr>
        <p:spPr>
          <a:xfrm>
            <a:off x="5794230" y="5343933"/>
            <a:ext cx="1615878" cy="1000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9" name="Frames:"/>
          <p:cNvSpPr txBox="1"/>
          <p:nvPr/>
        </p:nvSpPr>
        <p:spPr>
          <a:xfrm>
            <a:off x="2625493" y="4516759"/>
            <a:ext cx="107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Frames:</a:t>
            </a:r>
          </a:p>
        </p:txBody>
      </p:sp>
      <p:sp>
        <p:nvSpPr>
          <p:cNvPr id="170" name="Line"/>
          <p:cNvSpPr/>
          <p:nvPr/>
        </p:nvSpPr>
        <p:spPr>
          <a:xfrm rot="18900000">
            <a:off x="5139867" y="5683933"/>
            <a:ext cx="3847164" cy="264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866" y="3772"/>
                  <a:pt x="3870" y="7190"/>
                  <a:pt x="6005" y="10322"/>
                </a:cubicBezTo>
                <a:cubicBezTo>
                  <a:pt x="8050" y="13319"/>
                  <a:pt x="10555" y="16374"/>
                  <a:pt x="13626" y="15609"/>
                </a:cubicBezTo>
                <a:cubicBezTo>
                  <a:pt x="14929" y="15285"/>
                  <a:pt x="16133" y="14151"/>
                  <a:pt x="17459" y="14341"/>
                </a:cubicBezTo>
                <a:cubicBezTo>
                  <a:pt x="18663" y="14514"/>
                  <a:pt x="19607" y="15602"/>
                  <a:pt x="20288" y="16880"/>
                </a:cubicBezTo>
                <a:cubicBezTo>
                  <a:pt x="20990" y="18196"/>
                  <a:pt x="21466" y="19801"/>
                  <a:pt x="2160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1" name="note: quotes for strings…"/>
          <p:cNvSpPr txBox="1"/>
          <p:nvPr/>
        </p:nvSpPr>
        <p:spPr>
          <a:xfrm>
            <a:off x="1926983" y="3310259"/>
            <a:ext cx="277460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note: quotes for strings</a:t>
            </a:r>
          </a:p>
          <a:p>
            <a:pPr>
              <a:defRPr b="0" i="1"/>
            </a:pPr>
            <a:r>
              <a:t>not shown (to simplify)</a:t>
            </a:r>
          </a:p>
        </p:txBody>
      </p:sp>
      <p:sp>
        <p:nvSpPr>
          <p:cNvPr id="172" name="Line"/>
          <p:cNvSpPr/>
          <p:nvPr/>
        </p:nvSpPr>
        <p:spPr>
          <a:xfrm flipV="1">
            <a:off x="5190179" y="3396629"/>
            <a:ext cx="1" cy="4773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3" name="Practice with nesting...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Practice with nesting...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452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453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454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5" name="Arrow"/>
          <p:cNvSpPr/>
          <p:nvPr/>
        </p:nvSpPr>
        <p:spPr>
          <a:xfrm rot="54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6" name="Arrow"/>
          <p:cNvSpPr/>
          <p:nvPr/>
        </p:nvSpPr>
        <p:spPr>
          <a:xfrm rot="54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7" name="{“cindy”: 15}"/>
          <p:cNvSpPr txBox="1"/>
          <p:nvPr/>
        </p:nvSpPr>
        <p:spPr>
          <a:xfrm>
            <a:off x="7399735" y="3298680"/>
            <a:ext cx="24921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{“cindy”: 15}</a:t>
            </a:r>
          </a:p>
        </p:txBody>
      </p:sp>
      <p:sp>
        <p:nvSpPr>
          <p:cNvPr id="458" name="Arrow"/>
          <p:cNvSpPr/>
          <p:nvPr/>
        </p:nvSpPr>
        <p:spPr>
          <a:xfrm rot="54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9" name="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Code</a:t>
            </a:r>
          </a:p>
        </p:txBody>
      </p:sp>
      <p:sp>
        <p:nvSpPr>
          <p:cNvPr id="460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61" name="data[“cindy”] = 15"/>
          <p:cNvSpPr txBox="1"/>
          <p:nvPr/>
        </p:nvSpPr>
        <p:spPr>
          <a:xfrm>
            <a:off x="7257752" y="1416411"/>
            <a:ext cx="377249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 = 15</a:t>
            </a:r>
          </a:p>
        </p:txBody>
      </p:sp>
      <p:sp>
        <p:nvSpPr>
          <p:cNvPr id="462" name="What does this look like?"/>
          <p:cNvSpPr txBox="1"/>
          <p:nvPr/>
        </p:nvSpPr>
        <p:spPr>
          <a:xfrm>
            <a:off x="4925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466" name="Connection Line"/>
          <p:cNvSpPr/>
          <p:nvPr/>
        </p:nvSpPr>
        <p:spPr>
          <a:xfrm>
            <a:off x="6925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4" name="Serialization Code"/>
          <p:cNvSpPr/>
          <p:nvPr/>
        </p:nvSpPr>
        <p:spPr>
          <a:xfrm>
            <a:off x="8142328" y="5071945"/>
            <a:ext cx="3060867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Serialization Code</a:t>
            </a:r>
          </a:p>
        </p:txBody>
      </p:sp>
      <p:sp>
        <p:nvSpPr>
          <p:cNvPr id="465" name="Writ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Writing JSON Files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469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470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471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2" name="Arrow"/>
          <p:cNvSpPr/>
          <p:nvPr/>
        </p:nvSpPr>
        <p:spPr>
          <a:xfrm rot="54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3" name="Arrow"/>
          <p:cNvSpPr/>
          <p:nvPr/>
        </p:nvSpPr>
        <p:spPr>
          <a:xfrm rot="54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4" name="{“cindy”: 15}"/>
          <p:cNvSpPr txBox="1"/>
          <p:nvPr/>
        </p:nvSpPr>
        <p:spPr>
          <a:xfrm>
            <a:off x="7399735" y="3298680"/>
            <a:ext cx="24921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{“cindy”: 15}</a:t>
            </a:r>
          </a:p>
        </p:txBody>
      </p:sp>
      <p:sp>
        <p:nvSpPr>
          <p:cNvPr id="475" name="Arrow"/>
          <p:cNvSpPr/>
          <p:nvPr/>
        </p:nvSpPr>
        <p:spPr>
          <a:xfrm rot="54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Code</a:t>
            </a:r>
          </a:p>
        </p:txBody>
      </p:sp>
      <p:sp>
        <p:nvSpPr>
          <p:cNvPr id="477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78" name="data[“cindy”] = 15"/>
          <p:cNvSpPr txBox="1"/>
          <p:nvPr/>
        </p:nvSpPr>
        <p:spPr>
          <a:xfrm>
            <a:off x="7257752" y="1416411"/>
            <a:ext cx="377249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 = 15</a:t>
            </a:r>
          </a:p>
        </p:txBody>
      </p:sp>
      <p:sp>
        <p:nvSpPr>
          <p:cNvPr id="479" name="Rectangle"/>
          <p:cNvSpPr/>
          <p:nvPr/>
        </p:nvSpPr>
        <p:spPr>
          <a:xfrm>
            <a:off x="491849" y="368732"/>
            <a:ext cx="12300502" cy="8832751"/>
          </a:xfrm>
          <a:prstGeom prst="rect">
            <a:avLst/>
          </a:prstGeom>
          <a:solidFill>
            <a:srgbClr val="FFFFFF">
              <a:alpha val="9749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0" name="What does this look like?"/>
          <p:cNvSpPr txBox="1"/>
          <p:nvPr/>
        </p:nvSpPr>
        <p:spPr>
          <a:xfrm>
            <a:off x="4925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489" name="Connection Line"/>
          <p:cNvSpPr/>
          <p:nvPr/>
        </p:nvSpPr>
        <p:spPr>
          <a:xfrm>
            <a:off x="6925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82" name="Serialization Code"/>
          <p:cNvSpPr/>
          <p:nvPr/>
        </p:nvSpPr>
        <p:spPr>
          <a:xfrm>
            <a:off x="8142328" y="5071945"/>
            <a:ext cx="3060867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Serialization Code</a:t>
            </a:r>
          </a:p>
        </p:txBody>
      </p:sp>
      <p:sp>
        <p:nvSpPr>
          <p:cNvPr id="483" name="Writ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Writing JSON Files</a:t>
            </a:r>
          </a:p>
        </p:txBody>
      </p:sp>
      <p:sp>
        <p:nvSpPr>
          <p:cNvPr id="484" name="import json…"/>
          <p:cNvSpPr txBox="1"/>
          <p:nvPr/>
        </p:nvSpPr>
        <p:spPr>
          <a:xfrm>
            <a:off x="622300" y="1553241"/>
            <a:ext cx="8096252" cy="2103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/>
          </a:bodyPr>
          <a:lstStyle/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json</a:t>
            </a: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29292"/>
                </a:solidFill>
              </a:rPr>
              <a:t># data is a </a:t>
            </a:r>
            <a:r>
              <a:rPr dirty="0" err="1">
                <a:solidFill>
                  <a:srgbClr val="929292"/>
                </a:solidFill>
              </a:rPr>
              <a:t>dict</a:t>
            </a:r>
            <a:r>
              <a:rPr dirty="0">
                <a:solidFill>
                  <a:srgbClr val="929292"/>
                </a:solidFill>
              </a:rPr>
              <a:t>, list, </a:t>
            </a:r>
            <a:r>
              <a:rPr dirty="0" err="1">
                <a:solidFill>
                  <a:srgbClr val="929292"/>
                </a:solidFill>
              </a:rPr>
              <a:t>etc</a:t>
            </a:r>
            <a:endParaRPr dirty="0">
              <a:solidFill>
                <a:srgbClr val="929292"/>
              </a:solidFill>
            </a:endParaRP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 </a:t>
            </a:r>
            <a:r>
              <a:rPr dirty="0" err="1"/>
              <a:t>write_json</a:t>
            </a:r>
            <a:r>
              <a:rPr dirty="0"/>
              <a:t>(path, data):</a:t>
            </a: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with open(path, 'w', encoding="utf-8") as f:</a:t>
            </a: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</a:t>
            </a:r>
            <a:r>
              <a:rPr dirty="0" err="1"/>
              <a:t>json.dump</a:t>
            </a:r>
            <a:r>
              <a:rPr dirty="0"/>
              <a:t>(data, f, indent=2)</a:t>
            </a:r>
          </a:p>
        </p:txBody>
      </p:sp>
      <p:sp>
        <p:nvSpPr>
          <p:cNvPr id="485" name="CTRL"/>
          <p:cNvSpPr/>
          <p:nvPr/>
        </p:nvSpPr>
        <p:spPr>
          <a:xfrm>
            <a:off x="1384300" y="4125362"/>
            <a:ext cx="116946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CTRL</a:t>
            </a:r>
          </a:p>
        </p:txBody>
      </p:sp>
      <p:sp>
        <p:nvSpPr>
          <p:cNvPr id="486" name="C"/>
          <p:cNvSpPr/>
          <p:nvPr/>
        </p:nvSpPr>
        <p:spPr>
          <a:xfrm>
            <a:off x="3263900" y="4125362"/>
            <a:ext cx="65653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87" name="+"/>
          <p:cNvSpPr txBox="1"/>
          <p:nvPr/>
        </p:nvSpPr>
        <p:spPr>
          <a:xfrm>
            <a:off x="2733015" y="4126022"/>
            <a:ext cx="3516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0"/>
            </a:lvl1pPr>
          </a:lstStyle>
          <a:p>
            <a:r>
              <a:t>+</a:t>
            </a:r>
          </a:p>
        </p:txBody>
      </p:sp>
      <p:sp>
        <p:nvSpPr>
          <p:cNvPr id="488" name="don't need to understand…"/>
          <p:cNvSpPr txBox="1"/>
          <p:nvPr/>
        </p:nvSpPr>
        <p:spPr>
          <a:xfrm>
            <a:off x="1399356" y="4939643"/>
            <a:ext cx="2586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 i="1"/>
            </a:pPr>
            <a:r>
              <a:t>don't need to understand</a:t>
            </a:r>
          </a:p>
          <a:p>
            <a:pPr>
              <a:defRPr sz="2000" b="0" i="1"/>
            </a:pPr>
            <a:r>
              <a:t>this snippet yet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Demo 1: Number Coun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Number Count</a:t>
            </a:r>
          </a:p>
        </p:txBody>
      </p:sp>
      <p:sp>
        <p:nvSpPr>
          <p:cNvPr id="492" name="Goal: count the numbers in a list saved as a JSON fil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count the numbers in a list saved as a JSON file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Location of the file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sum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sum.py fileA.json</a:t>
            </a:r>
            <a:br>
              <a:rPr sz="2800" b="1"/>
            </a:br>
            <a:r>
              <a:rPr sz="2800"/>
              <a:t>6</a:t>
            </a:r>
            <a:br>
              <a:rPr sz="2800"/>
            </a:br>
            <a:endParaRPr sz="2800"/>
          </a:p>
        </p:txBody>
      </p:sp>
      <p:sp>
        <p:nvSpPr>
          <p:cNvPr id="493" name="[1,2,3]"/>
          <p:cNvSpPr/>
          <p:nvPr/>
        </p:nvSpPr>
        <p:spPr>
          <a:xfrm>
            <a:off x="9588500" y="7035800"/>
            <a:ext cx="1591420" cy="987029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200" b="0"/>
            </a:lvl1pPr>
          </a:lstStyle>
          <a:p>
            <a:r>
              <a:t>[1,2,3]</a:t>
            </a:r>
          </a:p>
        </p:txBody>
      </p:sp>
      <p:sp>
        <p:nvSpPr>
          <p:cNvPr id="494" name="fileA.json"/>
          <p:cNvSpPr txBox="1"/>
          <p:nvPr/>
        </p:nvSpPr>
        <p:spPr>
          <a:xfrm>
            <a:off x="9483080" y="6476999"/>
            <a:ext cx="15570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fileA.json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Demo 2: FIFA JS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2: FIFA JSON</a:t>
            </a:r>
          </a:p>
        </p:txBody>
      </p:sp>
      <p:sp>
        <p:nvSpPr>
          <p:cNvPr id="497" name="Goal: lookup stats about playe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lookup stats about players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Player ID and column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value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lookup.py 20801 name</a:t>
            </a:r>
            <a:br>
              <a:rPr sz="2800" b="1"/>
            </a:br>
            <a:r>
              <a:rPr sz="2800"/>
              <a:t>Cristiano Ronaldo</a:t>
            </a:r>
            <a:br>
              <a:rPr sz="2800" b="1"/>
            </a:br>
            <a:endParaRPr sz="2800" b="1"/>
          </a:p>
        </p:txBody>
      </p:sp>
      <p:sp>
        <p:nvSpPr>
          <p:cNvPr id="498" name="{…"/>
          <p:cNvSpPr/>
          <p:nvPr/>
        </p:nvSpPr>
        <p:spPr>
          <a:xfrm>
            <a:off x="7340600" y="3175000"/>
            <a:ext cx="5095280" cy="2840534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1600" b="0"/>
            </a:pPr>
            <a:r>
              <a:t>{</a:t>
            </a:r>
          </a:p>
          <a:p>
            <a:pPr algn="l">
              <a:defRPr sz="1600" b="0"/>
            </a:pPr>
            <a:r>
              <a:t>  "20801": {</a:t>
            </a:r>
          </a:p>
          <a:p>
            <a:pPr algn="l">
              <a:defRPr sz="1600" b="0"/>
            </a:pPr>
            <a:r>
              <a:t>    "name": "Cristiano Ronaldo",</a:t>
            </a:r>
          </a:p>
          <a:p>
            <a:pPr algn="l">
              <a:defRPr sz="1600" b="0"/>
            </a:pPr>
            <a:r>
              <a:t>    "Age": 32,</a:t>
            </a:r>
          </a:p>
          <a:p>
            <a:pPr algn="l">
              <a:defRPr sz="1600" b="0"/>
            </a:pPr>
            <a:r>
              <a:t>    "nationality": "Portugal",</a:t>
            </a:r>
          </a:p>
          <a:p>
            <a:pPr algn="l">
              <a:defRPr sz="1600" b="0"/>
            </a:pPr>
            <a:r>
              <a:t>    "club": "Real Madrid CF",</a:t>
            </a:r>
          </a:p>
          <a:p>
            <a:pPr algn="l">
              <a:defRPr sz="1600" b="0"/>
            </a:pPr>
            <a:r>
              <a:t>    "league": "Spanish Primera Divisi\u00f3n",</a:t>
            </a:r>
          </a:p>
          <a:p>
            <a:pPr algn="l">
              <a:defRPr sz="1600" b="0"/>
            </a:pPr>
            <a:r>
              <a:t>    "euro_wage": 565000,</a:t>
            </a:r>
          </a:p>
          <a:p>
            <a:pPr algn="l">
              <a:defRPr sz="1600" b="0"/>
            </a:pPr>
            <a:r>
              <a:t>    "networth": 95500000,</a:t>
            </a:r>
          </a:p>
          <a:p>
            <a:pPr algn="l">
              <a:defRPr sz="1600" b="0"/>
            </a:pPr>
            <a:r>
              <a:t>    "score_of_100": 94</a:t>
            </a:r>
          </a:p>
          <a:p>
            <a:pPr algn="l">
              <a:defRPr sz="1600" b="0"/>
            </a:pPr>
            <a:r>
              <a:t>...</a:t>
            </a:r>
          </a:p>
        </p:txBody>
      </p:sp>
      <p:sp>
        <p:nvSpPr>
          <p:cNvPr id="499" name="fifa.json"/>
          <p:cNvSpPr txBox="1"/>
          <p:nvPr/>
        </p:nvSpPr>
        <p:spPr>
          <a:xfrm>
            <a:off x="7352158" y="2616199"/>
            <a:ext cx="132308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fifa.json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Demo 3: Score Track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3: Score Tracker</a:t>
            </a:r>
          </a:p>
        </p:txBody>
      </p:sp>
      <p:sp>
        <p:nvSpPr>
          <p:cNvPr id="502" name="Goal: record scores (save across runs) and print averag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record scores (save across runs) and print average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</a:t>
            </a:r>
            <a:r>
              <a:rPr b="1"/>
              <a:t>name</a:t>
            </a:r>
            <a:r>
              <a:t> and a </a:t>
            </a:r>
            <a:r>
              <a:rPr b="1"/>
              <a:t>score</a:t>
            </a:r>
            <a:r>
              <a:t> to record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Running average for that person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record.py alice 10</a:t>
            </a:r>
            <a:br>
              <a:rPr sz="2800" b="1"/>
            </a:br>
            <a:r>
              <a:rPr sz="2800"/>
              <a:t>Alice Avg: 10</a:t>
            </a:r>
            <a:br>
              <a:rPr sz="2800"/>
            </a:br>
            <a:r>
              <a:rPr sz="2800"/>
              <a:t>prompt&gt; </a:t>
            </a:r>
            <a:r>
              <a:rPr sz="2800" b="1"/>
              <a:t>python record.py alice 20</a:t>
            </a:r>
            <a:br>
              <a:rPr sz="2800" b="1"/>
            </a:br>
            <a:r>
              <a:rPr sz="2800"/>
              <a:t>Alice Avg: 15</a:t>
            </a:r>
            <a:br>
              <a:rPr sz="2800"/>
            </a:br>
            <a:r>
              <a:rPr sz="2800"/>
              <a:t>prompt&gt; </a:t>
            </a:r>
            <a:r>
              <a:rPr sz="2800" b="1"/>
              <a:t>python record.py bob 13</a:t>
            </a:r>
            <a:br>
              <a:rPr sz="2800" b="1"/>
            </a:br>
            <a:r>
              <a:rPr sz="2800"/>
              <a:t>Bob Avg: 13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Demo 4: Prime Cach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4: Prime Cache</a:t>
            </a:r>
          </a:p>
        </p:txBody>
      </p:sp>
      <p:sp>
        <p:nvSpPr>
          <p:cNvPr id="505" name="Goal: find number of primes less than N, cache previous return val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find number of primes less than N, cache previous return vals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An integer N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How many primes are less than that number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Demo 5: Upper Autocomplet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5: Upper Autocomplete</a:t>
            </a:r>
          </a:p>
        </p:txBody>
      </p:sp>
      <p:sp>
        <p:nvSpPr>
          <p:cNvPr id="508" name="Goal: record scores (save across runs) and print averag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486578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record scores (save across runs) and print average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complete phrase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partial phrase ending with a *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upper case version of it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Options to autocomplete </a:t>
            </a:r>
          </a:p>
        </p:txBody>
      </p:sp>
      <p:sp>
        <p:nvSpPr>
          <p:cNvPr id="509" name="Example:  prompt&gt; python shout.py msg: hi HI msg: hello HELLO msg: h* 1: hi 2: hello select: 1 HI"/>
          <p:cNvSpPr txBox="1"/>
          <p:nvPr/>
        </p:nvSpPr>
        <p:spPr>
          <a:xfrm>
            <a:off x="8065227" y="2890490"/>
            <a:ext cx="4415880" cy="49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5" indent="0" algn="l">
              <a:spcBef>
                <a:spcPts val="4200"/>
              </a:spcBef>
              <a:defRPr sz="3200" b="0"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shout.py</a:t>
            </a:r>
            <a:br>
              <a:rPr sz="2800" b="1"/>
            </a:br>
            <a:r>
              <a:rPr sz="2800"/>
              <a:t>msg: </a:t>
            </a:r>
            <a:r>
              <a: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hi</a:t>
            </a:r>
            <a:br>
              <a:rPr sz="2800"/>
            </a:br>
            <a:r>
              <a:rPr sz="2800"/>
              <a:t>HI</a:t>
            </a:r>
            <a:br>
              <a:rPr sz="2800"/>
            </a:br>
            <a:r>
              <a:rPr sz="2800"/>
              <a:t>msg: </a:t>
            </a:r>
            <a:r>
              <a: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hello</a:t>
            </a:r>
            <a:br>
              <a:rPr sz="2800"/>
            </a:br>
            <a:r>
              <a:rPr sz="2800"/>
              <a:t>HELLO</a:t>
            </a:r>
            <a:br>
              <a:rPr sz="2800"/>
            </a:br>
            <a:r>
              <a:rPr sz="2800"/>
              <a:t>msg: </a:t>
            </a:r>
            <a:r>
              <a: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h*</a:t>
            </a:r>
            <a:br>
              <a:rPr sz="2800"/>
            </a:br>
            <a:r>
              <a:rPr sz="2800"/>
              <a:t>1: hi</a:t>
            </a:r>
            <a:br>
              <a:rPr sz="2800"/>
            </a:br>
            <a:r>
              <a:rPr sz="2800"/>
              <a:t>2: hello</a:t>
            </a:r>
            <a:br>
              <a:rPr sz="2800"/>
            </a:br>
            <a:r>
              <a:rPr sz="2800"/>
              <a:t>select: </a:t>
            </a:r>
            <a:r>
              <a: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</a:t>
            </a:r>
            <a:br>
              <a:rPr sz="2800"/>
            </a:br>
            <a:r>
              <a:rPr sz="2800"/>
              <a:t>HI</a:t>
            </a:r>
          </a:p>
        </p:txBody>
      </p:sp>
      <p:sp>
        <p:nvSpPr>
          <p:cNvPr id="510" name="autocomplete must work…"/>
          <p:cNvSpPr txBox="1"/>
          <p:nvPr/>
        </p:nvSpPr>
        <p:spPr>
          <a:xfrm>
            <a:off x="2276450" y="7073900"/>
            <a:ext cx="332110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autocomplete must work</a:t>
            </a:r>
          </a:p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across multiple runs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85" name="JS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differences with Python syntax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creating JSON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reading JSON files</a:t>
            </a:r>
          </a:p>
        </p:txBody>
      </p:sp>
      <p:sp>
        <p:nvSpPr>
          <p:cNvPr id="186" name="Read: Sweigart Ch 14…"/>
          <p:cNvSpPr/>
          <p:nvPr/>
        </p:nvSpPr>
        <p:spPr>
          <a:xfrm>
            <a:off x="1676400" y="4531593"/>
            <a:ext cx="9652000" cy="1838723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Read: </a:t>
            </a:r>
            <a:r>
              <a:rPr dirty="0" err="1"/>
              <a:t>Sweigart</a:t>
            </a:r>
            <a:r>
              <a:rPr dirty="0"/>
              <a:t> Ch 14</a:t>
            </a:r>
          </a:p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lang="en-US" sz="2800" b="0" dirty="0">
                <a:sym typeface="Gill Sans Light"/>
                <a:hlinkClick r:id="rId2"/>
              </a:rPr>
              <a:t>https://automatetheboringstuff.com/2e/chapter16/</a:t>
            </a:r>
            <a:endParaRPr u="sng" dirty="0">
              <a:hlinkClick r:id="rId3"/>
            </a:endParaRPr>
          </a:p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u="sng" dirty="0">
              <a:hlinkClick r:id="rId3"/>
            </a:endParaRPr>
          </a:p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“JSON and APIs” to the end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189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190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191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192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193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194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195" name="We can use CSV files to store…"/>
          <p:cNvSpPr txBox="1"/>
          <p:nvPr/>
        </p:nvSpPr>
        <p:spPr>
          <a:xfrm>
            <a:off x="3788742" y="6959600"/>
            <a:ext cx="542731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We can use CSV files to store</a:t>
            </a:r>
          </a:p>
          <a:p>
            <a:r>
              <a:t>data we would want in lists of lists</a:t>
            </a:r>
          </a:p>
        </p:txBody>
      </p:sp>
      <p:sp>
        <p:nvSpPr>
          <p:cNvPr id="196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199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00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01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02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03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04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05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06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07" name="?"/>
          <p:cNvSpPr txBox="1"/>
          <p:nvPr/>
        </p:nvSpPr>
        <p:spPr>
          <a:xfrm>
            <a:off x="8913452" y="5575300"/>
            <a:ext cx="613496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?</a:t>
            </a:r>
          </a:p>
        </p:txBody>
      </p:sp>
      <p:sp>
        <p:nvSpPr>
          <p:cNvPr id="208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9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12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13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14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15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16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17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18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19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20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21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222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3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6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7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28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29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30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31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32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33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34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35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36" name="Rectangle"/>
          <p:cNvSpPr/>
          <p:nvPr/>
        </p:nvSpPr>
        <p:spPr>
          <a:xfrm>
            <a:off x="304800" y="1168400"/>
            <a:ext cx="12395200" cy="8403084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7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38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241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40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4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5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46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47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48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49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50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51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52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53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54" name="Rectangle"/>
          <p:cNvSpPr/>
          <p:nvPr/>
        </p:nvSpPr>
        <p:spPr>
          <a:xfrm>
            <a:off x="304800" y="1280718"/>
            <a:ext cx="12395200" cy="8403085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5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56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262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58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259" name="Rectangle"/>
          <p:cNvSpPr/>
          <p:nvPr/>
        </p:nvSpPr>
        <p:spPr>
          <a:xfrm>
            <a:off x="7556500" y="5410200"/>
            <a:ext cx="352674" cy="422959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dicts use curly braces"/>
          <p:cNvSpPr txBox="1"/>
          <p:nvPr/>
        </p:nvSpPr>
        <p:spPr>
          <a:xfrm>
            <a:off x="3502620" y="4961560"/>
            <a:ext cx="34087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dicts use curly braces</a:t>
            </a:r>
          </a:p>
        </p:txBody>
      </p:sp>
      <p:sp>
        <p:nvSpPr>
          <p:cNvPr id="261" name="Rectangle"/>
          <p:cNvSpPr/>
          <p:nvPr/>
        </p:nvSpPr>
        <p:spPr>
          <a:xfrm>
            <a:off x="7556500" y="7696200"/>
            <a:ext cx="352674" cy="422959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5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6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67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68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69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70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71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72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73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74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75" name="Rectangle"/>
          <p:cNvSpPr/>
          <p:nvPr/>
        </p:nvSpPr>
        <p:spPr>
          <a:xfrm>
            <a:off x="558800" y="1168400"/>
            <a:ext cx="12395200" cy="8403084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6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77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283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79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280" name="Rectangle"/>
          <p:cNvSpPr/>
          <p:nvPr/>
        </p:nvSpPr>
        <p:spPr>
          <a:xfrm>
            <a:off x="8178800" y="6055864"/>
            <a:ext cx="921016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1" name="keys are separated from…"/>
          <p:cNvSpPr txBox="1"/>
          <p:nvPr/>
        </p:nvSpPr>
        <p:spPr>
          <a:xfrm>
            <a:off x="3228925" y="4783760"/>
            <a:ext cx="395615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keys are separated from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values with a colon</a:t>
            </a:r>
          </a:p>
        </p:txBody>
      </p:sp>
      <p:sp>
        <p:nvSpPr>
          <p:cNvPr id="282" name="Rectangle"/>
          <p:cNvSpPr/>
          <p:nvPr/>
        </p:nvSpPr>
        <p:spPr>
          <a:xfrm>
            <a:off x="9309100" y="6055864"/>
            <a:ext cx="485545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3620</TotalTime>
  <Words>2307</Words>
  <Application>Microsoft Office PowerPoint</Application>
  <PresentationFormat>Custom</PresentationFormat>
  <Paragraphs>514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Courier</vt:lpstr>
      <vt:lpstr>Gill Sans</vt:lpstr>
      <vt:lpstr>Gill Sans Light</vt:lpstr>
      <vt:lpstr>Gill Sans SemiBold</vt:lpstr>
      <vt:lpstr>Helvetica Neue</vt:lpstr>
      <vt:lpstr>White</vt:lpstr>
      <vt:lpstr>[220] JSON</vt:lpstr>
      <vt:lpstr>Practice with nesting...</vt:lpstr>
      <vt:lpstr>Learning Objectives Today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JSON</vt:lpstr>
      <vt:lpstr>Reading JSON Files</vt:lpstr>
      <vt:lpstr>Reading JSON Files</vt:lpstr>
      <vt:lpstr>Reading JSON Files</vt:lpstr>
      <vt:lpstr>Data Structures and Files</vt:lpstr>
      <vt:lpstr>Writing JSON Files</vt:lpstr>
      <vt:lpstr>Writing JSON Files</vt:lpstr>
      <vt:lpstr>Writing JSON Files</vt:lpstr>
      <vt:lpstr>Writing JSON Files</vt:lpstr>
      <vt:lpstr>Demo 1: Number Count</vt:lpstr>
      <vt:lpstr>Demo 2: FIFA JSON</vt:lpstr>
      <vt:lpstr>Demo 3: Score Tracker</vt:lpstr>
      <vt:lpstr>Demo 4: Prime Cache</vt:lpstr>
      <vt:lpstr>Demo 5: Upper Autocomplete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JSON</dc:title>
  <cp:lastModifiedBy>Michael Doescher</cp:lastModifiedBy>
  <cp:revision>12</cp:revision>
  <dcterms:modified xsi:type="dcterms:W3CDTF">2020-03-08T18:31:38Z</dcterms:modified>
</cp:coreProperties>
</file>