
<file path=[Content_Types].xml><?xml version="1.0" encoding="utf-8"?>
<Types xmlns="http://schemas.openxmlformats.org/package/2006/content-types"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81"/>
    <p:restoredTop sz="94621"/>
  </p:normalViewPr>
  <p:slideViewPr>
    <p:cSldViewPr snapToGrid="0" snapToObjects="1">
      <p:cViewPr varScale="1">
        <p:scale>
          <a:sx n="48" d="100"/>
          <a:sy n="48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Lists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Lists</a:t>
            </a:r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168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Meena </a:t>
            </a:r>
            <a:r>
              <a:rPr lang="en-US" altLang="en-US" dirty="0" err="1"/>
              <a:t>Syamkumar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Mike </a:t>
            </a:r>
            <a:r>
              <a:rPr lang="en-US" altLang="en-US" dirty="0" err="1"/>
              <a:t>Doescher</a:t>
            </a:r>
            <a:endParaRPr lang="en-US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A8A66E-16E1-2542-A6A6-4795E698E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7309425"/>
            <a:ext cx="4495800" cy="471924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Cheaters caught: 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05" name="&gt;&gt;&gt; msg = “hi world!”…"/>
          <p:cNvSpPr txBox="1"/>
          <p:nvPr/>
        </p:nvSpPr>
        <p:spPr>
          <a:xfrm>
            <a:off x="3884513" y="2552700"/>
            <a:ext cx="5479654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msg[3:]</a:t>
            </a:r>
          </a:p>
        </p:txBody>
      </p:sp>
      <p:sp>
        <p:nvSpPr>
          <p:cNvPr id="206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09" name="&gt;&gt;&gt; msg = “hi world!”…"/>
          <p:cNvSpPr txBox="1"/>
          <p:nvPr/>
        </p:nvSpPr>
        <p:spPr>
          <a:xfrm>
            <a:off x="3884513" y="2552700"/>
            <a:ext cx="5479654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‘world!’</a:t>
            </a:r>
          </a:p>
        </p:txBody>
      </p:sp>
      <p:sp>
        <p:nvSpPr>
          <p:cNvPr id="210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13" name="&gt;&gt;&gt; msg = “hi world!”…"/>
          <p:cNvSpPr txBox="1"/>
          <p:nvPr/>
        </p:nvSpPr>
        <p:spPr>
          <a:xfrm>
            <a:off x="3884513" y="2552700"/>
            <a:ext cx="5479654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‘world!’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msg[3:-1]</a:t>
            </a:r>
          </a:p>
        </p:txBody>
      </p:sp>
      <p:sp>
        <p:nvSpPr>
          <p:cNvPr id="214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17" name="&gt;&gt;&gt; msg = “hi world!”…"/>
          <p:cNvSpPr txBox="1"/>
          <p:nvPr/>
        </p:nvSpPr>
        <p:spPr>
          <a:xfrm>
            <a:off x="3884513" y="2552700"/>
            <a:ext cx="5479654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‘world!’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msg[3:-1]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‘world’</a:t>
            </a:r>
          </a:p>
        </p:txBody>
      </p:sp>
      <p:sp>
        <p:nvSpPr>
          <p:cNvPr id="218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21" name="&gt;&gt;&gt; msg = “hi world!”…"/>
          <p:cNvSpPr txBox="1"/>
          <p:nvPr/>
        </p:nvSpPr>
        <p:spPr>
          <a:xfrm>
            <a:off x="3884513" y="2552700"/>
            <a:ext cx="5479654" cy="637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for c in msg: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6D5D5"/>
                </a:solidFill>
              </a:rPr>
              <a:t>...</a:t>
            </a:r>
            <a:r>
              <a:t>   print(c)</a:t>
            </a:r>
          </a:p>
          <a:p>
            <a:pPr algn="l">
              <a:defRPr sz="3200" b="0">
                <a:solidFill>
                  <a:srgbClr val="D6D5D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...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h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i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w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o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r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l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d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!</a:t>
            </a:r>
          </a:p>
        </p:txBody>
      </p:sp>
      <p:sp>
        <p:nvSpPr>
          <p:cNvPr id="222" name="Things we can do with sequences…"/>
          <p:cNvSpPr txBox="1"/>
          <p:nvPr/>
        </p:nvSpPr>
        <p:spPr>
          <a:xfrm>
            <a:off x="6318529" y="59993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25" name="&gt;&gt;&gt; msg = “hi world!”"/>
          <p:cNvSpPr txBox="1"/>
          <p:nvPr/>
        </p:nvSpPr>
        <p:spPr>
          <a:xfrm>
            <a:off x="3884513" y="2552700"/>
            <a:ext cx="5479654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200"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&gt;&gt;&gt; msg = “hi world!”</a:t>
            </a:r>
          </a:p>
        </p:txBody>
      </p:sp>
      <p:sp>
        <p:nvSpPr>
          <p:cNvPr id="226" name="What if we want a sequence, of something other than characters?…"/>
          <p:cNvSpPr txBox="1"/>
          <p:nvPr/>
        </p:nvSpPr>
        <p:spPr>
          <a:xfrm>
            <a:off x="2709641" y="5935878"/>
            <a:ext cx="7556501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What if we want a sequence, of something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other than characters</a:t>
            </a:r>
            <a:r>
              <a:t>?</a:t>
            </a:r>
          </a:p>
          <a:p>
            <a:pPr algn="l">
              <a:spcBef>
                <a:spcPts val="4200"/>
              </a:spcBef>
              <a:defRPr sz="3200" b="0"/>
            </a:pPr>
            <a:r>
              <a:t>Use a Python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rPr>
              <a:t>list</a:t>
            </a:r>
            <a:r>
              <a:t>, with any items we want!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29" name="&gt;&gt;&gt; msg = “hi world!”"/>
          <p:cNvSpPr txBox="1"/>
          <p:nvPr/>
        </p:nvSpPr>
        <p:spPr>
          <a:xfrm>
            <a:off x="3884513" y="2552700"/>
            <a:ext cx="5479654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200"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&gt;&gt;&gt; msg = “hi world!”</a:t>
            </a:r>
          </a:p>
        </p:txBody>
      </p:sp>
      <p:sp>
        <p:nvSpPr>
          <p:cNvPr id="230" name="What if we want a sequence, of something other than characters?…"/>
          <p:cNvSpPr txBox="1"/>
          <p:nvPr/>
        </p:nvSpPr>
        <p:spPr>
          <a:xfrm>
            <a:off x="2709641" y="5935878"/>
            <a:ext cx="7556501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What if we want a sequence, of something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other than characters</a:t>
            </a:r>
            <a:r>
              <a:t>?</a:t>
            </a:r>
          </a:p>
          <a:p>
            <a:pPr algn="l">
              <a:spcBef>
                <a:spcPts val="4200"/>
              </a:spcBef>
              <a:defRPr sz="3200" b="0"/>
            </a:pPr>
            <a:r>
              <a:t>Use a Python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rPr>
              <a:t>list</a:t>
            </a:r>
            <a:r>
              <a:t>, with any items we want!</a:t>
            </a:r>
          </a:p>
        </p:txBody>
      </p:sp>
      <p:sp>
        <p:nvSpPr>
          <p:cNvPr id="231" name="Line"/>
          <p:cNvSpPr/>
          <p:nvPr/>
        </p:nvSpPr>
        <p:spPr>
          <a:xfrm flipV="1">
            <a:off x="6502400" y="30126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start with…"/>
          <p:cNvSpPr txBox="1"/>
          <p:nvPr/>
        </p:nvSpPr>
        <p:spPr>
          <a:xfrm>
            <a:off x="5802014" y="3594100"/>
            <a:ext cx="14007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start with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quote</a:t>
            </a:r>
          </a:p>
        </p:txBody>
      </p:sp>
      <p:sp>
        <p:nvSpPr>
          <p:cNvPr id="233" name="Line"/>
          <p:cNvSpPr/>
          <p:nvPr/>
        </p:nvSpPr>
        <p:spPr>
          <a:xfrm flipV="1">
            <a:off x="8940800" y="30126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end with…"/>
          <p:cNvSpPr txBox="1"/>
          <p:nvPr/>
        </p:nvSpPr>
        <p:spPr>
          <a:xfrm>
            <a:off x="8302104" y="3594100"/>
            <a:ext cx="12773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end with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quote</a:t>
            </a:r>
          </a:p>
        </p:txBody>
      </p:sp>
      <p:sp>
        <p:nvSpPr>
          <p:cNvPr id="235" name="Callout"/>
          <p:cNvSpPr/>
          <p:nvPr/>
        </p:nvSpPr>
        <p:spPr>
          <a:xfrm>
            <a:off x="6604000" y="2325985"/>
            <a:ext cx="2180432" cy="861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9" y="0"/>
                </a:moveTo>
                <a:lnTo>
                  <a:pt x="9581" y="6129"/>
                </a:lnTo>
                <a:lnTo>
                  <a:pt x="629" y="6129"/>
                </a:lnTo>
                <a:cubicBezTo>
                  <a:pt x="282" y="6129"/>
                  <a:pt x="0" y="6842"/>
                  <a:pt x="0" y="7721"/>
                </a:cubicBezTo>
                <a:lnTo>
                  <a:pt x="0" y="20008"/>
                </a:lnTo>
                <a:cubicBezTo>
                  <a:pt x="0" y="20887"/>
                  <a:pt x="282" y="21600"/>
                  <a:pt x="629" y="21600"/>
                </a:cubicBezTo>
                <a:lnTo>
                  <a:pt x="20971" y="21600"/>
                </a:lnTo>
                <a:cubicBezTo>
                  <a:pt x="21318" y="21600"/>
                  <a:pt x="21600" y="20887"/>
                  <a:pt x="21600" y="20008"/>
                </a:cubicBezTo>
                <a:lnTo>
                  <a:pt x="21600" y="7721"/>
                </a:lnTo>
                <a:cubicBezTo>
                  <a:pt x="21600" y="6842"/>
                  <a:pt x="21318" y="6129"/>
                  <a:pt x="20971" y="6129"/>
                </a:cubicBezTo>
                <a:lnTo>
                  <a:pt x="12097" y="6129"/>
                </a:lnTo>
                <a:lnTo>
                  <a:pt x="10839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6" name="sequence of characters"/>
          <p:cNvSpPr txBox="1"/>
          <p:nvPr/>
        </p:nvSpPr>
        <p:spPr>
          <a:xfrm>
            <a:off x="7206927" y="1881306"/>
            <a:ext cx="29597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sequence of characters</a:t>
            </a:r>
          </a:p>
        </p:txBody>
      </p:sp>
      <p:sp>
        <p:nvSpPr>
          <p:cNvPr id="237" name="str syntax"/>
          <p:cNvSpPr txBox="1"/>
          <p:nvPr/>
        </p:nvSpPr>
        <p:spPr>
          <a:xfrm>
            <a:off x="10595520" y="2660649"/>
            <a:ext cx="12117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str syntax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  <p:sp>
        <p:nvSpPr>
          <p:cNvPr id="240" name="&gt;&gt;&gt; msg = “hi world!”…"/>
          <p:cNvSpPr txBox="1"/>
          <p:nvPr/>
        </p:nvSpPr>
        <p:spPr>
          <a:xfrm>
            <a:off x="3884513" y="2552700"/>
            <a:ext cx="5967413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</p:txBody>
      </p:sp>
      <p:sp>
        <p:nvSpPr>
          <p:cNvPr id="241" name="What if we want a sequence, of something other than characters?…"/>
          <p:cNvSpPr txBox="1"/>
          <p:nvPr/>
        </p:nvSpPr>
        <p:spPr>
          <a:xfrm>
            <a:off x="2709641" y="5935878"/>
            <a:ext cx="7556501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What if we want a sequence, of something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other than characters</a:t>
            </a:r>
            <a:r>
              <a:t>?</a:t>
            </a:r>
          </a:p>
          <a:p>
            <a:pPr algn="l">
              <a:spcBef>
                <a:spcPts val="4200"/>
              </a:spcBef>
              <a:defRPr sz="3200" b="0"/>
            </a:pPr>
            <a:r>
              <a:t>Use a Python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rPr>
              <a:t>list</a:t>
            </a:r>
            <a:r>
              <a:t>, with any items we want!</a:t>
            </a:r>
          </a:p>
        </p:txBody>
      </p:sp>
      <p:sp>
        <p:nvSpPr>
          <p:cNvPr id="242" name="Line"/>
          <p:cNvSpPr/>
          <p:nvPr/>
        </p:nvSpPr>
        <p:spPr>
          <a:xfrm flipV="1">
            <a:off x="6718300" y="36984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3" name="Line"/>
          <p:cNvSpPr/>
          <p:nvPr/>
        </p:nvSpPr>
        <p:spPr>
          <a:xfrm flipV="1">
            <a:off x="9436100" y="36476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4" name="square bracket…"/>
          <p:cNvSpPr txBox="1"/>
          <p:nvPr/>
        </p:nvSpPr>
        <p:spPr>
          <a:xfrm>
            <a:off x="9266113" y="4279900"/>
            <a:ext cx="211797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square bracket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instead of quote</a:t>
            </a:r>
          </a:p>
        </p:txBody>
      </p:sp>
      <p:sp>
        <p:nvSpPr>
          <p:cNvPr id="245" name="Callout"/>
          <p:cNvSpPr/>
          <p:nvPr/>
        </p:nvSpPr>
        <p:spPr>
          <a:xfrm>
            <a:off x="6819900" y="3027660"/>
            <a:ext cx="2514600" cy="852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5" y="0"/>
                </a:moveTo>
                <a:cubicBezTo>
                  <a:pt x="244" y="0"/>
                  <a:pt x="0" y="720"/>
                  <a:pt x="0" y="1608"/>
                </a:cubicBezTo>
                <a:lnTo>
                  <a:pt x="0" y="14021"/>
                </a:lnTo>
                <a:cubicBezTo>
                  <a:pt x="0" y="14910"/>
                  <a:pt x="244" y="15630"/>
                  <a:pt x="545" y="15630"/>
                </a:cubicBezTo>
                <a:lnTo>
                  <a:pt x="9743" y="15630"/>
                </a:lnTo>
                <a:lnTo>
                  <a:pt x="10838" y="21600"/>
                </a:lnTo>
                <a:lnTo>
                  <a:pt x="11928" y="15630"/>
                </a:lnTo>
                <a:lnTo>
                  <a:pt x="21055" y="15630"/>
                </a:lnTo>
                <a:cubicBezTo>
                  <a:pt x="21356" y="15630"/>
                  <a:pt x="21600" y="14910"/>
                  <a:pt x="21600" y="14021"/>
                </a:cubicBezTo>
                <a:lnTo>
                  <a:pt x="21600" y="1608"/>
                </a:lnTo>
                <a:cubicBezTo>
                  <a:pt x="21600" y="720"/>
                  <a:pt x="21356" y="0"/>
                  <a:pt x="21055" y="0"/>
                </a:cubicBezTo>
                <a:lnTo>
                  <a:pt x="545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6" name="sequence…"/>
          <p:cNvSpPr txBox="1"/>
          <p:nvPr/>
        </p:nvSpPr>
        <p:spPr>
          <a:xfrm>
            <a:off x="7360592" y="3924299"/>
            <a:ext cx="139511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sequence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of values, 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comma 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separated</a:t>
            </a:r>
          </a:p>
        </p:txBody>
      </p:sp>
      <p:sp>
        <p:nvSpPr>
          <p:cNvPr id="247" name="square bracket…"/>
          <p:cNvSpPr txBox="1"/>
          <p:nvPr/>
        </p:nvSpPr>
        <p:spPr>
          <a:xfrm>
            <a:off x="4732213" y="4279900"/>
            <a:ext cx="211797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square bracket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instead of quote</a:t>
            </a:r>
          </a:p>
        </p:txBody>
      </p:sp>
      <p:sp>
        <p:nvSpPr>
          <p:cNvPr id="248" name="str syntax"/>
          <p:cNvSpPr txBox="1"/>
          <p:nvPr/>
        </p:nvSpPr>
        <p:spPr>
          <a:xfrm>
            <a:off x="10595520" y="2660649"/>
            <a:ext cx="12117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str syntax</a:t>
            </a:r>
          </a:p>
        </p:txBody>
      </p:sp>
      <p:sp>
        <p:nvSpPr>
          <p:cNvPr id="249" name="list syntax"/>
          <p:cNvSpPr txBox="1"/>
          <p:nvPr/>
        </p:nvSpPr>
        <p:spPr>
          <a:xfrm>
            <a:off x="10585921" y="3092449"/>
            <a:ext cx="12309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list syntax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&gt;&gt;&gt; nums = [22, 11, 33]"/>
          <p:cNvSpPr txBox="1"/>
          <p:nvPr/>
        </p:nvSpPr>
        <p:spPr>
          <a:xfrm>
            <a:off x="3884513" y="2552700"/>
            <a:ext cx="5967413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</p:txBody>
      </p:sp>
      <p:sp>
        <p:nvSpPr>
          <p:cNvPr id="252" name="Things we can do with sequences…"/>
          <p:cNvSpPr txBox="1"/>
          <p:nvPr/>
        </p:nvSpPr>
        <p:spPr>
          <a:xfrm>
            <a:off x="4121429" y="6075578"/>
            <a:ext cx="573167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53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&gt;&gt;&gt; nums = [22, 11, 33]…"/>
          <p:cNvSpPr txBox="1"/>
          <p:nvPr/>
        </p:nvSpPr>
        <p:spPr>
          <a:xfrm>
            <a:off x="3884513" y="2552700"/>
            <a:ext cx="5967413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nums[0]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22</a:t>
            </a:r>
          </a:p>
        </p:txBody>
      </p:sp>
      <p:sp>
        <p:nvSpPr>
          <p:cNvPr id="256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57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3" name="Lists, the mutable sequence that can hold ANYTHING!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Lists, the mutable sequence that can hold ANYTHING!</a:t>
            </a:r>
          </a:p>
          <a:p>
            <a:pPr marL="0" indent="0">
              <a:buSzTx/>
              <a:buNone/>
            </a:pPr>
            <a:r>
              <a:t>Sequence stuff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indexing, slicing, for loops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len, in, concatenation, multiplication</a:t>
            </a:r>
          </a:p>
          <a:p>
            <a:pPr marL="0" indent="0">
              <a:buSzTx/>
              <a:buNone/>
            </a:pPr>
            <a:r>
              <a:t>Mutating!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update, append, pop, sort</a:t>
            </a:r>
          </a:p>
          <a:p>
            <a:pPr marL="0" indent="0">
              <a:buSzTx/>
              <a:buNone/>
            </a:pPr>
            <a:r>
              <a:t>Switching between strings and lists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split, join</a:t>
            </a:r>
          </a:p>
        </p:txBody>
      </p:sp>
      <p:sp>
        <p:nvSpPr>
          <p:cNvPr id="124" name="Chapter 10 of Think Python"/>
          <p:cNvSpPr/>
          <p:nvPr/>
        </p:nvSpPr>
        <p:spPr>
          <a:xfrm>
            <a:off x="8509000" y="3779242"/>
            <a:ext cx="3723333" cy="763489"/>
          </a:xfrm>
          <a:prstGeom prst="rect">
            <a:avLst/>
          </a:prstGeom>
          <a:solidFill>
            <a:srgbClr val="EBEBE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Chapter 10 of Think Python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&gt;&gt;&gt; nums = [22, 11, 33]…"/>
          <p:cNvSpPr txBox="1"/>
          <p:nvPr/>
        </p:nvSpPr>
        <p:spPr>
          <a:xfrm>
            <a:off x="3884513" y="2552700"/>
            <a:ext cx="5967413" cy="347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nums[0]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22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nums[-1]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33</a:t>
            </a:r>
          </a:p>
        </p:txBody>
      </p:sp>
      <p:sp>
        <p:nvSpPr>
          <p:cNvPr id="260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61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&gt;&gt;&gt; nums = [22, 11, 33]…"/>
          <p:cNvSpPr txBox="1"/>
          <p:nvPr/>
        </p:nvSpPr>
        <p:spPr>
          <a:xfrm>
            <a:off x="3884513" y="2552700"/>
            <a:ext cx="5967413" cy="20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[22, 11, 33][1]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11</a:t>
            </a:r>
          </a:p>
        </p:txBody>
      </p:sp>
      <p:sp>
        <p:nvSpPr>
          <p:cNvPr id="264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65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  <p:sp>
        <p:nvSpPr>
          <p:cNvPr id="266" name="seeing brackets for both creating lists and indexing often confuses new coders!"/>
          <p:cNvSpPr txBox="1"/>
          <p:nvPr/>
        </p:nvSpPr>
        <p:spPr>
          <a:xfrm>
            <a:off x="5977032" y="4533899"/>
            <a:ext cx="5724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seeing brackets for both creating lists and indexing often confuses new coders!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&gt;&gt;&gt; nums = [22, 11, 33]…"/>
          <p:cNvSpPr txBox="1"/>
          <p:nvPr/>
        </p:nvSpPr>
        <p:spPr>
          <a:xfrm>
            <a:off x="3884513" y="2552700"/>
            <a:ext cx="5967413" cy="20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nums[1:]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[11, 33]</a:t>
            </a:r>
          </a:p>
        </p:txBody>
      </p:sp>
      <p:sp>
        <p:nvSpPr>
          <p:cNvPr id="269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70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&gt;&gt;&gt; nums = [22, 11, 33]…"/>
          <p:cNvSpPr txBox="1"/>
          <p:nvPr/>
        </p:nvSpPr>
        <p:spPr>
          <a:xfrm>
            <a:off x="3884513" y="2552700"/>
            <a:ext cx="5967413" cy="299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nums[1:]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[11,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nums[3:]</a:t>
            </a:r>
          </a:p>
        </p:txBody>
      </p:sp>
      <p:sp>
        <p:nvSpPr>
          <p:cNvPr id="273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74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&gt;&gt;&gt; nums = [22, 11, 33]…"/>
          <p:cNvSpPr txBox="1"/>
          <p:nvPr/>
        </p:nvSpPr>
        <p:spPr>
          <a:xfrm>
            <a:off x="3884513" y="2552700"/>
            <a:ext cx="5967413" cy="299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nums[1:]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[11,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nums[3:]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[]</a:t>
            </a:r>
          </a:p>
        </p:txBody>
      </p:sp>
      <p:sp>
        <p:nvSpPr>
          <p:cNvPr id="277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78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&gt;&gt;&gt; nums = [22, 11, 33]…"/>
          <p:cNvSpPr txBox="1"/>
          <p:nvPr/>
        </p:nvSpPr>
        <p:spPr>
          <a:xfrm>
            <a:off x="3884513" y="2552700"/>
            <a:ext cx="5967413" cy="396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for x in nums: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6D5D5"/>
                </a:solidFill>
              </a:rPr>
              <a:t>...</a:t>
            </a:r>
            <a:r>
              <a:t>   print(x)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6D5D5"/>
                </a:solidFill>
              </a:rPr>
              <a:t>...</a:t>
            </a: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22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11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33</a:t>
            </a:r>
          </a:p>
        </p:txBody>
      </p:sp>
      <p:sp>
        <p:nvSpPr>
          <p:cNvPr id="281" name="Things we can do with sequences…"/>
          <p:cNvSpPr txBox="1"/>
          <p:nvPr/>
        </p:nvSpPr>
        <p:spPr>
          <a:xfrm>
            <a:off x="4121429" y="6989977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loop</a:t>
            </a:r>
          </a:p>
        </p:txBody>
      </p:sp>
      <p:sp>
        <p:nvSpPr>
          <p:cNvPr id="282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Demo: Finding a Sum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Demo: Finding a Sum</a:t>
            </a:r>
          </a:p>
        </p:txBody>
      </p:sp>
      <p:sp>
        <p:nvSpPr>
          <p:cNvPr id="285" name="Goal: write a function to add a list of numbe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write a function to add a list of numbers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Python list containing floats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Sum of the numbers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r>
              <a:rPr sz="2200"/>
              <a:t>&gt;&gt;&gt; nums = [1, 2, 3.5]</a:t>
            </a:r>
            <a:br>
              <a:rPr sz="2200"/>
            </a:br>
            <a:r>
              <a:rPr sz="2200"/>
              <a:t>&gt;&gt;&gt; add_nums(nums)</a:t>
            </a:r>
            <a:br>
              <a:rPr sz="2200"/>
            </a:br>
            <a:r>
              <a:rPr sz="2200"/>
              <a:t>6.5</a:t>
            </a:r>
            <a:br>
              <a:rPr sz="2200"/>
            </a:br>
            <a:r>
              <a:rPr sz="2200"/>
              <a:t>&gt;&gt;&gt; add_nums([20, 30.1])</a:t>
            </a:r>
            <a:br>
              <a:rPr sz="2200"/>
            </a:br>
            <a:r>
              <a:rPr sz="2200"/>
              <a:t>50.1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288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From Strings to Lists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More Sequence Capabilities</a:t>
            </a:r>
          </a:p>
          <a:p>
            <a:pPr marL="0" lvl="5" indent="0">
              <a:buSzTx/>
              <a:buNone/>
            </a:pPr>
            <a:r>
              <a:t>Difference 1: Flexibility of Types</a:t>
            </a:r>
          </a:p>
          <a:p>
            <a:pPr marL="0" lvl="5" indent="0">
              <a:buSzTx/>
              <a:buNone/>
            </a:pPr>
            <a:r>
              <a:t>Difference 2: Mutability</a:t>
            </a:r>
          </a:p>
          <a:p>
            <a:pPr marL="0" lvl="5" indent="0">
              <a:buSzTx/>
              <a:buNone/>
            </a:pPr>
            <a:r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ool stuff we can do with strings and 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Cool stuff we can do with </a:t>
            </a:r>
            <a:r>
              <a:rPr strike="sngStrike"/>
              <a:t>strings and lists</a:t>
            </a:r>
          </a:p>
        </p:txBody>
      </p:sp>
      <p:sp>
        <p:nvSpPr>
          <p:cNvPr id="291" name="indexing…"/>
          <p:cNvSpPr txBox="1">
            <a:spLocks noGrp="1"/>
          </p:cNvSpPr>
          <p:nvPr>
            <p:ph type="body" sz="half" idx="1"/>
          </p:nvPr>
        </p:nvSpPr>
        <p:spPr>
          <a:xfrm>
            <a:off x="2389286" y="1772741"/>
            <a:ext cx="4783734" cy="699551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indexing</a:t>
            </a:r>
          </a:p>
          <a:p>
            <a:pPr marL="0" lvl="5" indent="0">
              <a:buSzTx/>
              <a:buNone/>
            </a:pPr>
            <a:r>
              <a:t>slicing</a:t>
            </a:r>
          </a:p>
          <a:p>
            <a:pPr marL="0" lvl="5" indent="0">
              <a:buSzTx/>
              <a:buNone/>
            </a:pPr>
            <a:r>
              <a:t>for loops</a:t>
            </a:r>
          </a:p>
          <a:p>
            <a:pPr marL="0" lvl="5" indent="0">
              <a:buSzTx/>
              <a:buNone/>
            </a:pPr>
            <a:r>
              <a:t>len</a:t>
            </a:r>
          </a:p>
          <a:p>
            <a:pPr marL="0" lvl="5" indent="0">
              <a:buSzTx/>
              <a:buNone/>
            </a:pPr>
            <a:r>
              <a:t>concatenation</a:t>
            </a:r>
          </a:p>
          <a:p>
            <a:pPr marL="0" lvl="5" indent="0">
              <a:buSzTx/>
              <a:buNone/>
            </a:pPr>
            <a:r>
              <a:t>in</a:t>
            </a:r>
          </a:p>
          <a:p>
            <a:pPr marL="0" lvl="5" indent="0">
              <a:buSzTx/>
              <a:buNone/>
            </a:pPr>
            <a:r>
              <a:t>multiply by an int</a:t>
            </a:r>
          </a:p>
        </p:txBody>
      </p:sp>
      <p:sp>
        <p:nvSpPr>
          <p:cNvPr id="292" name="1"/>
          <p:cNvSpPr/>
          <p:nvPr/>
        </p:nvSpPr>
        <p:spPr>
          <a:xfrm>
            <a:off x="1536700" y="1695450"/>
            <a:ext cx="727497" cy="727497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93" name="7"/>
          <p:cNvSpPr/>
          <p:nvPr/>
        </p:nvSpPr>
        <p:spPr>
          <a:xfrm>
            <a:off x="1536700" y="7702550"/>
            <a:ext cx="727497" cy="727497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7</a:t>
            </a:r>
          </a:p>
        </p:txBody>
      </p:sp>
      <p:sp>
        <p:nvSpPr>
          <p:cNvPr id="294" name="2"/>
          <p:cNvSpPr/>
          <p:nvPr/>
        </p:nvSpPr>
        <p:spPr>
          <a:xfrm>
            <a:off x="1536700" y="2696633"/>
            <a:ext cx="727497" cy="727497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95" name="3"/>
          <p:cNvSpPr/>
          <p:nvPr/>
        </p:nvSpPr>
        <p:spPr>
          <a:xfrm>
            <a:off x="1536700" y="3697816"/>
            <a:ext cx="727497" cy="727498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96" name="4"/>
          <p:cNvSpPr/>
          <p:nvPr/>
        </p:nvSpPr>
        <p:spPr>
          <a:xfrm>
            <a:off x="1536700" y="4699000"/>
            <a:ext cx="727497" cy="727497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4</a:t>
            </a:r>
          </a:p>
        </p:txBody>
      </p:sp>
      <p:sp>
        <p:nvSpPr>
          <p:cNvPr id="297" name="5"/>
          <p:cNvSpPr/>
          <p:nvPr/>
        </p:nvSpPr>
        <p:spPr>
          <a:xfrm>
            <a:off x="1536700" y="5700183"/>
            <a:ext cx="727497" cy="727498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5</a:t>
            </a:r>
          </a:p>
        </p:txBody>
      </p:sp>
      <p:sp>
        <p:nvSpPr>
          <p:cNvPr id="298" name="6"/>
          <p:cNvSpPr/>
          <p:nvPr/>
        </p:nvSpPr>
        <p:spPr>
          <a:xfrm>
            <a:off x="1536700" y="6701366"/>
            <a:ext cx="727497" cy="727498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6</a:t>
            </a:r>
          </a:p>
        </p:txBody>
      </p:sp>
      <p:sp>
        <p:nvSpPr>
          <p:cNvPr id="299" name="any sequence"/>
          <p:cNvSpPr txBox="1"/>
          <p:nvPr/>
        </p:nvSpPr>
        <p:spPr>
          <a:xfrm>
            <a:off x="7775376" y="1111250"/>
            <a:ext cx="319385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 i="1"/>
            </a:lvl1pPr>
          </a:lstStyle>
          <a:p>
            <a:r>
              <a:t>any sequence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4. len(sequence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4. len(sequence)</a:t>
            </a:r>
          </a:p>
        </p:txBody>
      </p:sp>
      <p:sp>
        <p:nvSpPr>
          <p:cNvPr id="302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3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04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05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/>
              <a:t>len</a:t>
            </a:r>
            <a:r>
              <a:t>(msg)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5</a:t>
            </a:r>
          </a:p>
        </p:txBody>
      </p:sp>
      <p:sp>
        <p:nvSpPr>
          <p:cNvPr id="306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/>
              <a:t>len</a:t>
            </a:r>
            <a:r>
              <a:t>(items)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4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27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From Strings to Lists</a:t>
            </a:r>
          </a:p>
          <a:p>
            <a:pPr marL="0" indent="0">
              <a:buSzTx/>
              <a:buNone/>
            </a:pPr>
            <a:r>
              <a:t>More Sequence Capabilities</a:t>
            </a:r>
          </a:p>
          <a:p>
            <a:pPr marL="0" lvl="5" indent="0">
              <a:buSzTx/>
              <a:buNone/>
            </a:pPr>
            <a:r>
              <a:t>Difference 1: Flexibility of Types</a:t>
            </a:r>
          </a:p>
          <a:p>
            <a:pPr marL="0" lvl="5" indent="0">
              <a:buSzTx/>
              <a:buNone/>
            </a:pPr>
            <a:r>
              <a:t>Difference 2: Mutability</a:t>
            </a:r>
          </a:p>
          <a:p>
            <a:pPr marL="0" lvl="5" indent="0">
              <a:buSzTx/>
              <a:buNone/>
            </a:pPr>
            <a:r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5. concatenati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5. concatenation</a:t>
            </a:r>
          </a:p>
        </p:txBody>
      </p:sp>
      <p:sp>
        <p:nvSpPr>
          <p:cNvPr id="309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0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11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12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</a:t>
            </a:r>
            <a:r>
              <a:rPr b="1"/>
              <a:t> + “!!!”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‘321go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!!!</a:t>
            </a:r>
            <a:r>
              <a:t>’</a:t>
            </a:r>
          </a:p>
        </p:txBody>
      </p:sp>
      <p:sp>
        <p:nvSpPr>
          <p:cNvPr id="313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</a:t>
            </a:r>
            <a:r>
              <a:rPr b="1"/>
              <a:t> + [1,2,3]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[99,11,77,55,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1,2,3</a:t>
            </a:r>
            <a:r>
              <a:t>]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6. i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6. in</a:t>
            </a:r>
          </a:p>
        </p:txBody>
      </p:sp>
      <p:sp>
        <p:nvSpPr>
          <p:cNvPr id="316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7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18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19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‘g’ </a:t>
            </a:r>
            <a:r>
              <a:rPr b="1"/>
              <a:t>in</a:t>
            </a:r>
            <a:r>
              <a:t> msg</a:t>
            </a:r>
          </a:p>
          <a:p>
            <a:pPr algn="l"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</p:txBody>
      </p:sp>
      <p:sp>
        <p:nvSpPr>
          <p:cNvPr id="320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11 </a:t>
            </a:r>
            <a:r>
              <a:rPr b="1"/>
              <a:t>in</a:t>
            </a:r>
            <a:r>
              <a:t> items</a:t>
            </a:r>
          </a:p>
          <a:p>
            <a:pPr algn="l"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6. i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6. in</a:t>
            </a:r>
          </a:p>
        </p:txBody>
      </p:sp>
      <p:sp>
        <p:nvSpPr>
          <p:cNvPr id="323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4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25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26" name="&gt;&gt;&gt; msg = “321go”…"/>
          <p:cNvSpPr txBox="1"/>
          <p:nvPr/>
        </p:nvSpPr>
        <p:spPr>
          <a:xfrm>
            <a:off x="442813" y="2806700"/>
            <a:ext cx="422977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‘g’ </a:t>
            </a:r>
            <a:r>
              <a:rPr b="1"/>
              <a:t>in</a:t>
            </a:r>
            <a:r>
              <a:t> msg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‘z’ </a:t>
            </a:r>
            <a:r>
              <a:rPr b="1"/>
              <a:t>in</a:t>
            </a:r>
            <a:r>
              <a:t> msg</a:t>
            </a:r>
          </a:p>
          <a:p>
            <a:pPr algn="l"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False</a:t>
            </a:r>
          </a:p>
        </p:txBody>
      </p:sp>
      <p:sp>
        <p:nvSpPr>
          <p:cNvPr id="327" name="&gt;&gt;&gt; items = [99,11,77,55]…"/>
          <p:cNvSpPr txBox="1"/>
          <p:nvPr/>
        </p:nvSpPr>
        <p:spPr>
          <a:xfrm>
            <a:off x="6849318" y="2806700"/>
            <a:ext cx="6058868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11 </a:t>
            </a:r>
            <a:r>
              <a:rPr b="1"/>
              <a:t>in</a:t>
            </a:r>
            <a:r>
              <a:t> items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10 </a:t>
            </a:r>
            <a:r>
              <a:rPr b="1"/>
              <a:t>in</a:t>
            </a:r>
            <a:r>
              <a:t> items</a:t>
            </a:r>
          </a:p>
          <a:p>
            <a:pPr algn="l"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False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7. multiply by i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7. multiply by int</a:t>
            </a:r>
          </a:p>
        </p:txBody>
      </p:sp>
      <p:sp>
        <p:nvSpPr>
          <p:cNvPr id="330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1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32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33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</a:t>
            </a:r>
            <a:r>
              <a:rPr b="1"/>
              <a:t>* 2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‘321go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321go</a:t>
            </a:r>
            <a:r>
              <a:t>’</a:t>
            </a:r>
          </a:p>
        </p:txBody>
      </p:sp>
      <p:sp>
        <p:nvSpPr>
          <p:cNvPr id="334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</a:t>
            </a:r>
            <a:r>
              <a:rPr b="1"/>
              <a:t>* 2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[99,11,77,55,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99,11,77,55</a:t>
            </a:r>
            <a:r>
              <a:t>]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ircle"/>
          <p:cNvSpPr/>
          <p:nvPr/>
        </p:nvSpPr>
        <p:spPr>
          <a:xfrm>
            <a:off x="1473200" y="1541400"/>
            <a:ext cx="6670800" cy="6670800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  <a:alpha val="1648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Circle"/>
          <p:cNvSpPr/>
          <p:nvPr/>
        </p:nvSpPr>
        <p:spPr>
          <a:xfrm>
            <a:off x="3886200" y="1541400"/>
            <a:ext cx="6670800" cy="6670800"/>
          </a:xfrm>
          <a:prstGeom prst="ellipse">
            <a:avLst/>
          </a:prstGeom>
          <a:solidFill>
            <a:schemeClr val="accent1">
              <a:alpha val="2151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8" name="Circle"/>
          <p:cNvSpPr/>
          <p:nvPr/>
        </p:nvSpPr>
        <p:spPr>
          <a:xfrm>
            <a:off x="1473200" y="1541400"/>
            <a:ext cx="6670800" cy="66708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9" name="Circle"/>
          <p:cNvSpPr/>
          <p:nvPr/>
        </p:nvSpPr>
        <p:spPr>
          <a:xfrm>
            <a:off x="3886200" y="1541400"/>
            <a:ext cx="6670800" cy="66708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0" name="strings"/>
          <p:cNvSpPr txBox="1"/>
          <p:nvPr/>
        </p:nvSpPr>
        <p:spPr>
          <a:xfrm>
            <a:off x="1775321" y="1492249"/>
            <a:ext cx="11483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strings</a:t>
            </a:r>
          </a:p>
        </p:txBody>
      </p:sp>
      <p:sp>
        <p:nvSpPr>
          <p:cNvPr id="341" name="lists"/>
          <p:cNvSpPr txBox="1"/>
          <p:nvPr/>
        </p:nvSpPr>
        <p:spPr>
          <a:xfrm>
            <a:off x="8990434" y="1492249"/>
            <a:ext cx="7389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lists</a:t>
            </a:r>
          </a:p>
        </p:txBody>
      </p:sp>
      <p:sp>
        <p:nvSpPr>
          <p:cNvPr id="342" name="sequence stuff"/>
          <p:cNvSpPr txBox="1"/>
          <p:nvPr/>
        </p:nvSpPr>
        <p:spPr>
          <a:xfrm>
            <a:off x="4798169" y="3105149"/>
            <a:ext cx="23535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sequence stuff</a:t>
            </a:r>
          </a:p>
        </p:txBody>
      </p:sp>
      <p:sp>
        <p:nvSpPr>
          <p:cNvPr id="343" name="indexing…"/>
          <p:cNvSpPr txBox="1">
            <a:spLocks noGrp="1"/>
          </p:cNvSpPr>
          <p:nvPr>
            <p:ph type="body" sz="quarter" idx="1"/>
          </p:nvPr>
        </p:nvSpPr>
        <p:spPr>
          <a:xfrm>
            <a:off x="3583086" y="3713410"/>
            <a:ext cx="4783734" cy="3698380"/>
          </a:xfrm>
          <a:prstGeom prst="rect">
            <a:avLst/>
          </a:prstGeom>
        </p:spPr>
        <p:txBody>
          <a:bodyPr anchor="t"/>
          <a:lstStyle/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indexing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slicing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for loops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len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concatenation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in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multiply by an int</a:t>
            </a:r>
          </a:p>
        </p:txBody>
      </p:sp>
      <p:sp>
        <p:nvSpPr>
          <p:cNvPr id="344" name="flexible types"/>
          <p:cNvSpPr txBox="1"/>
          <p:nvPr/>
        </p:nvSpPr>
        <p:spPr>
          <a:xfrm>
            <a:off x="8256686" y="3522615"/>
            <a:ext cx="186385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lvl="5" indent="0">
              <a:defRPr b="0"/>
            </a:pPr>
            <a:r>
              <a:t>flexible types</a:t>
            </a:r>
          </a:p>
        </p:txBody>
      </p:sp>
      <p:sp>
        <p:nvSpPr>
          <p:cNvPr id="345" name="mutation"/>
          <p:cNvSpPr txBox="1"/>
          <p:nvPr/>
        </p:nvSpPr>
        <p:spPr>
          <a:xfrm>
            <a:off x="8510686" y="4653210"/>
            <a:ext cx="162823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lvl="5" indent="0">
              <a:defRPr b="0"/>
            </a:pPr>
            <a:r>
              <a:t>mutation</a:t>
            </a:r>
          </a:p>
        </p:txBody>
      </p:sp>
      <p:sp>
        <p:nvSpPr>
          <p:cNvPr id="346" name="str methods"/>
          <p:cNvSpPr txBox="1"/>
          <p:nvPr/>
        </p:nvSpPr>
        <p:spPr>
          <a:xfrm>
            <a:off x="1759829" y="3524544"/>
            <a:ext cx="20029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str methods</a:t>
            </a:r>
          </a:p>
        </p:txBody>
      </p:sp>
      <p:sp>
        <p:nvSpPr>
          <p:cNvPr id="347" name="find…"/>
          <p:cNvSpPr txBox="1"/>
          <p:nvPr/>
        </p:nvSpPr>
        <p:spPr>
          <a:xfrm>
            <a:off x="192186" y="4018505"/>
            <a:ext cx="4783734" cy="369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5" indent="0">
              <a:defRPr b="0"/>
            </a:pPr>
            <a:r>
              <a:t>find</a:t>
            </a:r>
          </a:p>
          <a:p>
            <a:pPr lvl="5" indent="0">
              <a:defRPr b="0"/>
            </a:pPr>
            <a:r>
              <a:t>replace</a:t>
            </a:r>
          </a:p>
          <a:p>
            <a:pPr lvl="5" indent="0">
              <a:defRPr b="0"/>
            </a:pPr>
            <a:r>
              <a:t>upper/lower</a:t>
            </a:r>
          </a:p>
          <a:p>
            <a:pPr lvl="5" indent="0">
              <a:defRPr b="0"/>
            </a:pPr>
            <a:r>
              <a:t>format</a:t>
            </a:r>
          </a:p>
          <a:p>
            <a:pPr lvl="5" indent="0">
              <a:defRPr b="0"/>
            </a:pPr>
            <a:r>
              <a:t>etc.</a:t>
            </a:r>
          </a:p>
        </p:txBody>
      </p:sp>
      <p:sp>
        <p:nvSpPr>
          <p:cNvPr id="350" name="Connection Line"/>
          <p:cNvSpPr/>
          <p:nvPr/>
        </p:nvSpPr>
        <p:spPr>
          <a:xfrm>
            <a:off x="9809268" y="6162667"/>
            <a:ext cx="1512541" cy="62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1923" y="20357"/>
                  <a:pt x="4723" y="13157"/>
                  <a:pt x="0" y="0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49" name="now"/>
          <p:cNvSpPr txBox="1"/>
          <p:nvPr/>
        </p:nvSpPr>
        <p:spPr>
          <a:xfrm>
            <a:off x="11355139" y="6534149"/>
            <a:ext cx="7593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now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53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From Strings to Lists</a:t>
            </a:r>
          </a:p>
          <a:p>
            <a:pPr marL="0" indent="0">
              <a:buSzTx/>
              <a:buNone/>
            </a:pPr>
            <a:r>
              <a:t>More Sequence Capabilities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Difference 1: Flexibility of Types</a:t>
            </a:r>
          </a:p>
          <a:p>
            <a:pPr marL="0" lvl="5" indent="0">
              <a:buSzTx/>
              <a:buNone/>
            </a:pPr>
            <a:r>
              <a:t>Difference 2: Mutability</a:t>
            </a:r>
          </a:p>
          <a:p>
            <a:pPr marL="0" lvl="5" indent="0">
              <a:buSzTx/>
              <a:buNone/>
            </a:pPr>
            <a:r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l = [True, False, 3, &quot;hey&quot;, [1, 2]]…"/>
          <p:cNvSpPr/>
          <p:nvPr/>
        </p:nvSpPr>
        <p:spPr>
          <a:xfrm>
            <a:off x="2022375" y="5086350"/>
            <a:ext cx="8960050" cy="1907084"/>
          </a:xfrm>
          <a:prstGeom prst="rect">
            <a:avLst/>
          </a:pr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indent="0"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 l = [True, False, 3, "hey", [1, 2]]</a:t>
            </a:r>
          </a:p>
          <a:p>
            <a:pPr lvl="1" indent="0"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 for item in l:</a:t>
            </a:r>
          </a:p>
          <a:p>
            <a:pPr lvl="1" indent="0"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     print(type(l))</a:t>
            </a:r>
          </a:p>
        </p:txBody>
      </p:sp>
      <p:sp>
        <p:nvSpPr>
          <p:cNvPr id="356" name="Items can be any typ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Items can be any types</a:t>
            </a:r>
          </a:p>
        </p:txBody>
      </p:sp>
      <p:sp>
        <p:nvSpPr>
          <p:cNvPr id="357" name="string, bool, int, float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09341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string, bool, int, float</a:t>
            </a:r>
          </a:p>
          <a:p>
            <a:pPr marL="0" lvl="5" indent="0">
              <a:buSzTx/>
              <a:buNone/>
            </a:pPr>
            <a:r>
              <a:t>even other lists!</a:t>
            </a:r>
          </a:p>
        </p:txBody>
      </p:sp>
      <p:sp>
        <p:nvSpPr>
          <p:cNvPr id="358" name="coding demo:"/>
          <p:cNvSpPr txBox="1"/>
          <p:nvPr/>
        </p:nvSpPr>
        <p:spPr>
          <a:xfrm>
            <a:off x="2059210" y="4362449"/>
            <a:ext cx="205378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0"/>
            </a:lvl1pPr>
          </a:lstStyle>
          <a:p>
            <a:r>
              <a:t>coding demo:</a:t>
            </a:r>
          </a:p>
        </p:txBody>
      </p:sp>
      <p:sp>
        <p:nvSpPr>
          <p:cNvPr id="359" name="bonus: how to extract the last item of the last item?"/>
          <p:cNvSpPr txBox="1"/>
          <p:nvPr/>
        </p:nvSpPr>
        <p:spPr>
          <a:xfrm>
            <a:off x="3157413" y="7727280"/>
            <a:ext cx="6689974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bonus</a:t>
            </a:r>
            <a:r>
              <a:t>: how to extract the last item of the last item?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Example game map with list of 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game map with list of lists</a:t>
            </a:r>
          </a:p>
        </p:txBody>
      </p:sp>
      <p:sp>
        <p:nvSpPr>
          <p:cNvPr id="362" name="[…"/>
          <p:cNvSpPr txBox="1"/>
          <p:nvPr/>
        </p:nvSpPr>
        <p:spPr>
          <a:xfrm>
            <a:off x="3509168" y="2127250"/>
            <a:ext cx="6215064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".", "S"],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"S", "S", "S", ".", "S"],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".", "S"],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".", "."],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"S", "."],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"S", "."]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</p:txBody>
      </p:sp>
      <p:sp>
        <p:nvSpPr>
          <p:cNvPr id="363" name="Arrow"/>
          <p:cNvSpPr/>
          <p:nvPr/>
        </p:nvSpPr>
        <p:spPr>
          <a:xfrm rot="5400000">
            <a:off x="5867400" y="49784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4" name=".....S…"/>
          <p:cNvSpPr txBox="1"/>
          <p:nvPr/>
        </p:nvSpPr>
        <p:spPr>
          <a:xfrm>
            <a:off x="5802982" y="6546850"/>
            <a:ext cx="1398836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.....S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.SSS.S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.....S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......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....S.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....S.</a:t>
            </a:r>
          </a:p>
        </p:txBody>
      </p:sp>
      <p:sp>
        <p:nvSpPr>
          <p:cNvPr id="365" name="rows and columns…"/>
          <p:cNvSpPr txBox="1"/>
          <p:nvPr/>
        </p:nvSpPr>
        <p:spPr>
          <a:xfrm>
            <a:off x="9384456" y="7080249"/>
            <a:ext cx="261788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5E5E5E"/>
                </a:solidFill>
              </a:defRPr>
            </a:pPr>
            <a:r>
              <a:t>rows and columns</a:t>
            </a:r>
          </a:p>
          <a:p>
            <a:pPr>
              <a:defRPr b="0" i="1">
                <a:solidFill>
                  <a:srgbClr val="5E5E5E"/>
                </a:solidFill>
              </a:defRPr>
            </a:pPr>
            <a:r>
              <a:t>of data are useful for</a:t>
            </a:r>
          </a:p>
          <a:p>
            <a:pPr>
              <a:defRPr b="0" i="1">
                <a:solidFill>
                  <a:srgbClr val="5E5E5E"/>
                </a:solidFill>
              </a:defRPr>
            </a:pPr>
            <a:r>
              <a:t>more than games...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68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From Strings to Lists</a:t>
            </a:r>
          </a:p>
          <a:p>
            <a:pPr marL="0" indent="0">
              <a:buSzTx/>
              <a:buNone/>
            </a:pPr>
            <a:r>
              <a:t>More Sequence Capabilities</a:t>
            </a:r>
          </a:p>
          <a:p>
            <a:pPr marL="0" lvl="5" indent="0">
              <a:buSzTx/>
              <a:buNone/>
            </a:pPr>
            <a:r>
              <a:t>Difference 1: Flexibility of Types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Difference 2: Mutability</a:t>
            </a:r>
          </a:p>
          <a:p>
            <a:pPr marL="0" lvl="5" indent="0">
              <a:buSzTx/>
              <a:buNone/>
            </a:pPr>
            <a:r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Mutabilit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Mutability</a:t>
            </a:r>
          </a:p>
        </p:txBody>
      </p:sp>
      <p:sp>
        <p:nvSpPr>
          <p:cNvPr id="371" name="Definition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75979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Definition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type is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mutable</a:t>
            </a:r>
            <a:r>
              <a:t> if values can be changed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type is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immutable</a:t>
            </a:r>
            <a:r>
              <a:t> if values cannot be changed</a:t>
            </a:r>
          </a:p>
        </p:txBody>
      </p:sp>
      <p:sp>
        <p:nvSpPr>
          <p:cNvPr id="372" name="Line"/>
          <p:cNvSpPr/>
          <p:nvPr/>
        </p:nvSpPr>
        <p:spPr>
          <a:xfrm flipH="1" flipV="1">
            <a:off x="5713710" y="3025675"/>
            <a:ext cx="159544" cy="8735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3" name="Rectangle"/>
          <p:cNvSpPr/>
          <p:nvPr/>
        </p:nvSpPr>
        <p:spPr>
          <a:xfrm>
            <a:off x="3615977" y="59374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4" name="Rectangle"/>
          <p:cNvSpPr/>
          <p:nvPr/>
        </p:nvSpPr>
        <p:spPr>
          <a:xfrm>
            <a:off x="3615977" y="73725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5" name="Rectangle"/>
          <p:cNvSpPr/>
          <p:nvPr/>
        </p:nvSpPr>
        <p:spPr>
          <a:xfrm>
            <a:off x="7390308" y="59374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6" name="Rectangle"/>
          <p:cNvSpPr/>
          <p:nvPr/>
        </p:nvSpPr>
        <p:spPr>
          <a:xfrm>
            <a:off x="7390308" y="73725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7" name="set variable to new value"/>
          <p:cNvSpPr txBox="1"/>
          <p:nvPr/>
        </p:nvSpPr>
        <p:spPr>
          <a:xfrm>
            <a:off x="3916387" y="5404569"/>
            <a:ext cx="31756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set variable to new value</a:t>
            </a:r>
          </a:p>
        </p:txBody>
      </p:sp>
      <p:sp>
        <p:nvSpPr>
          <p:cNvPr id="378" name="change existing value"/>
          <p:cNvSpPr txBox="1"/>
          <p:nvPr/>
        </p:nvSpPr>
        <p:spPr>
          <a:xfrm>
            <a:off x="7933456" y="5404569"/>
            <a:ext cx="2690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change existing value</a:t>
            </a:r>
          </a:p>
        </p:txBody>
      </p:sp>
      <p:sp>
        <p:nvSpPr>
          <p:cNvPr id="379" name="list…"/>
          <p:cNvSpPr txBox="1"/>
          <p:nvPr/>
        </p:nvSpPr>
        <p:spPr>
          <a:xfrm>
            <a:off x="1976263" y="6248400"/>
            <a:ext cx="129257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list</a:t>
            </a:r>
          </a:p>
          <a:p>
            <a:pPr>
              <a:defRPr b="0"/>
            </a:pPr>
            <a:r>
              <a:t>(mutable)</a:t>
            </a:r>
          </a:p>
        </p:txBody>
      </p:sp>
      <p:sp>
        <p:nvSpPr>
          <p:cNvPr id="380" name="str…"/>
          <p:cNvSpPr txBox="1"/>
          <p:nvPr/>
        </p:nvSpPr>
        <p:spPr>
          <a:xfrm>
            <a:off x="1672952" y="7683500"/>
            <a:ext cx="159439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str</a:t>
            </a:r>
          </a:p>
          <a:p>
            <a:pPr>
              <a:defRPr b="0"/>
            </a:pPr>
            <a:r>
              <a:t>(immutable)</a:t>
            </a:r>
          </a:p>
        </p:txBody>
      </p:sp>
      <p:sp>
        <p:nvSpPr>
          <p:cNvPr id="381" name="nums = [2,0,1]"/>
          <p:cNvSpPr txBox="1"/>
          <p:nvPr/>
        </p:nvSpPr>
        <p:spPr>
          <a:xfrm>
            <a:off x="7508031" y="6125353"/>
            <a:ext cx="267503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nums = [2,0,1]</a:t>
            </a:r>
          </a:p>
        </p:txBody>
      </p:sp>
      <p:sp>
        <p:nvSpPr>
          <p:cNvPr id="382" name="nums[0] = 3"/>
          <p:cNvSpPr txBox="1"/>
          <p:nvPr/>
        </p:nvSpPr>
        <p:spPr>
          <a:xfrm>
            <a:off x="7508031" y="6628293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nums[0] = 3</a:t>
            </a:r>
          </a:p>
        </p:txBody>
      </p:sp>
      <p:sp>
        <p:nvSpPr>
          <p:cNvPr id="383" name="s = &quot;201&quot;"/>
          <p:cNvSpPr txBox="1"/>
          <p:nvPr/>
        </p:nvSpPr>
        <p:spPr>
          <a:xfrm>
            <a:off x="7508031" y="7522353"/>
            <a:ext cx="176048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 = "201"</a:t>
            </a:r>
          </a:p>
        </p:txBody>
      </p:sp>
      <p:sp>
        <p:nvSpPr>
          <p:cNvPr id="384" name="s[0] = &quot;3&quot;"/>
          <p:cNvSpPr txBox="1"/>
          <p:nvPr/>
        </p:nvSpPr>
        <p:spPr>
          <a:xfrm>
            <a:off x="7508031" y="8025293"/>
            <a:ext cx="194339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s[0] = "3"</a:t>
            </a:r>
          </a:p>
        </p:txBody>
      </p:sp>
      <p:sp>
        <p:nvSpPr>
          <p:cNvPr id="385" name="nums = [1,2]"/>
          <p:cNvSpPr txBox="1"/>
          <p:nvPr/>
        </p:nvSpPr>
        <p:spPr>
          <a:xfrm>
            <a:off x="3825031" y="6125353"/>
            <a:ext cx="230921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nums = [1,2]</a:t>
            </a:r>
          </a:p>
        </p:txBody>
      </p:sp>
      <p:sp>
        <p:nvSpPr>
          <p:cNvPr id="386" name="nums = [3,4]"/>
          <p:cNvSpPr txBox="1"/>
          <p:nvPr/>
        </p:nvSpPr>
        <p:spPr>
          <a:xfrm>
            <a:off x="3825031" y="6628293"/>
            <a:ext cx="230921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nums = [3,4]</a:t>
            </a:r>
          </a:p>
        </p:txBody>
      </p:sp>
      <p:sp>
        <p:nvSpPr>
          <p:cNvPr id="387" name="s = &quot;AB&quot;"/>
          <p:cNvSpPr txBox="1"/>
          <p:nvPr/>
        </p:nvSpPr>
        <p:spPr>
          <a:xfrm>
            <a:off x="3825031" y="7560453"/>
            <a:ext cx="157757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 = "AB"</a:t>
            </a:r>
          </a:p>
        </p:txBody>
      </p:sp>
      <p:sp>
        <p:nvSpPr>
          <p:cNvPr id="388" name="s += &quot;C&quot;"/>
          <p:cNvSpPr txBox="1"/>
          <p:nvPr/>
        </p:nvSpPr>
        <p:spPr>
          <a:xfrm>
            <a:off x="3825031" y="8063393"/>
            <a:ext cx="157757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 += "C"</a:t>
            </a:r>
          </a:p>
        </p:txBody>
      </p:sp>
      <p:sp>
        <p:nvSpPr>
          <p:cNvPr id="389" name="Dingbat Check"/>
          <p:cNvSpPr/>
          <p:nvPr/>
        </p:nvSpPr>
        <p:spPr>
          <a:xfrm>
            <a:off x="6296910" y="6275693"/>
            <a:ext cx="865551" cy="822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0" name="Dingbat Check"/>
          <p:cNvSpPr/>
          <p:nvPr/>
        </p:nvSpPr>
        <p:spPr>
          <a:xfrm>
            <a:off x="6231698" y="7675067"/>
            <a:ext cx="865551" cy="822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1" name="Dingbat Check"/>
          <p:cNvSpPr/>
          <p:nvPr/>
        </p:nvSpPr>
        <p:spPr>
          <a:xfrm>
            <a:off x="10150106" y="6275693"/>
            <a:ext cx="865551" cy="822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2" name="Dingbat X"/>
          <p:cNvSpPr/>
          <p:nvPr/>
        </p:nvSpPr>
        <p:spPr>
          <a:xfrm>
            <a:off x="10201071" y="7638727"/>
            <a:ext cx="763621" cy="902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3" name="careful!  this is is about values, not variables (variables can ALWAYS be changed)"/>
          <p:cNvSpPr txBox="1"/>
          <p:nvPr/>
        </p:nvSpPr>
        <p:spPr>
          <a:xfrm>
            <a:off x="4607102" y="3942605"/>
            <a:ext cx="6836363" cy="8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careful!</a:t>
            </a:r>
            <a:r>
              <a:t>  this is is about </a:t>
            </a:r>
            <a:r>
              <a:rPr i="1"/>
              <a:t>values</a:t>
            </a:r>
            <a:r>
              <a:t>, not </a:t>
            </a:r>
            <a:r>
              <a:rPr i="1"/>
              <a:t>variables</a:t>
            </a:r>
            <a:br>
              <a:rPr i="1"/>
            </a:br>
            <a:r>
              <a:t>(variables can ALWAYS be changed)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30" name="&quot;h&quot;"/>
          <p:cNvSpPr/>
          <p:nvPr/>
        </p:nvSpPr>
        <p:spPr>
          <a:xfrm>
            <a:off x="29718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"h"</a:t>
            </a:r>
          </a:p>
        </p:txBody>
      </p:sp>
      <p:sp>
        <p:nvSpPr>
          <p:cNvPr id="131" name="&quot;e&quot;"/>
          <p:cNvSpPr/>
          <p:nvPr/>
        </p:nvSpPr>
        <p:spPr>
          <a:xfrm>
            <a:off x="36576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"e"</a:t>
            </a:r>
          </a:p>
        </p:txBody>
      </p:sp>
      <p:sp>
        <p:nvSpPr>
          <p:cNvPr id="132" name="&quot;l&quot;"/>
          <p:cNvSpPr/>
          <p:nvPr/>
        </p:nvSpPr>
        <p:spPr>
          <a:xfrm>
            <a:off x="43434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"l"</a:t>
            </a:r>
          </a:p>
        </p:txBody>
      </p:sp>
      <p:sp>
        <p:nvSpPr>
          <p:cNvPr id="133" name="&quot;l&quot;"/>
          <p:cNvSpPr/>
          <p:nvPr/>
        </p:nvSpPr>
        <p:spPr>
          <a:xfrm>
            <a:off x="50292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"l"</a:t>
            </a:r>
          </a:p>
        </p:txBody>
      </p:sp>
      <p:sp>
        <p:nvSpPr>
          <p:cNvPr id="134" name="&quot;o&quot;"/>
          <p:cNvSpPr/>
          <p:nvPr/>
        </p:nvSpPr>
        <p:spPr>
          <a:xfrm>
            <a:off x="57150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"o"</a:t>
            </a:r>
          </a:p>
        </p:txBody>
      </p:sp>
      <p:sp>
        <p:nvSpPr>
          <p:cNvPr id="135" name="&quot; &quot;"/>
          <p:cNvSpPr/>
          <p:nvPr/>
        </p:nvSpPr>
        <p:spPr>
          <a:xfrm>
            <a:off x="64008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 "</a:t>
            </a:r>
          </a:p>
        </p:txBody>
      </p:sp>
      <p:sp>
        <p:nvSpPr>
          <p:cNvPr id="136" name="&quot;w&quot;"/>
          <p:cNvSpPr/>
          <p:nvPr/>
        </p:nvSpPr>
        <p:spPr>
          <a:xfrm>
            <a:off x="70866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"w"</a:t>
            </a:r>
          </a:p>
        </p:txBody>
      </p:sp>
      <p:sp>
        <p:nvSpPr>
          <p:cNvPr id="137" name="0"/>
          <p:cNvSpPr txBox="1"/>
          <p:nvPr/>
        </p:nvSpPr>
        <p:spPr>
          <a:xfrm>
            <a:off x="31805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38" name="1"/>
          <p:cNvSpPr txBox="1"/>
          <p:nvPr/>
        </p:nvSpPr>
        <p:spPr>
          <a:xfrm>
            <a:off x="38663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39" name="2"/>
          <p:cNvSpPr txBox="1"/>
          <p:nvPr/>
        </p:nvSpPr>
        <p:spPr>
          <a:xfrm>
            <a:off x="45521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140" name="3"/>
          <p:cNvSpPr txBox="1"/>
          <p:nvPr/>
        </p:nvSpPr>
        <p:spPr>
          <a:xfrm>
            <a:off x="52379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141" name="&quot;o&quot;"/>
          <p:cNvSpPr/>
          <p:nvPr/>
        </p:nvSpPr>
        <p:spPr>
          <a:xfrm>
            <a:off x="77724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"o"</a:t>
            </a:r>
          </a:p>
        </p:txBody>
      </p:sp>
      <p:sp>
        <p:nvSpPr>
          <p:cNvPr id="142" name="&quot;r&quot;"/>
          <p:cNvSpPr/>
          <p:nvPr/>
        </p:nvSpPr>
        <p:spPr>
          <a:xfrm>
            <a:off x="84582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"r"</a:t>
            </a:r>
          </a:p>
        </p:txBody>
      </p:sp>
      <p:sp>
        <p:nvSpPr>
          <p:cNvPr id="143" name="&quot;l&quot;"/>
          <p:cNvSpPr/>
          <p:nvPr/>
        </p:nvSpPr>
        <p:spPr>
          <a:xfrm>
            <a:off x="91440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"l"</a:t>
            </a:r>
          </a:p>
        </p:txBody>
      </p:sp>
      <p:sp>
        <p:nvSpPr>
          <p:cNvPr id="144" name="&quot;d&quot;"/>
          <p:cNvSpPr/>
          <p:nvPr/>
        </p:nvSpPr>
        <p:spPr>
          <a:xfrm>
            <a:off x="98298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"d"</a:t>
            </a:r>
          </a:p>
        </p:txBody>
      </p:sp>
      <p:sp>
        <p:nvSpPr>
          <p:cNvPr id="145" name="&quot;\n&quot;"/>
          <p:cNvSpPr/>
          <p:nvPr/>
        </p:nvSpPr>
        <p:spPr>
          <a:xfrm>
            <a:off x="105156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"\n"</a:t>
            </a:r>
          </a:p>
        </p:txBody>
      </p:sp>
      <p:sp>
        <p:nvSpPr>
          <p:cNvPr id="146" name="4"/>
          <p:cNvSpPr txBox="1"/>
          <p:nvPr/>
        </p:nvSpPr>
        <p:spPr>
          <a:xfrm>
            <a:off x="59237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147" name="5"/>
          <p:cNvSpPr txBox="1"/>
          <p:nvPr/>
        </p:nvSpPr>
        <p:spPr>
          <a:xfrm>
            <a:off x="66095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148" name="6"/>
          <p:cNvSpPr txBox="1"/>
          <p:nvPr/>
        </p:nvSpPr>
        <p:spPr>
          <a:xfrm>
            <a:off x="72953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6</a:t>
            </a:r>
          </a:p>
        </p:txBody>
      </p:sp>
      <p:sp>
        <p:nvSpPr>
          <p:cNvPr id="149" name="7"/>
          <p:cNvSpPr txBox="1"/>
          <p:nvPr/>
        </p:nvSpPr>
        <p:spPr>
          <a:xfrm>
            <a:off x="79811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7</a:t>
            </a:r>
          </a:p>
        </p:txBody>
      </p:sp>
      <p:sp>
        <p:nvSpPr>
          <p:cNvPr id="150" name="8"/>
          <p:cNvSpPr txBox="1"/>
          <p:nvPr/>
        </p:nvSpPr>
        <p:spPr>
          <a:xfrm>
            <a:off x="86669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8</a:t>
            </a:r>
          </a:p>
        </p:txBody>
      </p:sp>
      <p:sp>
        <p:nvSpPr>
          <p:cNvPr id="151" name="9"/>
          <p:cNvSpPr txBox="1"/>
          <p:nvPr/>
        </p:nvSpPr>
        <p:spPr>
          <a:xfrm>
            <a:off x="93527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152" name="10"/>
          <p:cNvSpPr txBox="1"/>
          <p:nvPr/>
        </p:nvSpPr>
        <p:spPr>
          <a:xfrm>
            <a:off x="9962381" y="3953027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10</a:t>
            </a:r>
          </a:p>
        </p:txBody>
      </p:sp>
      <p:sp>
        <p:nvSpPr>
          <p:cNvPr id="153" name="11"/>
          <p:cNvSpPr txBox="1"/>
          <p:nvPr/>
        </p:nvSpPr>
        <p:spPr>
          <a:xfrm>
            <a:off x="10648181" y="3953027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11</a:t>
            </a:r>
          </a:p>
        </p:txBody>
      </p:sp>
      <p:sp>
        <p:nvSpPr>
          <p:cNvPr id="154" name="s ="/>
          <p:cNvSpPr txBox="1"/>
          <p:nvPr/>
        </p:nvSpPr>
        <p:spPr>
          <a:xfrm>
            <a:off x="2148929" y="3279158"/>
            <a:ext cx="5789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 = </a:t>
            </a:r>
          </a:p>
        </p:txBody>
      </p:sp>
      <p:sp>
        <p:nvSpPr>
          <p:cNvPr id="155" name="indexing: access one value"/>
          <p:cNvSpPr txBox="1"/>
          <p:nvPr/>
        </p:nvSpPr>
        <p:spPr>
          <a:xfrm>
            <a:off x="2384697" y="2161657"/>
            <a:ext cx="3587206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indexing</a:t>
            </a:r>
            <a:r>
              <a:t>: access one value</a:t>
            </a:r>
          </a:p>
        </p:txBody>
      </p:sp>
      <p:sp>
        <p:nvSpPr>
          <p:cNvPr id="156" name="Line"/>
          <p:cNvSpPr/>
          <p:nvPr/>
        </p:nvSpPr>
        <p:spPr>
          <a:xfrm>
            <a:off x="3999731" y="2594672"/>
            <a:ext cx="1" cy="4699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slicing: extract sub-sequence"/>
          <p:cNvSpPr txBox="1"/>
          <p:nvPr/>
        </p:nvSpPr>
        <p:spPr>
          <a:xfrm>
            <a:off x="6902524" y="2161657"/>
            <a:ext cx="3821014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slicing</a:t>
            </a:r>
            <a:r>
              <a:t>: extract sub-sequence</a:t>
            </a:r>
          </a:p>
        </p:txBody>
      </p:sp>
      <p:sp>
        <p:nvSpPr>
          <p:cNvPr id="158" name="Line"/>
          <p:cNvSpPr/>
          <p:nvPr/>
        </p:nvSpPr>
        <p:spPr>
          <a:xfrm>
            <a:off x="8787631" y="2594672"/>
            <a:ext cx="1" cy="4699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2" name="Connection Line"/>
          <p:cNvSpPr/>
          <p:nvPr/>
        </p:nvSpPr>
        <p:spPr>
          <a:xfrm>
            <a:off x="3350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3" name="Connection Line"/>
          <p:cNvSpPr/>
          <p:nvPr/>
        </p:nvSpPr>
        <p:spPr>
          <a:xfrm>
            <a:off x="40236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4" name="Connection Line"/>
          <p:cNvSpPr/>
          <p:nvPr/>
        </p:nvSpPr>
        <p:spPr>
          <a:xfrm>
            <a:off x="4747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5" name="Connection Line"/>
          <p:cNvSpPr/>
          <p:nvPr/>
        </p:nvSpPr>
        <p:spPr>
          <a:xfrm>
            <a:off x="54206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6" name="Connection Line"/>
          <p:cNvSpPr/>
          <p:nvPr/>
        </p:nvSpPr>
        <p:spPr>
          <a:xfrm>
            <a:off x="61064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7" name="Connection Line"/>
          <p:cNvSpPr/>
          <p:nvPr/>
        </p:nvSpPr>
        <p:spPr>
          <a:xfrm>
            <a:off x="6779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8" name="Connection Line"/>
          <p:cNvSpPr/>
          <p:nvPr/>
        </p:nvSpPr>
        <p:spPr>
          <a:xfrm>
            <a:off x="75034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9" name="Connection Line"/>
          <p:cNvSpPr/>
          <p:nvPr/>
        </p:nvSpPr>
        <p:spPr>
          <a:xfrm>
            <a:off x="8176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0" name="Connection Line"/>
          <p:cNvSpPr/>
          <p:nvPr/>
        </p:nvSpPr>
        <p:spPr>
          <a:xfrm>
            <a:off x="88623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1" name="Connection Line"/>
          <p:cNvSpPr/>
          <p:nvPr/>
        </p:nvSpPr>
        <p:spPr>
          <a:xfrm>
            <a:off x="95354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2" name="Connection Line"/>
          <p:cNvSpPr/>
          <p:nvPr/>
        </p:nvSpPr>
        <p:spPr>
          <a:xfrm>
            <a:off x="102593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0" name="for loop: execute for each value"/>
          <p:cNvSpPr txBox="1"/>
          <p:nvPr/>
        </p:nvSpPr>
        <p:spPr>
          <a:xfrm>
            <a:off x="4948338" y="4847402"/>
            <a:ext cx="42328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for loop</a:t>
            </a:r>
            <a:r>
              <a:t>: execute for each value</a:t>
            </a:r>
          </a:p>
        </p:txBody>
      </p:sp>
      <p:sp>
        <p:nvSpPr>
          <p:cNvPr id="171" name="Things we can do with sequences…"/>
          <p:cNvSpPr txBox="1"/>
          <p:nvPr/>
        </p:nvSpPr>
        <p:spPr>
          <a:xfrm>
            <a:off x="4121429" y="6075578"/>
            <a:ext cx="573167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Ways to mutate a li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Ways to mutate a list</a:t>
            </a:r>
          </a:p>
        </p:txBody>
      </p:sp>
      <p:sp>
        <p:nvSpPr>
          <p:cNvPr id="396" name="Common Modifica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Modifications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L[index] = new_value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L.append(new_value)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L.extend(another_list)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L.pop(index)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L.sort()</a:t>
            </a:r>
            <a:br/>
            <a:endParaRPr/>
          </a:p>
          <a:p>
            <a:pPr marL="0" indent="0">
              <a:spcBef>
                <a:spcPts val="0"/>
              </a:spcBef>
              <a:buSzTx/>
              <a:buNone/>
              <a:defRPr sz="2800"/>
            </a:pPr>
            <a:r>
              <a:t>Example code: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L = [3,2,1]</a:t>
            </a:r>
            <a:br/>
            <a:r>
              <a:t>L.append(0)</a:t>
            </a:r>
            <a:br/>
            <a:r>
              <a:t>L.extend([9, 8])</a:t>
            </a:r>
            <a:br/>
            <a:r>
              <a:t>L[1] = -1</a:t>
            </a:r>
            <a:br/>
            <a:r>
              <a:t>L.sort()</a:t>
            </a:r>
            <a:br/>
            <a:r>
              <a:t>L.pop(0)</a:t>
            </a:r>
          </a:p>
        </p:txBody>
      </p:sp>
      <p:sp>
        <p:nvSpPr>
          <p:cNvPr id="397" name="Demo these in…"/>
          <p:cNvSpPr txBox="1"/>
          <p:nvPr/>
        </p:nvSpPr>
        <p:spPr>
          <a:xfrm>
            <a:off x="5023205" y="7124700"/>
            <a:ext cx="216004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Demo these in</a:t>
            </a:r>
          </a:p>
          <a:p>
            <a:pPr>
              <a:defRPr sz="28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PythonTutor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Demo: Finding a Media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Demo: Finding a Median</a:t>
            </a:r>
          </a:p>
        </p:txBody>
      </p:sp>
      <p:sp>
        <p:nvSpPr>
          <p:cNvPr id="400" name="Goal: write a function to find the median of a list of numbe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write a function to find the median of a list of numbers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Python list containing floats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median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r>
              <a:rPr sz="2200"/>
              <a:t>&gt;&gt;&gt; nums = [1,5,2,9,8]</a:t>
            </a:r>
            <a:br>
              <a:rPr sz="2200"/>
            </a:br>
            <a:r>
              <a:rPr sz="2200"/>
              <a:t>&gt;&gt;&gt; median(nums)</a:t>
            </a:r>
            <a:br>
              <a:rPr sz="2200"/>
            </a:br>
            <a:r>
              <a:rPr sz="2200"/>
              <a:t>5</a:t>
            </a:r>
            <a:br>
              <a:rPr sz="2200"/>
            </a:br>
            <a:r>
              <a:rPr sz="2200"/>
              <a:t>&gt;&gt;&gt; median([1, 20, 30, 100])</a:t>
            </a:r>
            <a:br>
              <a:rPr sz="2200"/>
            </a:br>
            <a:r>
              <a:rPr sz="2200"/>
              <a:t>25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03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From Strings to Lists</a:t>
            </a:r>
          </a:p>
          <a:p>
            <a:pPr marL="0" indent="0">
              <a:buSzTx/>
              <a:buNone/>
            </a:pPr>
            <a:r>
              <a:t>More Sequence Capabilities</a:t>
            </a:r>
          </a:p>
          <a:p>
            <a:pPr marL="0" lvl="5" indent="0">
              <a:buSzTx/>
              <a:buNone/>
            </a:pPr>
            <a:r>
              <a:t>Difference 1: Flexibility of Types</a:t>
            </a:r>
          </a:p>
          <a:p>
            <a:pPr marL="0" lvl="5" indent="0">
              <a:buSzTx/>
              <a:buNone/>
            </a:pPr>
            <a:r>
              <a:t>Difference 2: Mutability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plit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split method</a:t>
            </a:r>
          </a:p>
        </p:txBody>
      </p:sp>
      <p:sp>
        <p:nvSpPr>
          <p:cNvPr id="406" name="S = &quot;a quick brown fox&quot;…"/>
          <p:cNvSpPr txBox="1"/>
          <p:nvPr/>
        </p:nvSpPr>
        <p:spPr>
          <a:xfrm>
            <a:off x="2055415" y="2089149"/>
            <a:ext cx="8893970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"a quick brown fox"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.split(" ")</a:t>
            </a:r>
          </a:p>
        </p:txBody>
      </p:sp>
      <p:sp>
        <p:nvSpPr>
          <p:cNvPr id="407" name="&quot;a quick brown fox&quot;"/>
          <p:cNvSpPr txBox="1"/>
          <p:nvPr/>
        </p:nvSpPr>
        <p:spPr>
          <a:xfrm>
            <a:off x="235917" y="5619750"/>
            <a:ext cx="41688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"a quick brown fox"</a:t>
            </a:r>
          </a:p>
        </p:txBody>
      </p:sp>
      <p:sp>
        <p:nvSpPr>
          <p:cNvPr id="408" name="Arrow"/>
          <p:cNvSpPr/>
          <p:nvPr/>
        </p:nvSpPr>
        <p:spPr>
          <a:xfrm>
            <a:off x="4461643" y="52514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9" name="[&quot;a&quot;, &quot;quick&quot;, &quot;brown&quot;, &quot;fox&quot;]"/>
          <p:cNvSpPr txBox="1"/>
          <p:nvPr/>
        </p:nvSpPr>
        <p:spPr>
          <a:xfrm>
            <a:off x="6252740" y="5619750"/>
            <a:ext cx="65161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["a", "quick", "brown", "fox"]</a:t>
            </a:r>
          </a:p>
        </p:txBody>
      </p:sp>
      <p:sp>
        <p:nvSpPr>
          <p:cNvPr id="410" name="separator"/>
          <p:cNvSpPr txBox="1"/>
          <p:nvPr/>
        </p:nvSpPr>
        <p:spPr>
          <a:xfrm>
            <a:off x="6460052" y="39369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13" name="L = [&quot;M&quot;, &quot;SS&quot;, &quot;SS&quot;, &quot;PP&quot;, &quot;&quot;]…"/>
          <p:cNvSpPr txBox="1"/>
          <p:nvPr/>
        </p:nvSpPr>
        <p:spPr>
          <a:xfrm>
            <a:off x="912415" y="2241549"/>
            <a:ext cx="118205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"PP", ""]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14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5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16" name="????"/>
          <p:cNvSpPr txBox="1"/>
          <p:nvPr/>
        </p:nvSpPr>
        <p:spPr>
          <a:xfrm>
            <a:off x="8277026" y="5683250"/>
            <a:ext cx="96788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????</a:t>
            </a:r>
          </a:p>
        </p:txBody>
      </p:sp>
      <p:sp>
        <p:nvSpPr>
          <p:cNvPr id="417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pic>
        <p:nvPicPr>
          <p:cNvPr id="41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22" name="L = [&quot;M&quot;, &quot;SS&quot;, &quot;SS&quot;, &quot;PP&quot;, &quot;&quot;]…"/>
          <p:cNvSpPr txBox="1"/>
          <p:nvPr/>
        </p:nvSpPr>
        <p:spPr>
          <a:xfrm>
            <a:off x="912415" y="2241549"/>
            <a:ext cx="118205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"PP", ""]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23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4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25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sp>
        <p:nvSpPr>
          <p:cNvPr id="426" name="MISSISSIPPI"/>
          <p:cNvSpPr txBox="1"/>
          <p:nvPr/>
        </p:nvSpPr>
        <p:spPr>
          <a:xfrm>
            <a:off x="8277026" y="5683250"/>
            <a:ext cx="24616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MISSISSIPPI</a:t>
            </a:r>
          </a:p>
        </p:txBody>
      </p:sp>
      <p:pic>
        <p:nvPicPr>
          <p:cNvPr id="42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31" name="L = [&quot;M&quot;, &quot;SS&quot;, &quot;SS&quot;, &quot;PP&quot;, &quot;&quot;]…"/>
          <p:cNvSpPr txBox="1"/>
          <p:nvPr/>
        </p:nvSpPr>
        <p:spPr>
          <a:xfrm>
            <a:off x="912415" y="2241549"/>
            <a:ext cx="118205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"PP", ""]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32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3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34" name="MISSISSIPPI"/>
          <p:cNvSpPr txBox="1"/>
          <p:nvPr/>
        </p:nvSpPr>
        <p:spPr>
          <a:xfrm>
            <a:off x="8277026" y="5683250"/>
            <a:ext cx="24616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MISSISSIPPI</a:t>
            </a:r>
          </a:p>
        </p:txBody>
      </p:sp>
      <p:sp>
        <p:nvSpPr>
          <p:cNvPr id="435" name="Rectangle"/>
          <p:cNvSpPr/>
          <p:nvPr/>
        </p:nvSpPr>
        <p:spPr>
          <a:xfrm>
            <a:off x="10515600" y="2241550"/>
            <a:ext cx="1494086" cy="972543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6" name="what if removed?"/>
          <p:cNvSpPr txBox="1"/>
          <p:nvPr/>
        </p:nvSpPr>
        <p:spPr>
          <a:xfrm>
            <a:off x="10239939" y="3210247"/>
            <a:ext cx="204540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if removed?</a:t>
            </a:r>
          </a:p>
        </p:txBody>
      </p:sp>
      <p:sp>
        <p:nvSpPr>
          <p:cNvPr id="437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pic>
        <p:nvPicPr>
          <p:cNvPr id="43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42" name="L = [&quot;M&quot;, &quot;SS&quot;, &quot;SS&quot;, &quot;PP&quot;]…"/>
          <p:cNvSpPr txBox="1"/>
          <p:nvPr/>
        </p:nvSpPr>
        <p:spPr>
          <a:xfrm>
            <a:off x="912415" y="2241549"/>
            <a:ext cx="10357248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43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4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45" name="MISSISSIPP"/>
          <p:cNvSpPr txBox="1"/>
          <p:nvPr/>
        </p:nvSpPr>
        <p:spPr>
          <a:xfrm>
            <a:off x="8277026" y="5683250"/>
            <a:ext cx="224824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MISSISSIPP</a:t>
            </a:r>
          </a:p>
        </p:txBody>
      </p:sp>
      <p:sp>
        <p:nvSpPr>
          <p:cNvPr id="446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pic>
        <p:nvPicPr>
          <p:cNvPr id="44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48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Demo: Censoring Profanit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Demo: Censoring Profanity</a:t>
            </a:r>
          </a:p>
        </p:txBody>
      </p:sp>
      <p:sp>
        <p:nvSpPr>
          <p:cNvPr id="451" name="Goal: write a function to replace curse words with sta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write a function to replace curse words with stars</a:t>
            </a:r>
          </a:p>
          <a:p>
            <a:pPr marL="0" lvl="5" indent="0">
              <a:buSzTx/>
              <a:buNone/>
            </a:pPr>
            <a:r>
              <a:t>Input: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profane string</a:t>
            </a:r>
          </a:p>
          <a:p>
            <a:pPr marL="0" lvl="5" indent="0">
              <a:buSzTx/>
              <a:buNone/>
            </a:pPr>
            <a:r>
              <a:t>Output: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sanitized string</a:t>
            </a:r>
          </a:p>
          <a:p>
            <a:pPr marL="0" lvl="5" indent="0">
              <a:buSzTx/>
              <a:buNone/>
            </a:pPr>
            <a:r>
              <a:t>Example:</a:t>
            </a:r>
            <a:br/>
            <a:br>
              <a:rPr sz="2200"/>
            </a:br>
            <a:r>
              <a:rPr sz="2800"/>
              <a:t>&gt;&gt;&gt; censor(“OMG this class is so fun”)</a:t>
            </a:r>
            <a:br>
              <a:rPr sz="2800"/>
            </a:br>
            <a:r>
              <a:rPr sz="2800"/>
              <a:t>‘*** this class is so fun’</a:t>
            </a:r>
            <a:br>
              <a:rPr sz="2800"/>
            </a:br>
            <a:r>
              <a:rPr sz="2800"/>
              <a:t>&gt;&gt;&gt; censor(“the midterm is darn soon”)</a:t>
            </a:r>
            <a:br>
              <a:rPr sz="2800"/>
            </a:br>
            <a:r>
              <a:rPr sz="2800"/>
              <a:t>‘the ******* was **** tough’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Demo: Censoring Profanit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Demo: Censoring Profanity</a:t>
            </a:r>
          </a:p>
        </p:txBody>
      </p:sp>
      <p:sp>
        <p:nvSpPr>
          <p:cNvPr id="454" name="Goal: write a function to replace curse words with sta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write a function to replace curse words with stars</a:t>
            </a:r>
          </a:p>
          <a:p>
            <a:pPr marL="0" lvl="5" indent="0">
              <a:buSzTx/>
              <a:buNone/>
            </a:pPr>
            <a:r>
              <a:t>Input: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profane string</a:t>
            </a:r>
          </a:p>
          <a:p>
            <a:pPr marL="0" lvl="5" indent="0">
              <a:buSzTx/>
              <a:buNone/>
            </a:pPr>
            <a:r>
              <a:t>Output: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sanitized string</a:t>
            </a:r>
          </a:p>
          <a:p>
            <a:pPr marL="0" lvl="5" indent="0">
              <a:buSzTx/>
              <a:buNone/>
            </a:pPr>
            <a:r>
              <a:t>Example:</a:t>
            </a:r>
            <a:br/>
            <a:br>
              <a:rPr sz="2200"/>
            </a:br>
            <a:r>
              <a:rPr sz="2800"/>
              <a:t>&gt;&gt;&gt; censor(“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OMG</a:t>
            </a:r>
            <a:r>
              <a:rPr sz="2800"/>
              <a:t> this class is so fun”)</a:t>
            </a:r>
            <a:br>
              <a:rPr sz="2800"/>
            </a:br>
            <a:r>
              <a:rPr sz="2800"/>
              <a:t>‘</a:t>
            </a:r>
            <a:r>
              <a:rPr sz="28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***</a:t>
            </a:r>
            <a:r>
              <a:rPr sz="2800"/>
              <a:t> this class is so fun’</a:t>
            </a:r>
            <a:br>
              <a:rPr sz="2800"/>
            </a:br>
            <a:r>
              <a:rPr sz="2800"/>
              <a:t>&gt;&gt;&gt; censor(“the 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midterm</a:t>
            </a:r>
            <a:r>
              <a:rPr sz="2800"/>
              <a:t> is 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darn</a:t>
            </a:r>
            <a:r>
              <a:rPr sz="2800"/>
              <a:t> soon”)</a:t>
            </a:r>
            <a:br>
              <a:rPr sz="2800"/>
            </a:br>
            <a:r>
              <a:rPr sz="2800"/>
              <a:t>‘the </a:t>
            </a:r>
            <a:r>
              <a:rPr sz="28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*******</a:t>
            </a:r>
            <a:r>
              <a:rPr sz="2800"/>
              <a:t> was </a:t>
            </a:r>
            <a:r>
              <a:rPr sz="28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****</a:t>
            </a:r>
            <a:r>
              <a:rPr sz="2800"/>
              <a:t> tough’</a:t>
            </a:r>
          </a:p>
        </p:txBody>
      </p:sp>
      <p:sp>
        <p:nvSpPr>
          <p:cNvPr id="455" name="replaces offensive words like “darn”…"/>
          <p:cNvSpPr txBox="1"/>
          <p:nvPr/>
        </p:nvSpPr>
        <p:spPr>
          <a:xfrm>
            <a:off x="4891856" y="8395984"/>
            <a:ext cx="459268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replaces offensive words like “darn”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and “midterm” with stars</a:t>
            </a:r>
          </a:p>
        </p:txBody>
      </p:sp>
      <p:sp>
        <p:nvSpPr>
          <p:cNvPr id="458" name="Connection Line"/>
          <p:cNvSpPr/>
          <p:nvPr/>
        </p:nvSpPr>
        <p:spPr>
          <a:xfrm>
            <a:off x="2075862" y="8060947"/>
            <a:ext cx="2542755" cy="752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1" h="20166" extrusionOk="0">
                <a:moveTo>
                  <a:pt x="133" y="0"/>
                </a:moveTo>
                <a:cubicBezTo>
                  <a:pt x="-1059" y="14964"/>
                  <a:pt x="5744" y="21600"/>
                  <a:pt x="20541" y="19908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59" name="Connection Line"/>
          <p:cNvSpPr/>
          <p:nvPr/>
        </p:nvSpPr>
        <p:spPr>
          <a:xfrm>
            <a:off x="3712649" y="8074986"/>
            <a:ext cx="905968" cy="525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9" extrusionOk="0">
                <a:moveTo>
                  <a:pt x="0" y="0"/>
                </a:moveTo>
                <a:cubicBezTo>
                  <a:pt x="2316" y="14431"/>
                  <a:pt x="9516" y="21600"/>
                  <a:pt x="21600" y="21508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85" name="&gt;&gt;&gt; msg = “hi world!”"/>
          <p:cNvSpPr txBox="1"/>
          <p:nvPr/>
        </p:nvSpPr>
        <p:spPr>
          <a:xfrm>
            <a:off x="3884513" y="2552699"/>
            <a:ext cx="523577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&gt;&gt;&gt; msg = “hi world!”</a:t>
            </a:r>
          </a:p>
        </p:txBody>
      </p:sp>
      <p:sp>
        <p:nvSpPr>
          <p:cNvPr id="186" name="Things we can do with sequences…"/>
          <p:cNvSpPr txBox="1"/>
          <p:nvPr/>
        </p:nvSpPr>
        <p:spPr>
          <a:xfrm>
            <a:off x="4121429" y="6075578"/>
            <a:ext cx="573167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Bonus Topics (time permitting)...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Bonus Topics (time permitting)...</a:t>
            </a:r>
          </a:p>
        </p:txBody>
      </p:sp>
      <p:sp>
        <p:nvSpPr>
          <p:cNvPr id="462" name="1. Command line arguments, as a lis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1. Command line arguments, as a list</a:t>
            </a:r>
          </a:p>
          <a:p>
            <a:pPr marL="0" lvl="5" indent="0">
              <a:buSzTx/>
              <a:buNone/>
              <a:def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 sys</a:t>
            </a:r>
            <a:br/>
            <a:r>
              <a:t>arg1 = sys.argv[1]</a:t>
            </a:r>
            <a:br/>
            <a:r>
              <a:t>arg2 = sys.argv[2]</a:t>
            </a:r>
          </a:p>
          <a:p>
            <a:pPr marL="0" lvl="5" indent="0">
              <a:buSzTx/>
              <a:buNone/>
            </a:pPr>
            <a:r>
              <a:t>2. Random values, from a list</a:t>
            </a:r>
            <a:br/>
            <a:br>
              <a:rPr>
                <a:solidFill>
                  <a:srgbClr val="5E5E5E"/>
                </a:solidFill>
              </a:rPr>
            </a:br>
            <a:r>
              <a: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rPr>
              <a:t>import random</a:t>
            </a:r>
            <a:br>
              <a: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rPr>
              <a:t>random.choice(["rock", "paper", "scissors"])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89" name="&gt;&gt;&gt; msg = “hi world!”…"/>
          <p:cNvSpPr txBox="1"/>
          <p:nvPr/>
        </p:nvSpPr>
        <p:spPr>
          <a:xfrm>
            <a:off x="3884513" y="2552700"/>
            <a:ext cx="5479654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msg[1]</a:t>
            </a:r>
          </a:p>
        </p:txBody>
      </p:sp>
      <p:sp>
        <p:nvSpPr>
          <p:cNvPr id="190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93" name="&gt;&gt;&gt; msg = “hi world!”…"/>
          <p:cNvSpPr txBox="1"/>
          <p:nvPr/>
        </p:nvSpPr>
        <p:spPr>
          <a:xfrm>
            <a:off x="3884513" y="2552700"/>
            <a:ext cx="5479654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‘i’</a:t>
            </a:r>
          </a:p>
        </p:txBody>
      </p:sp>
      <p:sp>
        <p:nvSpPr>
          <p:cNvPr id="194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97" name="&gt;&gt;&gt; msg = “hi world!”…"/>
          <p:cNvSpPr txBox="1"/>
          <p:nvPr/>
        </p:nvSpPr>
        <p:spPr>
          <a:xfrm>
            <a:off x="3884513" y="2552700"/>
            <a:ext cx="5479654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‘i’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msg[3]</a:t>
            </a:r>
          </a:p>
        </p:txBody>
      </p:sp>
      <p:sp>
        <p:nvSpPr>
          <p:cNvPr id="198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01" name="&gt;&gt;&gt; msg = “hi world!”…"/>
          <p:cNvSpPr txBox="1"/>
          <p:nvPr/>
        </p:nvSpPr>
        <p:spPr>
          <a:xfrm>
            <a:off x="3884513" y="2552700"/>
            <a:ext cx="5479654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‘i’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‘w’</a:t>
            </a:r>
          </a:p>
        </p:txBody>
      </p:sp>
      <p:sp>
        <p:nvSpPr>
          <p:cNvPr id="202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2239</Words>
  <Application>Microsoft Macintosh PowerPoint</Application>
  <PresentationFormat>Custom</PresentationFormat>
  <Paragraphs>487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Courier</vt:lpstr>
      <vt:lpstr>Gill Sans</vt:lpstr>
      <vt:lpstr>Gill Sans Light</vt:lpstr>
      <vt:lpstr>Gill Sans SemiBold</vt:lpstr>
      <vt:lpstr>Helvetica Neue</vt:lpstr>
      <vt:lpstr>Menlo</vt:lpstr>
      <vt:lpstr>Times</vt:lpstr>
      <vt:lpstr>White</vt:lpstr>
      <vt:lpstr>[220] Lists</vt:lpstr>
      <vt:lpstr>Learning Objectives Today</vt:lpstr>
      <vt:lpstr>Today's Outline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Demo: Finding a Sum</vt:lpstr>
      <vt:lpstr>Today's Outline</vt:lpstr>
      <vt:lpstr>Cool stuff we can do with strings and lists</vt:lpstr>
      <vt:lpstr>4. len(sequence)</vt:lpstr>
      <vt:lpstr>5. concatenation</vt:lpstr>
      <vt:lpstr>6. in</vt:lpstr>
      <vt:lpstr>6. in</vt:lpstr>
      <vt:lpstr>7. multiply by int</vt:lpstr>
      <vt:lpstr>PowerPoint Presentation</vt:lpstr>
      <vt:lpstr>Today's Outline</vt:lpstr>
      <vt:lpstr>Items can be any types</vt:lpstr>
      <vt:lpstr>Example game map with list of lists</vt:lpstr>
      <vt:lpstr>Today's Outline</vt:lpstr>
      <vt:lpstr>Mutability</vt:lpstr>
      <vt:lpstr>Ways to mutate a list</vt:lpstr>
      <vt:lpstr>Demo: Finding a Median</vt:lpstr>
      <vt:lpstr>Today's Outline</vt:lpstr>
      <vt:lpstr>split method</vt:lpstr>
      <vt:lpstr>join method</vt:lpstr>
      <vt:lpstr>join method</vt:lpstr>
      <vt:lpstr>join method</vt:lpstr>
      <vt:lpstr>join method</vt:lpstr>
      <vt:lpstr>Demo: Censoring Profanity</vt:lpstr>
      <vt:lpstr>Demo: Censoring Profanity</vt:lpstr>
      <vt:lpstr>Bonus Topics (time permitting)...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Lists</dc:title>
  <cp:lastModifiedBy>MEENA SYAMKUMAR</cp:lastModifiedBy>
  <cp:revision>3</cp:revision>
  <dcterms:modified xsi:type="dcterms:W3CDTF">2020-02-24T15:43:25Z</dcterms:modified>
</cp:coreProperties>
</file>