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</p:sldMasterIdLst>
  <p:notesMasterIdLst>
    <p:notesMasterId r:id="rId130"/>
  </p:notesMasterIdLst>
  <p:sldIdLst>
    <p:sldId id="256" r:id="rId2"/>
    <p:sldId id="380" r:id="rId3"/>
    <p:sldId id="381" r:id="rId4"/>
    <p:sldId id="382" r:id="rId5"/>
    <p:sldId id="383" r:id="rId6"/>
    <p:sldId id="384" r:id="rId7"/>
    <p:sldId id="385" r:id="rId8"/>
    <p:sldId id="257" r:id="rId9"/>
    <p:sldId id="386" r:id="rId10"/>
    <p:sldId id="258" r:id="rId11"/>
    <p:sldId id="259" r:id="rId12"/>
    <p:sldId id="261" r:id="rId13"/>
    <p:sldId id="387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388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2" r:id="rId85"/>
    <p:sldId id="333" r:id="rId86"/>
    <p:sldId id="334" r:id="rId87"/>
    <p:sldId id="335" r:id="rId88"/>
    <p:sldId id="336" r:id="rId89"/>
    <p:sldId id="337" r:id="rId90"/>
    <p:sldId id="338" r:id="rId91"/>
    <p:sldId id="339" r:id="rId92"/>
    <p:sldId id="340" r:id="rId93"/>
    <p:sldId id="341" r:id="rId94"/>
    <p:sldId id="342" r:id="rId95"/>
    <p:sldId id="343" r:id="rId96"/>
    <p:sldId id="344" r:id="rId97"/>
    <p:sldId id="345" r:id="rId98"/>
    <p:sldId id="346" r:id="rId99"/>
    <p:sldId id="347" r:id="rId100"/>
    <p:sldId id="348" r:id="rId101"/>
    <p:sldId id="349" r:id="rId102"/>
    <p:sldId id="350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9" r:id="rId119"/>
    <p:sldId id="389" r:id="rId120"/>
    <p:sldId id="390" r:id="rId121"/>
    <p:sldId id="391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</p:sldIdLst>
  <p:sldSz cx="13004800" cy="9753600"/>
  <p:notesSz cx="6858000" cy="9144000"/>
  <p:defaultTextStyle>
    <a:defPPr>
      <a:defRPr lang="en-US"/>
    </a:defPPr>
    <a:lvl1pPr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indent="2286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indent="4572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indent="6858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indent="9144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>
      <p:cViewPr varScale="1">
        <p:scale>
          <a:sx n="81" d="100"/>
          <a:sy n="81" d="100"/>
        </p:scale>
        <p:origin x="1374" y="9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F4104005-40B6-4327-9C70-75DAE5A0B1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D9B1039E-3595-45FB-B8B2-2797D97B9CA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 Neue" charset="0"/>
              </a:rPr>
              <a:t>Second level</a:t>
            </a:r>
          </a:p>
          <a:p>
            <a:pPr lvl="2"/>
            <a:r>
              <a:rPr lang="en-US" altLang="en-US">
                <a:sym typeface="Helvetica Neue" charset="0"/>
              </a:rPr>
              <a:t>Third level</a:t>
            </a:r>
          </a:p>
          <a:p>
            <a:pPr lvl="3"/>
            <a:r>
              <a:rPr lang="en-US" altLang="en-US">
                <a:sym typeface="Helvetica Neue" charset="0"/>
              </a:rPr>
              <a:t>Fourth level</a:t>
            </a:r>
          </a:p>
          <a:p>
            <a:pPr lvl="4"/>
            <a:r>
              <a:rPr lang="en-US" alt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3CBF-BFD5-4911-86D5-1B0550838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A8A2C-77A1-432C-959B-37971F3AE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620CE-3A2F-4BD5-BC1A-5D826EA697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BB9F2D7-B86A-4D3F-9E83-B1EE023492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57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8A30-7A23-403C-A0C7-D2FB754C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CF798-B319-44A9-89F7-F6B87EFC0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A9696-D1C1-4336-9BFD-1FB48622C6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4FDD7D-DB98-4DA2-A044-6D2491327E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38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4A239-7F5C-47F8-9645-873F59026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77350" y="444500"/>
            <a:ext cx="2774950" cy="844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C4637-A018-4EAD-BAA9-2A36BA010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444500"/>
            <a:ext cx="8172450" cy="8445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A74E1-5E9E-4228-A101-8A9A958EB6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48C1F3-713B-465B-B155-142B730940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163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D467-D944-4F02-99C6-180AE072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6CE6D-F141-45F2-8D18-D2AE2A923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05C13-470D-44C9-BC1D-D69C1DDF71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8B17E2-42AD-477F-BEE2-7196D3AE20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9452-3440-4D68-BEDB-B0B8D0D30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1FDC7-4D10-4B92-A5DE-9BDAD87B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104EF-2C7D-4AE1-861A-8B55B64157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A9E7F1-91A9-4619-AA42-FF62DFCA8C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202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2D218-6430-47DE-B00E-232966B56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5AC22-B8FF-4257-87F0-9AB9D87A3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603500"/>
            <a:ext cx="5473700" cy="628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1C523-9298-479A-8DFC-87450D747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603500"/>
            <a:ext cx="5473700" cy="628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78611-CA3A-4AC1-9E91-00F273544B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4D33BA-859D-4B41-95CE-D30A8A1751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354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3051-402D-46B9-BE5E-E0B03414F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7CBB1-79E7-4F40-AD2D-9E25CEFEC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DAF61-9E32-4688-BBC2-0DF0BC6B8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59C33-87B1-4108-8EB8-86662A79F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7327A-DEEF-43F2-98F7-08024DEB1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444E5-09A3-441C-A424-C04445F5C2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6EA907-D6E6-45DD-9361-425D68CBEA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505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82DDE-9CA7-4ED0-83DA-4375173D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244346-36A4-4572-8486-C435834896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9E0F19-6EA7-4C52-8883-C131E07C4E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16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4870BA-3898-4341-B714-DFDD136685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E154A8-A2E8-4A19-B1B1-0E5AB613E2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227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30CC-7AB5-4FAE-8276-1D2744F6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7F932-A5CF-475A-B1D0-19B89596E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931BD-A4D5-4B08-A846-263DF0CFC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E48D4-1E72-4C9C-83B1-CB11674822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6F6677-5122-4D7A-A022-9EBD1888C9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560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57F3-FD88-4992-954C-111D39A3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2AD119-642C-4402-855F-950B64612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DDFEE-45B3-45E3-A1B9-589F96C6B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D212D-BD1A-470C-BE71-C8DD37F84C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ED2FA0-EA92-4488-8DEB-D8DDC094E2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6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543E7869-B943-4F7B-AD90-83F16935E05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Light" charset="0"/>
              </a:rPr>
              <a:t>Click to edit Master title style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CB0BCDBE-09FF-49DA-8F0F-72CEF33616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 Light" charset="0"/>
              </a:rPr>
              <a:t>Second level</a:t>
            </a:r>
          </a:p>
          <a:p>
            <a:pPr lvl="2"/>
            <a:r>
              <a:rPr lang="en-US" altLang="en-US">
                <a:sym typeface="Helvetica Light" charset="0"/>
              </a:rPr>
              <a:t>Third level</a:t>
            </a:r>
          </a:p>
          <a:p>
            <a:pPr lvl="3"/>
            <a:r>
              <a:rPr lang="en-US" altLang="en-US">
                <a:sym typeface="Helvetica Light" charset="0"/>
              </a:rPr>
              <a:t>Fourth level</a:t>
            </a:r>
          </a:p>
          <a:p>
            <a:pPr lvl="4"/>
            <a:r>
              <a:rPr lang="en-US" altLang="en-US">
                <a:sym typeface="Helvetica Light" charset="0"/>
              </a:rPr>
              <a:t>Fifth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E69DC66-59BB-4804-9C38-B56DE6072D6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6310313" y="9251950"/>
            <a:ext cx="36988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50800" tIns="50800" rIns="50800" bIns="5080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A0B2A443-7C04-42A5-AE18-54AAF9CA15F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4200" rtl="0" fontAlgn="base" hangingPunct="0">
        <a:spcBef>
          <a:spcPct val="0"/>
        </a:spcBef>
        <a:spcAft>
          <a:spcPct val="0"/>
        </a:spcAft>
        <a:defRPr sz="80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444500" indent="-444500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889000" indent="-444500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333500" indent="-444500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1778000" indent="-444500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2222500" indent="-444500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texastreesurgeons.com/services/tree-removal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B4E42EE5-4FCC-4DA1-AA74-A480096FD36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70000" y="2286000"/>
            <a:ext cx="10464800" cy="3302000"/>
          </a:xfrm>
        </p:spPr>
        <p:txBody>
          <a:bodyPr/>
          <a:lstStyle/>
          <a:p>
            <a:pPr>
              <a:spcBef>
                <a:spcPts val="2300"/>
              </a:spcBef>
            </a:pPr>
            <a:r>
              <a:rPr lang="en-US" altLang="en-US" sz="8000" dirty="0"/>
              <a:t>CS 220: Recursion</a:t>
            </a:r>
            <a:br>
              <a:rPr lang="en-US" altLang="en-US" sz="8000" dirty="0"/>
            </a:br>
            <a:r>
              <a:rPr lang="en-US" altLang="en-US" sz="4900" dirty="0"/>
              <a:t>The Art of Self Reference</a:t>
            </a: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F295D3C9-7C7A-4D0D-B6E5-E82E5D625707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70000" y="6007100"/>
            <a:ext cx="10464800" cy="1130300"/>
          </a:xfrm>
        </p:spPr>
        <p:txBody>
          <a:bodyPr anchor="t"/>
          <a:lstStyle/>
          <a:p>
            <a:pPr>
              <a:spcBef>
                <a:spcPct val="0"/>
              </a:spcBef>
              <a:buSzTx/>
            </a:pPr>
            <a:r>
              <a:rPr lang="en-US" altLang="en-US" sz="3200" dirty="0"/>
              <a:t>Meena </a:t>
            </a:r>
            <a:r>
              <a:rPr lang="en-US" altLang="en-US" sz="3200" dirty="0" err="1"/>
              <a:t>Syamkumar</a:t>
            </a:r>
            <a:endParaRPr lang="en-US" altLang="en-US" sz="3200" dirty="0"/>
          </a:p>
          <a:p>
            <a:pPr>
              <a:spcBef>
                <a:spcPct val="0"/>
              </a:spcBef>
              <a:buSzTx/>
            </a:pPr>
            <a:r>
              <a:rPr lang="en-US" altLang="en-US" sz="3200" dirty="0"/>
              <a:t>Michael Doescher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C30BCF55-A88D-4C8E-B5EF-E3AA6AC050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2500" y="2255838"/>
            <a:ext cx="11099800" cy="4941887"/>
          </a:xfrm>
        </p:spPr>
        <p:txBody>
          <a:bodyPr anchor="t"/>
          <a:lstStyle/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2600" b="1" i="1">
                <a:solidFill>
                  <a:srgbClr val="A6AAA9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Hofstadter's Law</a:t>
            </a:r>
            <a:r>
              <a:rPr lang="en-US" altLang="en-US" sz="2600" i="1">
                <a:solidFill>
                  <a:srgbClr val="A6AAA9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: “It always takes longer than you expect, even when you take into account </a:t>
            </a:r>
            <a:r>
              <a:rPr lang="en-US" altLang="en-US" sz="2600" b="1" i="1">
                <a:solidFill>
                  <a:srgbClr val="A6AAA9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Hofstadter's Law</a:t>
            </a:r>
            <a:r>
              <a:rPr lang="en-US" altLang="en-US" sz="2600" i="1">
                <a:solidFill>
                  <a:srgbClr val="A6AAA9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.”</a:t>
            </a:r>
          </a:p>
          <a:p>
            <a:pPr marL="0" indent="0" algn="ctr">
              <a:spcBef>
                <a:spcPts val="3600"/>
              </a:spcBef>
              <a:buSzTx/>
              <a:buFontTx/>
              <a:buNone/>
            </a:pPr>
            <a:r>
              <a:rPr lang="en-US" altLang="en-US" sz="2000">
                <a:solidFill>
                  <a:srgbClr val="A6AAA9"/>
                </a:solidFill>
              </a:rPr>
              <a:t>(From Gödel, Escher, Bach)</a:t>
            </a:r>
            <a:endParaRPr lang="en-US" altLang="en-US" sz="2600" i="1">
              <a:solidFill>
                <a:srgbClr val="A6AAA9"/>
              </a:solidFill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2600" b="1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mountain</a:t>
            </a:r>
            <a:r>
              <a:rPr lang="en-US" altLang="en-US" sz="2600" i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: “a landmass that projects conspicuously above its surroundings and is higher than a </a:t>
            </a:r>
            <a:r>
              <a:rPr lang="en-US" altLang="en-US" sz="2600" b="1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hill</a:t>
            </a:r>
            <a:r>
              <a:rPr lang="en-US" altLang="en-US" sz="2600" i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”</a:t>
            </a:r>
          </a:p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2600" b="1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hill</a:t>
            </a:r>
            <a:r>
              <a:rPr lang="en-US" altLang="en-US" sz="2600" i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: “a usually rounded natural elevation of land lower than a </a:t>
            </a:r>
            <a:r>
              <a:rPr lang="en-US" altLang="en-US" sz="2600" b="1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mountain</a:t>
            </a:r>
            <a:r>
              <a:rPr lang="en-US" altLang="en-US" sz="2600" i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”</a:t>
            </a:r>
          </a:p>
          <a:p>
            <a:pPr marL="0" indent="0" algn="ctr">
              <a:spcBef>
                <a:spcPts val="3600"/>
              </a:spcBef>
              <a:buSzTx/>
              <a:buFontTx/>
              <a:buNone/>
            </a:pPr>
            <a:r>
              <a:rPr lang="en-US" altLang="en-US" sz="2000"/>
              <a:t>(Example of </a:t>
            </a:r>
            <a:r>
              <a:rPr lang="en-US" altLang="en-US" sz="20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unhelpful</a:t>
            </a:r>
            <a:r>
              <a:rPr lang="en-US" altLang="en-US" sz="2000"/>
              <a:t> self reference from Merriam-Webster dictionary)</a:t>
            </a: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A704D405-3992-48EE-9424-C9187D2AEC68}"/>
              </a:ext>
            </a:extLst>
          </p:cNvPr>
          <p:cNvSpPr txBox="1">
            <a:spLocks/>
          </p:cNvSpPr>
          <p:nvPr/>
        </p:nvSpPr>
        <p:spPr bwMode="auto">
          <a:xfrm>
            <a:off x="5129213" y="8151813"/>
            <a:ext cx="2744787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1000"/>
              <a:t>https://en.wikipedia.org/wiki/Circular_definition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5E8BF25-BBF1-4588-B23B-948D16867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254000"/>
            <a:ext cx="11099800" cy="1423988"/>
          </a:xfrm>
        </p:spPr>
        <p:txBody>
          <a:bodyPr/>
          <a:lstStyle/>
          <a:p>
            <a:pPr algn="l" defTabSz="530225"/>
            <a:r>
              <a:rPr lang="en-US" altLang="en-US" sz="4300"/>
              <a:t>Goal: use self-reference is a meaningful way</a:t>
            </a:r>
          </a:p>
        </p:txBody>
      </p:sp>
    </p:spTree>
  </p:cSld>
  <p:clrMapOvr>
    <a:masterClrMapping/>
  </p:clrMapOvr>
  <p:transition spd="med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D535AB38-ABD0-4020-957E-588F4AC015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254000"/>
            <a:ext cx="11099800" cy="904875"/>
          </a:xfrm>
        </p:spPr>
        <p:txBody>
          <a:bodyPr/>
          <a:lstStyle/>
          <a:p>
            <a:pPr algn="l"/>
            <a:r>
              <a:rPr lang="en-US" altLang="en-US" sz="4800"/>
              <a:t>Deep Dive: Invocation State</a:t>
            </a:r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0EA0C600-2A0C-457E-A09D-13A6644B646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52500" y="1366838"/>
            <a:ext cx="10672763" cy="4587875"/>
          </a:xfrm>
        </p:spPr>
        <p:txBody>
          <a:bodyPr anchor="t"/>
          <a:lstStyle/>
          <a:p>
            <a:pPr marL="198438" indent="-131763">
              <a:spcBef>
                <a:spcPts val="3600"/>
              </a:spcBef>
              <a:buSzTx/>
              <a:buFontTx/>
              <a:buNone/>
            </a:pPr>
            <a:r>
              <a:rPr lang="en-US" altLang="en-US" sz="2600"/>
              <a:t>In recursion, each function invocation has its </a:t>
            </a:r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own state</a:t>
            </a:r>
            <a:r>
              <a:rPr lang="en-US" altLang="en-US" sz="2600"/>
              <a:t>, but multiple invocations </a:t>
            </a:r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share code</a:t>
            </a:r>
            <a:r>
              <a:rPr lang="en-US" altLang="en-US" sz="2600"/>
              <a:t>.</a:t>
            </a:r>
          </a:p>
          <a:p>
            <a:pPr marL="198438" indent="-131763">
              <a:spcBef>
                <a:spcPts val="3600"/>
              </a:spcBef>
              <a:buSzTx/>
              <a:buFontTx/>
              <a:buNone/>
            </a:pPr>
            <a:r>
              <a:rPr lang="en-US" altLang="en-US" sz="2600"/>
              <a:t>Variables for an invocation exist in a </a:t>
            </a:r>
            <a:r>
              <a:rPr lang="en-US" altLang="en-US" sz="2600" b="1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frame</a:t>
            </a:r>
            <a:endParaRPr lang="en-US" altLang="en-US" sz="2600"/>
          </a:p>
          <a:p>
            <a:pPr marL="198438" indent="-131763">
              <a:spcBef>
                <a:spcPts val="800"/>
              </a:spcBef>
            </a:pPr>
            <a:r>
              <a:rPr lang="en-US" altLang="en-US" sz="2600"/>
              <a:t>the frames are stored in the</a:t>
            </a:r>
            <a:r>
              <a:rPr lang="en-US" altLang="en-US" sz="2600" b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stack</a:t>
            </a:r>
            <a:endParaRPr lang="en-US" altLang="en-US" sz="2600"/>
          </a:p>
        </p:txBody>
      </p:sp>
      <p:sp>
        <p:nvSpPr>
          <p:cNvPr id="97283" name="Text Box 3">
            <a:extLst>
              <a:ext uri="{FF2B5EF4-FFF2-40B4-BE49-F238E27FC236}">
                <a16:creationId xmlns:a16="http://schemas.microsoft.com/office/drawing/2014/main" id="{0DF6F2C4-3D76-4CE3-9E0A-76A0B9F9329F}"/>
              </a:ext>
            </a:extLst>
          </p:cNvPr>
          <p:cNvSpPr txBox="1">
            <a:spLocks/>
          </p:cNvSpPr>
          <p:nvPr/>
        </p:nvSpPr>
        <p:spPr bwMode="auto">
          <a:xfrm>
            <a:off x="1630363" y="6435725"/>
            <a:ext cx="14112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frame:</a:t>
            </a:r>
          </a:p>
        </p:txBody>
      </p:sp>
      <p:sp>
        <p:nvSpPr>
          <p:cNvPr id="97284" name="Text Box 4">
            <a:extLst>
              <a:ext uri="{FF2B5EF4-FFF2-40B4-BE49-F238E27FC236}">
                <a16:creationId xmlns:a16="http://schemas.microsoft.com/office/drawing/2014/main" id="{284B6A2E-39EC-4827-9D58-39366855165B}"/>
              </a:ext>
            </a:extLst>
          </p:cNvPr>
          <p:cNvSpPr txBox="1">
            <a:spLocks/>
          </p:cNvSpPr>
          <p:nvPr/>
        </p:nvSpPr>
        <p:spPr bwMode="auto">
          <a:xfrm>
            <a:off x="5707063" y="6435725"/>
            <a:ext cx="13350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stack:</a:t>
            </a:r>
          </a:p>
        </p:txBody>
      </p:sp>
      <p:sp>
        <p:nvSpPr>
          <p:cNvPr id="97285" name="Rectangle 5">
            <a:extLst>
              <a:ext uri="{FF2B5EF4-FFF2-40B4-BE49-F238E27FC236}">
                <a16:creationId xmlns:a16="http://schemas.microsoft.com/office/drawing/2014/main" id="{68DC74FC-AD02-4540-8E73-7AC1E33E631E}"/>
              </a:ext>
            </a:extLst>
          </p:cNvPr>
          <p:cNvSpPr>
            <a:spLocks/>
          </p:cNvSpPr>
          <p:nvPr/>
        </p:nvSpPr>
        <p:spPr bwMode="auto">
          <a:xfrm>
            <a:off x="7288213" y="6326188"/>
            <a:ext cx="1565275" cy="239712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endParaRPr lang="en-US" altLang="en-US" sz="2400" b="1">
              <a:solidFill>
                <a:srgbClr val="A6AAA9"/>
              </a:solidFill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97286" name="Rectangle 6">
            <a:extLst>
              <a:ext uri="{FF2B5EF4-FFF2-40B4-BE49-F238E27FC236}">
                <a16:creationId xmlns:a16="http://schemas.microsoft.com/office/drawing/2014/main" id="{A2B29974-170E-4FAB-8DA1-CC1698377797}"/>
              </a:ext>
            </a:extLst>
          </p:cNvPr>
          <p:cNvSpPr>
            <a:spLocks/>
          </p:cNvSpPr>
          <p:nvPr/>
        </p:nvSpPr>
        <p:spPr bwMode="auto">
          <a:xfrm>
            <a:off x="7288213" y="6546850"/>
            <a:ext cx="1565275" cy="238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endParaRPr lang="en-US" altLang="en-US" sz="2400" b="1">
              <a:solidFill>
                <a:srgbClr val="A6AAA9"/>
              </a:solidFill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97287" name="Rectangle 7">
            <a:extLst>
              <a:ext uri="{FF2B5EF4-FFF2-40B4-BE49-F238E27FC236}">
                <a16:creationId xmlns:a16="http://schemas.microsoft.com/office/drawing/2014/main" id="{5700B3A5-9317-4B21-A30A-EDADD4C03228}"/>
              </a:ext>
            </a:extLst>
          </p:cNvPr>
          <p:cNvSpPr>
            <a:spLocks/>
          </p:cNvSpPr>
          <p:nvPr/>
        </p:nvSpPr>
        <p:spPr bwMode="auto">
          <a:xfrm>
            <a:off x="7288213" y="6775450"/>
            <a:ext cx="1565275" cy="238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endParaRPr lang="en-US" altLang="en-US" sz="2400" b="1">
              <a:solidFill>
                <a:srgbClr val="A6AAA9"/>
              </a:solidFill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97288" name="Rectangle 8">
            <a:extLst>
              <a:ext uri="{FF2B5EF4-FFF2-40B4-BE49-F238E27FC236}">
                <a16:creationId xmlns:a16="http://schemas.microsoft.com/office/drawing/2014/main" id="{1B0C4E4C-EFD7-4387-BA86-A1E412AEC165}"/>
              </a:ext>
            </a:extLst>
          </p:cNvPr>
          <p:cNvSpPr>
            <a:spLocks/>
          </p:cNvSpPr>
          <p:nvPr/>
        </p:nvSpPr>
        <p:spPr bwMode="auto">
          <a:xfrm>
            <a:off x="7288213" y="7015163"/>
            <a:ext cx="1565275" cy="238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endParaRPr lang="en-US" altLang="en-US" sz="2400" b="1">
              <a:solidFill>
                <a:srgbClr val="A6AAA9"/>
              </a:solidFill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97289" name="Rectangle 9">
            <a:extLst>
              <a:ext uri="{FF2B5EF4-FFF2-40B4-BE49-F238E27FC236}">
                <a16:creationId xmlns:a16="http://schemas.microsoft.com/office/drawing/2014/main" id="{A59C16C4-9A59-4B80-8625-D52A7E4DD1A8}"/>
              </a:ext>
            </a:extLst>
          </p:cNvPr>
          <p:cNvSpPr>
            <a:spLocks/>
          </p:cNvSpPr>
          <p:nvPr/>
        </p:nvSpPr>
        <p:spPr bwMode="auto">
          <a:xfrm>
            <a:off x="7288213" y="7243763"/>
            <a:ext cx="1565275" cy="238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endParaRPr lang="en-US" altLang="en-US" sz="2400" b="1">
              <a:solidFill>
                <a:srgbClr val="A6AAA9"/>
              </a:solidFill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97290" name="Rectangle 10">
            <a:extLst>
              <a:ext uri="{FF2B5EF4-FFF2-40B4-BE49-F238E27FC236}">
                <a16:creationId xmlns:a16="http://schemas.microsoft.com/office/drawing/2014/main" id="{DED714EB-7827-4D89-AABA-95BF6AA7EF24}"/>
              </a:ext>
            </a:extLst>
          </p:cNvPr>
          <p:cNvSpPr>
            <a:spLocks/>
          </p:cNvSpPr>
          <p:nvPr/>
        </p:nvSpPr>
        <p:spPr bwMode="auto">
          <a:xfrm>
            <a:off x="7288213" y="6097588"/>
            <a:ext cx="1565275" cy="239712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endParaRPr lang="en-US" altLang="en-US" sz="24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97291" name="AutoShape 11">
            <a:extLst>
              <a:ext uri="{FF2B5EF4-FFF2-40B4-BE49-F238E27FC236}">
                <a16:creationId xmlns:a16="http://schemas.microsoft.com/office/drawing/2014/main" id="{8FF1F89B-B0C5-4DD7-8258-2AE37937F761}"/>
              </a:ext>
            </a:extLst>
          </p:cNvPr>
          <p:cNvSpPr>
            <a:spLocks/>
          </p:cNvSpPr>
          <p:nvPr/>
        </p:nvSpPr>
        <p:spPr bwMode="auto">
          <a:xfrm>
            <a:off x="8943975" y="6154738"/>
            <a:ext cx="1035050" cy="233362"/>
          </a:xfrm>
          <a:custGeom>
            <a:avLst/>
            <a:gdLst>
              <a:gd name="T0" fmla="*/ 10800 w 21600"/>
              <a:gd name="T1" fmla="+- 0 12615 3631"/>
              <a:gd name="T2" fmla="*/ 12615 h 17969"/>
              <a:gd name="T3" fmla="*/ 10800 w 21600"/>
              <a:gd name="T4" fmla="+- 0 12615 3631"/>
              <a:gd name="T5" fmla="*/ 12615 h 17969"/>
              <a:gd name="T6" fmla="*/ 10800 w 21600"/>
              <a:gd name="T7" fmla="+- 0 12615 3631"/>
              <a:gd name="T8" fmla="*/ 12615 h 17969"/>
              <a:gd name="T9" fmla="*/ 10800 w 21600"/>
              <a:gd name="T10" fmla="+- 0 12615 3631"/>
              <a:gd name="T11" fmla="*/ 12615 h 17969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17969">
                <a:moveTo>
                  <a:pt x="0" y="2491"/>
                </a:moveTo>
                <a:cubicBezTo>
                  <a:pt x="5290" y="-3631"/>
                  <a:pt x="12490" y="1528"/>
                  <a:pt x="21600" y="17969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92" name="Text Box 12">
            <a:extLst>
              <a:ext uri="{FF2B5EF4-FFF2-40B4-BE49-F238E27FC236}">
                <a16:creationId xmlns:a16="http://schemas.microsoft.com/office/drawing/2014/main" id="{121F7BC3-5AD2-4BE1-B480-B73F6CBC8703}"/>
              </a:ext>
            </a:extLst>
          </p:cNvPr>
          <p:cNvSpPr txBox="1">
            <a:spLocks/>
          </p:cNvSpPr>
          <p:nvPr/>
        </p:nvSpPr>
        <p:spPr bwMode="auto">
          <a:xfrm>
            <a:off x="9463088" y="6399213"/>
            <a:ext cx="106203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800"/>
              <a:t>active</a:t>
            </a:r>
          </a:p>
        </p:txBody>
      </p:sp>
      <p:sp>
        <p:nvSpPr>
          <p:cNvPr id="97293" name="Rectangle 13">
            <a:extLst>
              <a:ext uri="{FF2B5EF4-FFF2-40B4-BE49-F238E27FC236}">
                <a16:creationId xmlns:a16="http://schemas.microsoft.com/office/drawing/2014/main" id="{62063E74-FEFF-4B54-AAC5-A97454BF44CE}"/>
              </a:ext>
            </a:extLst>
          </p:cNvPr>
          <p:cNvSpPr>
            <a:spLocks/>
          </p:cNvSpPr>
          <p:nvPr/>
        </p:nvSpPr>
        <p:spPr bwMode="auto">
          <a:xfrm>
            <a:off x="3249613" y="6097588"/>
            <a:ext cx="1987550" cy="132397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variables</a:t>
            </a:r>
          </a:p>
        </p:txBody>
      </p:sp>
    </p:spTree>
  </p:cSld>
  <p:clrMapOvr>
    <a:masterClrMapping/>
  </p:clrMapOvr>
  <p:transition spd="med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E606EA6A-89D6-4F7A-9D12-7D9C1CDCF4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254000"/>
            <a:ext cx="11099800" cy="904875"/>
          </a:xfrm>
        </p:spPr>
        <p:txBody>
          <a:bodyPr/>
          <a:lstStyle/>
          <a:p>
            <a:pPr algn="l"/>
            <a:r>
              <a:rPr lang="en-US" altLang="en-US" sz="4800"/>
              <a:t>Deep Dive: Invocation State</a:t>
            </a:r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D61388E0-F707-4250-A314-EAC575E68B1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52500" y="1366838"/>
            <a:ext cx="10672763" cy="4587875"/>
          </a:xfrm>
        </p:spPr>
        <p:txBody>
          <a:bodyPr anchor="t"/>
          <a:lstStyle/>
          <a:p>
            <a:pPr marL="298450" indent="-196850">
              <a:spcBef>
                <a:spcPts val="3600"/>
              </a:spcBef>
              <a:buSzTx/>
              <a:buFontTx/>
              <a:buNone/>
            </a:pPr>
            <a:r>
              <a:rPr lang="en-US" altLang="en-US" sz="2600"/>
              <a:t>In recursion, each function invocation has its </a:t>
            </a:r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own state</a:t>
            </a:r>
            <a:r>
              <a:rPr lang="en-US" altLang="en-US" sz="2600"/>
              <a:t>, but multiple invocations </a:t>
            </a:r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share code</a:t>
            </a:r>
            <a:r>
              <a:rPr lang="en-US" altLang="en-US" sz="2600"/>
              <a:t>.</a:t>
            </a:r>
          </a:p>
          <a:p>
            <a:pPr marL="298450" indent="-196850">
              <a:spcBef>
                <a:spcPts val="3600"/>
              </a:spcBef>
              <a:buSzTx/>
              <a:buFontTx/>
              <a:buNone/>
            </a:pPr>
            <a:r>
              <a:rPr lang="en-US" altLang="en-US" sz="2600"/>
              <a:t>Variables for an invocation exist in a </a:t>
            </a:r>
            <a:r>
              <a:rPr lang="en-US" altLang="en-US" sz="2600" b="1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frame</a:t>
            </a:r>
            <a:endParaRPr lang="en-US" altLang="en-US" sz="2600"/>
          </a:p>
          <a:p>
            <a:pPr marL="298450" indent="-196850">
              <a:spcBef>
                <a:spcPts val="800"/>
              </a:spcBef>
            </a:pPr>
            <a:r>
              <a:rPr lang="en-US" altLang="en-US" sz="2600"/>
              <a:t>the frames are stored in the</a:t>
            </a:r>
            <a:r>
              <a:rPr lang="en-US" altLang="en-US" sz="2600" b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stack</a:t>
            </a:r>
            <a:endParaRPr lang="en-US" altLang="en-US" sz="2600"/>
          </a:p>
          <a:p>
            <a:pPr marL="298450" indent="-196850">
              <a:spcBef>
                <a:spcPts val="800"/>
              </a:spcBef>
            </a:pPr>
            <a:r>
              <a:rPr lang="en-US" altLang="en-US" sz="2600"/>
              <a:t>one invocation is active at a time: its frame is on the top of stack</a:t>
            </a:r>
          </a:p>
        </p:txBody>
      </p:sp>
      <p:sp>
        <p:nvSpPr>
          <p:cNvPr id="98307" name="Text Box 3">
            <a:extLst>
              <a:ext uri="{FF2B5EF4-FFF2-40B4-BE49-F238E27FC236}">
                <a16:creationId xmlns:a16="http://schemas.microsoft.com/office/drawing/2014/main" id="{01FA24C0-4138-4DF6-A5F2-6990102F4B54}"/>
              </a:ext>
            </a:extLst>
          </p:cNvPr>
          <p:cNvSpPr txBox="1">
            <a:spLocks/>
          </p:cNvSpPr>
          <p:nvPr/>
        </p:nvSpPr>
        <p:spPr bwMode="auto">
          <a:xfrm>
            <a:off x="1630363" y="6435725"/>
            <a:ext cx="14112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frame:</a:t>
            </a:r>
          </a:p>
        </p:txBody>
      </p:sp>
      <p:sp>
        <p:nvSpPr>
          <p:cNvPr id="98308" name="Text Box 4">
            <a:extLst>
              <a:ext uri="{FF2B5EF4-FFF2-40B4-BE49-F238E27FC236}">
                <a16:creationId xmlns:a16="http://schemas.microsoft.com/office/drawing/2014/main" id="{204FFED3-1C84-4D81-AB41-902C37D4829C}"/>
              </a:ext>
            </a:extLst>
          </p:cNvPr>
          <p:cNvSpPr txBox="1">
            <a:spLocks/>
          </p:cNvSpPr>
          <p:nvPr/>
        </p:nvSpPr>
        <p:spPr bwMode="auto">
          <a:xfrm>
            <a:off x="5707063" y="6435725"/>
            <a:ext cx="13350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stack:</a:t>
            </a:r>
          </a:p>
        </p:txBody>
      </p:sp>
      <p:sp>
        <p:nvSpPr>
          <p:cNvPr id="98309" name="Rectangle 5">
            <a:extLst>
              <a:ext uri="{FF2B5EF4-FFF2-40B4-BE49-F238E27FC236}">
                <a16:creationId xmlns:a16="http://schemas.microsoft.com/office/drawing/2014/main" id="{090106CA-77BE-444E-AF35-1CD774F2D738}"/>
              </a:ext>
            </a:extLst>
          </p:cNvPr>
          <p:cNvSpPr>
            <a:spLocks/>
          </p:cNvSpPr>
          <p:nvPr/>
        </p:nvSpPr>
        <p:spPr bwMode="auto">
          <a:xfrm>
            <a:off x="7288213" y="6546850"/>
            <a:ext cx="1565275" cy="238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endParaRPr lang="en-US" altLang="en-US" sz="2400" b="1">
              <a:solidFill>
                <a:srgbClr val="A6AAA9"/>
              </a:solidFill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98310" name="Rectangle 6">
            <a:extLst>
              <a:ext uri="{FF2B5EF4-FFF2-40B4-BE49-F238E27FC236}">
                <a16:creationId xmlns:a16="http://schemas.microsoft.com/office/drawing/2014/main" id="{4CF2E365-62E8-4E2F-81AB-5EFB727FDD9C}"/>
              </a:ext>
            </a:extLst>
          </p:cNvPr>
          <p:cNvSpPr>
            <a:spLocks/>
          </p:cNvSpPr>
          <p:nvPr/>
        </p:nvSpPr>
        <p:spPr bwMode="auto">
          <a:xfrm>
            <a:off x="7288213" y="6775450"/>
            <a:ext cx="1565275" cy="238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endParaRPr lang="en-US" altLang="en-US" sz="2400" b="1">
              <a:solidFill>
                <a:srgbClr val="A6AAA9"/>
              </a:solidFill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98311" name="Rectangle 7">
            <a:extLst>
              <a:ext uri="{FF2B5EF4-FFF2-40B4-BE49-F238E27FC236}">
                <a16:creationId xmlns:a16="http://schemas.microsoft.com/office/drawing/2014/main" id="{579915EE-CFDC-4696-BEF9-72B111C6A049}"/>
              </a:ext>
            </a:extLst>
          </p:cNvPr>
          <p:cNvSpPr>
            <a:spLocks/>
          </p:cNvSpPr>
          <p:nvPr/>
        </p:nvSpPr>
        <p:spPr bwMode="auto">
          <a:xfrm>
            <a:off x="7288213" y="7015163"/>
            <a:ext cx="1565275" cy="238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endParaRPr lang="en-US" altLang="en-US" sz="2400" b="1">
              <a:solidFill>
                <a:srgbClr val="A6AAA9"/>
              </a:solidFill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98312" name="Rectangle 8">
            <a:extLst>
              <a:ext uri="{FF2B5EF4-FFF2-40B4-BE49-F238E27FC236}">
                <a16:creationId xmlns:a16="http://schemas.microsoft.com/office/drawing/2014/main" id="{E87C21C2-0EA3-4840-A5BE-3A1D2DB57484}"/>
              </a:ext>
            </a:extLst>
          </p:cNvPr>
          <p:cNvSpPr>
            <a:spLocks/>
          </p:cNvSpPr>
          <p:nvPr/>
        </p:nvSpPr>
        <p:spPr bwMode="auto">
          <a:xfrm>
            <a:off x="7288213" y="7243763"/>
            <a:ext cx="1565275" cy="238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endParaRPr lang="en-US" altLang="en-US" sz="2400" b="1">
              <a:solidFill>
                <a:srgbClr val="A6AAA9"/>
              </a:solidFill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98313" name="AutoShape 9">
            <a:extLst>
              <a:ext uri="{FF2B5EF4-FFF2-40B4-BE49-F238E27FC236}">
                <a16:creationId xmlns:a16="http://schemas.microsoft.com/office/drawing/2014/main" id="{DC224303-F84B-4A4A-869D-903A79D7F914}"/>
              </a:ext>
            </a:extLst>
          </p:cNvPr>
          <p:cNvSpPr>
            <a:spLocks/>
          </p:cNvSpPr>
          <p:nvPr/>
        </p:nvSpPr>
        <p:spPr bwMode="auto">
          <a:xfrm>
            <a:off x="8943975" y="6357938"/>
            <a:ext cx="1035050" cy="233362"/>
          </a:xfrm>
          <a:custGeom>
            <a:avLst/>
            <a:gdLst>
              <a:gd name="T0" fmla="*/ 10800 w 21600"/>
              <a:gd name="T1" fmla="+- 0 12615 3631"/>
              <a:gd name="T2" fmla="*/ 12615 h 17969"/>
              <a:gd name="T3" fmla="*/ 10800 w 21600"/>
              <a:gd name="T4" fmla="+- 0 12615 3631"/>
              <a:gd name="T5" fmla="*/ 12615 h 17969"/>
              <a:gd name="T6" fmla="*/ 10800 w 21600"/>
              <a:gd name="T7" fmla="+- 0 12615 3631"/>
              <a:gd name="T8" fmla="*/ 12615 h 17969"/>
              <a:gd name="T9" fmla="*/ 10800 w 21600"/>
              <a:gd name="T10" fmla="+- 0 12615 3631"/>
              <a:gd name="T11" fmla="*/ 12615 h 17969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17969">
                <a:moveTo>
                  <a:pt x="0" y="2491"/>
                </a:moveTo>
                <a:cubicBezTo>
                  <a:pt x="5290" y="-3631"/>
                  <a:pt x="12490" y="1528"/>
                  <a:pt x="21600" y="17969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4" name="Text Box 10">
            <a:extLst>
              <a:ext uri="{FF2B5EF4-FFF2-40B4-BE49-F238E27FC236}">
                <a16:creationId xmlns:a16="http://schemas.microsoft.com/office/drawing/2014/main" id="{6DC05694-BD85-4D5A-8002-DFB5CEB0939C}"/>
              </a:ext>
            </a:extLst>
          </p:cNvPr>
          <p:cNvSpPr txBox="1">
            <a:spLocks/>
          </p:cNvSpPr>
          <p:nvPr/>
        </p:nvSpPr>
        <p:spPr bwMode="auto">
          <a:xfrm>
            <a:off x="9463088" y="6602413"/>
            <a:ext cx="106203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800"/>
              <a:t>active</a:t>
            </a:r>
          </a:p>
        </p:txBody>
      </p:sp>
      <p:sp>
        <p:nvSpPr>
          <p:cNvPr id="98315" name="Rectangle 11">
            <a:extLst>
              <a:ext uri="{FF2B5EF4-FFF2-40B4-BE49-F238E27FC236}">
                <a16:creationId xmlns:a16="http://schemas.microsoft.com/office/drawing/2014/main" id="{EC30E199-A79F-460B-A4C7-854AF4D88605}"/>
              </a:ext>
            </a:extLst>
          </p:cNvPr>
          <p:cNvSpPr>
            <a:spLocks/>
          </p:cNvSpPr>
          <p:nvPr/>
        </p:nvSpPr>
        <p:spPr bwMode="auto">
          <a:xfrm>
            <a:off x="7288213" y="6326188"/>
            <a:ext cx="1565275" cy="239712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endParaRPr lang="en-US" altLang="en-US" sz="2400" b="1">
              <a:solidFill>
                <a:srgbClr val="A6AAA9"/>
              </a:solidFill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98316" name="Text Box 12">
            <a:extLst>
              <a:ext uri="{FF2B5EF4-FFF2-40B4-BE49-F238E27FC236}">
                <a16:creationId xmlns:a16="http://schemas.microsoft.com/office/drawing/2014/main" id="{27CF0408-4050-419C-B3BE-EB7F166B8230}"/>
              </a:ext>
            </a:extLst>
          </p:cNvPr>
          <p:cNvSpPr txBox="1">
            <a:spLocks/>
          </p:cNvSpPr>
          <p:nvPr/>
        </p:nvSpPr>
        <p:spPr bwMode="auto">
          <a:xfrm>
            <a:off x="7745413" y="5929313"/>
            <a:ext cx="6508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000"/>
              <a:t>pop!</a:t>
            </a:r>
          </a:p>
        </p:txBody>
      </p:sp>
      <p:sp>
        <p:nvSpPr>
          <p:cNvPr id="98317" name="Rectangle 13">
            <a:extLst>
              <a:ext uri="{FF2B5EF4-FFF2-40B4-BE49-F238E27FC236}">
                <a16:creationId xmlns:a16="http://schemas.microsoft.com/office/drawing/2014/main" id="{654A5197-201F-43A1-B42A-DB87BAC20D40}"/>
              </a:ext>
            </a:extLst>
          </p:cNvPr>
          <p:cNvSpPr>
            <a:spLocks/>
          </p:cNvSpPr>
          <p:nvPr/>
        </p:nvSpPr>
        <p:spPr bwMode="auto">
          <a:xfrm>
            <a:off x="3249613" y="6097588"/>
            <a:ext cx="1987550" cy="132397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variables</a:t>
            </a:r>
          </a:p>
        </p:txBody>
      </p:sp>
    </p:spTree>
  </p:cSld>
  <p:clrMapOvr>
    <a:masterClrMapping/>
  </p:clrMapOvr>
  <p:transition spd="med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>
            <a:extLst>
              <a:ext uri="{FF2B5EF4-FFF2-40B4-BE49-F238E27FC236}">
                <a16:creationId xmlns:a16="http://schemas.microsoft.com/office/drawing/2014/main" id="{EF46804B-27D5-4CBE-AB8C-E8CF5BD48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254000"/>
            <a:ext cx="11099800" cy="904875"/>
          </a:xfrm>
        </p:spPr>
        <p:txBody>
          <a:bodyPr/>
          <a:lstStyle/>
          <a:p>
            <a:pPr algn="l"/>
            <a:r>
              <a:rPr lang="en-US" altLang="en-US" sz="4800"/>
              <a:t>Deep Dive: Invocation State</a:t>
            </a:r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68C1C6EE-F924-4ECF-9B50-EED2BEFC803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52500" y="1366838"/>
            <a:ext cx="10672763" cy="4587875"/>
          </a:xfrm>
        </p:spPr>
        <p:txBody>
          <a:bodyPr anchor="t"/>
          <a:lstStyle/>
          <a:p>
            <a:pPr marL="357188" indent="-236538">
              <a:spcBef>
                <a:spcPts val="3600"/>
              </a:spcBef>
              <a:buSzTx/>
              <a:buFontTx/>
              <a:buNone/>
            </a:pPr>
            <a:r>
              <a:rPr lang="en-US" altLang="en-US" sz="2600"/>
              <a:t>In recursion, each function invocation has its </a:t>
            </a:r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own state</a:t>
            </a:r>
            <a:r>
              <a:rPr lang="en-US" altLang="en-US" sz="2600"/>
              <a:t>, but multiple invocations </a:t>
            </a:r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share code</a:t>
            </a:r>
            <a:r>
              <a:rPr lang="en-US" altLang="en-US" sz="2600"/>
              <a:t>.</a:t>
            </a:r>
          </a:p>
          <a:p>
            <a:pPr marL="357188" indent="-236538">
              <a:spcBef>
                <a:spcPts val="3600"/>
              </a:spcBef>
              <a:buSzTx/>
              <a:buFontTx/>
              <a:buNone/>
            </a:pPr>
            <a:r>
              <a:rPr lang="en-US" altLang="en-US" sz="2600"/>
              <a:t>Variables for an invocation exist in a </a:t>
            </a:r>
            <a:r>
              <a:rPr lang="en-US" altLang="en-US" sz="2600" b="1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frame</a:t>
            </a:r>
            <a:endParaRPr lang="en-US" altLang="en-US" sz="2600"/>
          </a:p>
          <a:p>
            <a:pPr marL="357188" indent="-236538">
              <a:spcBef>
                <a:spcPts val="800"/>
              </a:spcBef>
            </a:pPr>
            <a:r>
              <a:rPr lang="en-US" altLang="en-US" sz="2600"/>
              <a:t>the frames are stored in the</a:t>
            </a:r>
            <a:r>
              <a:rPr lang="en-US" altLang="en-US" sz="2600" b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stack</a:t>
            </a:r>
            <a:endParaRPr lang="en-US" altLang="en-US" sz="2600"/>
          </a:p>
          <a:p>
            <a:pPr marL="357188" indent="-236538">
              <a:spcBef>
                <a:spcPts val="800"/>
              </a:spcBef>
            </a:pPr>
            <a:r>
              <a:rPr lang="en-US" altLang="en-US" sz="2600"/>
              <a:t>one invocation is active at a time: its frame is on the top of stack</a:t>
            </a:r>
          </a:p>
          <a:p>
            <a:pPr marL="357188" indent="-236538">
              <a:spcBef>
                <a:spcPts val="800"/>
              </a:spcBef>
            </a:pPr>
            <a:r>
              <a:rPr lang="en-US" altLang="en-US" sz="2600"/>
              <a:t>if a function calls itself, there will be multiple frames at the same time for the multiple invocations of the same function</a:t>
            </a:r>
          </a:p>
        </p:txBody>
      </p:sp>
      <p:sp>
        <p:nvSpPr>
          <p:cNvPr id="99331" name="Text Box 3">
            <a:extLst>
              <a:ext uri="{FF2B5EF4-FFF2-40B4-BE49-F238E27FC236}">
                <a16:creationId xmlns:a16="http://schemas.microsoft.com/office/drawing/2014/main" id="{737283D9-9A25-457C-A772-5769D026B9E8}"/>
              </a:ext>
            </a:extLst>
          </p:cNvPr>
          <p:cNvSpPr txBox="1">
            <a:spLocks/>
          </p:cNvSpPr>
          <p:nvPr/>
        </p:nvSpPr>
        <p:spPr bwMode="auto">
          <a:xfrm>
            <a:off x="1630363" y="6435725"/>
            <a:ext cx="14112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frame:</a:t>
            </a:r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id="{A1A598F0-FB65-4894-9E94-3ECD6424821C}"/>
              </a:ext>
            </a:extLst>
          </p:cNvPr>
          <p:cNvSpPr txBox="1">
            <a:spLocks/>
          </p:cNvSpPr>
          <p:nvPr/>
        </p:nvSpPr>
        <p:spPr bwMode="auto">
          <a:xfrm>
            <a:off x="5707063" y="6435725"/>
            <a:ext cx="13350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stack:</a:t>
            </a:r>
          </a:p>
        </p:txBody>
      </p:sp>
      <p:sp>
        <p:nvSpPr>
          <p:cNvPr id="99333" name="Rectangle 5">
            <a:extLst>
              <a:ext uri="{FF2B5EF4-FFF2-40B4-BE49-F238E27FC236}">
                <a16:creationId xmlns:a16="http://schemas.microsoft.com/office/drawing/2014/main" id="{C2A036E9-4A70-48E6-81E1-41A840D411A7}"/>
              </a:ext>
            </a:extLst>
          </p:cNvPr>
          <p:cNvSpPr>
            <a:spLocks/>
          </p:cNvSpPr>
          <p:nvPr/>
        </p:nvSpPr>
        <p:spPr bwMode="auto">
          <a:xfrm>
            <a:off x="7288213" y="6546850"/>
            <a:ext cx="1565275" cy="238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endParaRPr lang="en-US" altLang="en-US" sz="2400" b="1">
              <a:solidFill>
                <a:srgbClr val="A6AAA9"/>
              </a:solidFill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99334" name="Rectangle 6">
            <a:extLst>
              <a:ext uri="{FF2B5EF4-FFF2-40B4-BE49-F238E27FC236}">
                <a16:creationId xmlns:a16="http://schemas.microsoft.com/office/drawing/2014/main" id="{702566BB-655D-463F-8F30-F7B48E8D6B04}"/>
              </a:ext>
            </a:extLst>
          </p:cNvPr>
          <p:cNvSpPr>
            <a:spLocks/>
          </p:cNvSpPr>
          <p:nvPr/>
        </p:nvSpPr>
        <p:spPr bwMode="auto">
          <a:xfrm>
            <a:off x="7288213" y="6775450"/>
            <a:ext cx="1565275" cy="238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endParaRPr lang="en-US" altLang="en-US" sz="2400" b="1">
              <a:solidFill>
                <a:srgbClr val="A6AAA9"/>
              </a:solidFill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99335" name="Rectangle 7">
            <a:extLst>
              <a:ext uri="{FF2B5EF4-FFF2-40B4-BE49-F238E27FC236}">
                <a16:creationId xmlns:a16="http://schemas.microsoft.com/office/drawing/2014/main" id="{0BD76F3C-2935-4CEA-8ECD-90F21462FEF5}"/>
              </a:ext>
            </a:extLst>
          </p:cNvPr>
          <p:cNvSpPr>
            <a:spLocks/>
          </p:cNvSpPr>
          <p:nvPr/>
        </p:nvSpPr>
        <p:spPr bwMode="auto">
          <a:xfrm>
            <a:off x="7288213" y="7015163"/>
            <a:ext cx="1565275" cy="238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endParaRPr lang="en-US" altLang="en-US" sz="2400" b="1">
              <a:solidFill>
                <a:srgbClr val="A6AAA9"/>
              </a:solidFill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99336" name="Rectangle 8">
            <a:extLst>
              <a:ext uri="{FF2B5EF4-FFF2-40B4-BE49-F238E27FC236}">
                <a16:creationId xmlns:a16="http://schemas.microsoft.com/office/drawing/2014/main" id="{5C187C25-50BD-4AF2-8414-78A99F6618DF}"/>
              </a:ext>
            </a:extLst>
          </p:cNvPr>
          <p:cNvSpPr>
            <a:spLocks/>
          </p:cNvSpPr>
          <p:nvPr/>
        </p:nvSpPr>
        <p:spPr bwMode="auto">
          <a:xfrm>
            <a:off x="7288213" y="7243763"/>
            <a:ext cx="1565275" cy="238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endParaRPr lang="en-US" altLang="en-US" sz="2400" b="1">
              <a:solidFill>
                <a:srgbClr val="A6AAA9"/>
              </a:solidFill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99337" name="Rectangle 9">
            <a:extLst>
              <a:ext uri="{FF2B5EF4-FFF2-40B4-BE49-F238E27FC236}">
                <a16:creationId xmlns:a16="http://schemas.microsoft.com/office/drawing/2014/main" id="{7915742E-3406-419F-A61A-0D89ACC5AABA}"/>
              </a:ext>
            </a:extLst>
          </p:cNvPr>
          <p:cNvSpPr>
            <a:spLocks/>
          </p:cNvSpPr>
          <p:nvPr/>
        </p:nvSpPr>
        <p:spPr bwMode="auto">
          <a:xfrm>
            <a:off x="7288213" y="6326188"/>
            <a:ext cx="1565275" cy="239712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endParaRPr lang="en-US" altLang="en-US" sz="2400" b="1">
              <a:solidFill>
                <a:srgbClr val="A6AAA9"/>
              </a:solidFill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99338" name="Text Box 10">
            <a:extLst>
              <a:ext uri="{FF2B5EF4-FFF2-40B4-BE49-F238E27FC236}">
                <a16:creationId xmlns:a16="http://schemas.microsoft.com/office/drawing/2014/main" id="{2374E211-4A0C-4E3B-BFC4-25C8A97BBE15}"/>
              </a:ext>
            </a:extLst>
          </p:cNvPr>
          <p:cNvSpPr txBox="1">
            <a:spLocks/>
          </p:cNvSpPr>
          <p:nvPr/>
        </p:nvSpPr>
        <p:spPr bwMode="auto">
          <a:xfrm>
            <a:off x="8997950" y="6227763"/>
            <a:ext cx="56673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0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</p:txBody>
      </p:sp>
      <p:sp>
        <p:nvSpPr>
          <p:cNvPr id="99339" name="Rectangle 11">
            <a:extLst>
              <a:ext uri="{FF2B5EF4-FFF2-40B4-BE49-F238E27FC236}">
                <a16:creationId xmlns:a16="http://schemas.microsoft.com/office/drawing/2014/main" id="{F1D28736-FF01-4B52-B718-F1269B00328D}"/>
              </a:ext>
            </a:extLst>
          </p:cNvPr>
          <p:cNvSpPr>
            <a:spLocks/>
          </p:cNvSpPr>
          <p:nvPr/>
        </p:nvSpPr>
        <p:spPr bwMode="auto">
          <a:xfrm>
            <a:off x="3249613" y="6097588"/>
            <a:ext cx="1987550" cy="132397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variables</a:t>
            </a:r>
          </a:p>
        </p:txBody>
      </p:sp>
      <p:sp>
        <p:nvSpPr>
          <p:cNvPr id="99340" name="Text Box 12">
            <a:extLst>
              <a:ext uri="{FF2B5EF4-FFF2-40B4-BE49-F238E27FC236}">
                <a16:creationId xmlns:a16="http://schemas.microsoft.com/office/drawing/2014/main" id="{43C66065-CFD1-423D-AF1D-B27636D659D2}"/>
              </a:ext>
            </a:extLst>
          </p:cNvPr>
          <p:cNvSpPr txBox="1">
            <a:spLocks/>
          </p:cNvSpPr>
          <p:nvPr/>
        </p:nvSpPr>
        <p:spPr bwMode="auto">
          <a:xfrm>
            <a:off x="8997950" y="6462713"/>
            <a:ext cx="56673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0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</p:txBody>
      </p:sp>
      <p:sp>
        <p:nvSpPr>
          <p:cNvPr id="99341" name="Text Box 13">
            <a:extLst>
              <a:ext uri="{FF2B5EF4-FFF2-40B4-BE49-F238E27FC236}">
                <a16:creationId xmlns:a16="http://schemas.microsoft.com/office/drawing/2014/main" id="{69BC6FE6-0285-4304-A8EC-C85D9A29B57E}"/>
              </a:ext>
            </a:extLst>
          </p:cNvPr>
          <p:cNvSpPr txBox="1">
            <a:spLocks/>
          </p:cNvSpPr>
          <p:nvPr/>
        </p:nvSpPr>
        <p:spPr bwMode="auto">
          <a:xfrm>
            <a:off x="8997950" y="6697663"/>
            <a:ext cx="56673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0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</p:txBody>
      </p:sp>
      <p:sp>
        <p:nvSpPr>
          <p:cNvPr id="99342" name="Text Box 14">
            <a:extLst>
              <a:ext uri="{FF2B5EF4-FFF2-40B4-BE49-F238E27FC236}">
                <a16:creationId xmlns:a16="http://schemas.microsoft.com/office/drawing/2014/main" id="{EBAFE0B4-FE36-4EA8-BE77-50F5ED8C59A0}"/>
              </a:ext>
            </a:extLst>
          </p:cNvPr>
          <p:cNvSpPr txBox="1">
            <a:spLocks/>
          </p:cNvSpPr>
          <p:nvPr/>
        </p:nvSpPr>
        <p:spPr bwMode="auto">
          <a:xfrm>
            <a:off x="8997950" y="6932613"/>
            <a:ext cx="56673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0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</p:txBody>
      </p:sp>
      <p:sp>
        <p:nvSpPr>
          <p:cNvPr id="99343" name="Text Box 15">
            <a:extLst>
              <a:ext uri="{FF2B5EF4-FFF2-40B4-BE49-F238E27FC236}">
                <a16:creationId xmlns:a16="http://schemas.microsoft.com/office/drawing/2014/main" id="{50FE93F6-F751-4E74-B109-C355E993C4CA}"/>
              </a:ext>
            </a:extLst>
          </p:cNvPr>
          <p:cNvSpPr txBox="1">
            <a:spLocks/>
          </p:cNvSpPr>
          <p:nvPr/>
        </p:nvSpPr>
        <p:spPr bwMode="auto">
          <a:xfrm>
            <a:off x="8997950" y="7167563"/>
            <a:ext cx="82073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000"/>
              <a:t>global</a:t>
            </a:r>
          </a:p>
        </p:txBody>
      </p:sp>
    </p:spTree>
  </p:cSld>
  <p:clrMapOvr>
    <a:masterClrMapping/>
  </p:clrMapOvr>
  <p:transition spd="med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">
            <a:extLst>
              <a:ext uri="{FF2B5EF4-FFF2-40B4-BE49-F238E27FC236}">
                <a16:creationId xmlns:a16="http://schemas.microsoft.com/office/drawing/2014/main" id="{95D291B1-379F-4B4C-BB99-45567CAF7182}"/>
              </a:ext>
            </a:extLst>
          </p:cNvPr>
          <p:cNvSpPr>
            <a:spLocks/>
          </p:cNvSpPr>
          <p:nvPr/>
        </p:nvSpPr>
        <p:spPr bwMode="auto">
          <a:xfrm>
            <a:off x="1700213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1378" name="Line 2">
            <a:extLst>
              <a:ext uri="{FF2B5EF4-FFF2-40B4-BE49-F238E27FC236}">
                <a16:creationId xmlns:a16="http://schemas.microsoft.com/office/drawing/2014/main" id="{22C3CDA7-9A4D-4B05-B4BD-20E4112454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938" y="7572375"/>
            <a:ext cx="10955337" cy="0"/>
          </a:xfrm>
          <a:prstGeom prst="lin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1379" name="Text Box 3">
            <a:extLst>
              <a:ext uri="{FF2B5EF4-FFF2-40B4-BE49-F238E27FC236}">
                <a16:creationId xmlns:a16="http://schemas.microsoft.com/office/drawing/2014/main" id="{19E1498E-A84F-4625-94D6-D18C30DB1642}"/>
              </a:ext>
            </a:extLst>
          </p:cNvPr>
          <p:cNvSpPr txBox="1">
            <a:spLocks/>
          </p:cNvSpPr>
          <p:nvPr/>
        </p:nvSpPr>
        <p:spPr bwMode="auto">
          <a:xfrm>
            <a:off x="6067425" y="8088313"/>
            <a:ext cx="7413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time</a:t>
            </a:r>
          </a:p>
        </p:txBody>
      </p:sp>
      <p:sp>
        <p:nvSpPr>
          <p:cNvPr id="101380" name="Text Box 4">
            <a:extLst>
              <a:ext uri="{FF2B5EF4-FFF2-40B4-BE49-F238E27FC236}">
                <a16:creationId xmlns:a16="http://schemas.microsoft.com/office/drawing/2014/main" id="{1265B760-2F75-43A2-B4BF-0010A0B51FCF}"/>
              </a:ext>
            </a:extLst>
          </p:cNvPr>
          <p:cNvSpPr txBox="1">
            <a:spLocks/>
          </p:cNvSpPr>
          <p:nvPr/>
        </p:nvSpPr>
        <p:spPr bwMode="auto">
          <a:xfrm>
            <a:off x="1947863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01381" name="Text Box 5">
            <a:extLst>
              <a:ext uri="{FF2B5EF4-FFF2-40B4-BE49-F238E27FC236}">
                <a16:creationId xmlns:a16="http://schemas.microsoft.com/office/drawing/2014/main" id="{E53954CD-3511-427E-B402-A54ABD636A26}"/>
              </a:ext>
            </a:extLst>
          </p:cNvPr>
          <p:cNvSpPr txBox="1">
            <a:spLocks/>
          </p:cNvSpPr>
          <p:nvPr/>
        </p:nvSpPr>
        <p:spPr bwMode="auto">
          <a:xfrm>
            <a:off x="34258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01382" name="Text Box 6">
            <a:extLst>
              <a:ext uri="{FF2B5EF4-FFF2-40B4-BE49-F238E27FC236}">
                <a16:creationId xmlns:a16="http://schemas.microsoft.com/office/drawing/2014/main" id="{4D3E558A-8006-494E-86AF-E7B493AFB0CE}"/>
              </a:ext>
            </a:extLst>
          </p:cNvPr>
          <p:cNvSpPr txBox="1">
            <a:spLocks/>
          </p:cNvSpPr>
          <p:nvPr/>
        </p:nvSpPr>
        <p:spPr bwMode="auto">
          <a:xfrm>
            <a:off x="47466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01383" name="Text Box 7">
            <a:extLst>
              <a:ext uri="{FF2B5EF4-FFF2-40B4-BE49-F238E27FC236}">
                <a16:creationId xmlns:a16="http://schemas.microsoft.com/office/drawing/2014/main" id="{56398EAF-6469-47C9-A676-87E17BACE634}"/>
              </a:ext>
            </a:extLst>
          </p:cNvPr>
          <p:cNvSpPr txBox="1">
            <a:spLocks/>
          </p:cNvSpPr>
          <p:nvPr/>
        </p:nvSpPr>
        <p:spPr bwMode="auto">
          <a:xfrm>
            <a:off x="6253163" y="7645400"/>
            <a:ext cx="3698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01384" name="Text Box 8">
            <a:extLst>
              <a:ext uri="{FF2B5EF4-FFF2-40B4-BE49-F238E27FC236}">
                <a16:creationId xmlns:a16="http://schemas.microsoft.com/office/drawing/2014/main" id="{D82BFA86-967A-47F0-8F90-ABD0336FF1DD}"/>
              </a:ext>
            </a:extLst>
          </p:cNvPr>
          <p:cNvSpPr txBox="1">
            <a:spLocks/>
          </p:cNvSpPr>
          <p:nvPr/>
        </p:nvSpPr>
        <p:spPr bwMode="auto">
          <a:xfrm>
            <a:off x="77612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01385" name="Text Box 9">
            <a:extLst>
              <a:ext uri="{FF2B5EF4-FFF2-40B4-BE49-F238E27FC236}">
                <a16:creationId xmlns:a16="http://schemas.microsoft.com/office/drawing/2014/main" id="{BB8F495B-97F9-4ADB-9414-9763D62D2A79}"/>
              </a:ext>
            </a:extLst>
          </p:cNvPr>
          <p:cNvSpPr txBox="1">
            <a:spLocks/>
          </p:cNvSpPr>
          <p:nvPr/>
        </p:nvSpPr>
        <p:spPr bwMode="auto">
          <a:xfrm>
            <a:off x="92090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01386" name="Text Box 10">
            <a:extLst>
              <a:ext uri="{FF2B5EF4-FFF2-40B4-BE49-F238E27FC236}">
                <a16:creationId xmlns:a16="http://schemas.microsoft.com/office/drawing/2014/main" id="{E7B0F9AB-B24A-4B53-8355-0F1CC6467F13}"/>
              </a:ext>
            </a:extLst>
          </p:cNvPr>
          <p:cNvSpPr txBox="1">
            <a:spLocks/>
          </p:cNvSpPr>
          <p:nvPr/>
        </p:nvSpPr>
        <p:spPr bwMode="auto">
          <a:xfrm>
            <a:off x="10687050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101387" name="Text Box 11">
            <a:extLst>
              <a:ext uri="{FF2B5EF4-FFF2-40B4-BE49-F238E27FC236}">
                <a16:creationId xmlns:a16="http://schemas.microsoft.com/office/drawing/2014/main" id="{C9F42B21-8619-4E20-B1C9-ED34042E5E9A}"/>
              </a:ext>
            </a:extLst>
          </p:cNvPr>
          <p:cNvSpPr txBox="1">
            <a:spLocks/>
          </p:cNvSpPr>
          <p:nvPr/>
        </p:nvSpPr>
        <p:spPr bwMode="auto">
          <a:xfrm>
            <a:off x="601663" y="4800600"/>
            <a:ext cx="3060700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Current</a:t>
            </a:r>
          </a:p>
          <a:p>
            <a:r>
              <a:rPr lang="en-US" altLang="en-US"/>
              <a:t>Runtime Stack</a:t>
            </a:r>
          </a:p>
        </p:txBody>
      </p:sp>
      <p:sp>
        <p:nvSpPr>
          <p:cNvPr id="101388" name="AutoShape 12">
            <a:extLst>
              <a:ext uri="{FF2B5EF4-FFF2-40B4-BE49-F238E27FC236}">
                <a16:creationId xmlns:a16="http://schemas.microsoft.com/office/drawing/2014/main" id="{A0365B45-F7C6-48A3-92F4-5634386A79A2}"/>
              </a:ext>
            </a:extLst>
          </p:cNvPr>
          <p:cNvSpPr>
            <a:spLocks/>
          </p:cNvSpPr>
          <p:nvPr/>
        </p:nvSpPr>
        <p:spPr bwMode="auto">
          <a:xfrm rot="5400000">
            <a:off x="1808163" y="6065837"/>
            <a:ext cx="647700" cy="619125"/>
          </a:xfrm>
          <a:prstGeom prst="rightArrow">
            <a:avLst>
              <a:gd name="adj1" fmla="val 32000"/>
              <a:gd name="adj2" fmla="val 66954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01389" name="Text Box 13">
            <a:extLst>
              <a:ext uri="{FF2B5EF4-FFF2-40B4-BE49-F238E27FC236}">
                <a16:creationId xmlns:a16="http://schemas.microsoft.com/office/drawing/2014/main" id="{64723D11-9FF9-4E6C-8E8A-15E7D5029428}"/>
              </a:ext>
            </a:extLst>
          </p:cNvPr>
          <p:cNvSpPr txBox="1">
            <a:spLocks/>
          </p:cNvSpPr>
          <p:nvPr/>
        </p:nvSpPr>
        <p:spPr bwMode="auto">
          <a:xfrm>
            <a:off x="4595813" y="3659188"/>
            <a:ext cx="2871787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call </a:t>
            </a:r>
            <a:r>
              <a:rPr lang="en-US" altLang="en-US">
                <a:latin typeface="Courier" charset="0"/>
                <a:ea typeface="Courier" charset="0"/>
                <a:cs typeface="Courier" charset="0"/>
                <a:sym typeface="Courier" charset="0"/>
              </a:rPr>
              <a:t>fact(3)</a:t>
            </a:r>
            <a:endParaRPr lang="en-US" altLang="en-US"/>
          </a:p>
        </p:txBody>
      </p:sp>
      <p:sp>
        <p:nvSpPr>
          <p:cNvPr id="101390" name="Rectangle 14">
            <a:extLst>
              <a:ext uri="{FF2B5EF4-FFF2-40B4-BE49-F238E27FC236}">
                <a16:creationId xmlns:a16="http://schemas.microsoft.com/office/drawing/2014/main" id="{93052DF1-26A7-44D6-BD88-CA1904865E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215900"/>
            <a:ext cx="4595813" cy="1744663"/>
          </a:xfrm>
        </p:spPr>
        <p:txBody>
          <a:bodyPr anchor="t"/>
          <a:lstStyle/>
          <a:p>
            <a:pPr algn="l"/>
            <a:r>
              <a:rPr lang="en-US" altLang="en-US" sz="4800"/>
              <a:t>Deep Dive:</a:t>
            </a:r>
            <a:br>
              <a:rPr lang="en-US" altLang="en-US" sz="4800"/>
            </a:br>
            <a:r>
              <a:rPr lang="en-US" altLang="en-US" sz="4800"/>
              <a:t>Runtime Stack</a:t>
            </a:r>
          </a:p>
        </p:txBody>
      </p:sp>
      <p:sp>
        <p:nvSpPr>
          <p:cNvPr id="101391" name="Text Box 15">
            <a:extLst>
              <a:ext uri="{FF2B5EF4-FFF2-40B4-BE49-F238E27FC236}">
                <a16:creationId xmlns:a16="http://schemas.microsoft.com/office/drawing/2014/main" id="{EE210EC9-0FB6-4F30-B0A2-A43DAC6BB943}"/>
              </a:ext>
            </a:extLst>
          </p:cNvPr>
          <p:cNvSpPr txBox="1">
            <a:spLocks/>
          </p:cNvSpPr>
          <p:nvPr/>
        </p:nvSpPr>
        <p:spPr bwMode="auto">
          <a:xfrm>
            <a:off x="7237413" y="585788"/>
            <a:ext cx="57499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</p:spTree>
  </p:cSld>
  <p:clrMapOvr>
    <a:masterClrMapping/>
  </p:clrMapOvr>
  <p:transition spd="med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>
            <a:extLst>
              <a:ext uri="{FF2B5EF4-FFF2-40B4-BE49-F238E27FC236}">
                <a16:creationId xmlns:a16="http://schemas.microsoft.com/office/drawing/2014/main" id="{DAD9E1E3-FC2D-48D0-AB38-4FD681EEDF42}"/>
              </a:ext>
            </a:extLst>
          </p:cNvPr>
          <p:cNvSpPr>
            <a:spLocks/>
          </p:cNvSpPr>
          <p:nvPr/>
        </p:nvSpPr>
        <p:spPr bwMode="auto">
          <a:xfrm>
            <a:off x="1700213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34CCE856-6048-4C8F-9E58-3C284475F106}"/>
              </a:ext>
            </a:extLst>
          </p:cNvPr>
          <p:cNvSpPr>
            <a:spLocks/>
          </p:cNvSpPr>
          <p:nvPr/>
        </p:nvSpPr>
        <p:spPr bwMode="auto">
          <a:xfrm>
            <a:off x="3178175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6BBA6C12-634E-4F32-88ED-6BB6827E5081}"/>
              </a:ext>
            </a:extLst>
          </p:cNvPr>
          <p:cNvSpPr>
            <a:spLocks/>
          </p:cNvSpPr>
          <p:nvPr/>
        </p:nvSpPr>
        <p:spPr bwMode="auto">
          <a:xfrm>
            <a:off x="3178175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</p:txBody>
      </p:sp>
      <p:sp>
        <p:nvSpPr>
          <p:cNvPr id="102404" name="Line 4">
            <a:extLst>
              <a:ext uri="{FF2B5EF4-FFF2-40B4-BE49-F238E27FC236}">
                <a16:creationId xmlns:a16="http://schemas.microsoft.com/office/drawing/2014/main" id="{9EE1E147-019B-434A-A1DD-C25798B807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938" y="7572375"/>
            <a:ext cx="10955337" cy="0"/>
          </a:xfrm>
          <a:prstGeom prst="lin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2405" name="Text Box 5">
            <a:extLst>
              <a:ext uri="{FF2B5EF4-FFF2-40B4-BE49-F238E27FC236}">
                <a16:creationId xmlns:a16="http://schemas.microsoft.com/office/drawing/2014/main" id="{4D6071DA-985C-4E19-9EB2-03836AADA733}"/>
              </a:ext>
            </a:extLst>
          </p:cNvPr>
          <p:cNvSpPr txBox="1">
            <a:spLocks/>
          </p:cNvSpPr>
          <p:nvPr/>
        </p:nvSpPr>
        <p:spPr bwMode="auto">
          <a:xfrm>
            <a:off x="6067425" y="8088313"/>
            <a:ext cx="7413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time</a:t>
            </a:r>
          </a:p>
        </p:txBody>
      </p:sp>
      <p:sp>
        <p:nvSpPr>
          <p:cNvPr id="102406" name="Text Box 6">
            <a:extLst>
              <a:ext uri="{FF2B5EF4-FFF2-40B4-BE49-F238E27FC236}">
                <a16:creationId xmlns:a16="http://schemas.microsoft.com/office/drawing/2014/main" id="{7E52684D-F7EA-47E0-9226-756927262AD6}"/>
              </a:ext>
            </a:extLst>
          </p:cNvPr>
          <p:cNvSpPr txBox="1">
            <a:spLocks/>
          </p:cNvSpPr>
          <p:nvPr/>
        </p:nvSpPr>
        <p:spPr bwMode="auto">
          <a:xfrm>
            <a:off x="1947863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02407" name="Text Box 7">
            <a:extLst>
              <a:ext uri="{FF2B5EF4-FFF2-40B4-BE49-F238E27FC236}">
                <a16:creationId xmlns:a16="http://schemas.microsoft.com/office/drawing/2014/main" id="{42950F04-38BC-4082-B604-6652B2D1AC51}"/>
              </a:ext>
            </a:extLst>
          </p:cNvPr>
          <p:cNvSpPr txBox="1">
            <a:spLocks/>
          </p:cNvSpPr>
          <p:nvPr/>
        </p:nvSpPr>
        <p:spPr bwMode="auto">
          <a:xfrm>
            <a:off x="34258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02408" name="Text Box 8">
            <a:extLst>
              <a:ext uri="{FF2B5EF4-FFF2-40B4-BE49-F238E27FC236}">
                <a16:creationId xmlns:a16="http://schemas.microsoft.com/office/drawing/2014/main" id="{F5F04AEF-F089-40FC-87C9-2B113B449010}"/>
              </a:ext>
            </a:extLst>
          </p:cNvPr>
          <p:cNvSpPr txBox="1">
            <a:spLocks/>
          </p:cNvSpPr>
          <p:nvPr/>
        </p:nvSpPr>
        <p:spPr bwMode="auto">
          <a:xfrm>
            <a:off x="47466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02409" name="Text Box 9">
            <a:extLst>
              <a:ext uri="{FF2B5EF4-FFF2-40B4-BE49-F238E27FC236}">
                <a16:creationId xmlns:a16="http://schemas.microsoft.com/office/drawing/2014/main" id="{65622088-C137-4F07-9926-B64830A374B3}"/>
              </a:ext>
            </a:extLst>
          </p:cNvPr>
          <p:cNvSpPr txBox="1">
            <a:spLocks/>
          </p:cNvSpPr>
          <p:nvPr/>
        </p:nvSpPr>
        <p:spPr bwMode="auto">
          <a:xfrm>
            <a:off x="6253163" y="7645400"/>
            <a:ext cx="3698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02410" name="Text Box 10">
            <a:extLst>
              <a:ext uri="{FF2B5EF4-FFF2-40B4-BE49-F238E27FC236}">
                <a16:creationId xmlns:a16="http://schemas.microsoft.com/office/drawing/2014/main" id="{7275A73E-B982-4AC6-8D23-45B24E2D3B0C}"/>
              </a:ext>
            </a:extLst>
          </p:cNvPr>
          <p:cNvSpPr txBox="1">
            <a:spLocks/>
          </p:cNvSpPr>
          <p:nvPr/>
        </p:nvSpPr>
        <p:spPr bwMode="auto">
          <a:xfrm>
            <a:off x="77612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02411" name="Text Box 11">
            <a:extLst>
              <a:ext uri="{FF2B5EF4-FFF2-40B4-BE49-F238E27FC236}">
                <a16:creationId xmlns:a16="http://schemas.microsoft.com/office/drawing/2014/main" id="{774A4DEB-7E6F-4A16-9681-A1E810974C5D}"/>
              </a:ext>
            </a:extLst>
          </p:cNvPr>
          <p:cNvSpPr txBox="1">
            <a:spLocks/>
          </p:cNvSpPr>
          <p:nvPr/>
        </p:nvSpPr>
        <p:spPr bwMode="auto">
          <a:xfrm>
            <a:off x="92090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02412" name="Text Box 12">
            <a:extLst>
              <a:ext uri="{FF2B5EF4-FFF2-40B4-BE49-F238E27FC236}">
                <a16:creationId xmlns:a16="http://schemas.microsoft.com/office/drawing/2014/main" id="{4A7F8CE3-8C68-4EE4-AAAA-F1B247299BB7}"/>
              </a:ext>
            </a:extLst>
          </p:cNvPr>
          <p:cNvSpPr txBox="1">
            <a:spLocks/>
          </p:cNvSpPr>
          <p:nvPr/>
        </p:nvSpPr>
        <p:spPr bwMode="auto">
          <a:xfrm>
            <a:off x="10687050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102413" name="AutoShape 13">
            <a:extLst>
              <a:ext uri="{FF2B5EF4-FFF2-40B4-BE49-F238E27FC236}">
                <a16:creationId xmlns:a16="http://schemas.microsoft.com/office/drawing/2014/main" id="{C22682BE-0ED9-46C6-8E96-E357BCD7A1CE}"/>
              </a:ext>
            </a:extLst>
          </p:cNvPr>
          <p:cNvSpPr>
            <a:spLocks/>
          </p:cNvSpPr>
          <p:nvPr/>
        </p:nvSpPr>
        <p:spPr bwMode="auto">
          <a:xfrm rot="5400000">
            <a:off x="3285332" y="4917281"/>
            <a:ext cx="647700" cy="617537"/>
          </a:xfrm>
          <a:prstGeom prst="rightArrow">
            <a:avLst>
              <a:gd name="adj1" fmla="val 32000"/>
              <a:gd name="adj2" fmla="val 67126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02414" name="Text Box 14">
            <a:extLst>
              <a:ext uri="{FF2B5EF4-FFF2-40B4-BE49-F238E27FC236}">
                <a16:creationId xmlns:a16="http://schemas.microsoft.com/office/drawing/2014/main" id="{035C57FE-E64F-4081-880F-4A0F82C9CCE8}"/>
              </a:ext>
            </a:extLst>
          </p:cNvPr>
          <p:cNvSpPr txBox="1">
            <a:spLocks/>
          </p:cNvSpPr>
          <p:nvPr/>
        </p:nvSpPr>
        <p:spPr bwMode="auto">
          <a:xfrm>
            <a:off x="4589463" y="5937250"/>
            <a:ext cx="36972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new, active frame</a:t>
            </a:r>
          </a:p>
        </p:txBody>
      </p:sp>
      <p:sp>
        <p:nvSpPr>
          <p:cNvPr id="102415" name="Line 15">
            <a:extLst>
              <a:ext uri="{FF2B5EF4-FFF2-40B4-BE49-F238E27FC236}">
                <a16:creationId xmlns:a16="http://schemas.microsoft.com/office/drawing/2014/main" id="{947A8F79-F101-4D98-AC96-104D3201FC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0375" y="6743700"/>
            <a:ext cx="166688" cy="166688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2416" name="Line 16">
            <a:extLst>
              <a:ext uri="{FF2B5EF4-FFF2-40B4-BE49-F238E27FC236}">
                <a16:creationId xmlns:a16="http://schemas.microsoft.com/office/drawing/2014/main" id="{8FE313B9-BF71-4DD6-94B5-A79FF429CD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0375" y="5638800"/>
            <a:ext cx="166688" cy="166688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2417" name="Line 17">
            <a:extLst>
              <a:ext uri="{FF2B5EF4-FFF2-40B4-BE49-F238E27FC236}">
                <a16:creationId xmlns:a16="http://schemas.microsoft.com/office/drawing/2014/main" id="{59B62BEB-4686-4FF8-AE9F-883B91EB1B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2775" y="5778500"/>
            <a:ext cx="0" cy="989013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2418" name="Text Box 18">
            <a:extLst>
              <a:ext uri="{FF2B5EF4-FFF2-40B4-BE49-F238E27FC236}">
                <a16:creationId xmlns:a16="http://schemas.microsoft.com/office/drawing/2014/main" id="{4B2CAA07-05A8-418D-886C-EBC2983B7150}"/>
              </a:ext>
            </a:extLst>
          </p:cNvPr>
          <p:cNvSpPr txBox="1">
            <a:spLocks/>
          </p:cNvSpPr>
          <p:nvPr/>
        </p:nvSpPr>
        <p:spPr bwMode="auto">
          <a:xfrm>
            <a:off x="2078038" y="3641725"/>
            <a:ext cx="3062287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Current</a:t>
            </a:r>
          </a:p>
          <a:p>
            <a:r>
              <a:rPr lang="en-US" altLang="en-US"/>
              <a:t>Runtime Stack</a:t>
            </a:r>
          </a:p>
        </p:txBody>
      </p:sp>
      <p:sp>
        <p:nvSpPr>
          <p:cNvPr id="102419" name="Rectangle 19">
            <a:extLst>
              <a:ext uri="{FF2B5EF4-FFF2-40B4-BE49-F238E27FC236}">
                <a16:creationId xmlns:a16="http://schemas.microsoft.com/office/drawing/2014/main" id="{01A12388-9C31-4773-8204-94F4331C1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215900"/>
            <a:ext cx="4595813" cy="1744663"/>
          </a:xfrm>
        </p:spPr>
        <p:txBody>
          <a:bodyPr anchor="t"/>
          <a:lstStyle/>
          <a:p>
            <a:pPr algn="l"/>
            <a:r>
              <a:rPr lang="en-US" altLang="en-US" sz="4800"/>
              <a:t>Deep Dive:</a:t>
            </a:r>
            <a:br>
              <a:rPr lang="en-US" altLang="en-US" sz="4800"/>
            </a:br>
            <a:r>
              <a:rPr lang="en-US" altLang="en-US" sz="4800"/>
              <a:t>Runtime Stack</a:t>
            </a:r>
          </a:p>
        </p:txBody>
      </p:sp>
      <p:sp>
        <p:nvSpPr>
          <p:cNvPr id="102420" name="Text Box 20">
            <a:extLst>
              <a:ext uri="{FF2B5EF4-FFF2-40B4-BE49-F238E27FC236}">
                <a16:creationId xmlns:a16="http://schemas.microsoft.com/office/drawing/2014/main" id="{C3D7C5A3-7DE0-40F0-81CF-D006DB19782A}"/>
              </a:ext>
            </a:extLst>
          </p:cNvPr>
          <p:cNvSpPr txBox="1">
            <a:spLocks/>
          </p:cNvSpPr>
          <p:nvPr/>
        </p:nvSpPr>
        <p:spPr bwMode="auto">
          <a:xfrm>
            <a:off x="7237413" y="585788"/>
            <a:ext cx="57499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02421" name="AutoShape 21">
            <a:extLst>
              <a:ext uri="{FF2B5EF4-FFF2-40B4-BE49-F238E27FC236}">
                <a16:creationId xmlns:a16="http://schemas.microsoft.com/office/drawing/2014/main" id="{39B7A634-4111-4E74-BD35-4DA564AF22E1}"/>
              </a:ext>
            </a:extLst>
          </p:cNvPr>
          <p:cNvSpPr>
            <a:spLocks/>
          </p:cNvSpPr>
          <p:nvPr/>
        </p:nvSpPr>
        <p:spPr bwMode="auto">
          <a:xfrm>
            <a:off x="6413500" y="573088"/>
            <a:ext cx="762000" cy="557212"/>
          </a:xfrm>
          <a:prstGeom prst="rightArrow">
            <a:avLst>
              <a:gd name="adj1" fmla="val 32000"/>
              <a:gd name="adj2" fmla="val 8752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>
            <a:extLst>
              <a:ext uri="{FF2B5EF4-FFF2-40B4-BE49-F238E27FC236}">
                <a16:creationId xmlns:a16="http://schemas.microsoft.com/office/drawing/2014/main" id="{85B76D58-E8CE-4195-A6F8-26D4DDFC7ECD}"/>
              </a:ext>
            </a:extLst>
          </p:cNvPr>
          <p:cNvSpPr>
            <a:spLocks/>
          </p:cNvSpPr>
          <p:nvPr/>
        </p:nvSpPr>
        <p:spPr bwMode="auto">
          <a:xfrm>
            <a:off x="1700213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B9CCDE7E-22F5-46E5-8B25-447379403128}"/>
              </a:ext>
            </a:extLst>
          </p:cNvPr>
          <p:cNvSpPr>
            <a:spLocks/>
          </p:cNvSpPr>
          <p:nvPr/>
        </p:nvSpPr>
        <p:spPr bwMode="auto">
          <a:xfrm>
            <a:off x="3178175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074376F9-6257-4A9D-8A93-C8CF859F28EE}"/>
              </a:ext>
            </a:extLst>
          </p:cNvPr>
          <p:cNvSpPr>
            <a:spLocks/>
          </p:cNvSpPr>
          <p:nvPr/>
        </p:nvSpPr>
        <p:spPr bwMode="auto">
          <a:xfrm>
            <a:off x="3178175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3428" name="Text Box 4">
            <a:extLst>
              <a:ext uri="{FF2B5EF4-FFF2-40B4-BE49-F238E27FC236}">
                <a16:creationId xmlns:a16="http://schemas.microsoft.com/office/drawing/2014/main" id="{260D8FA4-2687-4E0F-810C-EB576310A205}"/>
              </a:ext>
            </a:extLst>
          </p:cNvPr>
          <p:cNvSpPr txBox="1">
            <a:spLocks/>
          </p:cNvSpPr>
          <p:nvPr/>
        </p:nvSpPr>
        <p:spPr bwMode="auto">
          <a:xfrm>
            <a:off x="7237413" y="585788"/>
            <a:ext cx="57499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03430" name="Line 6">
            <a:extLst>
              <a:ext uri="{FF2B5EF4-FFF2-40B4-BE49-F238E27FC236}">
                <a16:creationId xmlns:a16="http://schemas.microsoft.com/office/drawing/2014/main" id="{D0DA0228-7604-485C-971B-BA0458524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938" y="7572375"/>
            <a:ext cx="10955337" cy="0"/>
          </a:xfrm>
          <a:prstGeom prst="lin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3431" name="Text Box 7">
            <a:extLst>
              <a:ext uri="{FF2B5EF4-FFF2-40B4-BE49-F238E27FC236}">
                <a16:creationId xmlns:a16="http://schemas.microsoft.com/office/drawing/2014/main" id="{ED2BC1BF-30D5-4B60-BA1E-C4176877656E}"/>
              </a:ext>
            </a:extLst>
          </p:cNvPr>
          <p:cNvSpPr txBox="1">
            <a:spLocks/>
          </p:cNvSpPr>
          <p:nvPr/>
        </p:nvSpPr>
        <p:spPr bwMode="auto">
          <a:xfrm>
            <a:off x="6067425" y="8088313"/>
            <a:ext cx="7413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time</a:t>
            </a:r>
          </a:p>
        </p:txBody>
      </p:sp>
      <p:sp>
        <p:nvSpPr>
          <p:cNvPr id="103432" name="Text Box 8">
            <a:extLst>
              <a:ext uri="{FF2B5EF4-FFF2-40B4-BE49-F238E27FC236}">
                <a16:creationId xmlns:a16="http://schemas.microsoft.com/office/drawing/2014/main" id="{2FBF3865-BE2D-4063-97C5-DE3F54EBADFA}"/>
              </a:ext>
            </a:extLst>
          </p:cNvPr>
          <p:cNvSpPr txBox="1">
            <a:spLocks/>
          </p:cNvSpPr>
          <p:nvPr/>
        </p:nvSpPr>
        <p:spPr bwMode="auto">
          <a:xfrm>
            <a:off x="1947863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03433" name="Text Box 9">
            <a:extLst>
              <a:ext uri="{FF2B5EF4-FFF2-40B4-BE49-F238E27FC236}">
                <a16:creationId xmlns:a16="http://schemas.microsoft.com/office/drawing/2014/main" id="{4D942D35-A8CB-4709-BE9F-A06CBC141BAB}"/>
              </a:ext>
            </a:extLst>
          </p:cNvPr>
          <p:cNvSpPr txBox="1">
            <a:spLocks/>
          </p:cNvSpPr>
          <p:nvPr/>
        </p:nvSpPr>
        <p:spPr bwMode="auto">
          <a:xfrm>
            <a:off x="34258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03434" name="Text Box 10">
            <a:extLst>
              <a:ext uri="{FF2B5EF4-FFF2-40B4-BE49-F238E27FC236}">
                <a16:creationId xmlns:a16="http://schemas.microsoft.com/office/drawing/2014/main" id="{3B4E8F88-4A94-446A-B2AD-3E8701D6FDB2}"/>
              </a:ext>
            </a:extLst>
          </p:cNvPr>
          <p:cNvSpPr txBox="1">
            <a:spLocks/>
          </p:cNvSpPr>
          <p:nvPr/>
        </p:nvSpPr>
        <p:spPr bwMode="auto">
          <a:xfrm>
            <a:off x="47466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03435" name="Text Box 11">
            <a:extLst>
              <a:ext uri="{FF2B5EF4-FFF2-40B4-BE49-F238E27FC236}">
                <a16:creationId xmlns:a16="http://schemas.microsoft.com/office/drawing/2014/main" id="{C3D7C374-DBB4-4DC0-B6FC-1AAC40A0367D}"/>
              </a:ext>
            </a:extLst>
          </p:cNvPr>
          <p:cNvSpPr txBox="1">
            <a:spLocks/>
          </p:cNvSpPr>
          <p:nvPr/>
        </p:nvSpPr>
        <p:spPr bwMode="auto">
          <a:xfrm>
            <a:off x="6253163" y="7645400"/>
            <a:ext cx="3698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03436" name="Text Box 12">
            <a:extLst>
              <a:ext uri="{FF2B5EF4-FFF2-40B4-BE49-F238E27FC236}">
                <a16:creationId xmlns:a16="http://schemas.microsoft.com/office/drawing/2014/main" id="{50E6B745-2E33-497D-A1B0-F14E9B88C739}"/>
              </a:ext>
            </a:extLst>
          </p:cNvPr>
          <p:cNvSpPr txBox="1">
            <a:spLocks/>
          </p:cNvSpPr>
          <p:nvPr/>
        </p:nvSpPr>
        <p:spPr bwMode="auto">
          <a:xfrm>
            <a:off x="77612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03437" name="Text Box 13">
            <a:extLst>
              <a:ext uri="{FF2B5EF4-FFF2-40B4-BE49-F238E27FC236}">
                <a16:creationId xmlns:a16="http://schemas.microsoft.com/office/drawing/2014/main" id="{CEAFFF13-A695-442B-A3EF-5092C92B7BDA}"/>
              </a:ext>
            </a:extLst>
          </p:cNvPr>
          <p:cNvSpPr txBox="1">
            <a:spLocks/>
          </p:cNvSpPr>
          <p:nvPr/>
        </p:nvSpPr>
        <p:spPr bwMode="auto">
          <a:xfrm>
            <a:off x="92090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03438" name="Text Box 14">
            <a:extLst>
              <a:ext uri="{FF2B5EF4-FFF2-40B4-BE49-F238E27FC236}">
                <a16:creationId xmlns:a16="http://schemas.microsoft.com/office/drawing/2014/main" id="{95D2023A-F78B-4E88-B05B-41037C6F46B7}"/>
              </a:ext>
            </a:extLst>
          </p:cNvPr>
          <p:cNvSpPr txBox="1">
            <a:spLocks/>
          </p:cNvSpPr>
          <p:nvPr/>
        </p:nvSpPr>
        <p:spPr bwMode="auto">
          <a:xfrm>
            <a:off x="10687050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103439" name="Rectangle 15">
            <a:extLst>
              <a:ext uri="{FF2B5EF4-FFF2-40B4-BE49-F238E27FC236}">
                <a16:creationId xmlns:a16="http://schemas.microsoft.com/office/drawing/2014/main" id="{16E9C4AE-EF0E-40AD-89F3-F8AA8A863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215900"/>
            <a:ext cx="4595813" cy="1744663"/>
          </a:xfrm>
        </p:spPr>
        <p:txBody>
          <a:bodyPr anchor="t"/>
          <a:lstStyle/>
          <a:p>
            <a:pPr algn="l"/>
            <a:r>
              <a:rPr lang="en-US" altLang="en-US" sz="4800"/>
              <a:t>Deep Dive:</a:t>
            </a:r>
            <a:br>
              <a:rPr lang="en-US" altLang="en-US" sz="4800"/>
            </a:br>
            <a:r>
              <a:rPr lang="en-US" altLang="en-US" sz="4800"/>
              <a:t>Runtime Stack</a:t>
            </a:r>
          </a:p>
        </p:txBody>
      </p:sp>
      <p:sp>
        <p:nvSpPr>
          <p:cNvPr id="17" name="AutoShape 8">
            <a:extLst>
              <a:ext uri="{FF2B5EF4-FFF2-40B4-BE49-F238E27FC236}">
                <a16:creationId xmlns:a16="http://schemas.microsoft.com/office/drawing/2014/main" id="{82A541CF-3FD9-4D7C-ACAD-15AD74609A61}"/>
              </a:ext>
            </a:extLst>
          </p:cNvPr>
          <p:cNvSpPr>
            <a:spLocks/>
          </p:cNvSpPr>
          <p:nvPr/>
        </p:nvSpPr>
        <p:spPr bwMode="auto">
          <a:xfrm rot="10800000">
            <a:off x="9261930" y="1671340"/>
            <a:ext cx="762000" cy="557212"/>
          </a:xfrm>
          <a:prstGeom prst="rightArrow">
            <a:avLst>
              <a:gd name="adj1" fmla="val 32000"/>
              <a:gd name="adj2" fmla="val 8752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>
            <a:extLst>
              <a:ext uri="{FF2B5EF4-FFF2-40B4-BE49-F238E27FC236}">
                <a16:creationId xmlns:a16="http://schemas.microsoft.com/office/drawing/2014/main" id="{5BB7B82F-0A4D-4062-BC7E-F58E80F637B0}"/>
              </a:ext>
            </a:extLst>
          </p:cNvPr>
          <p:cNvSpPr>
            <a:spLocks/>
          </p:cNvSpPr>
          <p:nvPr/>
        </p:nvSpPr>
        <p:spPr bwMode="auto">
          <a:xfrm>
            <a:off x="1700213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42F36DCE-45E6-4DF4-9684-55836115CF84}"/>
              </a:ext>
            </a:extLst>
          </p:cNvPr>
          <p:cNvSpPr>
            <a:spLocks/>
          </p:cNvSpPr>
          <p:nvPr/>
        </p:nvSpPr>
        <p:spPr bwMode="auto">
          <a:xfrm>
            <a:off x="3178175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C81D6600-9AFF-4BC0-82AA-BEEE124ED390}"/>
              </a:ext>
            </a:extLst>
          </p:cNvPr>
          <p:cNvSpPr>
            <a:spLocks/>
          </p:cNvSpPr>
          <p:nvPr/>
        </p:nvSpPr>
        <p:spPr bwMode="auto">
          <a:xfrm>
            <a:off x="3178175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4452" name="Rectangle 4">
            <a:extLst>
              <a:ext uri="{FF2B5EF4-FFF2-40B4-BE49-F238E27FC236}">
                <a16:creationId xmlns:a16="http://schemas.microsoft.com/office/drawing/2014/main" id="{FA772099-B7CD-4D5F-8C99-355DDFD90808}"/>
              </a:ext>
            </a:extLst>
          </p:cNvPr>
          <p:cNvSpPr>
            <a:spLocks/>
          </p:cNvSpPr>
          <p:nvPr/>
        </p:nvSpPr>
        <p:spPr bwMode="auto">
          <a:xfrm>
            <a:off x="4529138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4453" name="Rectangle 5">
            <a:extLst>
              <a:ext uri="{FF2B5EF4-FFF2-40B4-BE49-F238E27FC236}">
                <a16:creationId xmlns:a16="http://schemas.microsoft.com/office/drawing/2014/main" id="{4FA289EA-94F2-4336-B8F5-8C56CCB44EC7}"/>
              </a:ext>
            </a:extLst>
          </p:cNvPr>
          <p:cNvSpPr>
            <a:spLocks/>
          </p:cNvSpPr>
          <p:nvPr/>
        </p:nvSpPr>
        <p:spPr bwMode="auto">
          <a:xfrm>
            <a:off x="4529138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4454" name="Rectangle 6">
            <a:extLst>
              <a:ext uri="{FF2B5EF4-FFF2-40B4-BE49-F238E27FC236}">
                <a16:creationId xmlns:a16="http://schemas.microsoft.com/office/drawing/2014/main" id="{BF161FFC-4C00-44C0-A086-983C89D0440F}"/>
              </a:ext>
            </a:extLst>
          </p:cNvPr>
          <p:cNvSpPr>
            <a:spLocks/>
          </p:cNvSpPr>
          <p:nvPr/>
        </p:nvSpPr>
        <p:spPr bwMode="auto">
          <a:xfrm>
            <a:off x="4529138" y="4395788"/>
            <a:ext cx="863600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</p:txBody>
      </p:sp>
      <p:sp>
        <p:nvSpPr>
          <p:cNvPr id="104455" name="Line 7">
            <a:extLst>
              <a:ext uri="{FF2B5EF4-FFF2-40B4-BE49-F238E27FC236}">
                <a16:creationId xmlns:a16="http://schemas.microsoft.com/office/drawing/2014/main" id="{7DFDC4E1-EC6C-426F-B72A-B5BA594ECB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938" y="7572375"/>
            <a:ext cx="10955337" cy="0"/>
          </a:xfrm>
          <a:prstGeom prst="lin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4456" name="Text Box 8">
            <a:extLst>
              <a:ext uri="{FF2B5EF4-FFF2-40B4-BE49-F238E27FC236}">
                <a16:creationId xmlns:a16="http://schemas.microsoft.com/office/drawing/2014/main" id="{DB009EF3-2BD1-4629-8CD5-30E1EE4ECC4F}"/>
              </a:ext>
            </a:extLst>
          </p:cNvPr>
          <p:cNvSpPr txBox="1">
            <a:spLocks/>
          </p:cNvSpPr>
          <p:nvPr/>
        </p:nvSpPr>
        <p:spPr bwMode="auto">
          <a:xfrm>
            <a:off x="6067425" y="8088313"/>
            <a:ext cx="7413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time</a:t>
            </a:r>
          </a:p>
        </p:txBody>
      </p:sp>
      <p:sp>
        <p:nvSpPr>
          <p:cNvPr id="104457" name="Text Box 9">
            <a:extLst>
              <a:ext uri="{FF2B5EF4-FFF2-40B4-BE49-F238E27FC236}">
                <a16:creationId xmlns:a16="http://schemas.microsoft.com/office/drawing/2014/main" id="{8A9E0DB5-23F3-484A-B9BB-D74B6A2A4283}"/>
              </a:ext>
            </a:extLst>
          </p:cNvPr>
          <p:cNvSpPr txBox="1">
            <a:spLocks/>
          </p:cNvSpPr>
          <p:nvPr/>
        </p:nvSpPr>
        <p:spPr bwMode="auto">
          <a:xfrm>
            <a:off x="1947863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04458" name="Text Box 10">
            <a:extLst>
              <a:ext uri="{FF2B5EF4-FFF2-40B4-BE49-F238E27FC236}">
                <a16:creationId xmlns:a16="http://schemas.microsoft.com/office/drawing/2014/main" id="{6D659BA2-E2B2-4D70-9D17-075B8804010A}"/>
              </a:ext>
            </a:extLst>
          </p:cNvPr>
          <p:cNvSpPr txBox="1">
            <a:spLocks/>
          </p:cNvSpPr>
          <p:nvPr/>
        </p:nvSpPr>
        <p:spPr bwMode="auto">
          <a:xfrm>
            <a:off x="34258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04459" name="Text Box 11">
            <a:extLst>
              <a:ext uri="{FF2B5EF4-FFF2-40B4-BE49-F238E27FC236}">
                <a16:creationId xmlns:a16="http://schemas.microsoft.com/office/drawing/2014/main" id="{399008D9-847A-41DA-8A21-22EDF46E1728}"/>
              </a:ext>
            </a:extLst>
          </p:cNvPr>
          <p:cNvSpPr txBox="1">
            <a:spLocks/>
          </p:cNvSpPr>
          <p:nvPr/>
        </p:nvSpPr>
        <p:spPr bwMode="auto">
          <a:xfrm>
            <a:off x="47466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04460" name="Text Box 12">
            <a:extLst>
              <a:ext uri="{FF2B5EF4-FFF2-40B4-BE49-F238E27FC236}">
                <a16:creationId xmlns:a16="http://schemas.microsoft.com/office/drawing/2014/main" id="{D2EF6D47-5AE3-451B-B634-3705083D4EE4}"/>
              </a:ext>
            </a:extLst>
          </p:cNvPr>
          <p:cNvSpPr txBox="1">
            <a:spLocks/>
          </p:cNvSpPr>
          <p:nvPr/>
        </p:nvSpPr>
        <p:spPr bwMode="auto">
          <a:xfrm>
            <a:off x="6253163" y="7645400"/>
            <a:ext cx="3698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04461" name="Text Box 13">
            <a:extLst>
              <a:ext uri="{FF2B5EF4-FFF2-40B4-BE49-F238E27FC236}">
                <a16:creationId xmlns:a16="http://schemas.microsoft.com/office/drawing/2014/main" id="{B8C76E33-A8C3-46AE-87B7-02379FB5F39F}"/>
              </a:ext>
            </a:extLst>
          </p:cNvPr>
          <p:cNvSpPr txBox="1">
            <a:spLocks/>
          </p:cNvSpPr>
          <p:nvPr/>
        </p:nvSpPr>
        <p:spPr bwMode="auto">
          <a:xfrm>
            <a:off x="77612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04462" name="Text Box 14">
            <a:extLst>
              <a:ext uri="{FF2B5EF4-FFF2-40B4-BE49-F238E27FC236}">
                <a16:creationId xmlns:a16="http://schemas.microsoft.com/office/drawing/2014/main" id="{08DA377B-22F8-4C7F-8D00-61DEAA8D7DAF}"/>
              </a:ext>
            </a:extLst>
          </p:cNvPr>
          <p:cNvSpPr txBox="1">
            <a:spLocks/>
          </p:cNvSpPr>
          <p:nvPr/>
        </p:nvSpPr>
        <p:spPr bwMode="auto">
          <a:xfrm>
            <a:off x="92090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04463" name="Text Box 15">
            <a:extLst>
              <a:ext uri="{FF2B5EF4-FFF2-40B4-BE49-F238E27FC236}">
                <a16:creationId xmlns:a16="http://schemas.microsoft.com/office/drawing/2014/main" id="{73072D2E-103E-4321-B48D-938942FA7CEE}"/>
              </a:ext>
            </a:extLst>
          </p:cNvPr>
          <p:cNvSpPr txBox="1">
            <a:spLocks/>
          </p:cNvSpPr>
          <p:nvPr/>
        </p:nvSpPr>
        <p:spPr bwMode="auto">
          <a:xfrm>
            <a:off x="10687050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104464" name="Rectangle 16">
            <a:extLst>
              <a:ext uri="{FF2B5EF4-FFF2-40B4-BE49-F238E27FC236}">
                <a16:creationId xmlns:a16="http://schemas.microsoft.com/office/drawing/2014/main" id="{5E9FD541-D4BA-4E10-9FF7-529E79BB70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215900"/>
            <a:ext cx="4595813" cy="1744663"/>
          </a:xfrm>
        </p:spPr>
        <p:txBody>
          <a:bodyPr anchor="t"/>
          <a:lstStyle/>
          <a:p>
            <a:pPr algn="l"/>
            <a:r>
              <a:rPr lang="en-US" altLang="en-US" sz="4800"/>
              <a:t>Deep Dive:</a:t>
            </a:r>
            <a:br>
              <a:rPr lang="en-US" altLang="en-US" sz="4800"/>
            </a:br>
            <a:r>
              <a:rPr lang="en-US" altLang="en-US" sz="4800"/>
              <a:t>Runtime Stack</a:t>
            </a:r>
          </a:p>
        </p:txBody>
      </p:sp>
      <p:sp>
        <p:nvSpPr>
          <p:cNvPr id="104465" name="Text Box 17">
            <a:extLst>
              <a:ext uri="{FF2B5EF4-FFF2-40B4-BE49-F238E27FC236}">
                <a16:creationId xmlns:a16="http://schemas.microsoft.com/office/drawing/2014/main" id="{815A919A-4493-4D2F-A77A-4C23D100E86A}"/>
              </a:ext>
            </a:extLst>
          </p:cNvPr>
          <p:cNvSpPr txBox="1">
            <a:spLocks/>
          </p:cNvSpPr>
          <p:nvPr/>
        </p:nvSpPr>
        <p:spPr bwMode="auto">
          <a:xfrm>
            <a:off x="7237413" y="585788"/>
            <a:ext cx="57499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04466" name="AutoShape 18">
            <a:extLst>
              <a:ext uri="{FF2B5EF4-FFF2-40B4-BE49-F238E27FC236}">
                <a16:creationId xmlns:a16="http://schemas.microsoft.com/office/drawing/2014/main" id="{65035490-E8AC-4F0D-A2AF-BF8866D50C99}"/>
              </a:ext>
            </a:extLst>
          </p:cNvPr>
          <p:cNvSpPr>
            <a:spLocks/>
          </p:cNvSpPr>
          <p:nvPr/>
        </p:nvSpPr>
        <p:spPr bwMode="auto">
          <a:xfrm>
            <a:off x="6413500" y="573088"/>
            <a:ext cx="762000" cy="557212"/>
          </a:xfrm>
          <a:prstGeom prst="rightArrow">
            <a:avLst>
              <a:gd name="adj1" fmla="val 32000"/>
              <a:gd name="adj2" fmla="val 8752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">
            <a:extLst>
              <a:ext uri="{FF2B5EF4-FFF2-40B4-BE49-F238E27FC236}">
                <a16:creationId xmlns:a16="http://schemas.microsoft.com/office/drawing/2014/main" id="{4D3532EB-7D18-4068-A8AC-5313CB63FB25}"/>
              </a:ext>
            </a:extLst>
          </p:cNvPr>
          <p:cNvSpPr>
            <a:spLocks/>
          </p:cNvSpPr>
          <p:nvPr/>
        </p:nvSpPr>
        <p:spPr bwMode="auto">
          <a:xfrm>
            <a:off x="1700213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D57D63B5-A130-48DB-8F0B-551A6843CF11}"/>
              </a:ext>
            </a:extLst>
          </p:cNvPr>
          <p:cNvSpPr>
            <a:spLocks/>
          </p:cNvSpPr>
          <p:nvPr/>
        </p:nvSpPr>
        <p:spPr bwMode="auto">
          <a:xfrm>
            <a:off x="3178175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58119E55-CB24-4034-8E66-3C2D350BDF09}"/>
              </a:ext>
            </a:extLst>
          </p:cNvPr>
          <p:cNvSpPr>
            <a:spLocks/>
          </p:cNvSpPr>
          <p:nvPr/>
        </p:nvSpPr>
        <p:spPr bwMode="auto">
          <a:xfrm>
            <a:off x="3178175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5476" name="Rectangle 4">
            <a:extLst>
              <a:ext uri="{FF2B5EF4-FFF2-40B4-BE49-F238E27FC236}">
                <a16:creationId xmlns:a16="http://schemas.microsoft.com/office/drawing/2014/main" id="{6A755DBC-7984-4306-AA34-1F75E10A81B9}"/>
              </a:ext>
            </a:extLst>
          </p:cNvPr>
          <p:cNvSpPr>
            <a:spLocks/>
          </p:cNvSpPr>
          <p:nvPr/>
        </p:nvSpPr>
        <p:spPr bwMode="auto">
          <a:xfrm>
            <a:off x="4529138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5477" name="Rectangle 5">
            <a:extLst>
              <a:ext uri="{FF2B5EF4-FFF2-40B4-BE49-F238E27FC236}">
                <a16:creationId xmlns:a16="http://schemas.microsoft.com/office/drawing/2014/main" id="{E1D5EBCF-ACFA-4E53-828B-2F836FF954BF}"/>
              </a:ext>
            </a:extLst>
          </p:cNvPr>
          <p:cNvSpPr>
            <a:spLocks/>
          </p:cNvSpPr>
          <p:nvPr/>
        </p:nvSpPr>
        <p:spPr bwMode="auto">
          <a:xfrm>
            <a:off x="4529138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5478" name="Rectangle 6">
            <a:extLst>
              <a:ext uri="{FF2B5EF4-FFF2-40B4-BE49-F238E27FC236}">
                <a16:creationId xmlns:a16="http://schemas.microsoft.com/office/drawing/2014/main" id="{C01DDEE1-51AB-4D37-B868-261F372B9ABF}"/>
              </a:ext>
            </a:extLst>
          </p:cNvPr>
          <p:cNvSpPr>
            <a:spLocks/>
          </p:cNvSpPr>
          <p:nvPr/>
        </p:nvSpPr>
        <p:spPr bwMode="auto">
          <a:xfrm>
            <a:off x="4529138" y="4395788"/>
            <a:ext cx="863600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5479" name="Text Box 7">
            <a:extLst>
              <a:ext uri="{FF2B5EF4-FFF2-40B4-BE49-F238E27FC236}">
                <a16:creationId xmlns:a16="http://schemas.microsoft.com/office/drawing/2014/main" id="{8D7D9B13-4CAD-4768-A2F3-D9759B323BDC}"/>
              </a:ext>
            </a:extLst>
          </p:cNvPr>
          <p:cNvSpPr txBox="1">
            <a:spLocks/>
          </p:cNvSpPr>
          <p:nvPr/>
        </p:nvSpPr>
        <p:spPr bwMode="auto">
          <a:xfrm>
            <a:off x="7237413" y="585788"/>
            <a:ext cx="57499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05480" name="AutoShape 8">
            <a:extLst>
              <a:ext uri="{FF2B5EF4-FFF2-40B4-BE49-F238E27FC236}">
                <a16:creationId xmlns:a16="http://schemas.microsoft.com/office/drawing/2014/main" id="{239F1995-1E1A-465D-9E29-16A764DD4985}"/>
              </a:ext>
            </a:extLst>
          </p:cNvPr>
          <p:cNvSpPr>
            <a:spLocks/>
          </p:cNvSpPr>
          <p:nvPr/>
        </p:nvSpPr>
        <p:spPr bwMode="auto">
          <a:xfrm rot="10800000">
            <a:off x="9261930" y="1671340"/>
            <a:ext cx="762000" cy="557212"/>
          </a:xfrm>
          <a:prstGeom prst="rightArrow">
            <a:avLst>
              <a:gd name="adj1" fmla="val 32000"/>
              <a:gd name="adj2" fmla="val 8752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05481" name="Line 9">
            <a:extLst>
              <a:ext uri="{FF2B5EF4-FFF2-40B4-BE49-F238E27FC236}">
                <a16:creationId xmlns:a16="http://schemas.microsoft.com/office/drawing/2014/main" id="{44A96389-DC13-446D-963A-E9205C1F4B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938" y="7572375"/>
            <a:ext cx="10955337" cy="0"/>
          </a:xfrm>
          <a:prstGeom prst="lin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5482" name="Text Box 10">
            <a:extLst>
              <a:ext uri="{FF2B5EF4-FFF2-40B4-BE49-F238E27FC236}">
                <a16:creationId xmlns:a16="http://schemas.microsoft.com/office/drawing/2014/main" id="{CFF5C3E8-B938-45E4-8C5C-FC0FC201BC52}"/>
              </a:ext>
            </a:extLst>
          </p:cNvPr>
          <p:cNvSpPr txBox="1">
            <a:spLocks/>
          </p:cNvSpPr>
          <p:nvPr/>
        </p:nvSpPr>
        <p:spPr bwMode="auto">
          <a:xfrm>
            <a:off x="6067425" y="8088313"/>
            <a:ext cx="7413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time</a:t>
            </a:r>
          </a:p>
        </p:txBody>
      </p:sp>
      <p:sp>
        <p:nvSpPr>
          <p:cNvPr id="105483" name="Text Box 11">
            <a:extLst>
              <a:ext uri="{FF2B5EF4-FFF2-40B4-BE49-F238E27FC236}">
                <a16:creationId xmlns:a16="http://schemas.microsoft.com/office/drawing/2014/main" id="{8521B11F-D9FF-471A-9D19-3D58A3725CD6}"/>
              </a:ext>
            </a:extLst>
          </p:cNvPr>
          <p:cNvSpPr txBox="1">
            <a:spLocks/>
          </p:cNvSpPr>
          <p:nvPr/>
        </p:nvSpPr>
        <p:spPr bwMode="auto">
          <a:xfrm>
            <a:off x="1947863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05484" name="Text Box 12">
            <a:extLst>
              <a:ext uri="{FF2B5EF4-FFF2-40B4-BE49-F238E27FC236}">
                <a16:creationId xmlns:a16="http://schemas.microsoft.com/office/drawing/2014/main" id="{C078F506-F7B4-410C-ACE1-40D56180E078}"/>
              </a:ext>
            </a:extLst>
          </p:cNvPr>
          <p:cNvSpPr txBox="1">
            <a:spLocks/>
          </p:cNvSpPr>
          <p:nvPr/>
        </p:nvSpPr>
        <p:spPr bwMode="auto">
          <a:xfrm>
            <a:off x="34258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05485" name="Text Box 13">
            <a:extLst>
              <a:ext uri="{FF2B5EF4-FFF2-40B4-BE49-F238E27FC236}">
                <a16:creationId xmlns:a16="http://schemas.microsoft.com/office/drawing/2014/main" id="{B2192E56-D078-4763-A5D9-D55D9651C8CE}"/>
              </a:ext>
            </a:extLst>
          </p:cNvPr>
          <p:cNvSpPr txBox="1">
            <a:spLocks/>
          </p:cNvSpPr>
          <p:nvPr/>
        </p:nvSpPr>
        <p:spPr bwMode="auto">
          <a:xfrm>
            <a:off x="47466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05486" name="Text Box 14">
            <a:extLst>
              <a:ext uri="{FF2B5EF4-FFF2-40B4-BE49-F238E27FC236}">
                <a16:creationId xmlns:a16="http://schemas.microsoft.com/office/drawing/2014/main" id="{ED624F59-BD63-435A-8DD4-211649A94AF2}"/>
              </a:ext>
            </a:extLst>
          </p:cNvPr>
          <p:cNvSpPr txBox="1">
            <a:spLocks/>
          </p:cNvSpPr>
          <p:nvPr/>
        </p:nvSpPr>
        <p:spPr bwMode="auto">
          <a:xfrm>
            <a:off x="6253163" y="7645400"/>
            <a:ext cx="3698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05487" name="Text Box 15">
            <a:extLst>
              <a:ext uri="{FF2B5EF4-FFF2-40B4-BE49-F238E27FC236}">
                <a16:creationId xmlns:a16="http://schemas.microsoft.com/office/drawing/2014/main" id="{EA21E53A-F5B4-42BD-8E33-305C5D444F44}"/>
              </a:ext>
            </a:extLst>
          </p:cNvPr>
          <p:cNvSpPr txBox="1">
            <a:spLocks/>
          </p:cNvSpPr>
          <p:nvPr/>
        </p:nvSpPr>
        <p:spPr bwMode="auto">
          <a:xfrm>
            <a:off x="77612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05488" name="Text Box 16">
            <a:extLst>
              <a:ext uri="{FF2B5EF4-FFF2-40B4-BE49-F238E27FC236}">
                <a16:creationId xmlns:a16="http://schemas.microsoft.com/office/drawing/2014/main" id="{092647F0-C1A3-4214-A713-28F6B6D9F7D0}"/>
              </a:ext>
            </a:extLst>
          </p:cNvPr>
          <p:cNvSpPr txBox="1">
            <a:spLocks/>
          </p:cNvSpPr>
          <p:nvPr/>
        </p:nvSpPr>
        <p:spPr bwMode="auto">
          <a:xfrm>
            <a:off x="92090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05489" name="Text Box 17">
            <a:extLst>
              <a:ext uri="{FF2B5EF4-FFF2-40B4-BE49-F238E27FC236}">
                <a16:creationId xmlns:a16="http://schemas.microsoft.com/office/drawing/2014/main" id="{05DEDAA8-BFA2-4F9A-8717-502493161785}"/>
              </a:ext>
            </a:extLst>
          </p:cNvPr>
          <p:cNvSpPr txBox="1">
            <a:spLocks/>
          </p:cNvSpPr>
          <p:nvPr/>
        </p:nvSpPr>
        <p:spPr bwMode="auto">
          <a:xfrm>
            <a:off x="10687050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105490" name="Rectangle 18">
            <a:extLst>
              <a:ext uri="{FF2B5EF4-FFF2-40B4-BE49-F238E27FC236}">
                <a16:creationId xmlns:a16="http://schemas.microsoft.com/office/drawing/2014/main" id="{C08492BB-E5EA-4F0E-8D5C-2053EB3D26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215900"/>
            <a:ext cx="4595813" cy="1744663"/>
          </a:xfrm>
        </p:spPr>
        <p:txBody>
          <a:bodyPr anchor="t"/>
          <a:lstStyle/>
          <a:p>
            <a:pPr algn="l"/>
            <a:r>
              <a:rPr lang="en-US" altLang="en-US" sz="4800"/>
              <a:t>Deep Dive:</a:t>
            </a:r>
            <a:br>
              <a:rPr lang="en-US" altLang="en-US" sz="4800"/>
            </a:br>
            <a:r>
              <a:rPr lang="en-US" altLang="en-US" sz="4800"/>
              <a:t>Runtime Stack</a:t>
            </a:r>
          </a:p>
        </p:txBody>
      </p:sp>
    </p:spTree>
  </p:cSld>
  <p:clrMapOvr>
    <a:masterClrMapping/>
  </p:clrMapOvr>
  <p:transition spd="med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>
            <a:extLst>
              <a:ext uri="{FF2B5EF4-FFF2-40B4-BE49-F238E27FC236}">
                <a16:creationId xmlns:a16="http://schemas.microsoft.com/office/drawing/2014/main" id="{FFC970C2-BFCB-484F-A6B3-94E9113B4154}"/>
              </a:ext>
            </a:extLst>
          </p:cNvPr>
          <p:cNvSpPr>
            <a:spLocks/>
          </p:cNvSpPr>
          <p:nvPr/>
        </p:nvSpPr>
        <p:spPr bwMode="auto">
          <a:xfrm>
            <a:off x="1700213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630AE20F-3874-44D5-A8CF-D3326DCE7339}"/>
              </a:ext>
            </a:extLst>
          </p:cNvPr>
          <p:cNvSpPr>
            <a:spLocks/>
          </p:cNvSpPr>
          <p:nvPr/>
        </p:nvSpPr>
        <p:spPr bwMode="auto">
          <a:xfrm>
            <a:off x="3178175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8E62EAE1-4D9C-4086-B88A-43871D1E4874}"/>
              </a:ext>
            </a:extLst>
          </p:cNvPr>
          <p:cNvSpPr>
            <a:spLocks/>
          </p:cNvSpPr>
          <p:nvPr/>
        </p:nvSpPr>
        <p:spPr bwMode="auto">
          <a:xfrm>
            <a:off x="3178175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6500" name="Rectangle 4">
            <a:extLst>
              <a:ext uri="{FF2B5EF4-FFF2-40B4-BE49-F238E27FC236}">
                <a16:creationId xmlns:a16="http://schemas.microsoft.com/office/drawing/2014/main" id="{A29D6859-4071-4EED-BEB5-F148DBAD30C5}"/>
              </a:ext>
            </a:extLst>
          </p:cNvPr>
          <p:cNvSpPr>
            <a:spLocks/>
          </p:cNvSpPr>
          <p:nvPr/>
        </p:nvSpPr>
        <p:spPr bwMode="auto">
          <a:xfrm>
            <a:off x="4529138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6501" name="Rectangle 5">
            <a:extLst>
              <a:ext uri="{FF2B5EF4-FFF2-40B4-BE49-F238E27FC236}">
                <a16:creationId xmlns:a16="http://schemas.microsoft.com/office/drawing/2014/main" id="{56E2885E-217E-44D1-B7A5-0BD64643D363}"/>
              </a:ext>
            </a:extLst>
          </p:cNvPr>
          <p:cNvSpPr>
            <a:spLocks/>
          </p:cNvSpPr>
          <p:nvPr/>
        </p:nvSpPr>
        <p:spPr bwMode="auto">
          <a:xfrm>
            <a:off x="4529138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6502" name="Rectangle 6">
            <a:extLst>
              <a:ext uri="{FF2B5EF4-FFF2-40B4-BE49-F238E27FC236}">
                <a16:creationId xmlns:a16="http://schemas.microsoft.com/office/drawing/2014/main" id="{F59EEAE5-54B5-4403-8AA0-17ECCB6D2B7D}"/>
              </a:ext>
            </a:extLst>
          </p:cNvPr>
          <p:cNvSpPr>
            <a:spLocks/>
          </p:cNvSpPr>
          <p:nvPr/>
        </p:nvSpPr>
        <p:spPr bwMode="auto">
          <a:xfrm>
            <a:off x="4529138" y="4395788"/>
            <a:ext cx="863600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6503" name="Rectangle 7">
            <a:extLst>
              <a:ext uri="{FF2B5EF4-FFF2-40B4-BE49-F238E27FC236}">
                <a16:creationId xmlns:a16="http://schemas.microsoft.com/office/drawing/2014/main" id="{D29F785B-ECBF-401B-8981-7281DB27EEDD}"/>
              </a:ext>
            </a:extLst>
          </p:cNvPr>
          <p:cNvSpPr>
            <a:spLocks/>
          </p:cNvSpPr>
          <p:nvPr/>
        </p:nvSpPr>
        <p:spPr bwMode="auto">
          <a:xfrm>
            <a:off x="6005513" y="6870700"/>
            <a:ext cx="865187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6504" name="Rectangle 8">
            <a:extLst>
              <a:ext uri="{FF2B5EF4-FFF2-40B4-BE49-F238E27FC236}">
                <a16:creationId xmlns:a16="http://schemas.microsoft.com/office/drawing/2014/main" id="{9A19C5A7-40F7-470D-824D-A47CF42B7026}"/>
              </a:ext>
            </a:extLst>
          </p:cNvPr>
          <p:cNvSpPr>
            <a:spLocks/>
          </p:cNvSpPr>
          <p:nvPr/>
        </p:nvSpPr>
        <p:spPr bwMode="auto">
          <a:xfrm>
            <a:off x="6005513" y="5632450"/>
            <a:ext cx="865187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6505" name="Rectangle 9">
            <a:extLst>
              <a:ext uri="{FF2B5EF4-FFF2-40B4-BE49-F238E27FC236}">
                <a16:creationId xmlns:a16="http://schemas.microsoft.com/office/drawing/2014/main" id="{BA8A2C47-9495-4CD4-B948-03C19B0409B6}"/>
              </a:ext>
            </a:extLst>
          </p:cNvPr>
          <p:cNvSpPr>
            <a:spLocks/>
          </p:cNvSpPr>
          <p:nvPr/>
        </p:nvSpPr>
        <p:spPr bwMode="auto">
          <a:xfrm>
            <a:off x="6005513" y="4395788"/>
            <a:ext cx="865187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6506" name="Rectangle 10">
            <a:extLst>
              <a:ext uri="{FF2B5EF4-FFF2-40B4-BE49-F238E27FC236}">
                <a16:creationId xmlns:a16="http://schemas.microsoft.com/office/drawing/2014/main" id="{8DBB6B4E-7DE0-4BB6-888F-7F041752E29C}"/>
              </a:ext>
            </a:extLst>
          </p:cNvPr>
          <p:cNvSpPr>
            <a:spLocks/>
          </p:cNvSpPr>
          <p:nvPr/>
        </p:nvSpPr>
        <p:spPr bwMode="auto">
          <a:xfrm>
            <a:off x="6005513" y="3159125"/>
            <a:ext cx="865187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n=1</a:t>
            </a:r>
          </a:p>
        </p:txBody>
      </p:sp>
      <p:sp>
        <p:nvSpPr>
          <p:cNvPr id="106507" name="Line 11">
            <a:extLst>
              <a:ext uri="{FF2B5EF4-FFF2-40B4-BE49-F238E27FC236}">
                <a16:creationId xmlns:a16="http://schemas.microsoft.com/office/drawing/2014/main" id="{C8B65D34-06C6-4B13-A046-686C405DF0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938" y="7572375"/>
            <a:ext cx="10955337" cy="0"/>
          </a:xfrm>
          <a:prstGeom prst="lin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6508" name="Text Box 12">
            <a:extLst>
              <a:ext uri="{FF2B5EF4-FFF2-40B4-BE49-F238E27FC236}">
                <a16:creationId xmlns:a16="http://schemas.microsoft.com/office/drawing/2014/main" id="{79641800-84E9-4CD2-825F-9C33716EB2B1}"/>
              </a:ext>
            </a:extLst>
          </p:cNvPr>
          <p:cNvSpPr txBox="1">
            <a:spLocks/>
          </p:cNvSpPr>
          <p:nvPr/>
        </p:nvSpPr>
        <p:spPr bwMode="auto">
          <a:xfrm>
            <a:off x="6067425" y="8088313"/>
            <a:ext cx="7413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time</a:t>
            </a:r>
          </a:p>
        </p:txBody>
      </p:sp>
      <p:sp>
        <p:nvSpPr>
          <p:cNvPr id="106509" name="Text Box 13">
            <a:extLst>
              <a:ext uri="{FF2B5EF4-FFF2-40B4-BE49-F238E27FC236}">
                <a16:creationId xmlns:a16="http://schemas.microsoft.com/office/drawing/2014/main" id="{9BBC52FA-6442-4D56-8C95-2DE1CDBA05A1}"/>
              </a:ext>
            </a:extLst>
          </p:cNvPr>
          <p:cNvSpPr txBox="1">
            <a:spLocks/>
          </p:cNvSpPr>
          <p:nvPr/>
        </p:nvSpPr>
        <p:spPr bwMode="auto">
          <a:xfrm>
            <a:off x="1947863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06510" name="Text Box 14">
            <a:extLst>
              <a:ext uri="{FF2B5EF4-FFF2-40B4-BE49-F238E27FC236}">
                <a16:creationId xmlns:a16="http://schemas.microsoft.com/office/drawing/2014/main" id="{D5312AA1-7171-4DB4-BDCE-9C6EE370E006}"/>
              </a:ext>
            </a:extLst>
          </p:cNvPr>
          <p:cNvSpPr txBox="1">
            <a:spLocks/>
          </p:cNvSpPr>
          <p:nvPr/>
        </p:nvSpPr>
        <p:spPr bwMode="auto">
          <a:xfrm>
            <a:off x="34258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06511" name="Text Box 15">
            <a:extLst>
              <a:ext uri="{FF2B5EF4-FFF2-40B4-BE49-F238E27FC236}">
                <a16:creationId xmlns:a16="http://schemas.microsoft.com/office/drawing/2014/main" id="{13C9CCF2-4BDC-4BFA-8B7B-661716047F3B}"/>
              </a:ext>
            </a:extLst>
          </p:cNvPr>
          <p:cNvSpPr txBox="1">
            <a:spLocks/>
          </p:cNvSpPr>
          <p:nvPr/>
        </p:nvSpPr>
        <p:spPr bwMode="auto">
          <a:xfrm>
            <a:off x="47466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06512" name="Text Box 16">
            <a:extLst>
              <a:ext uri="{FF2B5EF4-FFF2-40B4-BE49-F238E27FC236}">
                <a16:creationId xmlns:a16="http://schemas.microsoft.com/office/drawing/2014/main" id="{B3EF40F4-5072-4EEC-AEA0-FFE46FB61E6C}"/>
              </a:ext>
            </a:extLst>
          </p:cNvPr>
          <p:cNvSpPr txBox="1">
            <a:spLocks/>
          </p:cNvSpPr>
          <p:nvPr/>
        </p:nvSpPr>
        <p:spPr bwMode="auto">
          <a:xfrm>
            <a:off x="6253163" y="7645400"/>
            <a:ext cx="3698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06513" name="Text Box 17">
            <a:extLst>
              <a:ext uri="{FF2B5EF4-FFF2-40B4-BE49-F238E27FC236}">
                <a16:creationId xmlns:a16="http://schemas.microsoft.com/office/drawing/2014/main" id="{A700603D-FFB1-4680-8864-A67A1D81D701}"/>
              </a:ext>
            </a:extLst>
          </p:cNvPr>
          <p:cNvSpPr txBox="1">
            <a:spLocks/>
          </p:cNvSpPr>
          <p:nvPr/>
        </p:nvSpPr>
        <p:spPr bwMode="auto">
          <a:xfrm>
            <a:off x="77612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06514" name="Text Box 18">
            <a:extLst>
              <a:ext uri="{FF2B5EF4-FFF2-40B4-BE49-F238E27FC236}">
                <a16:creationId xmlns:a16="http://schemas.microsoft.com/office/drawing/2014/main" id="{F41B02F7-A0B5-4863-B76A-1272BCCBE433}"/>
              </a:ext>
            </a:extLst>
          </p:cNvPr>
          <p:cNvSpPr txBox="1">
            <a:spLocks/>
          </p:cNvSpPr>
          <p:nvPr/>
        </p:nvSpPr>
        <p:spPr bwMode="auto">
          <a:xfrm>
            <a:off x="92090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06515" name="Text Box 19">
            <a:extLst>
              <a:ext uri="{FF2B5EF4-FFF2-40B4-BE49-F238E27FC236}">
                <a16:creationId xmlns:a16="http://schemas.microsoft.com/office/drawing/2014/main" id="{25DB4332-E4CC-4562-9174-2CA026034288}"/>
              </a:ext>
            </a:extLst>
          </p:cNvPr>
          <p:cNvSpPr txBox="1">
            <a:spLocks/>
          </p:cNvSpPr>
          <p:nvPr/>
        </p:nvSpPr>
        <p:spPr bwMode="auto">
          <a:xfrm>
            <a:off x="10687050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106516" name="Rectangle 20">
            <a:extLst>
              <a:ext uri="{FF2B5EF4-FFF2-40B4-BE49-F238E27FC236}">
                <a16:creationId xmlns:a16="http://schemas.microsoft.com/office/drawing/2014/main" id="{836C9422-026A-46FD-BBD0-ED11E1814D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215900"/>
            <a:ext cx="4595813" cy="1744663"/>
          </a:xfrm>
        </p:spPr>
        <p:txBody>
          <a:bodyPr anchor="t"/>
          <a:lstStyle/>
          <a:p>
            <a:pPr algn="l"/>
            <a:r>
              <a:rPr lang="en-US" altLang="en-US" sz="4800"/>
              <a:t>Deep Dive:</a:t>
            </a:r>
            <a:br>
              <a:rPr lang="en-US" altLang="en-US" sz="4800"/>
            </a:br>
            <a:r>
              <a:rPr lang="en-US" altLang="en-US" sz="4800"/>
              <a:t>Runtime Stack</a:t>
            </a:r>
          </a:p>
        </p:txBody>
      </p:sp>
      <p:sp>
        <p:nvSpPr>
          <p:cNvPr id="106517" name="Text Box 21">
            <a:extLst>
              <a:ext uri="{FF2B5EF4-FFF2-40B4-BE49-F238E27FC236}">
                <a16:creationId xmlns:a16="http://schemas.microsoft.com/office/drawing/2014/main" id="{F33326E7-F437-45BB-B2E1-B504AF20546B}"/>
              </a:ext>
            </a:extLst>
          </p:cNvPr>
          <p:cNvSpPr txBox="1">
            <a:spLocks/>
          </p:cNvSpPr>
          <p:nvPr/>
        </p:nvSpPr>
        <p:spPr bwMode="auto">
          <a:xfrm>
            <a:off x="7237413" y="585788"/>
            <a:ext cx="57499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06518" name="AutoShape 22">
            <a:extLst>
              <a:ext uri="{FF2B5EF4-FFF2-40B4-BE49-F238E27FC236}">
                <a16:creationId xmlns:a16="http://schemas.microsoft.com/office/drawing/2014/main" id="{FCCA16E4-3CB5-48C6-B7CA-159909D5EE1A}"/>
              </a:ext>
            </a:extLst>
          </p:cNvPr>
          <p:cNvSpPr>
            <a:spLocks/>
          </p:cNvSpPr>
          <p:nvPr/>
        </p:nvSpPr>
        <p:spPr bwMode="auto">
          <a:xfrm>
            <a:off x="6413500" y="573088"/>
            <a:ext cx="762000" cy="557212"/>
          </a:xfrm>
          <a:prstGeom prst="rightArrow">
            <a:avLst>
              <a:gd name="adj1" fmla="val 32000"/>
              <a:gd name="adj2" fmla="val 8752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>
            <a:extLst>
              <a:ext uri="{FF2B5EF4-FFF2-40B4-BE49-F238E27FC236}">
                <a16:creationId xmlns:a16="http://schemas.microsoft.com/office/drawing/2014/main" id="{4A767DA3-F711-4A72-8DF9-6BE694ABC509}"/>
              </a:ext>
            </a:extLst>
          </p:cNvPr>
          <p:cNvSpPr>
            <a:spLocks/>
          </p:cNvSpPr>
          <p:nvPr/>
        </p:nvSpPr>
        <p:spPr bwMode="auto">
          <a:xfrm>
            <a:off x="1700213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FB873845-E9EE-43F9-943A-1C70504137F2}"/>
              </a:ext>
            </a:extLst>
          </p:cNvPr>
          <p:cNvSpPr>
            <a:spLocks/>
          </p:cNvSpPr>
          <p:nvPr/>
        </p:nvSpPr>
        <p:spPr bwMode="auto">
          <a:xfrm>
            <a:off x="3178175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BDA7781F-D86C-4AE1-B6B4-B63271926885}"/>
              </a:ext>
            </a:extLst>
          </p:cNvPr>
          <p:cNvSpPr>
            <a:spLocks/>
          </p:cNvSpPr>
          <p:nvPr/>
        </p:nvSpPr>
        <p:spPr bwMode="auto">
          <a:xfrm>
            <a:off x="3178175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7524" name="Rectangle 4">
            <a:extLst>
              <a:ext uri="{FF2B5EF4-FFF2-40B4-BE49-F238E27FC236}">
                <a16:creationId xmlns:a16="http://schemas.microsoft.com/office/drawing/2014/main" id="{877B6FC1-AEAC-419B-8D0E-1FE38AD14F8A}"/>
              </a:ext>
            </a:extLst>
          </p:cNvPr>
          <p:cNvSpPr>
            <a:spLocks/>
          </p:cNvSpPr>
          <p:nvPr/>
        </p:nvSpPr>
        <p:spPr bwMode="auto">
          <a:xfrm>
            <a:off x="4529138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7525" name="Rectangle 5">
            <a:extLst>
              <a:ext uri="{FF2B5EF4-FFF2-40B4-BE49-F238E27FC236}">
                <a16:creationId xmlns:a16="http://schemas.microsoft.com/office/drawing/2014/main" id="{33730935-6602-4C3C-A986-3068B6729CFD}"/>
              </a:ext>
            </a:extLst>
          </p:cNvPr>
          <p:cNvSpPr>
            <a:spLocks/>
          </p:cNvSpPr>
          <p:nvPr/>
        </p:nvSpPr>
        <p:spPr bwMode="auto">
          <a:xfrm>
            <a:off x="4529138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7526" name="Rectangle 6">
            <a:extLst>
              <a:ext uri="{FF2B5EF4-FFF2-40B4-BE49-F238E27FC236}">
                <a16:creationId xmlns:a16="http://schemas.microsoft.com/office/drawing/2014/main" id="{E752EA90-7B3B-4275-ACB5-F57D4604AFB7}"/>
              </a:ext>
            </a:extLst>
          </p:cNvPr>
          <p:cNvSpPr>
            <a:spLocks/>
          </p:cNvSpPr>
          <p:nvPr/>
        </p:nvSpPr>
        <p:spPr bwMode="auto">
          <a:xfrm>
            <a:off x="4529138" y="4395788"/>
            <a:ext cx="863600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7527" name="Rectangle 7">
            <a:extLst>
              <a:ext uri="{FF2B5EF4-FFF2-40B4-BE49-F238E27FC236}">
                <a16:creationId xmlns:a16="http://schemas.microsoft.com/office/drawing/2014/main" id="{1F7D59A9-4693-4A54-B749-9A58C7EB54AC}"/>
              </a:ext>
            </a:extLst>
          </p:cNvPr>
          <p:cNvSpPr>
            <a:spLocks/>
          </p:cNvSpPr>
          <p:nvPr/>
        </p:nvSpPr>
        <p:spPr bwMode="auto">
          <a:xfrm>
            <a:off x="6005513" y="6870700"/>
            <a:ext cx="865187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7528" name="Rectangle 8">
            <a:extLst>
              <a:ext uri="{FF2B5EF4-FFF2-40B4-BE49-F238E27FC236}">
                <a16:creationId xmlns:a16="http://schemas.microsoft.com/office/drawing/2014/main" id="{3A9B0438-35B5-486F-B8BE-9293476F37FA}"/>
              </a:ext>
            </a:extLst>
          </p:cNvPr>
          <p:cNvSpPr>
            <a:spLocks/>
          </p:cNvSpPr>
          <p:nvPr/>
        </p:nvSpPr>
        <p:spPr bwMode="auto">
          <a:xfrm>
            <a:off x="6005513" y="5632450"/>
            <a:ext cx="865187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7529" name="Rectangle 9">
            <a:extLst>
              <a:ext uri="{FF2B5EF4-FFF2-40B4-BE49-F238E27FC236}">
                <a16:creationId xmlns:a16="http://schemas.microsoft.com/office/drawing/2014/main" id="{75B02A1E-D548-4745-8BAE-09FAFA24F3F3}"/>
              </a:ext>
            </a:extLst>
          </p:cNvPr>
          <p:cNvSpPr>
            <a:spLocks/>
          </p:cNvSpPr>
          <p:nvPr/>
        </p:nvSpPr>
        <p:spPr bwMode="auto">
          <a:xfrm>
            <a:off x="6005513" y="4395788"/>
            <a:ext cx="865187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7530" name="Rectangle 10">
            <a:extLst>
              <a:ext uri="{FF2B5EF4-FFF2-40B4-BE49-F238E27FC236}">
                <a16:creationId xmlns:a16="http://schemas.microsoft.com/office/drawing/2014/main" id="{C1423D30-532C-438F-A6D2-A07D3756D714}"/>
              </a:ext>
            </a:extLst>
          </p:cNvPr>
          <p:cNvSpPr>
            <a:spLocks/>
          </p:cNvSpPr>
          <p:nvPr/>
        </p:nvSpPr>
        <p:spPr bwMode="auto">
          <a:xfrm>
            <a:off x="6005513" y="3159125"/>
            <a:ext cx="865187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n=1</a:t>
            </a:r>
          </a:p>
        </p:txBody>
      </p:sp>
      <p:sp>
        <p:nvSpPr>
          <p:cNvPr id="107531" name="AutoShape 11">
            <a:extLst>
              <a:ext uri="{FF2B5EF4-FFF2-40B4-BE49-F238E27FC236}">
                <a16:creationId xmlns:a16="http://schemas.microsoft.com/office/drawing/2014/main" id="{FD5E7C76-C6AF-476B-A393-2F4E0E2B78CB}"/>
              </a:ext>
            </a:extLst>
          </p:cNvPr>
          <p:cNvSpPr>
            <a:spLocks/>
          </p:cNvSpPr>
          <p:nvPr/>
        </p:nvSpPr>
        <p:spPr bwMode="auto">
          <a:xfrm>
            <a:off x="6950075" y="3921125"/>
            <a:ext cx="493713" cy="1423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7532" name="Text Box 12">
            <a:extLst>
              <a:ext uri="{FF2B5EF4-FFF2-40B4-BE49-F238E27FC236}">
                <a16:creationId xmlns:a16="http://schemas.microsoft.com/office/drawing/2014/main" id="{1C7EA668-12FA-4997-BF8C-A14BF3733F3C}"/>
              </a:ext>
            </a:extLst>
          </p:cNvPr>
          <p:cNvSpPr txBox="1">
            <a:spLocks/>
          </p:cNvSpPr>
          <p:nvPr/>
        </p:nvSpPr>
        <p:spPr bwMode="auto">
          <a:xfrm>
            <a:off x="7315200" y="3551238"/>
            <a:ext cx="28749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400"/>
              <a:t>return 1 (base case)</a:t>
            </a:r>
          </a:p>
        </p:txBody>
      </p:sp>
      <p:sp>
        <p:nvSpPr>
          <p:cNvPr id="107533" name="Text Box 13">
            <a:extLst>
              <a:ext uri="{FF2B5EF4-FFF2-40B4-BE49-F238E27FC236}">
                <a16:creationId xmlns:a16="http://schemas.microsoft.com/office/drawing/2014/main" id="{8098496A-17DB-48B8-9008-AE2AFAE0FB4B}"/>
              </a:ext>
            </a:extLst>
          </p:cNvPr>
          <p:cNvSpPr txBox="1">
            <a:spLocks/>
          </p:cNvSpPr>
          <p:nvPr/>
        </p:nvSpPr>
        <p:spPr bwMode="auto">
          <a:xfrm>
            <a:off x="7237413" y="585788"/>
            <a:ext cx="57499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07534" name="AutoShape 14">
            <a:extLst>
              <a:ext uri="{FF2B5EF4-FFF2-40B4-BE49-F238E27FC236}">
                <a16:creationId xmlns:a16="http://schemas.microsoft.com/office/drawing/2014/main" id="{251499BB-110A-4C1D-89B2-20BB92CD2408}"/>
              </a:ext>
            </a:extLst>
          </p:cNvPr>
          <p:cNvSpPr>
            <a:spLocks/>
          </p:cNvSpPr>
          <p:nvPr/>
        </p:nvSpPr>
        <p:spPr bwMode="auto">
          <a:xfrm>
            <a:off x="6999288" y="1278732"/>
            <a:ext cx="762000" cy="557212"/>
          </a:xfrm>
          <a:prstGeom prst="rightArrow">
            <a:avLst>
              <a:gd name="adj1" fmla="val 32000"/>
              <a:gd name="adj2" fmla="val 8752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07535" name="Line 15">
            <a:extLst>
              <a:ext uri="{FF2B5EF4-FFF2-40B4-BE49-F238E27FC236}">
                <a16:creationId xmlns:a16="http://schemas.microsoft.com/office/drawing/2014/main" id="{5026CD97-8C5C-477F-9B4F-D61B71ECD7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938" y="7572375"/>
            <a:ext cx="10955337" cy="0"/>
          </a:xfrm>
          <a:prstGeom prst="lin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7536" name="Text Box 16">
            <a:extLst>
              <a:ext uri="{FF2B5EF4-FFF2-40B4-BE49-F238E27FC236}">
                <a16:creationId xmlns:a16="http://schemas.microsoft.com/office/drawing/2014/main" id="{57C861B1-C089-4901-810A-5B70A9A65EB3}"/>
              </a:ext>
            </a:extLst>
          </p:cNvPr>
          <p:cNvSpPr txBox="1">
            <a:spLocks/>
          </p:cNvSpPr>
          <p:nvPr/>
        </p:nvSpPr>
        <p:spPr bwMode="auto">
          <a:xfrm>
            <a:off x="6067425" y="8088313"/>
            <a:ext cx="7413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time</a:t>
            </a:r>
          </a:p>
        </p:txBody>
      </p:sp>
      <p:sp>
        <p:nvSpPr>
          <p:cNvPr id="107537" name="Text Box 17">
            <a:extLst>
              <a:ext uri="{FF2B5EF4-FFF2-40B4-BE49-F238E27FC236}">
                <a16:creationId xmlns:a16="http://schemas.microsoft.com/office/drawing/2014/main" id="{D088DABF-4D3B-43A3-B07F-90AAE594D7FF}"/>
              </a:ext>
            </a:extLst>
          </p:cNvPr>
          <p:cNvSpPr txBox="1">
            <a:spLocks/>
          </p:cNvSpPr>
          <p:nvPr/>
        </p:nvSpPr>
        <p:spPr bwMode="auto">
          <a:xfrm>
            <a:off x="1947863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07538" name="Text Box 18">
            <a:extLst>
              <a:ext uri="{FF2B5EF4-FFF2-40B4-BE49-F238E27FC236}">
                <a16:creationId xmlns:a16="http://schemas.microsoft.com/office/drawing/2014/main" id="{A2AB1170-3406-4DC7-BC7E-D91E1B4791EF}"/>
              </a:ext>
            </a:extLst>
          </p:cNvPr>
          <p:cNvSpPr txBox="1">
            <a:spLocks/>
          </p:cNvSpPr>
          <p:nvPr/>
        </p:nvSpPr>
        <p:spPr bwMode="auto">
          <a:xfrm>
            <a:off x="34258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07539" name="Text Box 19">
            <a:extLst>
              <a:ext uri="{FF2B5EF4-FFF2-40B4-BE49-F238E27FC236}">
                <a16:creationId xmlns:a16="http://schemas.microsoft.com/office/drawing/2014/main" id="{99C90EFA-72F7-4971-9D4D-E82290D9033F}"/>
              </a:ext>
            </a:extLst>
          </p:cNvPr>
          <p:cNvSpPr txBox="1">
            <a:spLocks/>
          </p:cNvSpPr>
          <p:nvPr/>
        </p:nvSpPr>
        <p:spPr bwMode="auto">
          <a:xfrm>
            <a:off x="47466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07540" name="Text Box 20">
            <a:extLst>
              <a:ext uri="{FF2B5EF4-FFF2-40B4-BE49-F238E27FC236}">
                <a16:creationId xmlns:a16="http://schemas.microsoft.com/office/drawing/2014/main" id="{C8FBACE1-1313-4056-8757-29DCD07EC468}"/>
              </a:ext>
            </a:extLst>
          </p:cNvPr>
          <p:cNvSpPr txBox="1">
            <a:spLocks/>
          </p:cNvSpPr>
          <p:nvPr/>
        </p:nvSpPr>
        <p:spPr bwMode="auto">
          <a:xfrm>
            <a:off x="6253163" y="7645400"/>
            <a:ext cx="3698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07541" name="Text Box 21">
            <a:extLst>
              <a:ext uri="{FF2B5EF4-FFF2-40B4-BE49-F238E27FC236}">
                <a16:creationId xmlns:a16="http://schemas.microsoft.com/office/drawing/2014/main" id="{E7BEC789-C0AA-40B2-AA05-A1425D308321}"/>
              </a:ext>
            </a:extLst>
          </p:cNvPr>
          <p:cNvSpPr txBox="1">
            <a:spLocks/>
          </p:cNvSpPr>
          <p:nvPr/>
        </p:nvSpPr>
        <p:spPr bwMode="auto">
          <a:xfrm>
            <a:off x="77612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07542" name="Text Box 22">
            <a:extLst>
              <a:ext uri="{FF2B5EF4-FFF2-40B4-BE49-F238E27FC236}">
                <a16:creationId xmlns:a16="http://schemas.microsoft.com/office/drawing/2014/main" id="{CB643204-F395-4106-B88B-4F2B231D4332}"/>
              </a:ext>
            </a:extLst>
          </p:cNvPr>
          <p:cNvSpPr txBox="1">
            <a:spLocks/>
          </p:cNvSpPr>
          <p:nvPr/>
        </p:nvSpPr>
        <p:spPr bwMode="auto">
          <a:xfrm>
            <a:off x="92090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07543" name="Text Box 23">
            <a:extLst>
              <a:ext uri="{FF2B5EF4-FFF2-40B4-BE49-F238E27FC236}">
                <a16:creationId xmlns:a16="http://schemas.microsoft.com/office/drawing/2014/main" id="{7DFDFEE9-AA7A-4F60-AD37-581E03DF2F3A}"/>
              </a:ext>
            </a:extLst>
          </p:cNvPr>
          <p:cNvSpPr txBox="1">
            <a:spLocks/>
          </p:cNvSpPr>
          <p:nvPr/>
        </p:nvSpPr>
        <p:spPr bwMode="auto">
          <a:xfrm>
            <a:off x="10687050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107544" name="Rectangle 24">
            <a:extLst>
              <a:ext uri="{FF2B5EF4-FFF2-40B4-BE49-F238E27FC236}">
                <a16:creationId xmlns:a16="http://schemas.microsoft.com/office/drawing/2014/main" id="{50A92D95-AF45-43DF-AC1E-89BCF2C5E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215900"/>
            <a:ext cx="4595813" cy="1744663"/>
          </a:xfrm>
        </p:spPr>
        <p:txBody>
          <a:bodyPr anchor="t"/>
          <a:lstStyle/>
          <a:p>
            <a:pPr algn="l"/>
            <a:r>
              <a:rPr lang="en-US" altLang="en-US" sz="4800"/>
              <a:t>Deep Dive:</a:t>
            </a:r>
            <a:br>
              <a:rPr lang="en-US" altLang="en-US" sz="4800"/>
            </a:br>
            <a:r>
              <a:rPr lang="en-US" altLang="en-US" sz="4800"/>
              <a:t>Runtime Stack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179948AB-4911-4AFC-B9C0-237C5F565C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254000"/>
            <a:ext cx="11099800" cy="904875"/>
          </a:xfrm>
        </p:spPr>
        <p:txBody>
          <a:bodyPr/>
          <a:lstStyle/>
          <a:p>
            <a:pPr algn="l"/>
            <a:r>
              <a:rPr lang="en-US" altLang="en-US" sz="4800"/>
              <a:t>Overview: Learning Objectives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F9672E6E-71DD-4207-9F6C-9A19FCE3F9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2500" y="1366838"/>
            <a:ext cx="11099800" cy="7008812"/>
          </a:xfrm>
        </p:spPr>
        <p:txBody>
          <a:bodyPr anchor="t"/>
          <a:lstStyle/>
          <a:p>
            <a:pPr marL="447675" indent="-295275">
              <a:spcBef>
                <a:spcPts val="3600"/>
              </a:spcBef>
              <a:buSzTx/>
              <a:buFontTx/>
              <a:buNone/>
            </a:pPr>
            <a:r>
              <a:rPr lang="en-US" altLang="en-US" sz="2600" dirty="0"/>
              <a:t>Recursive definitions and recursive information</a:t>
            </a:r>
          </a:p>
          <a:p>
            <a:pPr marL="447675" indent="-295275">
              <a:spcBef>
                <a:spcPts val="800"/>
              </a:spcBef>
            </a:pPr>
            <a:r>
              <a:rPr lang="en-US" altLang="en-US" sz="2600" dirty="0"/>
              <a:t>What is a </a:t>
            </a:r>
            <a:r>
              <a:rPr lang="en-US" altLang="en-US" sz="2600" b="1" dirty="0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recursive definition/structure</a:t>
            </a:r>
            <a:r>
              <a:rPr lang="en-US" altLang="en-US" sz="2600" dirty="0"/>
              <a:t>?</a:t>
            </a:r>
          </a:p>
          <a:p>
            <a:pPr marL="447675" indent="-295275">
              <a:spcBef>
                <a:spcPts val="800"/>
              </a:spcBef>
            </a:pPr>
            <a:r>
              <a:rPr lang="en-US" altLang="en-US" sz="2600" dirty="0"/>
              <a:t>Arbitrarily vs. infinitely</a:t>
            </a:r>
          </a:p>
          <a:p>
            <a:pPr marL="447675" indent="-295275">
              <a:spcBef>
                <a:spcPts val="3600"/>
              </a:spcBef>
              <a:buSzTx/>
              <a:buFontTx/>
              <a:buNone/>
            </a:pPr>
            <a:r>
              <a:rPr lang="en-US" altLang="en-US" sz="2600" dirty="0"/>
              <a:t>Recursive code</a:t>
            </a:r>
          </a:p>
          <a:p>
            <a:pPr marL="447675" indent="-295275">
              <a:spcBef>
                <a:spcPts val="800"/>
              </a:spcBef>
            </a:pPr>
            <a:r>
              <a:rPr lang="en-US" altLang="en-US" sz="2600" dirty="0"/>
              <a:t>What is </a:t>
            </a:r>
            <a:r>
              <a:rPr lang="en-US" altLang="en-US" sz="2600" b="1" dirty="0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recursive code</a:t>
            </a:r>
            <a:r>
              <a:rPr lang="en-US" altLang="en-US" sz="2600" dirty="0"/>
              <a:t>?</a:t>
            </a:r>
          </a:p>
          <a:p>
            <a:pPr marL="447675" indent="-295275">
              <a:spcBef>
                <a:spcPts val="800"/>
              </a:spcBef>
            </a:pPr>
            <a:r>
              <a:rPr lang="en-US" altLang="en-US" sz="2600" dirty="0"/>
              <a:t>Why write recursive code?</a:t>
            </a:r>
          </a:p>
          <a:p>
            <a:pPr marL="447675" indent="-295275">
              <a:spcBef>
                <a:spcPts val="800"/>
              </a:spcBef>
            </a:pPr>
            <a:r>
              <a:rPr lang="en-US" altLang="en-US" sz="2600" dirty="0"/>
              <a:t>Where do computers keep local variables for recursive calls?</a:t>
            </a:r>
          </a:p>
          <a:p>
            <a:pPr marL="447675" indent="-295275">
              <a:spcBef>
                <a:spcPts val="800"/>
              </a:spcBef>
            </a:pPr>
            <a:r>
              <a:rPr lang="en-US" altLang="en-US" sz="2600" dirty="0"/>
              <a:t>What happens to programs with </a:t>
            </a:r>
            <a:r>
              <a:rPr lang="en-US" altLang="en-US" sz="2600" b="1" dirty="0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infinite recursion</a:t>
            </a:r>
            <a:r>
              <a:rPr lang="en-US" altLang="en-US" sz="2600" dirty="0"/>
              <a:t>?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CCF9688-5E19-411D-8035-85BF7910D185}"/>
              </a:ext>
            </a:extLst>
          </p:cNvPr>
          <p:cNvSpPr>
            <a:spLocks/>
          </p:cNvSpPr>
          <p:nvPr/>
        </p:nvSpPr>
        <p:spPr bwMode="auto">
          <a:xfrm>
            <a:off x="1676400" y="6635750"/>
            <a:ext cx="9652000" cy="257651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>
            <a:lvl1pPr marL="431800" indent="-263525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3200">
                <a:solidFill>
                  <a:srgbClr val="FFFFFF"/>
                </a:solidFill>
              </a:rPr>
              <a:t>Read </a:t>
            </a:r>
            <a:r>
              <a:rPr lang="en-US" altLang="en-US" sz="3200" i="1">
                <a:solidFill>
                  <a:srgbClr val="FFFFFF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Think Python</a:t>
            </a:r>
            <a:endParaRPr lang="en-US" altLang="en-US" sz="3200">
              <a:solidFill>
                <a:srgbClr val="FFFFFF"/>
              </a:solidFill>
            </a:endParaRPr>
          </a:p>
          <a:p>
            <a:pPr algn="l">
              <a:buSzPct val="54000"/>
              <a:buFontTx/>
              <a:buChar char="✦"/>
            </a:pPr>
            <a:r>
              <a:rPr lang="en-US" altLang="en-US" sz="2800">
                <a:solidFill>
                  <a:srgbClr val="FFFFFF"/>
                </a:solidFill>
              </a:rPr>
              <a:t> Ch 5: “Recursion” through “Infinite Recursion”</a:t>
            </a:r>
          </a:p>
          <a:p>
            <a:pPr algn="l">
              <a:buSzPct val="54000"/>
              <a:buFontTx/>
              <a:buChar char="✦"/>
            </a:pPr>
            <a:r>
              <a:rPr lang="en-US" altLang="en-US" sz="2800">
                <a:solidFill>
                  <a:srgbClr val="FFFFFF"/>
                </a:solidFill>
              </a:rPr>
              <a:t> Ch 6: “More Recursion” through end</a:t>
            </a:r>
          </a:p>
        </p:txBody>
      </p:sp>
    </p:spTree>
  </p:cSld>
  <p:clrMapOvr>
    <a:masterClrMapping/>
  </p:clrMapOvr>
  <p:transition spd="med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">
            <a:extLst>
              <a:ext uri="{FF2B5EF4-FFF2-40B4-BE49-F238E27FC236}">
                <a16:creationId xmlns:a16="http://schemas.microsoft.com/office/drawing/2014/main" id="{683CDBA2-17B2-458B-94DE-01CA42D73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215900"/>
            <a:ext cx="4595813" cy="1744663"/>
          </a:xfrm>
        </p:spPr>
        <p:txBody>
          <a:bodyPr anchor="t"/>
          <a:lstStyle/>
          <a:p>
            <a:pPr algn="l"/>
            <a:r>
              <a:rPr lang="en-US" altLang="en-US" sz="4800"/>
              <a:t>Deep Dive:</a:t>
            </a:r>
            <a:br>
              <a:rPr lang="en-US" altLang="en-US" sz="4800"/>
            </a:br>
            <a:r>
              <a:rPr lang="en-US" altLang="en-US" sz="4800"/>
              <a:t>Runtime Stack</a:t>
            </a:r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2D5F5500-EE83-4FD8-B437-5C966B1AF434}"/>
              </a:ext>
            </a:extLst>
          </p:cNvPr>
          <p:cNvSpPr>
            <a:spLocks/>
          </p:cNvSpPr>
          <p:nvPr/>
        </p:nvSpPr>
        <p:spPr bwMode="auto">
          <a:xfrm>
            <a:off x="1700213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ECFA87C2-FB77-4404-B242-47C4CB91A1B8}"/>
              </a:ext>
            </a:extLst>
          </p:cNvPr>
          <p:cNvSpPr>
            <a:spLocks/>
          </p:cNvSpPr>
          <p:nvPr/>
        </p:nvSpPr>
        <p:spPr bwMode="auto">
          <a:xfrm>
            <a:off x="3178175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8548" name="Rectangle 4">
            <a:extLst>
              <a:ext uri="{FF2B5EF4-FFF2-40B4-BE49-F238E27FC236}">
                <a16:creationId xmlns:a16="http://schemas.microsoft.com/office/drawing/2014/main" id="{26EDF4CC-0A86-470E-AD73-D9BFA2DC8B5B}"/>
              </a:ext>
            </a:extLst>
          </p:cNvPr>
          <p:cNvSpPr>
            <a:spLocks/>
          </p:cNvSpPr>
          <p:nvPr/>
        </p:nvSpPr>
        <p:spPr bwMode="auto">
          <a:xfrm>
            <a:off x="3178175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8549" name="Rectangle 5">
            <a:extLst>
              <a:ext uri="{FF2B5EF4-FFF2-40B4-BE49-F238E27FC236}">
                <a16:creationId xmlns:a16="http://schemas.microsoft.com/office/drawing/2014/main" id="{4DCBE444-3C52-4745-B4A8-C557FD2127AD}"/>
              </a:ext>
            </a:extLst>
          </p:cNvPr>
          <p:cNvSpPr>
            <a:spLocks/>
          </p:cNvSpPr>
          <p:nvPr/>
        </p:nvSpPr>
        <p:spPr bwMode="auto">
          <a:xfrm>
            <a:off x="4529138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8550" name="Rectangle 6">
            <a:extLst>
              <a:ext uri="{FF2B5EF4-FFF2-40B4-BE49-F238E27FC236}">
                <a16:creationId xmlns:a16="http://schemas.microsoft.com/office/drawing/2014/main" id="{B605B25F-C4A7-468C-A111-1BF85CEECA25}"/>
              </a:ext>
            </a:extLst>
          </p:cNvPr>
          <p:cNvSpPr>
            <a:spLocks/>
          </p:cNvSpPr>
          <p:nvPr/>
        </p:nvSpPr>
        <p:spPr bwMode="auto">
          <a:xfrm>
            <a:off x="4529138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8551" name="Rectangle 7">
            <a:extLst>
              <a:ext uri="{FF2B5EF4-FFF2-40B4-BE49-F238E27FC236}">
                <a16:creationId xmlns:a16="http://schemas.microsoft.com/office/drawing/2014/main" id="{C6EC8256-6506-451C-9D3B-1DE71CAF5EA8}"/>
              </a:ext>
            </a:extLst>
          </p:cNvPr>
          <p:cNvSpPr>
            <a:spLocks/>
          </p:cNvSpPr>
          <p:nvPr/>
        </p:nvSpPr>
        <p:spPr bwMode="auto">
          <a:xfrm>
            <a:off x="4529138" y="4395788"/>
            <a:ext cx="863600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8552" name="Rectangle 8">
            <a:extLst>
              <a:ext uri="{FF2B5EF4-FFF2-40B4-BE49-F238E27FC236}">
                <a16:creationId xmlns:a16="http://schemas.microsoft.com/office/drawing/2014/main" id="{B66EA85E-7836-4858-888C-9374AC12CDA0}"/>
              </a:ext>
            </a:extLst>
          </p:cNvPr>
          <p:cNvSpPr>
            <a:spLocks/>
          </p:cNvSpPr>
          <p:nvPr/>
        </p:nvSpPr>
        <p:spPr bwMode="auto">
          <a:xfrm>
            <a:off x="6005513" y="6870700"/>
            <a:ext cx="865187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8553" name="Rectangle 9">
            <a:extLst>
              <a:ext uri="{FF2B5EF4-FFF2-40B4-BE49-F238E27FC236}">
                <a16:creationId xmlns:a16="http://schemas.microsoft.com/office/drawing/2014/main" id="{D6AC7372-1947-42EE-93EA-88661304625A}"/>
              </a:ext>
            </a:extLst>
          </p:cNvPr>
          <p:cNvSpPr>
            <a:spLocks/>
          </p:cNvSpPr>
          <p:nvPr/>
        </p:nvSpPr>
        <p:spPr bwMode="auto">
          <a:xfrm>
            <a:off x="6005513" y="5632450"/>
            <a:ext cx="865187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8554" name="Rectangle 10">
            <a:extLst>
              <a:ext uri="{FF2B5EF4-FFF2-40B4-BE49-F238E27FC236}">
                <a16:creationId xmlns:a16="http://schemas.microsoft.com/office/drawing/2014/main" id="{C499363A-A6D2-4195-B22B-0F42851C86A3}"/>
              </a:ext>
            </a:extLst>
          </p:cNvPr>
          <p:cNvSpPr>
            <a:spLocks/>
          </p:cNvSpPr>
          <p:nvPr/>
        </p:nvSpPr>
        <p:spPr bwMode="auto">
          <a:xfrm>
            <a:off x="6005513" y="4395788"/>
            <a:ext cx="865187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8555" name="Rectangle 11">
            <a:extLst>
              <a:ext uri="{FF2B5EF4-FFF2-40B4-BE49-F238E27FC236}">
                <a16:creationId xmlns:a16="http://schemas.microsoft.com/office/drawing/2014/main" id="{C952DC5D-78AC-4FD2-94B3-B470080BEBCB}"/>
              </a:ext>
            </a:extLst>
          </p:cNvPr>
          <p:cNvSpPr>
            <a:spLocks/>
          </p:cNvSpPr>
          <p:nvPr/>
        </p:nvSpPr>
        <p:spPr bwMode="auto">
          <a:xfrm>
            <a:off x="6005513" y="3159125"/>
            <a:ext cx="865187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n=1</a:t>
            </a:r>
          </a:p>
        </p:txBody>
      </p:sp>
      <p:sp>
        <p:nvSpPr>
          <p:cNvPr id="108556" name="Rectangle 12">
            <a:extLst>
              <a:ext uri="{FF2B5EF4-FFF2-40B4-BE49-F238E27FC236}">
                <a16:creationId xmlns:a16="http://schemas.microsoft.com/office/drawing/2014/main" id="{15A60FB9-05F3-4E15-8A1A-2AD3AA80FD7F}"/>
              </a:ext>
            </a:extLst>
          </p:cNvPr>
          <p:cNvSpPr>
            <a:spLocks/>
          </p:cNvSpPr>
          <p:nvPr/>
        </p:nvSpPr>
        <p:spPr bwMode="auto">
          <a:xfrm>
            <a:off x="7483475" y="688975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8557" name="Rectangle 13">
            <a:extLst>
              <a:ext uri="{FF2B5EF4-FFF2-40B4-BE49-F238E27FC236}">
                <a16:creationId xmlns:a16="http://schemas.microsoft.com/office/drawing/2014/main" id="{578433F7-0264-4A4C-B505-A5B75F0CB0A3}"/>
              </a:ext>
            </a:extLst>
          </p:cNvPr>
          <p:cNvSpPr>
            <a:spLocks/>
          </p:cNvSpPr>
          <p:nvPr/>
        </p:nvSpPr>
        <p:spPr bwMode="auto">
          <a:xfrm>
            <a:off x="7483475" y="565150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8558" name="Rectangle 14">
            <a:extLst>
              <a:ext uri="{FF2B5EF4-FFF2-40B4-BE49-F238E27FC236}">
                <a16:creationId xmlns:a16="http://schemas.microsoft.com/office/drawing/2014/main" id="{F7929FF9-3F21-4D63-AF9A-CA9239AB5A07}"/>
              </a:ext>
            </a:extLst>
          </p:cNvPr>
          <p:cNvSpPr>
            <a:spLocks/>
          </p:cNvSpPr>
          <p:nvPr/>
        </p:nvSpPr>
        <p:spPr bwMode="auto">
          <a:xfrm>
            <a:off x="7483475" y="4414838"/>
            <a:ext cx="863600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8559" name="AutoShape 15">
            <a:extLst>
              <a:ext uri="{FF2B5EF4-FFF2-40B4-BE49-F238E27FC236}">
                <a16:creationId xmlns:a16="http://schemas.microsoft.com/office/drawing/2014/main" id="{EC74992F-A9FB-4845-A90D-4A5702F20249}"/>
              </a:ext>
            </a:extLst>
          </p:cNvPr>
          <p:cNvSpPr>
            <a:spLocks/>
          </p:cNvSpPr>
          <p:nvPr/>
        </p:nvSpPr>
        <p:spPr bwMode="auto">
          <a:xfrm>
            <a:off x="6950075" y="3921125"/>
            <a:ext cx="493713" cy="1423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8560" name="Text Box 16">
            <a:extLst>
              <a:ext uri="{FF2B5EF4-FFF2-40B4-BE49-F238E27FC236}">
                <a16:creationId xmlns:a16="http://schemas.microsoft.com/office/drawing/2014/main" id="{9EE0DFE3-3774-4961-8346-7B522EC7F6B4}"/>
              </a:ext>
            </a:extLst>
          </p:cNvPr>
          <p:cNvSpPr txBox="1">
            <a:spLocks/>
          </p:cNvSpPr>
          <p:nvPr/>
        </p:nvSpPr>
        <p:spPr bwMode="auto">
          <a:xfrm>
            <a:off x="7315200" y="3551238"/>
            <a:ext cx="28749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400"/>
              <a:t>return 1 (base case)</a:t>
            </a:r>
          </a:p>
        </p:txBody>
      </p:sp>
      <p:sp>
        <p:nvSpPr>
          <p:cNvPr id="108561" name="Text Box 17">
            <a:extLst>
              <a:ext uri="{FF2B5EF4-FFF2-40B4-BE49-F238E27FC236}">
                <a16:creationId xmlns:a16="http://schemas.microsoft.com/office/drawing/2014/main" id="{B3C139B1-ABEE-4FA7-89CD-201CF2A046ED}"/>
              </a:ext>
            </a:extLst>
          </p:cNvPr>
          <p:cNvSpPr txBox="1">
            <a:spLocks/>
          </p:cNvSpPr>
          <p:nvPr/>
        </p:nvSpPr>
        <p:spPr bwMode="auto">
          <a:xfrm>
            <a:off x="7237413" y="585788"/>
            <a:ext cx="57499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08562" name="AutoShape 18">
            <a:extLst>
              <a:ext uri="{FF2B5EF4-FFF2-40B4-BE49-F238E27FC236}">
                <a16:creationId xmlns:a16="http://schemas.microsoft.com/office/drawing/2014/main" id="{5C812090-19E8-432B-BD9A-0036D774A0B9}"/>
              </a:ext>
            </a:extLst>
          </p:cNvPr>
          <p:cNvSpPr>
            <a:spLocks/>
          </p:cNvSpPr>
          <p:nvPr/>
        </p:nvSpPr>
        <p:spPr bwMode="auto">
          <a:xfrm>
            <a:off x="6721475" y="1704976"/>
            <a:ext cx="762000" cy="557212"/>
          </a:xfrm>
          <a:prstGeom prst="rightArrow">
            <a:avLst>
              <a:gd name="adj1" fmla="val 32000"/>
              <a:gd name="adj2" fmla="val 8752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08563" name="Line 19">
            <a:extLst>
              <a:ext uri="{FF2B5EF4-FFF2-40B4-BE49-F238E27FC236}">
                <a16:creationId xmlns:a16="http://schemas.microsoft.com/office/drawing/2014/main" id="{7CF71838-C797-40F0-A14A-B0377024F5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938" y="7572375"/>
            <a:ext cx="10955337" cy="0"/>
          </a:xfrm>
          <a:prstGeom prst="lin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8564" name="Text Box 20">
            <a:extLst>
              <a:ext uri="{FF2B5EF4-FFF2-40B4-BE49-F238E27FC236}">
                <a16:creationId xmlns:a16="http://schemas.microsoft.com/office/drawing/2014/main" id="{FAE58AD8-834E-4EE2-8EFF-EDC87856EE51}"/>
              </a:ext>
            </a:extLst>
          </p:cNvPr>
          <p:cNvSpPr txBox="1">
            <a:spLocks/>
          </p:cNvSpPr>
          <p:nvPr/>
        </p:nvSpPr>
        <p:spPr bwMode="auto">
          <a:xfrm>
            <a:off x="6067425" y="8088313"/>
            <a:ext cx="7413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time</a:t>
            </a:r>
          </a:p>
        </p:txBody>
      </p:sp>
      <p:sp>
        <p:nvSpPr>
          <p:cNvPr id="108565" name="Text Box 21">
            <a:extLst>
              <a:ext uri="{FF2B5EF4-FFF2-40B4-BE49-F238E27FC236}">
                <a16:creationId xmlns:a16="http://schemas.microsoft.com/office/drawing/2014/main" id="{9AC9A9B1-4E43-40B7-8D3C-4EE6B2082215}"/>
              </a:ext>
            </a:extLst>
          </p:cNvPr>
          <p:cNvSpPr txBox="1">
            <a:spLocks/>
          </p:cNvSpPr>
          <p:nvPr/>
        </p:nvSpPr>
        <p:spPr bwMode="auto">
          <a:xfrm>
            <a:off x="1947863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08566" name="Text Box 22">
            <a:extLst>
              <a:ext uri="{FF2B5EF4-FFF2-40B4-BE49-F238E27FC236}">
                <a16:creationId xmlns:a16="http://schemas.microsoft.com/office/drawing/2014/main" id="{22524C10-D75E-43B5-A18F-9C770579A561}"/>
              </a:ext>
            </a:extLst>
          </p:cNvPr>
          <p:cNvSpPr txBox="1">
            <a:spLocks/>
          </p:cNvSpPr>
          <p:nvPr/>
        </p:nvSpPr>
        <p:spPr bwMode="auto">
          <a:xfrm>
            <a:off x="34258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08567" name="Text Box 23">
            <a:extLst>
              <a:ext uri="{FF2B5EF4-FFF2-40B4-BE49-F238E27FC236}">
                <a16:creationId xmlns:a16="http://schemas.microsoft.com/office/drawing/2014/main" id="{4CC1139D-B516-46B1-8251-0BB6CF8D84D1}"/>
              </a:ext>
            </a:extLst>
          </p:cNvPr>
          <p:cNvSpPr txBox="1">
            <a:spLocks/>
          </p:cNvSpPr>
          <p:nvPr/>
        </p:nvSpPr>
        <p:spPr bwMode="auto">
          <a:xfrm>
            <a:off x="47466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08568" name="Text Box 24">
            <a:extLst>
              <a:ext uri="{FF2B5EF4-FFF2-40B4-BE49-F238E27FC236}">
                <a16:creationId xmlns:a16="http://schemas.microsoft.com/office/drawing/2014/main" id="{134FD12A-C450-447B-887A-F9A9C4B125D6}"/>
              </a:ext>
            </a:extLst>
          </p:cNvPr>
          <p:cNvSpPr txBox="1">
            <a:spLocks/>
          </p:cNvSpPr>
          <p:nvPr/>
        </p:nvSpPr>
        <p:spPr bwMode="auto">
          <a:xfrm>
            <a:off x="6253163" y="7645400"/>
            <a:ext cx="3698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08569" name="Text Box 25">
            <a:extLst>
              <a:ext uri="{FF2B5EF4-FFF2-40B4-BE49-F238E27FC236}">
                <a16:creationId xmlns:a16="http://schemas.microsoft.com/office/drawing/2014/main" id="{CCA784C1-7A5D-4B5D-BEB8-D54359ED91E2}"/>
              </a:ext>
            </a:extLst>
          </p:cNvPr>
          <p:cNvSpPr txBox="1">
            <a:spLocks/>
          </p:cNvSpPr>
          <p:nvPr/>
        </p:nvSpPr>
        <p:spPr bwMode="auto">
          <a:xfrm>
            <a:off x="77612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08570" name="Text Box 26">
            <a:extLst>
              <a:ext uri="{FF2B5EF4-FFF2-40B4-BE49-F238E27FC236}">
                <a16:creationId xmlns:a16="http://schemas.microsoft.com/office/drawing/2014/main" id="{482979E4-767F-4B12-B95D-9E943191072B}"/>
              </a:ext>
            </a:extLst>
          </p:cNvPr>
          <p:cNvSpPr txBox="1">
            <a:spLocks/>
          </p:cNvSpPr>
          <p:nvPr/>
        </p:nvSpPr>
        <p:spPr bwMode="auto">
          <a:xfrm>
            <a:off x="92090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08571" name="Text Box 27">
            <a:extLst>
              <a:ext uri="{FF2B5EF4-FFF2-40B4-BE49-F238E27FC236}">
                <a16:creationId xmlns:a16="http://schemas.microsoft.com/office/drawing/2014/main" id="{AEEB8B5E-73D2-49C3-A797-5A25DBD6E95A}"/>
              </a:ext>
            </a:extLst>
          </p:cNvPr>
          <p:cNvSpPr txBox="1">
            <a:spLocks/>
          </p:cNvSpPr>
          <p:nvPr/>
        </p:nvSpPr>
        <p:spPr bwMode="auto">
          <a:xfrm>
            <a:off x="10687050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6</a:t>
            </a:r>
          </a:p>
        </p:txBody>
      </p:sp>
    </p:spTree>
  </p:cSld>
  <p:clrMapOvr>
    <a:masterClrMapping/>
  </p:clrMapOvr>
  <p:transition spd="med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>
            <a:extLst>
              <a:ext uri="{FF2B5EF4-FFF2-40B4-BE49-F238E27FC236}">
                <a16:creationId xmlns:a16="http://schemas.microsoft.com/office/drawing/2014/main" id="{3A0255EE-4F1E-4B91-95DD-BFD212E3E0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215900"/>
            <a:ext cx="4595813" cy="1744663"/>
          </a:xfrm>
        </p:spPr>
        <p:txBody>
          <a:bodyPr anchor="t"/>
          <a:lstStyle/>
          <a:p>
            <a:pPr algn="l"/>
            <a:r>
              <a:rPr lang="en-US" altLang="en-US" sz="4800"/>
              <a:t>Deep Dive:</a:t>
            </a:r>
            <a:br>
              <a:rPr lang="en-US" altLang="en-US" sz="4800"/>
            </a:br>
            <a:r>
              <a:rPr lang="en-US" altLang="en-US" sz="4800"/>
              <a:t>Runtime Stack</a:t>
            </a:r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056978A0-42AF-4423-BED5-CF29E5AEB234}"/>
              </a:ext>
            </a:extLst>
          </p:cNvPr>
          <p:cNvSpPr>
            <a:spLocks/>
          </p:cNvSpPr>
          <p:nvPr/>
        </p:nvSpPr>
        <p:spPr bwMode="auto">
          <a:xfrm>
            <a:off x="1700213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6302A240-7A5C-4E68-983C-C2A422C8E882}"/>
              </a:ext>
            </a:extLst>
          </p:cNvPr>
          <p:cNvSpPr>
            <a:spLocks/>
          </p:cNvSpPr>
          <p:nvPr/>
        </p:nvSpPr>
        <p:spPr bwMode="auto">
          <a:xfrm>
            <a:off x="3178175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id="{39942D8B-2EE0-48E5-85A1-BFE71DA70B1C}"/>
              </a:ext>
            </a:extLst>
          </p:cNvPr>
          <p:cNvSpPr>
            <a:spLocks/>
          </p:cNvSpPr>
          <p:nvPr/>
        </p:nvSpPr>
        <p:spPr bwMode="auto">
          <a:xfrm>
            <a:off x="3178175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9573" name="Rectangle 5">
            <a:extLst>
              <a:ext uri="{FF2B5EF4-FFF2-40B4-BE49-F238E27FC236}">
                <a16:creationId xmlns:a16="http://schemas.microsoft.com/office/drawing/2014/main" id="{565B808E-8C00-4616-A670-80D2BE7E64A4}"/>
              </a:ext>
            </a:extLst>
          </p:cNvPr>
          <p:cNvSpPr>
            <a:spLocks/>
          </p:cNvSpPr>
          <p:nvPr/>
        </p:nvSpPr>
        <p:spPr bwMode="auto">
          <a:xfrm>
            <a:off x="4529138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9574" name="Rectangle 6">
            <a:extLst>
              <a:ext uri="{FF2B5EF4-FFF2-40B4-BE49-F238E27FC236}">
                <a16:creationId xmlns:a16="http://schemas.microsoft.com/office/drawing/2014/main" id="{B826DEF1-374C-4264-8660-B13EC56CE5F6}"/>
              </a:ext>
            </a:extLst>
          </p:cNvPr>
          <p:cNvSpPr>
            <a:spLocks/>
          </p:cNvSpPr>
          <p:nvPr/>
        </p:nvSpPr>
        <p:spPr bwMode="auto">
          <a:xfrm>
            <a:off x="4529138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9575" name="Rectangle 7">
            <a:extLst>
              <a:ext uri="{FF2B5EF4-FFF2-40B4-BE49-F238E27FC236}">
                <a16:creationId xmlns:a16="http://schemas.microsoft.com/office/drawing/2014/main" id="{4A0870C1-86A3-4BA4-8313-F98F40583854}"/>
              </a:ext>
            </a:extLst>
          </p:cNvPr>
          <p:cNvSpPr>
            <a:spLocks/>
          </p:cNvSpPr>
          <p:nvPr/>
        </p:nvSpPr>
        <p:spPr bwMode="auto">
          <a:xfrm>
            <a:off x="4529138" y="4395788"/>
            <a:ext cx="863600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9576" name="Rectangle 8">
            <a:extLst>
              <a:ext uri="{FF2B5EF4-FFF2-40B4-BE49-F238E27FC236}">
                <a16:creationId xmlns:a16="http://schemas.microsoft.com/office/drawing/2014/main" id="{C383740F-1E6E-4CC3-910C-54A7BD873084}"/>
              </a:ext>
            </a:extLst>
          </p:cNvPr>
          <p:cNvSpPr>
            <a:spLocks/>
          </p:cNvSpPr>
          <p:nvPr/>
        </p:nvSpPr>
        <p:spPr bwMode="auto">
          <a:xfrm>
            <a:off x="6005513" y="6870700"/>
            <a:ext cx="865187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9577" name="Rectangle 9">
            <a:extLst>
              <a:ext uri="{FF2B5EF4-FFF2-40B4-BE49-F238E27FC236}">
                <a16:creationId xmlns:a16="http://schemas.microsoft.com/office/drawing/2014/main" id="{8B4E7E6D-6D55-46B3-868A-D2D4A835460E}"/>
              </a:ext>
            </a:extLst>
          </p:cNvPr>
          <p:cNvSpPr>
            <a:spLocks/>
          </p:cNvSpPr>
          <p:nvPr/>
        </p:nvSpPr>
        <p:spPr bwMode="auto">
          <a:xfrm>
            <a:off x="6005513" y="5632450"/>
            <a:ext cx="865187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9578" name="Rectangle 10">
            <a:extLst>
              <a:ext uri="{FF2B5EF4-FFF2-40B4-BE49-F238E27FC236}">
                <a16:creationId xmlns:a16="http://schemas.microsoft.com/office/drawing/2014/main" id="{94494812-C980-43F5-9657-E76F498C8AC7}"/>
              </a:ext>
            </a:extLst>
          </p:cNvPr>
          <p:cNvSpPr>
            <a:spLocks/>
          </p:cNvSpPr>
          <p:nvPr/>
        </p:nvSpPr>
        <p:spPr bwMode="auto">
          <a:xfrm>
            <a:off x="6005513" y="4395788"/>
            <a:ext cx="865187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9579" name="Rectangle 11">
            <a:extLst>
              <a:ext uri="{FF2B5EF4-FFF2-40B4-BE49-F238E27FC236}">
                <a16:creationId xmlns:a16="http://schemas.microsoft.com/office/drawing/2014/main" id="{86B0809B-D6A4-4404-A5CD-7E86D0E2C648}"/>
              </a:ext>
            </a:extLst>
          </p:cNvPr>
          <p:cNvSpPr>
            <a:spLocks/>
          </p:cNvSpPr>
          <p:nvPr/>
        </p:nvSpPr>
        <p:spPr bwMode="auto">
          <a:xfrm>
            <a:off x="6005513" y="3159125"/>
            <a:ext cx="865187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n=1</a:t>
            </a:r>
          </a:p>
        </p:txBody>
      </p:sp>
      <p:sp>
        <p:nvSpPr>
          <p:cNvPr id="109580" name="Rectangle 12">
            <a:extLst>
              <a:ext uri="{FF2B5EF4-FFF2-40B4-BE49-F238E27FC236}">
                <a16:creationId xmlns:a16="http://schemas.microsoft.com/office/drawing/2014/main" id="{0CDA19BC-7289-4054-BF26-C4249D3EC601}"/>
              </a:ext>
            </a:extLst>
          </p:cNvPr>
          <p:cNvSpPr>
            <a:spLocks/>
          </p:cNvSpPr>
          <p:nvPr/>
        </p:nvSpPr>
        <p:spPr bwMode="auto">
          <a:xfrm>
            <a:off x="7483475" y="688975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9581" name="Rectangle 13">
            <a:extLst>
              <a:ext uri="{FF2B5EF4-FFF2-40B4-BE49-F238E27FC236}">
                <a16:creationId xmlns:a16="http://schemas.microsoft.com/office/drawing/2014/main" id="{4CEAA26E-124B-48CE-AC23-21AF1A3A7A58}"/>
              </a:ext>
            </a:extLst>
          </p:cNvPr>
          <p:cNvSpPr>
            <a:spLocks/>
          </p:cNvSpPr>
          <p:nvPr/>
        </p:nvSpPr>
        <p:spPr bwMode="auto">
          <a:xfrm>
            <a:off x="7483475" y="565150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9582" name="Rectangle 14">
            <a:extLst>
              <a:ext uri="{FF2B5EF4-FFF2-40B4-BE49-F238E27FC236}">
                <a16:creationId xmlns:a16="http://schemas.microsoft.com/office/drawing/2014/main" id="{734A928B-13EB-41CA-A944-9A1B1856B217}"/>
              </a:ext>
            </a:extLst>
          </p:cNvPr>
          <p:cNvSpPr>
            <a:spLocks/>
          </p:cNvSpPr>
          <p:nvPr/>
        </p:nvSpPr>
        <p:spPr bwMode="auto">
          <a:xfrm>
            <a:off x="7483475" y="4414838"/>
            <a:ext cx="863600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p=1</a:t>
            </a:r>
          </a:p>
        </p:txBody>
      </p:sp>
      <p:sp>
        <p:nvSpPr>
          <p:cNvPr id="109583" name="AutoShape 15">
            <a:extLst>
              <a:ext uri="{FF2B5EF4-FFF2-40B4-BE49-F238E27FC236}">
                <a16:creationId xmlns:a16="http://schemas.microsoft.com/office/drawing/2014/main" id="{9F7B42B3-FE86-4AA1-8A74-1F2FBA52F6B3}"/>
              </a:ext>
            </a:extLst>
          </p:cNvPr>
          <p:cNvSpPr>
            <a:spLocks/>
          </p:cNvSpPr>
          <p:nvPr/>
        </p:nvSpPr>
        <p:spPr bwMode="auto">
          <a:xfrm>
            <a:off x="6950075" y="3921125"/>
            <a:ext cx="493713" cy="1423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9584" name="Text Box 16">
            <a:extLst>
              <a:ext uri="{FF2B5EF4-FFF2-40B4-BE49-F238E27FC236}">
                <a16:creationId xmlns:a16="http://schemas.microsoft.com/office/drawing/2014/main" id="{CC7EFFC8-F404-4776-B3B8-77B32A48646A}"/>
              </a:ext>
            </a:extLst>
          </p:cNvPr>
          <p:cNvSpPr txBox="1">
            <a:spLocks/>
          </p:cNvSpPr>
          <p:nvPr/>
        </p:nvSpPr>
        <p:spPr bwMode="auto">
          <a:xfrm>
            <a:off x="7315200" y="3551238"/>
            <a:ext cx="28749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400"/>
              <a:t>return 1 (base case)</a:t>
            </a:r>
          </a:p>
        </p:txBody>
      </p:sp>
      <p:sp>
        <p:nvSpPr>
          <p:cNvPr id="109585" name="Text Box 17">
            <a:extLst>
              <a:ext uri="{FF2B5EF4-FFF2-40B4-BE49-F238E27FC236}">
                <a16:creationId xmlns:a16="http://schemas.microsoft.com/office/drawing/2014/main" id="{2BB4DC1F-4FFD-4ABF-902E-FE0816AB2960}"/>
              </a:ext>
            </a:extLst>
          </p:cNvPr>
          <p:cNvSpPr txBox="1">
            <a:spLocks/>
          </p:cNvSpPr>
          <p:nvPr/>
        </p:nvSpPr>
        <p:spPr bwMode="auto">
          <a:xfrm>
            <a:off x="7237413" y="585788"/>
            <a:ext cx="57499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09586" name="AutoShape 18">
            <a:extLst>
              <a:ext uri="{FF2B5EF4-FFF2-40B4-BE49-F238E27FC236}">
                <a16:creationId xmlns:a16="http://schemas.microsoft.com/office/drawing/2014/main" id="{E09B283A-14A7-48D9-B4D7-FB821C90D4BD}"/>
              </a:ext>
            </a:extLst>
          </p:cNvPr>
          <p:cNvSpPr>
            <a:spLocks/>
          </p:cNvSpPr>
          <p:nvPr/>
        </p:nvSpPr>
        <p:spPr bwMode="auto">
          <a:xfrm>
            <a:off x="6721475" y="2062957"/>
            <a:ext cx="762000" cy="557212"/>
          </a:xfrm>
          <a:prstGeom prst="rightArrow">
            <a:avLst>
              <a:gd name="adj1" fmla="val 32000"/>
              <a:gd name="adj2" fmla="val 8752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09587" name="Line 19">
            <a:extLst>
              <a:ext uri="{FF2B5EF4-FFF2-40B4-BE49-F238E27FC236}">
                <a16:creationId xmlns:a16="http://schemas.microsoft.com/office/drawing/2014/main" id="{F3A9C806-1477-430D-B8BD-6F50D0AF7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938" y="7572375"/>
            <a:ext cx="10955337" cy="0"/>
          </a:xfrm>
          <a:prstGeom prst="lin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9588" name="Text Box 20">
            <a:extLst>
              <a:ext uri="{FF2B5EF4-FFF2-40B4-BE49-F238E27FC236}">
                <a16:creationId xmlns:a16="http://schemas.microsoft.com/office/drawing/2014/main" id="{F9054BE6-9733-46E1-898C-7C1C39C8344A}"/>
              </a:ext>
            </a:extLst>
          </p:cNvPr>
          <p:cNvSpPr txBox="1">
            <a:spLocks/>
          </p:cNvSpPr>
          <p:nvPr/>
        </p:nvSpPr>
        <p:spPr bwMode="auto">
          <a:xfrm>
            <a:off x="6067425" y="8088313"/>
            <a:ext cx="7413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time</a:t>
            </a:r>
          </a:p>
        </p:txBody>
      </p:sp>
      <p:sp>
        <p:nvSpPr>
          <p:cNvPr id="109589" name="Text Box 21">
            <a:extLst>
              <a:ext uri="{FF2B5EF4-FFF2-40B4-BE49-F238E27FC236}">
                <a16:creationId xmlns:a16="http://schemas.microsoft.com/office/drawing/2014/main" id="{1D8FB326-F8CD-4253-8CA3-52BFA8662610}"/>
              </a:ext>
            </a:extLst>
          </p:cNvPr>
          <p:cNvSpPr txBox="1">
            <a:spLocks/>
          </p:cNvSpPr>
          <p:nvPr/>
        </p:nvSpPr>
        <p:spPr bwMode="auto">
          <a:xfrm>
            <a:off x="1947863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09590" name="Text Box 22">
            <a:extLst>
              <a:ext uri="{FF2B5EF4-FFF2-40B4-BE49-F238E27FC236}">
                <a16:creationId xmlns:a16="http://schemas.microsoft.com/office/drawing/2014/main" id="{F67F623E-F5B7-4606-BF88-28D6B062CD0A}"/>
              </a:ext>
            </a:extLst>
          </p:cNvPr>
          <p:cNvSpPr txBox="1">
            <a:spLocks/>
          </p:cNvSpPr>
          <p:nvPr/>
        </p:nvSpPr>
        <p:spPr bwMode="auto">
          <a:xfrm>
            <a:off x="34258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09591" name="Text Box 23">
            <a:extLst>
              <a:ext uri="{FF2B5EF4-FFF2-40B4-BE49-F238E27FC236}">
                <a16:creationId xmlns:a16="http://schemas.microsoft.com/office/drawing/2014/main" id="{04E99201-32BA-4485-8040-30E19AE86281}"/>
              </a:ext>
            </a:extLst>
          </p:cNvPr>
          <p:cNvSpPr txBox="1">
            <a:spLocks/>
          </p:cNvSpPr>
          <p:nvPr/>
        </p:nvSpPr>
        <p:spPr bwMode="auto">
          <a:xfrm>
            <a:off x="47466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09592" name="Text Box 24">
            <a:extLst>
              <a:ext uri="{FF2B5EF4-FFF2-40B4-BE49-F238E27FC236}">
                <a16:creationId xmlns:a16="http://schemas.microsoft.com/office/drawing/2014/main" id="{FC94A39C-D816-4BFF-A0DF-378D2A734F7B}"/>
              </a:ext>
            </a:extLst>
          </p:cNvPr>
          <p:cNvSpPr txBox="1">
            <a:spLocks/>
          </p:cNvSpPr>
          <p:nvPr/>
        </p:nvSpPr>
        <p:spPr bwMode="auto">
          <a:xfrm>
            <a:off x="6253163" y="7645400"/>
            <a:ext cx="3698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09593" name="Text Box 25">
            <a:extLst>
              <a:ext uri="{FF2B5EF4-FFF2-40B4-BE49-F238E27FC236}">
                <a16:creationId xmlns:a16="http://schemas.microsoft.com/office/drawing/2014/main" id="{24D5ED1C-6844-4A98-8F14-86FE4BDEF6C5}"/>
              </a:ext>
            </a:extLst>
          </p:cNvPr>
          <p:cNvSpPr txBox="1">
            <a:spLocks/>
          </p:cNvSpPr>
          <p:nvPr/>
        </p:nvSpPr>
        <p:spPr bwMode="auto">
          <a:xfrm>
            <a:off x="77612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09594" name="Text Box 26">
            <a:extLst>
              <a:ext uri="{FF2B5EF4-FFF2-40B4-BE49-F238E27FC236}">
                <a16:creationId xmlns:a16="http://schemas.microsoft.com/office/drawing/2014/main" id="{D2C3EF74-7C78-458B-80BB-311CF44F4AE9}"/>
              </a:ext>
            </a:extLst>
          </p:cNvPr>
          <p:cNvSpPr txBox="1">
            <a:spLocks/>
          </p:cNvSpPr>
          <p:nvPr/>
        </p:nvSpPr>
        <p:spPr bwMode="auto">
          <a:xfrm>
            <a:off x="92090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33568211-3B10-4004-B347-4799A38F2FD1}"/>
              </a:ext>
            </a:extLst>
          </p:cNvPr>
          <p:cNvSpPr txBox="1">
            <a:spLocks/>
          </p:cNvSpPr>
          <p:nvPr/>
        </p:nvSpPr>
        <p:spPr bwMode="auto">
          <a:xfrm>
            <a:off x="10687050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6</a:t>
            </a:r>
          </a:p>
        </p:txBody>
      </p:sp>
    </p:spTree>
  </p:cSld>
  <p:clrMapOvr>
    <a:masterClrMapping/>
  </p:clrMapOvr>
  <p:transition spd="med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1">
            <a:extLst>
              <a:ext uri="{FF2B5EF4-FFF2-40B4-BE49-F238E27FC236}">
                <a16:creationId xmlns:a16="http://schemas.microsoft.com/office/drawing/2014/main" id="{61FA15EF-41E6-492C-865D-4D5005A1EDBC}"/>
              </a:ext>
            </a:extLst>
          </p:cNvPr>
          <p:cNvSpPr>
            <a:spLocks/>
          </p:cNvSpPr>
          <p:nvPr/>
        </p:nvSpPr>
        <p:spPr bwMode="auto">
          <a:xfrm>
            <a:off x="1700213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8578982D-5269-4F63-BD73-7DB59D6BDF67}"/>
              </a:ext>
            </a:extLst>
          </p:cNvPr>
          <p:cNvSpPr>
            <a:spLocks/>
          </p:cNvSpPr>
          <p:nvPr/>
        </p:nvSpPr>
        <p:spPr bwMode="auto">
          <a:xfrm>
            <a:off x="3178175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3E044DF6-FAC8-4E21-8AF1-757BAB8F0006}"/>
              </a:ext>
            </a:extLst>
          </p:cNvPr>
          <p:cNvSpPr>
            <a:spLocks/>
          </p:cNvSpPr>
          <p:nvPr/>
        </p:nvSpPr>
        <p:spPr bwMode="auto">
          <a:xfrm>
            <a:off x="3178175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0596" name="Rectangle 4">
            <a:extLst>
              <a:ext uri="{FF2B5EF4-FFF2-40B4-BE49-F238E27FC236}">
                <a16:creationId xmlns:a16="http://schemas.microsoft.com/office/drawing/2014/main" id="{6F5EA116-8D52-4260-B5E4-5265E5798309}"/>
              </a:ext>
            </a:extLst>
          </p:cNvPr>
          <p:cNvSpPr>
            <a:spLocks/>
          </p:cNvSpPr>
          <p:nvPr/>
        </p:nvSpPr>
        <p:spPr bwMode="auto">
          <a:xfrm>
            <a:off x="4529138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0597" name="Rectangle 5">
            <a:extLst>
              <a:ext uri="{FF2B5EF4-FFF2-40B4-BE49-F238E27FC236}">
                <a16:creationId xmlns:a16="http://schemas.microsoft.com/office/drawing/2014/main" id="{E092C2E5-6AC7-4AD4-8E06-C242B0C893CE}"/>
              </a:ext>
            </a:extLst>
          </p:cNvPr>
          <p:cNvSpPr>
            <a:spLocks/>
          </p:cNvSpPr>
          <p:nvPr/>
        </p:nvSpPr>
        <p:spPr bwMode="auto">
          <a:xfrm>
            <a:off x="4529138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0598" name="Rectangle 6">
            <a:extLst>
              <a:ext uri="{FF2B5EF4-FFF2-40B4-BE49-F238E27FC236}">
                <a16:creationId xmlns:a16="http://schemas.microsoft.com/office/drawing/2014/main" id="{88757356-19DC-4F41-AA97-0796E434ECC3}"/>
              </a:ext>
            </a:extLst>
          </p:cNvPr>
          <p:cNvSpPr>
            <a:spLocks/>
          </p:cNvSpPr>
          <p:nvPr/>
        </p:nvSpPr>
        <p:spPr bwMode="auto">
          <a:xfrm>
            <a:off x="4529138" y="4395788"/>
            <a:ext cx="863600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0599" name="Rectangle 7">
            <a:extLst>
              <a:ext uri="{FF2B5EF4-FFF2-40B4-BE49-F238E27FC236}">
                <a16:creationId xmlns:a16="http://schemas.microsoft.com/office/drawing/2014/main" id="{DF2EA3F8-F8DC-4D68-91EA-F249DB1CD8FD}"/>
              </a:ext>
            </a:extLst>
          </p:cNvPr>
          <p:cNvSpPr>
            <a:spLocks/>
          </p:cNvSpPr>
          <p:nvPr/>
        </p:nvSpPr>
        <p:spPr bwMode="auto">
          <a:xfrm>
            <a:off x="6005513" y="6870700"/>
            <a:ext cx="865187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0600" name="Rectangle 8">
            <a:extLst>
              <a:ext uri="{FF2B5EF4-FFF2-40B4-BE49-F238E27FC236}">
                <a16:creationId xmlns:a16="http://schemas.microsoft.com/office/drawing/2014/main" id="{C75FD3ED-D97F-4635-8DB0-80E33E06E2FD}"/>
              </a:ext>
            </a:extLst>
          </p:cNvPr>
          <p:cNvSpPr>
            <a:spLocks/>
          </p:cNvSpPr>
          <p:nvPr/>
        </p:nvSpPr>
        <p:spPr bwMode="auto">
          <a:xfrm>
            <a:off x="6005513" y="5632450"/>
            <a:ext cx="865187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0601" name="Rectangle 9">
            <a:extLst>
              <a:ext uri="{FF2B5EF4-FFF2-40B4-BE49-F238E27FC236}">
                <a16:creationId xmlns:a16="http://schemas.microsoft.com/office/drawing/2014/main" id="{82608445-E29D-4FE2-A5DF-5967C4A02423}"/>
              </a:ext>
            </a:extLst>
          </p:cNvPr>
          <p:cNvSpPr>
            <a:spLocks/>
          </p:cNvSpPr>
          <p:nvPr/>
        </p:nvSpPr>
        <p:spPr bwMode="auto">
          <a:xfrm>
            <a:off x="6005513" y="4395788"/>
            <a:ext cx="865187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0602" name="Rectangle 10">
            <a:extLst>
              <a:ext uri="{FF2B5EF4-FFF2-40B4-BE49-F238E27FC236}">
                <a16:creationId xmlns:a16="http://schemas.microsoft.com/office/drawing/2014/main" id="{538B892C-AFF3-4DC4-958A-FD4B884D58D1}"/>
              </a:ext>
            </a:extLst>
          </p:cNvPr>
          <p:cNvSpPr>
            <a:spLocks/>
          </p:cNvSpPr>
          <p:nvPr/>
        </p:nvSpPr>
        <p:spPr bwMode="auto">
          <a:xfrm>
            <a:off x="6005513" y="3159125"/>
            <a:ext cx="865187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n=1</a:t>
            </a:r>
          </a:p>
        </p:txBody>
      </p:sp>
      <p:sp>
        <p:nvSpPr>
          <p:cNvPr id="110603" name="Rectangle 11">
            <a:extLst>
              <a:ext uri="{FF2B5EF4-FFF2-40B4-BE49-F238E27FC236}">
                <a16:creationId xmlns:a16="http://schemas.microsoft.com/office/drawing/2014/main" id="{485907AD-FC6E-426A-8B7E-73F3A76D93E4}"/>
              </a:ext>
            </a:extLst>
          </p:cNvPr>
          <p:cNvSpPr>
            <a:spLocks/>
          </p:cNvSpPr>
          <p:nvPr/>
        </p:nvSpPr>
        <p:spPr bwMode="auto">
          <a:xfrm>
            <a:off x="7483475" y="688975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0604" name="Rectangle 12">
            <a:extLst>
              <a:ext uri="{FF2B5EF4-FFF2-40B4-BE49-F238E27FC236}">
                <a16:creationId xmlns:a16="http://schemas.microsoft.com/office/drawing/2014/main" id="{C44DAF34-A35F-419A-86B7-3448A8A95619}"/>
              </a:ext>
            </a:extLst>
          </p:cNvPr>
          <p:cNvSpPr>
            <a:spLocks/>
          </p:cNvSpPr>
          <p:nvPr/>
        </p:nvSpPr>
        <p:spPr bwMode="auto">
          <a:xfrm>
            <a:off x="7483475" y="565150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0605" name="Rectangle 13">
            <a:extLst>
              <a:ext uri="{FF2B5EF4-FFF2-40B4-BE49-F238E27FC236}">
                <a16:creationId xmlns:a16="http://schemas.microsoft.com/office/drawing/2014/main" id="{33D5D943-2248-4EB5-8CAD-122F44372D92}"/>
              </a:ext>
            </a:extLst>
          </p:cNvPr>
          <p:cNvSpPr>
            <a:spLocks/>
          </p:cNvSpPr>
          <p:nvPr/>
        </p:nvSpPr>
        <p:spPr bwMode="auto">
          <a:xfrm>
            <a:off x="7483475" y="4414838"/>
            <a:ext cx="863600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p=1</a:t>
            </a:r>
          </a:p>
        </p:txBody>
      </p:sp>
      <p:sp>
        <p:nvSpPr>
          <p:cNvPr id="110606" name="AutoShape 14">
            <a:extLst>
              <a:ext uri="{FF2B5EF4-FFF2-40B4-BE49-F238E27FC236}">
                <a16:creationId xmlns:a16="http://schemas.microsoft.com/office/drawing/2014/main" id="{BE6CA922-9644-4755-8B44-23AD569D8A75}"/>
              </a:ext>
            </a:extLst>
          </p:cNvPr>
          <p:cNvSpPr>
            <a:spLocks/>
          </p:cNvSpPr>
          <p:nvPr/>
        </p:nvSpPr>
        <p:spPr bwMode="auto">
          <a:xfrm>
            <a:off x="6950075" y="3921125"/>
            <a:ext cx="493713" cy="1423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10607" name="AutoShape 15">
            <a:extLst>
              <a:ext uri="{FF2B5EF4-FFF2-40B4-BE49-F238E27FC236}">
                <a16:creationId xmlns:a16="http://schemas.microsoft.com/office/drawing/2014/main" id="{89F91E3B-C547-4D1B-B9A9-BBC3D4EE9098}"/>
              </a:ext>
            </a:extLst>
          </p:cNvPr>
          <p:cNvSpPr>
            <a:spLocks/>
          </p:cNvSpPr>
          <p:nvPr/>
        </p:nvSpPr>
        <p:spPr bwMode="auto">
          <a:xfrm>
            <a:off x="8408988" y="5229225"/>
            <a:ext cx="492125" cy="1423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10608" name="Text Box 16">
            <a:extLst>
              <a:ext uri="{FF2B5EF4-FFF2-40B4-BE49-F238E27FC236}">
                <a16:creationId xmlns:a16="http://schemas.microsoft.com/office/drawing/2014/main" id="{4D13E68D-D5F4-4250-BC2B-249F6D30F98D}"/>
              </a:ext>
            </a:extLst>
          </p:cNvPr>
          <p:cNvSpPr txBox="1">
            <a:spLocks/>
          </p:cNvSpPr>
          <p:nvPr/>
        </p:nvSpPr>
        <p:spPr bwMode="auto">
          <a:xfrm>
            <a:off x="7315200" y="3551238"/>
            <a:ext cx="28749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400"/>
              <a:t>return 1 (base case)</a:t>
            </a:r>
          </a:p>
        </p:txBody>
      </p:sp>
      <p:sp>
        <p:nvSpPr>
          <p:cNvPr id="110609" name="Text Box 17">
            <a:extLst>
              <a:ext uri="{FF2B5EF4-FFF2-40B4-BE49-F238E27FC236}">
                <a16:creationId xmlns:a16="http://schemas.microsoft.com/office/drawing/2014/main" id="{163ED193-3001-4F99-83F1-263C13E08C4A}"/>
              </a:ext>
            </a:extLst>
          </p:cNvPr>
          <p:cNvSpPr txBox="1">
            <a:spLocks/>
          </p:cNvSpPr>
          <p:nvPr/>
        </p:nvSpPr>
        <p:spPr bwMode="auto">
          <a:xfrm>
            <a:off x="8610600" y="4787900"/>
            <a:ext cx="19256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400"/>
              <a:t>return 2 (n*p)</a:t>
            </a:r>
          </a:p>
        </p:txBody>
      </p:sp>
      <p:sp>
        <p:nvSpPr>
          <p:cNvPr id="110610" name="Text Box 18">
            <a:extLst>
              <a:ext uri="{FF2B5EF4-FFF2-40B4-BE49-F238E27FC236}">
                <a16:creationId xmlns:a16="http://schemas.microsoft.com/office/drawing/2014/main" id="{07A00C37-35E1-4B17-BFDB-ADB0D64484E3}"/>
              </a:ext>
            </a:extLst>
          </p:cNvPr>
          <p:cNvSpPr txBox="1">
            <a:spLocks/>
          </p:cNvSpPr>
          <p:nvPr/>
        </p:nvSpPr>
        <p:spPr bwMode="auto">
          <a:xfrm>
            <a:off x="7237413" y="585788"/>
            <a:ext cx="57499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10611" name="AutoShape 19">
            <a:extLst>
              <a:ext uri="{FF2B5EF4-FFF2-40B4-BE49-F238E27FC236}">
                <a16:creationId xmlns:a16="http://schemas.microsoft.com/office/drawing/2014/main" id="{7E9D6503-EA14-4918-A13F-D6A1113F6894}"/>
              </a:ext>
            </a:extLst>
          </p:cNvPr>
          <p:cNvSpPr>
            <a:spLocks/>
          </p:cNvSpPr>
          <p:nvPr/>
        </p:nvSpPr>
        <p:spPr bwMode="auto">
          <a:xfrm>
            <a:off x="6690467" y="2044701"/>
            <a:ext cx="762000" cy="557212"/>
          </a:xfrm>
          <a:prstGeom prst="rightArrow">
            <a:avLst>
              <a:gd name="adj1" fmla="val 32000"/>
              <a:gd name="adj2" fmla="val 8752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10612" name="Line 20">
            <a:extLst>
              <a:ext uri="{FF2B5EF4-FFF2-40B4-BE49-F238E27FC236}">
                <a16:creationId xmlns:a16="http://schemas.microsoft.com/office/drawing/2014/main" id="{38F40B0A-3422-4F51-B989-2F33C492FF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938" y="7572375"/>
            <a:ext cx="10955337" cy="0"/>
          </a:xfrm>
          <a:prstGeom prst="lin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10613" name="Text Box 21">
            <a:extLst>
              <a:ext uri="{FF2B5EF4-FFF2-40B4-BE49-F238E27FC236}">
                <a16:creationId xmlns:a16="http://schemas.microsoft.com/office/drawing/2014/main" id="{FC5DAA35-0BB8-43D2-8DC3-C0B6CBB8D11F}"/>
              </a:ext>
            </a:extLst>
          </p:cNvPr>
          <p:cNvSpPr txBox="1">
            <a:spLocks/>
          </p:cNvSpPr>
          <p:nvPr/>
        </p:nvSpPr>
        <p:spPr bwMode="auto">
          <a:xfrm>
            <a:off x="6067425" y="8088313"/>
            <a:ext cx="7413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time</a:t>
            </a:r>
          </a:p>
        </p:txBody>
      </p:sp>
      <p:sp>
        <p:nvSpPr>
          <p:cNvPr id="110614" name="Text Box 22">
            <a:extLst>
              <a:ext uri="{FF2B5EF4-FFF2-40B4-BE49-F238E27FC236}">
                <a16:creationId xmlns:a16="http://schemas.microsoft.com/office/drawing/2014/main" id="{078ADB27-02F4-4336-A9A9-83298EB8D55F}"/>
              </a:ext>
            </a:extLst>
          </p:cNvPr>
          <p:cNvSpPr txBox="1">
            <a:spLocks/>
          </p:cNvSpPr>
          <p:nvPr/>
        </p:nvSpPr>
        <p:spPr bwMode="auto">
          <a:xfrm>
            <a:off x="1947863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10615" name="Text Box 23">
            <a:extLst>
              <a:ext uri="{FF2B5EF4-FFF2-40B4-BE49-F238E27FC236}">
                <a16:creationId xmlns:a16="http://schemas.microsoft.com/office/drawing/2014/main" id="{B3A3B1FD-41D2-40B2-ABE7-6B088563353A}"/>
              </a:ext>
            </a:extLst>
          </p:cNvPr>
          <p:cNvSpPr txBox="1">
            <a:spLocks/>
          </p:cNvSpPr>
          <p:nvPr/>
        </p:nvSpPr>
        <p:spPr bwMode="auto">
          <a:xfrm>
            <a:off x="34258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10616" name="Text Box 24">
            <a:extLst>
              <a:ext uri="{FF2B5EF4-FFF2-40B4-BE49-F238E27FC236}">
                <a16:creationId xmlns:a16="http://schemas.microsoft.com/office/drawing/2014/main" id="{68568965-0EF2-49D2-A282-EDA09E8EEF41}"/>
              </a:ext>
            </a:extLst>
          </p:cNvPr>
          <p:cNvSpPr txBox="1">
            <a:spLocks/>
          </p:cNvSpPr>
          <p:nvPr/>
        </p:nvSpPr>
        <p:spPr bwMode="auto">
          <a:xfrm>
            <a:off x="47466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10617" name="Text Box 25">
            <a:extLst>
              <a:ext uri="{FF2B5EF4-FFF2-40B4-BE49-F238E27FC236}">
                <a16:creationId xmlns:a16="http://schemas.microsoft.com/office/drawing/2014/main" id="{84BE52D4-45F4-4126-9138-AA6925198B2F}"/>
              </a:ext>
            </a:extLst>
          </p:cNvPr>
          <p:cNvSpPr txBox="1">
            <a:spLocks/>
          </p:cNvSpPr>
          <p:nvPr/>
        </p:nvSpPr>
        <p:spPr bwMode="auto">
          <a:xfrm>
            <a:off x="6253163" y="7645400"/>
            <a:ext cx="3698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10618" name="Text Box 26">
            <a:extLst>
              <a:ext uri="{FF2B5EF4-FFF2-40B4-BE49-F238E27FC236}">
                <a16:creationId xmlns:a16="http://schemas.microsoft.com/office/drawing/2014/main" id="{83AC4459-343B-416C-A61B-67251DD39E15}"/>
              </a:ext>
            </a:extLst>
          </p:cNvPr>
          <p:cNvSpPr txBox="1">
            <a:spLocks/>
          </p:cNvSpPr>
          <p:nvPr/>
        </p:nvSpPr>
        <p:spPr bwMode="auto">
          <a:xfrm>
            <a:off x="77612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10619" name="Text Box 27">
            <a:extLst>
              <a:ext uri="{FF2B5EF4-FFF2-40B4-BE49-F238E27FC236}">
                <a16:creationId xmlns:a16="http://schemas.microsoft.com/office/drawing/2014/main" id="{A400CBFD-5CED-4AAF-8ADE-62DF190D4A48}"/>
              </a:ext>
            </a:extLst>
          </p:cNvPr>
          <p:cNvSpPr txBox="1">
            <a:spLocks/>
          </p:cNvSpPr>
          <p:nvPr/>
        </p:nvSpPr>
        <p:spPr bwMode="auto">
          <a:xfrm>
            <a:off x="92090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10620" name="Text Box 28">
            <a:extLst>
              <a:ext uri="{FF2B5EF4-FFF2-40B4-BE49-F238E27FC236}">
                <a16:creationId xmlns:a16="http://schemas.microsoft.com/office/drawing/2014/main" id="{93C466CF-009B-4C43-A8E9-AF8717A8DE06}"/>
              </a:ext>
            </a:extLst>
          </p:cNvPr>
          <p:cNvSpPr txBox="1">
            <a:spLocks/>
          </p:cNvSpPr>
          <p:nvPr/>
        </p:nvSpPr>
        <p:spPr bwMode="auto">
          <a:xfrm>
            <a:off x="10687050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110621" name="Rectangle 29">
            <a:extLst>
              <a:ext uri="{FF2B5EF4-FFF2-40B4-BE49-F238E27FC236}">
                <a16:creationId xmlns:a16="http://schemas.microsoft.com/office/drawing/2014/main" id="{A0BAA23C-6F27-42C6-804F-5DB7FAEAAC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215900"/>
            <a:ext cx="4595813" cy="1744663"/>
          </a:xfrm>
        </p:spPr>
        <p:txBody>
          <a:bodyPr anchor="t"/>
          <a:lstStyle/>
          <a:p>
            <a:pPr algn="l"/>
            <a:r>
              <a:rPr lang="en-US" altLang="en-US" sz="4800"/>
              <a:t>Deep Dive:</a:t>
            </a:r>
            <a:br>
              <a:rPr lang="en-US" altLang="en-US" sz="4800"/>
            </a:br>
            <a:r>
              <a:rPr lang="en-US" altLang="en-US" sz="4800"/>
              <a:t>Runtime Stack</a:t>
            </a:r>
          </a:p>
        </p:txBody>
      </p:sp>
    </p:spTree>
  </p:cSld>
  <p:clrMapOvr>
    <a:masterClrMapping/>
  </p:clrMapOvr>
  <p:transition spd="med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1">
            <a:extLst>
              <a:ext uri="{FF2B5EF4-FFF2-40B4-BE49-F238E27FC236}">
                <a16:creationId xmlns:a16="http://schemas.microsoft.com/office/drawing/2014/main" id="{5E99FF0F-C4E9-481B-967C-679205A07E87}"/>
              </a:ext>
            </a:extLst>
          </p:cNvPr>
          <p:cNvSpPr>
            <a:spLocks/>
          </p:cNvSpPr>
          <p:nvPr/>
        </p:nvSpPr>
        <p:spPr bwMode="auto">
          <a:xfrm>
            <a:off x="1700213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40F72366-6FE6-48E2-8982-8F405224AB57}"/>
              </a:ext>
            </a:extLst>
          </p:cNvPr>
          <p:cNvSpPr>
            <a:spLocks/>
          </p:cNvSpPr>
          <p:nvPr/>
        </p:nvSpPr>
        <p:spPr bwMode="auto">
          <a:xfrm>
            <a:off x="3178175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38AC1ACF-8703-490C-8315-22AFFAB30F01}"/>
              </a:ext>
            </a:extLst>
          </p:cNvPr>
          <p:cNvSpPr>
            <a:spLocks/>
          </p:cNvSpPr>
          <p:nvPr/>
        </p:nvSpPr>
        <p:spPr bwMode="auto">
          <a:xfrm>
            <a:off x="3178175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1620" name="Rectangle 4">
            <a:extLst>
              <a:ext uri="{FF2B5EF4-FFF2-40B4-BE49-F238E27FC236}">
                <a16:creationId xmlns:a16="http://schemas.microsoft.com/office/drawing/2014/main" id="{621B337D-D29D-4339-8ABF-9342D0F4C715}"/>
              </a:ext>
            </a:extLst>
          </p:cNvPr>
          <p:cNvSpPr>
            <a:spLocks/>
          </p:cNvSpPr>
          <p:nvPr/>
        </p:nvSpPr>
        <p:spPr bwMode="auto">
          <a:xfrm>
            <a:off x="4529138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AA119F64-3E7C-497C-B683-3951B86AD2AF}"/>
              </a:ext>
            </a:extLst>
          </p:cNvPr>
          <p:cNvSpPr>
            <a:spLocks/>
          </p:cNvSpPr>
          <p:nvPr/>
        </p:nvSpPr>
        <p:spPr bwMode="auto">
          <a:xfrm>
            <a:off x="4529138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1622" name="Rectangle 6">
            <a:extLst>
              <a:ext uri="{FF2B5EF4-FFF2-40B4-BE49-F238E27FC236}">
                <a16:creationId xmlns:a16="http://schemas.microsoft.com/office/drawing/2014/main" id="{716135A6-80FC-4860-AE76-FEE96AA322D1}"/>
              </a:ext>
            </a:extLst>
          </p:cNvPr>
          <p:cNvSpPr>
            <a:spLocks/>
          </p:cNvSpPr>
          <p:nvPr/>
        </p:nvSpPr>
        <p:spPr bwMode="auto">
          <a:xfrm>
            <a:off x="4529138" y="4395788"/>
            <a:ext cx="863600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1623" name="Rectangle 7">
            <a:extLst>
              <a:ext uri="{FF2B5EF4-FFF2-40B4-BE49-F238E27FC236}">
                <a16:creationId xmlns:a16="http://schemas.microsoft.com/office/drawing/2014/main" id="{6899BAE1-921C-4413-8B67-B28137A62B9B}"/>
              </a:ext>
            </a:extLst>
          </p:cNvPr>
          <p:cNvSpPr>
            <a:spLocks/>
          </p:cNvSpPr>
          <p:nvPr/>
        </p:nvSpPr>
        <p:spPr bwMode="auto">
          <a:xfrm>
            <a:off x="6005513" y="6870700"/>
            <a:ext cx="865187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1624" name="Rectangle 8">
            <a:extLst>
              <a:ext uri="{FF2B5EF4-FFF2-40B4-BE49-F238E27FC236}">
                <a16:creationId xmlns:a16="http://schemas.microsoft.com/office/drawing/2014/main" id="{C6C86036-60F0-47EF-8527-F6D9A557F153}"/>
              </a:ext>
            </a:extLst>
          </p:cNvPr>
          <p:cNvSpPr>
            <a:spLocks/>
          </p:cNvSpPr>
          <p:nvPr/>
        </p:nvSpPr>
        <p:spPr bwMode="auto">
          <a:xfrm>
            <a:off x="6005513" y="5632450"/>
            <a:ext cx="865187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1625" name="Rectangle 9">
            <a:extLst>
              <a:ext uri="{FF2B5EF4-FFF2-40B4-BE49-F238E27FC236}">
                <a16:creationId xmlns:a16="http://schemas.microsoft.com/office/drawing/2014/main" id="{8E0DB8AF-7BBA-42C7-9FC3-12B20B3C7317}"/>
              </a:ext>
            </a:extLst>
          </p:cNvPr>
          <p:cNvSpPr>
            <a:spLocks/>
          </p:cNvSpPr>
          <p:nvPr/>
        </p:nvSpPr>
        <p:spPr bwMode="auto">
          <a:xfrm>
            <a:off x="6005513" y="4395788"/>
            <a:ext cx="865187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1626" name="Rectangle 10">
            <a:extLst>
              <a:ext uri="{FF2B5EF4-FFF2-40B4-BE49-F238E27FC236}">
                <a16:creationId xmlns:a16="http://schemas.microsoft.com/office/drawing/2014/main" id="{97116151-22F7-4CCF-9BD3-1FD356379660}"/>
              </a:ext>
            </a:extLst>
          </p:cNvPr>
          <p:cNvSpPr>
            <a:spLocks/>
          </p:cNvSpPr>
          <p:nvPr/>
        </p:nvSpPr>
        <p:spPr bwMode="auto">
          <a:xfrm>
            <a:off x="6005513" y="3159125"/>
            <a:ext cx="865187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n=1</a:t>
            </a:r>
          </a:p>
        </p:txBody>
      </p:sp>
      <p:sp>
        <p:nvSpPr>
          <p:cNvPr id="111627" name="Rectangle 11">
            <a:extLst>
              <a:ext uri="{FF2B5EF4-FFF2-40B4-BE49-F238E27FC236}">
                <a16:creationId xmlns:a16="http://schemas.microsoft.com/office/drawing/2014/main" id="{B2AF2F91-4A0A-47C8-8DA2-B7CB97FDF133}"/>
              </a:ext>
            </a:extLst>
          </p:cNvPr>
          <p:cNvSpPr>
            <a:spLocks/>
          </p:cNvSpPr>
          <p:nvPr/>
        </p:nvSpPr>
        <p:spPr bwMode="auto">
          <a:xfrm>
            <a:off x="7483475" y="688975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1628" name="Rectangle 12">
            <a:extLst>
              <a:ext uri="{FF2B5EF4-FFF2-40B4-BE49-F238E27FC236}">
                <a16:creationId xmlns:a16="http://schemas.microsoft.com/office/drawing/2014/main" id="{DBDE8AF2-0085-44E0-B940-8E4902C38537}"/>
              </a:ext>
            </a:extLst>
          </p:cNvPr>
          <p:cNvSpPr>
            <a:spLocks/>
          </p:cNvSpPr>
          <p:nvPr/>
        </p:nvSpPr>
        <p:spPr bwMode="auto">
          <a:xfrm>
            <a:off x="7483475" y="565150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1629" name="Rectangle 13">
            <a:extLst>
              <a:ext uri="{FF2B5EF4-FFF2-40B4-BE49-F238E27FC236}">
                <a16:creationId xmlns:a16="http://schemas.microsoft.com/office/drawing/2014/main" id="{7D5DABA4-CC9C-4435-99FA-380E2B52F3B2}"/>
              </a:ext>
            </a:extLst>
          </p:cNvPr>
          <p:cNvSpPr>
            <a:spLocks/>
          </p:cNvSpPr>
          <p:nvPr/>
        </p:nvSpPr>
        <p:spPr bwMode="auto">
          <a:xfrm>
            <a:off x="7483475" y="4414838"/>
            <a:ext cx="863600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p=1</a:t>
            </a:r>
          </a:p>
        </p:txBody>
      </p:sp>
      <p:sp>
        <p:nvSpPr>
          <p:cNvPr id="111630" name="Rectangle 14">
            <a:extLst>
              <a:ext uri="{FF2B5EF4-FFF2-40B4-BE49-F238E27FC236}">
                <a16:creationId xmlns:a16="http://schemas.microsoft.com/office/drawing/2014/main" id="{3CC1819D-FCF5-4263-B8CE-2B78FCBBBC5D}"/>
              </a:ext>
            </a:extLst>
          </p:cNvPr>
          <p:cNvSpPr>
            <a:spLocks/>
          </p:cNvSpPr>
          <p:nvPr/>
        </p:nvSpPr>
        <p:spPr bwMode="auto">
          <a:xfrm>
            <a:off x="8961438" y="688975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1631" name="Rectangle 15">
            <a:extLst>
              <a:ext uri="{FF2B5EF4-FFF2-40B4-BE49-F238E27FC236}">
                <a16:creationId xmlns:a16="http://schemas.microsoft.com/office/drawing/2014/main" id="{87A6D0AA-752D-4BB4-9A98-D3D5973BA148}"/>
              </a:ext>
            </a:extLst>
          </p:cNvPr>
          <p:cNvSpPr>
            <a:spLocks/>
          </p:cNvSpPr>
          <p:nvPr/>
        </p:nvSpPr>
        <p:spPr bwMode="auto">
          <a:xfrm>
            <a:off x="8961438" y="565150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1632" name="AutoShape 16">
            <a:extLst>
              <a:ext uri="{FF2B5EF4-FFF2-40B4-BE49-F238E27FC236}">
                <a16:creationId xmlns:a16="http://schemas.microsoft.com/office/drawing/2014/main" id="{869B168B-3881-4CB4-A597-751EBA5D4C60}"/>
              </a:ext>
            </a:extLst>
          </p:cNvPr>
          <p:cNvSpPr>
            <a:spLocks/>
          </p:cNvSpPr>
          <p:nvPr/>
        </p:nvSpPr>
        <p:spPr bwMode="auto">
          <a:xfrm>
            <a:off x="6950075" y="3921125"/>
            <a:ext cx="493713" cy="1423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11633" name="AutoShape 17">
            <a:extLst>
              <a:ext uri="{FF2B5EF4-FFF2-40B4-BE49-F238E27FC236}">
                <a16:creationId xmlns:a16="http://schemas.microsoft.com/office/drawing/2014/main" id="{D99D2B7D-029F-45BC-BD7F-EC0444773A89}"/>
              </a:ext>
            </a:extLst>
          </p:cNvPr>
          <p:cNvSpPr>
            <a:spLocks/>
          </p:cNvSpPr>
          <p:nvPr/>
        </p:nvSpPr>
        <p:spPr bwMode="auto">
          <a:xfrm>
            <a:off x="8408988" y="5229225"/>
            <a:ext cx="492125" cy="1423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11634" name="Text Box 18">
            <a:extLst>
              <a:ext uri="{FF2B5EF4-FFF2-40B4-BE49-F238E27FC236}">
                <a16:creationId xmlns:a16="http://schemas.microsoft.com/office/drawing/2014/main" id="{A320AADC-BFFA-4E88-B605-967B7A80EA80}"/>
              </a:ext>
            </a:extLst>
          </p:cNvPr>
          <p:cNvSpPr txBox="1">
            <a:spLocks/>
          </p:cNvSpPr>
          <p:nvPr/>
        </p:nvSpPr>
        <p:spPr bwMode="auto">
          <a:xfrm>
            <a:off x="7315200" y="3551238"/>
            <a:ext cx="28749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400"/>
              <a:t>return 1 (base case)</a:t>
            </a:r>
          </a:p>
        </p:txBody>
      </p:sp>
      <p:sp>
        <p:nvSpPr>
          <p:cNvPr id="111635" name="Text Box 19">
            <a:extLst>
              <a:ext uri="{FF2B5EF4-FFF2-40B4-BE49-F238E27FC236}">
                <a16:creationId xmlns:a16="http://schemas.microsoft.com/office/drawing/2014/main" id="{D31D76C5-75D6-4E71-9441-8C664CD9CA4F}"/>
              </a:ext>
            </a:extLst>
          </p:cNvPr>
          <p:cNvSpPr txBox="1">
            <a:spLocks/>
          </p:cNvSpPr>
          <p:nvPr/>
        </p:nvSpPr>
        <p:spPr bwMode="auto">
          <a:xfrm>
            <a:off x="8610600" y="4787900"/>
            <a:ext cx="19256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400"/>
              <a:t>return 2 (n*p)</a:t>
            </a:r>
          </a:p>
        </p:txBody>
      </p:sp>
      <p:sp>
        <p:nvSpPr>
          <p:cNvPr id="111636" name="Text Box 20">
            <a:extLst>
              <a:ext uri="{FF2B5EF4-FFF2-40B4-BE49-F238E27FC236}">
                <a16:creationId xmlns:a16="http://schemas.microsoft.com/office/drawing/2014/main" id="{A2F945C5-1A3B-430F-9E27-40296EAABF5D}"/>
              </a:ext>
            </a:extLst>
          </p:cNvPr>
          <p:cNvSpPr txBox="1">
            <a:spLocks/>
          </p:cNvSpPr>
          <p:nvPr/>
        </p:nvSpPr>
        <p:spPr bwMode="auto">
          <a:xfrm>
            <a:off x="7237413" y="585788"/>
            <a:ext cx="57499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11637" name="AutoShape 21">
            <a:extLst>
              <a:ext uri="{FF2B5EF4-FFF2-40B4-BE49-F238E27FC236}">
                <a16:creationId xmlns:a16="http://schemas.microsoft.com/office/drawing/2014/main" id="{EEDDE60B-F3C2-4193-9479-EED620C68924}"/>
              </a:ext>
            </a:extLst>
          </p:cNvPr>
          <p:cNvSpPr>
            <a:spLocks/>
          </p:cNvSpPr>
          <p:nvPr/>
        </p:nvSpPr>
        <p:spPr bwMode="auto">
          <a:xfrm>
            <a:off x="6667604" y="1681957"/>
            <a:ext cx="762000" cy="557212"/>
          </a:xfrm>
          <a:prstGeom prst="rightArrow">
            <a:avLst>
              <a:gd name="adj1" fmla="val 32000"/>
              <a:gd name="adj2" fmla="val 8752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11638" name="Line 22">
            <a:extLst>
              <a:ext uri="{FF2B5EF4-FFF2-40B4-BE49-F238E27FC236}">
                <a16:creationId xmlns:a16="http://schemas.microsoft.com/office/drawing/2014/main" id="{BD90B2AF-49C5-4F03-B2CC-F28E8B2309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938" y="7572375"/>
            <a:ext cx="10955337" cy="0"/>
          </a:xfrm>
          <a:prstGeom prst="lin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11639" name="Text Box 23">
            <a:extLst>
              <a:ext uri="{FF2B5EF4-FFF2-40B4-BE49-F238E27FC236}">
                <a16:creationId xmlns:a16="http://schemas.microsoft.com/office/drawing/2014/main" id="{5FB052BE-AD8D-44F1-9E1B-D8409A947B92}"/>
              </a:ext>
            </a:extLst>
          </p:cNvPr>
          <p:cNvSpPr txBox="1">
            <a:spLocks/>
          </p:cNvSpPr>
          <p:nvPr/>
        </p:nvSpPr>
        <p:spPr bwMode="auto">
          <a:xfrm>
            <a:off x="6067425" y="8088313"/>
            <a:ext cx="7413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time</a:t>
            </a:r>
          </a:p>
        </p:txBody>
      </p:sp>
      <p:sp>
        <p:nvSpPr>
          <p:cNvPr id="111640" name="Text Box 24">
            <a:extLst>
              <a:ext uri="{FF2B5EF4-FFF2-40B4-BE49-F238E27FC236}">
                <a16:creationId xmlns:a16="http://schemas.microsoft.com/office/drawing/2014/main" id="{3BC20082-DE4A-4529-B975-8DAE148666BA}"/>
              </a:ext>
            </a:extLst>
          </p:cNvPr>
          <p:cNvSpPr txBox="1">
            <a:spLocks/>
          </p:cNvSpPr>
          <p:nvPr/>
        </p:nvSpPr>
        <p:spPr bwMode="auto">
          <a:xfrm>
            <a:off x="1947863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11641" name="Text Box 25">
            <a:extLst>
              <a:ext uri="{FF2B5EF4-FFF2-40B4-BE49-F238E27FC236}">
                <a16:creationId xmlns:a16="http://schemas.microsoft.com/office/drawing/2014/main" id="{05AB588E-632A-4121-98B4-180DCF287020}"/>
              </a:ext>
            </a:extLst>
          </p:cNvPr>
          <p:cNvSpPr txBox="1">
            <a:spLocks/>
          </p:cNvSpPr>
          <p:nvPr/>
        </p:nvSpPr>
        <p:spPr bwMode="auto">
          <a:xfrm>
            <a:off x="34258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11642" name="Text Box 26">
            <a:extLst>
              <a:ext uri="{FF2B5EF4-FFF2-40B4-BE49-F238E27FC236}">
                <a16:creationId xmlns:a16="http://schemas.microsoft.com/office/drawing/2014/main" id="{67CCF5A9-05A9-496A-8B41-F523179A1BE9}"/>
              </a:ext>
            </a:extLst>
          </p:cNvPr>
          <p:cNvSpPr txBox="1">
            <a:spLocks/>
          </p:cNvSpPr>
          <p:nvPr/>
        </p:nvSpPr>
        <p:spPr bwMode="auto">
          <a:xfrm>
            <a:off x="47466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11643" name="Text Box 27">
            <a:extLst>
              <a:ext uri="{FF2B5EF4-FFF2-40B4-BE49-F238E27FC236}">
                <a16:creationId xmlns:a16="http://schemas.microsoft.com/office/drawing/2014/main" id="{B5906934-19A6-4A35-8ACE-30BDB2FDE48C}"/>
              </a:ext>
            </a:extLst>
          </p:cNvPr>
          <p:cNvSpPr txBox="1">
            <a:spLocks/>
          </p:cNvSpPr>
          <p:nvPr/>
        </p:nvSpPr>
        <p:spPr bwMode="auto">
          <a:xfrm>
            <a:off x="6253163" y="7645400"/>
            <a:ext cx="3698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11644" name="Text Box 28">
            <a:extLst>
              <a:ext uri="{FF2B5EF4-FFF2-40B4-BE49-F238E27FC236}">
                <a16:creationId xmlns:a16="http://schemas.microsoft.com/office/drawing/2014/main" id="{C2E66DF1-DA6E-45A8-99D2-817F55D24A42}"/>
              </a:ext>
            </a:extLst>
          </p:cNvPr>
          <p:cNvSpPr txBox="1">
            <a:spLocks/>
          </p:cNvSpPr>
          <p:nvPr/>
        </p:nvSpPr>
        <p:spPr bwMode="auto">
          <a:xfrm>
            <a:off x="77612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11645" name="Text Box 29">
            <a:extLst>
              <a:ext uri="{FF2B5EF4-FFF2-40B4-BE49-F238E27FC236}">
                <a16:creationId xmlns:a16="http://schemas.microsoft.com/office/drawing/2014/main" id="{61610736-F21B-4CF3-9ECD-39FDAE216443}"/>
              </a:ext>
            </a:extLst>
          </p:cNvPr>
          <p:cNvSpPr txBox="1">
            <a:spLocks/>
          </p:cNvSpPr>
          <p:nvPr/>
        </p:nvSpPr>
        <p:spPr bwMode="auto">
          <a:xfrm>
            <a:off x="92090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11646" name="Text Box 30">
            <a:extLst>
              <a:ext uri="{FF2B5EF4-FFF2-40B4-BE49-F238E27FC236}">
                <a16:creationId xmlns:a16="http://schemas.microsoft.com/office/drawing/2014/main" id="{D42E7DEA-4393-4BC8-A7C9-11D9FCA5D0B2}"/>
              </a:ext>
            </a:extLst>
          </p:cNvPr>
          <p:cNvSpPr txBox="1">
            <a:spLocks/>
          </p:cNvSpPr>
          <p:nvPr/>
        </p:nvSpPr>
        <p:spPr bwMode="auto">
          <a:xfrm>
            <a:off x="10687050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111647" name="Rectangle 31">
            <a:extLst>
              <a:ext uri="{FF2B5EF4-FFF2-40B4-BE49-F238E27FC236}">
                <a16:creationId xmlns:a16="http://schemas.microsoft.com/office/drawing/2014/main" id="{BBC0C2F6-ACBC-4511-AA1B-5C5BB869AF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215900"/>
            <a:ext cx="4595813" cy="1744663"/>
          </a:xfrm>
        </p:spPr>
        <p:txBody>
          <a:bodyPr anchor="t"/>
          <a:lstStyle/>
          <a:p>
            <a:pPr algn="l"/>
            <a:r>
              <a:rPr lang="en-US" altLang="en-US" sz="4800"/>
              <a:t>Deep Dive:</a:t>
            </a:r>
            <a:br>
              <a:rPr lang="en-US" altLang="en-US" sz="4800"/>
            </a:br>
            <a:r>
              <a:rPr lang="en-US" altLang="en-US" sz="4800"/>
              <a:t>Runtime Stack</a:t>
            </a:r>
          </a:p>
        </p:txBody>
      </p:sp>
    </p:spTree>
  </p:cSld>
  <p:clrMapOvr>
    <a:masterClrMapping/>
  </p:clrMapOvr>
  <p:transition spd="med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1">
            <a:extLst>
              <a:ext uri="{FF2B5EF4-FFF2-40B4-BE49-F238E27FC236}">
                <a16:creationId xmlns:a16="http://schemas.microsoft.com/office/drawing/2014/main" id="{4EDFBA90-1A7E-47EA-8DBC-BD774A3C5D2D}"/>
              </a:ext>
            </a:extLst>
          </p:cNvPr>
          <p:cNvSpPr>
            <a:spLocks/>
          </p:cNvSpPr>
          <p:nvPr/>
        </p:nvSpPr>
        <p:spPr bwMode="auto">
          <a:xfrm>
            <a:off x="1700213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CE9B3F62-311D-41F6-AFE8-AEB355208CFF}"/>
              </a:ext>
            </a:extLst>
          </p:cNvPr>
          <p:cNvSpPr>
            <a:spLocks/>
          </p:cNvSpPr>
          <p:nvPr/>
        </p:nvSpPr>
        <p:spPr bwMode="auto">
          <a:xfrm>
            <a:off x="3178175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01B52774-C42B-44A6-9327-0479DD8C92AB}"/>
              </a:ext>
            </a:extLst>
          </p:cNvPr>
          <p:cNvSpPr>
            <a:spLocks/>
          </p:cNvSpPr>
          <p:nvPr/>
        </p:nvSpPr>
        <p:spPr bwMode="auto">
          <a:xfrm>
            <a:off x="3178175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95B2A77F-07C1-481E-B1E2-D922E6251E67}"/>
              </a:ext>
            </a:extLst>
          </p:cNvPr>
          <p:cNvSpPr>
            <a:spLocks/>
          </p:cNvSpPr>
          <p:nvPr/>
        </p:nvSpPr>
        <p:spPr bwMode="auto">
          <a:xfrm>
            <a:off x="4529138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592E93FC-D4C6-4235-AD0D-71E77B55BFE5}"/>
              </a:ext>
            </a:extLst>
          </p:cNvPr>
          <p:cNvSpPr>
            <a:spLocks/>
          </p:cNvSpPr>
          <p:nvPr/>
        </p:nvSpPr>
        <p:spPr bwMode="auto">
          <a:xfrm>
            <a:off x="4529138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2646" name="Rectangle 6">
            <a:extLst>
              <a:ext uri="{FF2B5EF4-FFF2-40B4-BE49-F238E27FC236}">
                <a16:creationId xmlns:a16="http://schemas.microsoft.com/office/drawing/2014/main" id="{47FAE0E2-CC09-46D2-9E9B-4A5DEB91E376}"/>
              </a:ext>
            </a:extLst>
          </p:cNvPr>
          <p:cNvSpPr>
            <a:spLocks/>
          </p:cNvSpPr>
          <p:nvPr/>
        </p:nvSpPr>
        <p:spPr bwMode="auto">
          <a:xfrm>
            <a:off x="4529138" y="4395788"/>
            <a:ext cx="863600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2647" name="Rectangle 7">
            <a:extLst>
              <a:ext uri="{FF2B5EF4-FFF2-40B4-BE49-F238E27FC236}">
                <a16:creationId xmlns:a16="http://schemas.microsoft.com/office/drawing/2014/main" id="{F9D459E1-3150-45BB-9BC9-2DBCBF64733F}"/>
              </a:ext>
            </a:extLst>
          </p:cNvPr>
          <p:cNvSpPr>
            <a:spLocks/>
          </p:cNvSpPr>
          <p:nvPr/>
        </p:nvSpPr>
        <p:spPr bwMode="auto">
          <a:xfrm>
            <a:off x="6005513" y="6870700"/>
            <a:ext cx="865187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2648" name="Rectangle 8">
            <a:extLst>
              <a:ext uri="{FF2B5EF4-FFF2-40B4-BE49-F238E27FC236}">
                <a16:creationId xmlns:a16="http://schemas.microsoft.com/office/drawing/2014/main" id="{4648C0EF-13E9-48CC-89EC-AE8C23E9FF80}"/>
              </a:ext>
            </a:extLst>
          </p:cNvPr>
          <p:cNvSpPr>
            <a:spLocks/>
          </p:cNvSpPr>
          <p:nvPr/>
        </p:nvSpPr>
        <p:spPr bwMode="auto">
          <a:xfrm>
            <a:off x="6005513" y="5632450"/>
            <a:ext cx="865187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2649" name="Rectangle 9">
            <a:extLst>
              <a:ext uri="{FF2B5EF4-FFF2-40B4-BE49-F238E27FC236}">
                <a16:creationId xmlns:a16="http://schemas.microsoft.com/office/drawing/2014/main" id="{A1B1939E-D141-40E9-B675-053B74346544}"/>
              </a:ext>
            </a:extLst>
          </p:cNvPr>
          <p:cNvSpPr>
            <a:spLocks/>
          </p:cNvSpPr>
          <p:nvPr/>
        </p:nvSpPr>
        <p:spPr bwMode="auto">
          <a:xfrm>
            <a:off x="6005513" y="4395788"/>
            <a:ext cx="865187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2650" name="Rectangle 10">
            <a:extLst>
              <a:ext uri="{FF2B5EF4-FFF2-40B4-BE49-F238E27FC236}">
                <a16:creationId xmlns:a16="http://schemas.microsoft.com/office/drawing/2014/main" id="{71310DD8-4F72-436C-A598-366485CE991C}"/>
              </a:ext>
            </a:extLst>
          </p:cNvPr>
          <p:cNvSpPr>
            <a:spLocks/>
          </p:cNvSpPr>
          <p:nvPr/>
        </p:nvSpPr>
        <p:spPr bwMode="auto">
          <a:xfrm>
            <a:off x="6005513" y="3159125"/>
            <a:ext cx="865187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n=1</a:t>
            </a:r>
          </a:p>
        </p:txBody>
      </p:sp>
      <p:sp>
        <p:nvSpPr>
          <p:cNvPr id="112651" name="Rectangle 11">
            <a:extLst>
              <a:ext uri="{FF2B5EF4-FFF2-40B4-BE49-F238E27FC236}">
                <a16:creationId xmlns:a16="http://schemas.microsoft.com/office/drawing/2014/main" id="{64C9297A-0C42-49F8-8ACD-12749AD7C23C}"/>
              </a:ext>
            </a:extLst>
          </p:cNvPr>
          <p:cNvSpPr>
            <a:spLocks/>
          </p:cNvSpPr>
          <p:nvPr/>
        </p:nvSpPr>
        <p:spPr bwMode="auto">
          <a:xfrm>
            <a:off x="7483475" y="688975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2652" name="Rectangle 12">
            <a:extLst>
              <a:ext uri="{FF2B5EF4-FFF2-40B4-BE49-F238E27FC236}">
                <a16:creationId xmlns:a16="http://schemas.microsoft.com/office/drawing/2014/main" id="{C466C942-273C-4A9D-A556-90F27F8A9676}"/>
              </a:ext>
            </a:extLst>
          </p:cNvPr>
          <p:cNvSpPr>
            <a:spLocks/>
          </p:cNvSpPr>
          <p:nvPr/>
        </p:nvSpPr>
        <p:spPr bwMode="auto">
          <a:xfrm>
            <a:off x="7483475" y="565150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2653" name="Rectangle 13">
            <a:extLst>
              <a:ext uri="{FF2B5EF4-FFF2-40B4-BE49-F238E27FC236}">
                <a16:creationId xmlns:a16="http://schemas.microsoft.com/office/drawing/2014/main" id="{760DB4A6-B920-46A2-94F6-B7FA55F990A8}"/>
              </a:ext>
            </a:extLst>
          </p:cNvPr>
          <p:cNvSpPr>
            <a:spLocks/>
          </p:cNvSpPr>
          <p:nvPr/>
        </p:nvSpPr>
        <p:spPr bwMode="auto">
          <a:xfrm>
            <a:off x="7483475" y="4414838"/>
            <a:ext cx="863600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p=1</a:t>
            </a:r>
          </a:p>
        </p:txBody>
      </p:sp>
      <p:sp>
        <p:nvSpPr>
          <p:cNvPr id="112654" name="Rectangle 14">
            <a:extLst>
              <a:ext uri="{FF2B5EF4-FFF2-40B4-BE49-F238E27FC236}">
                <a16:creationId xmlns:a16="http://schemas.microsoft.com/office/drawing/2014/main" id="{C1293F10-45EE-4AC4-97F6-C6E268EBF477}"/>
              </a:ext>
            </a:extLst>
          </p:cNvPr>
          <p:cNvSpPr>
            <a:spLocks/>
          </p:cNvSpPr>
          <p:nvPr/>
        </p:nvSpPr>
        <p:spPr bwMode="auto">
          <a:xfrm>
            <a:off x="8961438" y="688975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2655" name="Rectangle 15">
            <a:extLst>
              <a:ext uri="{FF2B5EF4-FFF2-40B4-BE49-F238E27FC236}">
                <a16:creationId xmlns:a16="http://schemas.microsoft.com/office/drawing/2014/main" id="{58D26870-06C8-4D85-9398-B5DE95FC277C}"/>
              </a:ext>
            </a:extLst>
          </p:cNvPr>
          <p:cNvSpPr>
            <a:spLocks/>
          </p:cNvSpPr>
          <p:nvPr/>
        </p:nvSpPr>
        <p:spPr bwMode="auto">
          <a:xfrm>
            <a:off x="8961438" y="565150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p=2</a:t>
            </a:r>
          </a:p>
        </p:txBody>
      </p:sp>
      <p:sp>
        <p:nvSpPr>
          <p:cNvPr id="112656" name="AutoShape 16">
            <a:extLst>
              <a:ext uri="{FF2B5EF4-FFF2-40B4-BE49-F238E27FC236}">
                <a16:creationId xmlns:a16="http://schemas.microsoft.com/office/drawing/2014/main" id="{D0AFAFEF-0ED1-4A3D-BBD9-77A488B3DD71}"/>
              </a:ext>
            </a:extLst>
          </p:cNvPr>
          <p:cNvSpPr>
            <a:spLocks/>
          </p:cNvSpPr>
          <p:nvPr/>
        </p:nvSpPr>
        <p:spPr bwMode="auto">
          <a:xfrm>
            <a:off x="6950075" y="3921125"/>
            <a:ext cx="493713" cy="1423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12657" name="AutoShape 17">
            <a:extLst>
              <a:ext uri="{FF2B5EF4-FFF2-40B4-BE49-F238E27FC236}">
                <a16:creationId xmlns:a16="http://schemas.microsoft.com/office/drawing/2014/main" id="{C63EC222-BE7A-4074-AAAB-EFC95AC6B277}"/>
              </a:ext>
            </a:extLst>
          </p:cNvPr>
          <p:cNvSpPr>
            <a:spLocks/>
          </p:cNvSpPr>
          <p:nvPr/>
        </p:nvSpPr>
        <p:spPr bwMode="auto">
          <a:xfrm>
            <a:off x="8408988" y="5229225"/>
            <a:ext cx="492125" cy="1423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12658" name="Text Box 18">
            <a:extLst>
              <a:ext uri="{FF2B5EF4-FFF2-40B4-BE49-F238E27FC236}">
                <a16:creationId xmlns:a16="http://schemas.microsoft.com/office/drawing/2014/main" id="{89ABC289-A99A-460A-B651-9E1F7EB88D56}"/>
              </a:ext>
            </a:extLst>
          </p:cNvPr>
          <p:cNvSpPr txBox="1">
            <a:spLocks/>
          </p:cNvSpPr>
          <p:nvPr/>
        </p:nvSpPr>
        <p:spPr bwMode="auto">
          <a:xfrm>
            <a:off x="7315200" y="3551238"/>
            <a:ext cx="28749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400"/>
              <a:t>return 1 (base case)</a:t>
            </a:r>
          </a:p>
        </p:txBody>
      </p:sp>
      <p:sp>
        <p:nvSpPr>
          <p:cNvPr id="112659" name="Text Box 19">
            <a:extLst>
              <a:ext uri="{FF2B5EF4-FFF2-40B4-BE49-F238E27FC236}">
                <a16:creationId xmlns:a16="http://schemas.microsoft.com/office/drawing/2014/main" id="{C6871E4A-8C6F-49CC-8DE8-CDA66852476F}"/>
              </a:ext>
            </a:extLst>
          </p:cNvPr>
          <p:cNvSpPr txBox="1">
            <a:spLocks/>
          </p:cNvSpPr>
          <p:nvPr/>
        </p:nvSpPr>
        <p:spPr bwMode="auto">
          <a:xfrm>
            <a:off x="8610600" y="4787900"/>
            <a:ext cx="19256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400"/>
              <a:t>return 2 (n*p)</a:t>
            </a:r>
          </a:p>
        </p:txBody>
      </p:sp>
      <p:sp>
        <p:nvSpPr>
          <p:cNvPr id="112660" name="Text Box 20">
            <a:extLst>
              <a:ext uri="{FF2B5EF4-FFF2-40B4-BE49-F238E27FC236}">
                <a16:creationId xmlns:a16="http://schemas.microsoft.com/office/drawing/2014/main" id="{4BDFDA49-D7C3-4EDB-9E30-CF71E70C1FC3}"/>
              </a:ext>
            </a:extLst>
          </p:cNvPr>
          <p:cNvSpPr txBox="1">
            <a:spLocks/>
          </p:cNvSpPr>
          <p:nvPr/>
        </p:nvSpPr>
        <p:spPr bwMode="auto">
          <a:xfrm>
            <a:off x="7237413" y="585788"/>
            <a:ext cx="57499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12661" name="AutoShape 21">
            <a:extLst>
              <a:ext uri="{FF2B5EF4-FFF2-40B4-BE49-F238E27FC236}">
                <a16:creationId xmlns:a16="http://schemas.microsoft.com/office/drawing/2014/main" id="{F184286D-4F36-4713-8967-4961A59568E2}"/>
              </a:ext>
            </a:extLst>
          </p:cNvPr>
          <p:cNvSpPr>
            <a:spLocks/>
          </p:cNvSpPr>
          <p:nvPr/>
        </p:nvSpPr>
        <p:spPr bwMode="auto">
          <a:xfrm>
            <a:off x="6721475" y="2062957"/>
            <a:ext cx="762000" cy="557212"/>
          </a:xfrm>
          <a:prstGeom prst="rightArrow">
            <a:avLst>
              <a:gd name="adj1" fmla="val 32000"/>
              <a:gd name="adj2" fmla="val 8752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12662" name="Line 22">
            <a:extLst>
              <a:ext uri="{FF2B5EF4-FFF2-40B4-BE49-F238E27FC236}">
                <a16:creationId xmlns:a16="http://schemas.microsoft.com/office/drawing/2014/main" id="{6D0417DA-3D51-4331-ACC5-D50D14B1BA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938" y="7572375"/>
            <a:ext cx="10955337" cy="0"/>
          </a:xfrm>
          <a:prstGeom prst="lin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12663" name="Text Box 23">
            <a:extLst>
              <a:ext uri="{FF2B5EF4-FFF2-40B4-BE49-F238E27FC236}">
                <a16:creationId xmlns:a16="http://schemas.microsoft.com/office/drawing/2014/main" id="{B7426399-72D4-4EA9-A6B1-87CB5389503E}"/>
              </a:ext>
            </a:extLst>
          </p:cNvPr>
          <p:cNvSpPr txBox="1">
            <a:spLocks/>
          </p:cNvSpPr>
          <p:nvPr/>
        </p:nvSpPr>
        <p:spPr bwMode="auto">
          <a:xfrm>
            <a:off x="6067425" y="8088313"/>
            <a:ext cx="7413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time</a:t>
            </a:r>
          </a:p>
        </p:txBody>
      </p:sp>
      <p:sp>
        <p:nvSpPr>
          <p:cNvPr id="112664" name="Text Box 24">
            <a:extLst>
              <a:ext uri="{FF2B5EF4-FFF2-40B4-BE49-F238E27FC236}">
                <a16:creationId xmlns:a16="http://schemas.microsoft.com/office/drawing/2014/main" id="{5685F033-8E84-4ABC-8459-7A16FB034C82}"/>
              </a:ext>
            </a:extLst>
          </p:cNvPr>
          <p:cNvSpPr txBox="1">
            <a:spLocks/>
          </p:cNvSpPr>
          <p:nvPr/>
        </p:nvSpPr>
        <p:spPr bwMode="auto">
          <a:xfrm>
            <a:off x="1947863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12665" name="Text Box 25">
            <a:extLst>
              <a:ext uri="{FF2B5EF4-FFF2-40B4-BE49-F238E27FC236}">
                <a16:creationId xmlns:a16="http://schemas.microsoft.com/office/drawing/2014/main" id="{47F186F2-F26A-422E-92F3-D80B8656BA5F}"/>
              </a:ext>
            </a:extLst>
          </p:cNvPr>
          <p:cNvSpPr txBox="1">
            <a:spLocks/>
          </p:cNvSpPr>
          <p:nvPr/>
        </p:nvSpPr>
        <p:spPr bwMode="auto">
          <a:xfrm>
            <a:off x="34258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12666" name="Text Box 26">
            <a:extLst>
              <a:ext uri="{FF2B5EF4-FFF2-40B4-BE49-F238E27FC236}">
                <a16:creationId xmlns:a16="http://schemas.microsoft.com/office/drawing/2014/main" id="{AD16D925-9E72-4354-A918-48025EB726F4}"/>
              </a:ext>
            </a:extLst>
          </p:cNvPr>
          <p:cNvSpPr txBox="1">
            <a:spLocks/>
          </p:cNvSpPr>
          <p:nvPr/>
        </p:nvSpPr>
        <p:spPr bwMode="auto">
          <a:xfrm>
            <a:off x="47466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12667" name="Text Box 27">
            <a:extLst>
              <a:ext uri="{FF2B5EF4-FFF2-40B4-BE49-F238E27FC236}">
                <a16:creationId xmlns:a16="http://schemas.microsoft.com/office/drawing/2014/main" id="{031A54EA-7F96-43C8-8CF6-632167536F01}"/>
              </a:ext>
            </a:extLst>
          </p:cNvPr>
          <p:cNvSpPr txBox="1">
            <a:spLocks/>
          </p:cNvSpPr>
          <p:nvPr/>
        </p:nvSpPr>
        <p:spPr bwMode="auto">
          <a:xfrm>
            <a:off x="6253163" y="7645400"/>
            <a:ext cx="3698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12668" name="Text Box 28">
            <a:extLst>
              <a:ext uri="{FF2B5EF4-FFF2-40B4-BE49-F238E27FC236}">
                <a16:creationId xmlns:a16="http://schemas.microsoft.com/office/drawing/2014/main" id="{9C37C9DD-EC8C-44CF-9556-1F8B64B4E23B}"/>
              </a:ext>
            </a:extLst>
          </p:cNvPr>
          <p:cNvSpPr txBox="1">
            <a:spLocks/>
          </p:cNvSpPr>
          <p:nvPr/>
        </p:nvSpPr>
        <p:spPr bwMode="auto">
          <a:xfrm>
            <a:off x="77612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12669" name="Text Box 29">
            <a:extLst>
              <a:ext uri="{FF2B5EF4-FFF2-40B4-BE49-F238E27FC236}">
                <a16:creationId xmlns:a16="http://schemas.microsoft.com/office/drawing/2014/main" id="{98BABFE5-0FC1-4699-B2F6-AF0F30AF447C}"/>
              </a:ext>
            </a:extLst>
          </p:cNvPr>
          <p:cNvSpPr txBox="1">
            <a:spLocks/>
          </p:cNvSpPr>
          <p:nvPr/>
        </p:nvSpPr>
        <p:spPr bwMode="auto">
          <a:xfrm>
            <a:off x="92090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12670" name="Text Box 30">
            <a:extLst>
              <a:ext uri="{FF2B5EF4-FFF2-40B4-BE49-F238E27FC236}">
                <a16:creationId xmlns:a16="http://schemas.microsoft.com/office/drawing/2014/main" id="{618F1576-66D2-4F1C-9229-72A1DEA7BCD1}"/>
              </a:ext>
            </a:extLst>
          </p:cNvPr>
          <p:cNvSpPr txBox="1">
            <a:spLocks/>
          </p:cNvSpPr>
          <p:nvPr/>
        </p:nvSpPr>
        <p:spPr bwMode="auto">
          <a:xfrm>
            <a:off x="10687050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112671" name="Rectangle 31">
            <a:extLst>
              <a:ext uri="{FF2B5EF4-FFF2-40B4-BE49-F238E27FC236}">
                <a16:creationId xmlns:a16="http://schemas.microsoft.com/office/drawing/2014/main" id="{34A02963-91B9-4A51-801D-2A9330931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215900"/>
            <a:ext cx="4595813" cy="1744663"/>
          </a:xfrm>
        </p:spPr>
        <p:txBody>
          <a:bodyPr anchor="t"/>
          <a:lstStyle/>
          <a:p>
            <a:pPr algn="l"/>
            <a:r>
              <a:rPr lang="en-US" altLang="en-US" sz="4800"/>
              <a:t>Deep Dive:</a:t>
            </a:r>
            <a:br>
              <a:rPr lang="en-US" altLang="en-US" sz="4800"/>
            </a:br>
            <a:r>
              <a:rPr lang="en-US" altLang="en-US" sz="4800"/>
              <a:t>Runtime Stack</a:t>
            </a:r>
          </a:p>
        </p:txBody>
      </p:sp>
    </p:spTree>
  </p:cSld>
  <p:clrMapOvr>
    <a:masterClrMapping/>
  </p:clrMapOvr>
  <p:transition spd="med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1">
            <a:extLst>
              <a:ext uri="{FF2B5EF4-FFF2-40B4-BE49-F238E27FC236}">
                <a16:creationId xmlns:a16="http://schemas.microsoft.com/office/drawing/2014/main" id="{59385DCD-A102-459A-B928-548A785DA422}"/>
              </a:ext>
            </a:extLst>
          </p:cNvPr>
          <p:cNvSpPr>
            <a:spLocks/>
          </p:cNvSpPr>
          <p:nvPr/>
        </p:nvSpPr>
        <p:spPr bwMode="auto">
          <a:xfrm>
            <a:off x="1700213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96CAF4E7-E151-4973-9FA1-A90801E26B7F}"/>
              </a:ext>
            </a:extLst>
          </p:cNvPr>
          <p:cNvSpPr>
            <a:spLocks/>
          </p:cNvSpPr>
          <p:nvPr/>
        </p:nvSpPr>
        <p:spPr bwMode="auto">
          <a:xfrm>
            <a:off x="3178175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B7E642D1-E07F-4953-B48E-FF95D83BD723}"/>
              </a:ext>
            </a:extLst>
          </p:cNvPr>
          <p:cNvSpPr>
            <a:spLocks/>
          </p:cNvSpPr>
          <p:nvPr/>
        </p:nvSpPr>
        <p:spPr bwMode="auto">
          <a:xfrm>
            <a:off x="3178175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3668" name="Rectangle 4">
            <a:extLst>
              <a:ext uri="{FF2B5EF4-FFF2-40B4-BE49-F238E27FC236}">
                <a16:creationId xmlns:a16="http://schemas.microsoft.com/office/drawing/2014/main" id="{1BD63673-0A7B-4B04-9715-E4EA46285786}"/>
              </a:ext>
            </a:extLst>
          </p:cNvPr>
          <p:cNvSpPr>
            <a:spLocks/>
          </p:cNvSpPr>
          <p:nvPr/>
        </p:nvSpPr>
        <p:spPr bwMode="auto">
          <a:xfrm>
            <a:off x="4529138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3669" name="Rectangle 5">
            <a:extLst>
              <a:ext uri="{FF2B5EF4-FFF2-40B4-BE49-F238E27FC236}">
                <a16:creationId xmlns:a16="http://schemas.microsoft.com/office/drawing/2014/main" id="{4062266C-A937-4253-939E-A7DFE0916053}"/>
              </a:ext>
            </a:extLst>
          </p:cNvPr>
          <p:cNvSpPr>
            <a:spLocks/>
          </p:cNvSpPr>
          <p:nvPr/>
        </p:nvSpPr>
        <p:spPr bwMode="auto">
          <a:xfrm>
            <a:off x="4529138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3670" name="Rectangle 6">
            <a:extLst>
              <a:ext uri="{FF2B5EF4-FFF2-40B4-BE49-F238E27FC236}">
                <a16:creationId xmlns:a16="http://schemas.microsoft.com/office/drawing/2014/main" id="{6291C29B-98F9-4FCB-B96C-BB5A2EF1D863}"/>
              </a:ext>
            </a:extLst>
          </p:cNvPr>
          <p:cNvSpPr>
            <a:spLocks/>
          </p:cNvSpPr>
          <p:nvPr/>
        </p:nvSpPr>
        <p:spPr bwMode="auto">
          <a:xfrm>
            <a:off x="4529138" y="4395788"/>
            <a:ext cx="863600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3671" name="Rectangle 7">
            <a:extLst>
              <a:ext uri="{FF2B5EF4-FFF2-40B4-BE49-F238E27FC236}">
                <a16:creationId xmlns:a16="http://schemas.microsoft.com/office/drawing/2014/main" id="{B1C65626-66D7-4FDB-BC3B-6D6646518434}"/>
              </a:ext>
            </a:extLst>
          </p:cNvPr>
          <p:cNvSpPr>
            <a:spLocks/>
          </p:cNvSpPr>
          <p:nvPr/>
        </p:nvSpPr>
        <p:spPr bwMode="auto">
          <a:xfrm>
            <a:off x="6005513" y="6870700"/>
            <a:ext cx="865187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3672" name="Rectangle 8">
            <a:extLst>
              <a:ext uri="{FF2B5EF4-FFF2-40B4-BE49-F238E27FC236}">
                <a16:creationId xmlns:a16="http://schemas.microsoft.com/office/drawing/2014/main" id="{6E71CF3E-2496-4227-BB71-164A84D65C33}"/>
              </a:ext>
            </a:extLst>
          </p:cNvPr>
          <p:cNvSpPr>
            <a:spLocks/>
          </p:cNvSpPr>
          <p:nvPr/>
        </p:nvSpPr>
        <p:spPr bwMode="auto">
          <a:xfrm>
            <a:off x="6005513" y="5632450"/>
            <a:ext cx="865187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3673" name="Rectangle 9">
            <a:extLst>
              <a:ext uri="{FF2B5EF4-FFF2-40B4-BE49-F238E27FC236}">
                <a16:creationId xmlns:a16="http://schemas.microsoft.com/office/drawing/2014/main" id="{3F82FD74-092E-422F-8CC6-45BFE193D9C9}"/>
              </a:ext>
            </a:extLst>
          </p:cNvPr>
          <p:cNvSpPr>
            <a:spLocks/>
          </p:cNvSpPr>
          <p:nvPr/>
        </p:nvSpPr>
        <p:spPr bwMode="auto">
          <a:xfrm>
            <a:off x="6005513" y="4395788"/>
            <a:ext cx="865187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3674" name="Rectangle 10">
            <a:extLst>
              <a:ext uri="{FF2B5EF4-FFF2-40B4-BE49-F238E27FC236}">
                <a16:creationId xmlns:a16="http://schemas.microsoft.com/office/drawing/2014/main" id="{EB204092-BBFA-4CF2-A5AB-FFFE4EFA2CF8}"/>
              </a:ext>
            </a:extLst>
          </p:cNvPr>
          <p:cNvSpPr>
            <a:spLocks/>
          </p:cNvSpPr>
          <p:nvPr/>
        </p:nvSpPr>
        <p:spPr bwMode="auto">
          <a:xfrm>
            <a:off x="6005513" y="3159125"/>
            <a:ext cx="865187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n=1</a:t>
            </a:r>
          </a:p>
        </p:txBody>
      </p:sp>
      <p:sp>
        <p:nvSpPr>
          <p:cNvPr id="113675" name="Rectangle 11">
            <a:extLst>
              <a:ext uri="{FF2B5EF4-FFF2-40B4-BE49-F238E27FC236}">
                <a16:creationId xmlns:a16="http://schemas.microsoft.com/office/drawing/2014/main" id="{B3A47C60-37C5-47FD-9506-55ADA1584413}"/>
              </a:ext>
            </a:extLst>
          </p:cNvPr>
          <p:cNvSpPr>
            <a:spLocks/>
          </p:cNvSpPr>
          <p:nvPr/>
        </p:nvSpPr>
        <p:spPr bwMode="auto">
          <a:xfrm>
            <a:off x="7483475" y="688975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3676" name="Rectangle 12">
            <a:extLst>
              <a:ext uri="{FF2B5EF4-FFF2-40B4-BE49-F238E27FC236}">
                <a16:creationId xmlns:a16="http://schemas.microsoft.com/office/drawing/2014/main" id="{3B378B3C-9673-4628-B343-5E39618C0FA4}"/>
              </a:ext>
            </a:extLst>
          </p:cNvPr>
          <p:cNvSpPr>
            <a:spLocks/>
          </p:cNvSpPr>
          <p:nvPr/>
        </p:nvSpPr>
        <p:spPr bwMode="auto">
          <a:xfrm>
            <a:off x="7483475" y="565150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3677" name="Rectangle 13">
            <a:extLst>
              <a:ext uri="{FF2B5EF4-FFF2-40B4-BE49-F238E27FC236}">
                <a16:creationId xmlns:a16="http://schemas.microsoft.com/office/drawing/2014/main" id="{9798E7CB-C19B-43BA-A0CA-249D4CF24FE0}"/>
              </a:ext>
            </a:extLst>
          </p:cNvPr>
          <p:cNvSpPr>
            <a:spLocks/>
          </p:cNvSpPr>
          <p:nvPr/>
        </p:nvSpPr>
        <p:spPr bwMode="auto">
          <a:xfrm>
            <a:off x="7483475" y="4414838"/>
            <a:ext cx="863600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p=1</a:t>
            </a:r>
          </a:p>
        </p:txBody>
      </p:sp>
      <p:sp>
        <p:nvSpPr>
          <p:cNvPr id="113678" name="Rectangle 14">
            <a:extLst>
              <a:ext uri="{FF2B5EF4-FFF2-40B4-BE49-F238E27FC236}">
                <a16:creationId xmlns:a16="http://schemas.microsoft.com/office/drawing/2014/main" id="{4E7AB27C-84FA-42F7-94B7-DC24B9814047}"/>
              </a:ext>
            </a:extLst>
          </p:cNvPr>
          <p:cNvSpPr>
            <a:spLocks/>
          </p:cNvSpPr>
          <p:nvPr/>
        </p:nvSpPr>
        <p:spPr bwMode="auto">
          <a:xfrm>
            <a:off x="8961438" y="688975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3679" name="Rectangle 15">
            <a:extLst>
              <a:ext uri="{FF2B5EF4-FFF2-40B4-BE49-F238E27FC236}">
                <a16:creationId xmlns:a16="http://schemas.microsoft.com/office/drawing/2014/main" id="{73B6CD19-ECFA-44CB-8B74-362AF0E72806}"/>
              </a:ext>
            </a:extLst>
          </p:cNvPr>
          <p:cNvSpPr>
            <a:spLocks/>
          </p:cNvSpPr>
          <p:nvPr/>
        </p:nvSpPr>
        <p:spPr bwMode="auto">
          <a:xfrm>
            <a:off x="8961438" y="565150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p=2</a:t>
            </a:r>
          </a:p>
        </p:txBody>
      </p:sp>
      <p:sp>
        <p:nvSpPr>
          <p:cNvPr id="113680" name="AutoShape 16">
            <a:extLst>
              <a:ext uri="{FF2B5EF4-FFF2-40B4-BE49-F238E27FC236}">
                <a16:creationId xmlns:a16="http://schemas.microsoft.com/office/drawing/2014/main" id="{CF9C14CF-174B-4DFF-8DE6-7707864B65E2}"/>
              </a:ext>
            </a:extLst>
          </p:cNvPr>
          <p:cNvSpPr>
            <a:spLocks/>
          </p:cNvSpPr>
          <p:nvPr/>
        </p:nvSpPr>
        <p:spPr bwMode="auto">
          <a:xfrm>
            <a:off x="6950075" y="3921125"/>
            <a:ext cx="493713" cy="1423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13681" name="AutoShape 17">
            <a:extLst>
              <a:ext uri="{FF2B5EF4-FFF2-40B4-BE49-F238E27FC236}">
                <a16:creationId xmlns:a16="http://schemas.microsoft.com/office/drawing/2014/main" id="{763E8621-059C-4679-9250-42DC12D3D7AB}"/>
              </a:ext>
            </a:extLst>
          </p:cNvPr>
          <p:cNvSpPr>
            <a:spLocks/>
          </p:cNvSpPr>
          <p:nvPr/>
        </p:nvSpPr>
        <p:spPr bwMode="auto">
          <a:xfrm>
            <a:off x="8408988" y="5229225"/>
            <a:ext cx="492125" cy="1423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13682" name="Text Box 18">
            <a:extLst>
              <a:ext uri="{FF2B5EF4-FFF2-40B4-BE49-F238E27FC236}">
                <a16:creationId xmlns:a16="http://schemas.microsoft.com/office/drawing/2014/main" id="{1A881B34-5BC5-4653-A557-8FB41E2184B3}"/>
              </a:ext>
            </a:extLst>
          </p:cNvPr>
          <p:cNvSpPr txBox="1">
            <a:spLocks/>
          </p:cNvSpPr>
          <p:nvPr/>
        </p:nvSpPr>
        <p:spPr bwMode="auto">
          <a:xfrm>
            <a:off x="7315200" y="3551238"/>
            <a:ext cx="28749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400"/>
              <a:t>return 1 (base case)</a:t>
            </a:r>
          </a:p>
        </p:txBody>
      </p:sp>
      <p:sp>
        <p:nvSpPr>
          <p:cNvPr id="113683" name="Text Box 19">
            <a:extLst>
              <a:ext uri="{FF2B5EF4-FFF2-40B4-BE49-F238E27FC236}">
                <a16:creationId xmlns:a16="http://schemas.microsoft.com/office/drawing/2014/main" id="{E4DB5643-1A26-4E50-B451-CD53CDA18C82}"/>
              </a:ext>
            </a:extLst>
          </p:cNvPr>
          <p:cNvSpPr txBox="1">
            <a:spLocks/>
          </p:cNvSpPr>
          <p:nvPr/>
        </p:nvSpPr>
        <p:spPr bwMode="auto">
          <a:xfrm>
            <a:off x="8610600" y="4787900"/>
            <a:ext cx="19256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400"/>
              <a:t>return 2 (n*p)</a:t>
            </a:r>
          </a:p>
        </p:txBody>
      </p:sp>
      <p:sp>
        <p:nvSpPr>
          <p:cNvPr id="113684" name="AutoShape 20">
            <a:extLst>
              <a:ext uri="{FF2B5EF4-FFF2-40B4-BE49-F238E27FC236}">
                <a16:creationId xmlns:a16="http://schemas.microsoft.com/office/drawing/2014/main" id="{151A4207-0E24-49D4-BECA-FF4E96805C86}"/>
              </a:ext>
            </a:extLst>
          </p:cNvPr>
          <p:cNvSpPr>
            <a:spLocks/>
          </p:cNvSpPr>
          <p:nvPr/>
        </p:nvSpPr>
        <p:spPr bwMode="auto">
          <a:xfrm>
            <a:off x="9866313" y="6475413"/>
            <a:ext cx="493712" cy="7445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13685" name="Text Box 21">
            <a:extLst>
              <a:ext uri="{FF2B5EF4-FFF2-40B4-BE49-F238E27FC236}">
                <a16:creationId xmlns:a16="http://schemas.microsoft.com/office/drawing/2014/main" id="{D03A680D-6ADB-4C02-9449-CEC2CCE299AB}"/>
              </a:ext>
            </a:extLst>
          </p:cNvPr>
          <p:cNvSpPr txBox="1">
            <a:spLocks/>
          </p:cNvSpPr>
          <p:nvPr/>
        </p:nvSpPr>
        <p:spPr bwMode="auto">
          <a:xfrm>
            <a:off x="7237413" y="585788"/>
            <a:ext cx="57499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13686" name="Text Box 22">
            <a:extLst>
              <a:ext uri="{FF2B5EF4-FFF2-40B4-BE49-F238E27FC236}">
                <a16:creationId xmlns:a16="http://schemas.microsoft.com/office/drawing/2014/main" id="{906FB734-A4FC-4753-ABF9-27C09BC74F8C}"/>
              </a:ext>
            </a:extLst>
          </p:cNvPr>
          <p:cNvSpPr txBox="1">
            <a:spLocks/>
          </p:cNvSpPr>
          <p:nvPr/>
        </p:nvSpPr>
        <p:spPr bwMode="auto">
          <a:xfrm>
            <a:off x="10191750" y="6045200"/>
            <a:ext cx="19272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400"/>
              <a:t>return 6 (n*p)</a:t>
            </a:r>
          </a:p>
        </p:txBody>
      </p:sp>
      <p:sp>
        <p:nvSpPr>
          <p:cNvPr id="113687" name="AutoShape 23">
            <a:extLst>
              <a:ext uri="{FF2B5EF4-FFF2-40B4-BE49-F238E27FC236}">
                <a16:creationId xmlns:a16="http://schemas.microsoft.com/office/drawing/2014/main" id="{5A5370B7-645A-4788-B967-C0BC4269BDC7}"/>
              </a:ext>
            </a:extLst>
          </p:cNvPr>
          <p:cNvSpPr>
            <a:spLocks/>
          </p:cNvSpPr>
          <p:nvPr/>
        </p:nvSpPr>
        <p:spPr bwMode="auto">
          <a:xfrm>
            <a:off x="6721475" y="2079276"/>
            <a:ext cx="762000" cy="557212"/>
          </a:xfrm>
          <a:prstGeom prst="rightArrow">
            <a:avLst>
              <a:gd name="adj1" fmla="val 32000"/>
              <a:gd name="adj2" fmla="val 8752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13688" name="Line 24">
            <a:extLst>
              <a:ext uri="{FF2B5EF4-FFF2-40B4-BE49-F238E27FC236}">
                <a16:creationId xmlns:a16="http://schemas.microsoft.com/office/drawing/2014/main" id="{301D0693-D6FE-4710-A4DD-5EA213F41E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938" y="7572375"/>
            <a:ext cx="10955337" cy="0"/>
          </a:xfrm>
          <a:prstGeom prst="lin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13689" name="Text Box 25">
            <a:extLst>
              <a:ext uri="{FF2B5EF4-FFF2-40B4-BE49-F238E27FC236}">
                <a16:creationId xmlns:a16="http://schemas.microsoft.com/office/drawing/2014/main" id="{82E6DF35-92C3-474F-B598-6A709812F062}"/>
              </a:ext>
            </a:extLst>
          </p:cNvPr>
          <p:cNvSpPr txBox="1">
            <a:spLocks/>
          </p:cNvSpPr>
          <p:nvPr/>
        </p:nvSpPr>
        <p:spPr bwMode="auto">
          <a:xfrm>
            <a:off x="6067425" y="8088313"/>
            <a:ext cx="7413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time</a:t>
            </a:r>
          </a:p>
        </p:txBody>
      </p:sp>
      <p:sp>
        <p:nvSpPr>
          <p:cNvPr id="113690" name="Text Box 26">
            <a:extLst>
              <a:ext uri="{FF2B5EF4-FFF2-40B4-BE49-F238E27FC236}">
                <a16:creationId xmlns:a16="http://schemas.microsoft.com/office/drawing/2014/main" id="{BA53F38C-8993-4BF8-A121-6069815E936F}"/>
              </a:ext>
            </a:extLst>
          </p:cNvPr>
          <p:cNvSpPr txBox="1">
            <a:spLocks/>
          </p:cNvSpPr>
          <p:nvPr/>
        </p:nvSpPr>
        <p:spPr bwMode="auto">
          <a:xfrm>
            <a:off x="1947863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13691" name="Text Box 27">
            <a:extLst>
              <a:ext uri="{FF2B5EF4-FFF2-40B4-BE49-F238E27FC236}">
                <a16:creationId xmlns:a16="http://schemas.microsoft.com/office/drawing/2014/main" id="{DCAAD82D-10EB-498F-84B7-B3B2F694ED77}"/>
              </a:ext>
            </a:extLst>
          </p:cNvPr>
          <p:cNvSpPr txBox="1">
            <a:spLocks/>
          </p:cNvSpPr>
          <p:nvPr/>
        </p:nvSpPr>
        <p:spPr bwMode="auto">
          <a:xfrm>
            <a:off x="34258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13692" name="Text Box 28">
            <a:extLst>
              <a:ext uri="{FF2B5EF4-FFF2-40B4-BE49-F238E27FC236}">
                <a16:creationId xmlns:a16="http://schemas.microsoft.com/office/drawing/2014/main" id="{CB19A68E-B443-4169-A8DF-35FF4E5CFC97}"/>
              </a:ext>
            </a:extLst>
          </p:cNvPr>
          <p:cNvSpPr txBox="1">
            <a:spLocks/>
          </p:cNvSpPr>
          <p:nvPr/>
        </p:nvSpPr>
        <p:spPr bwMode="auto">
          <a:xfrm>
            <a:off x="47466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13693" name="Text Box 29">
            <a:extLst>
              <a:ext uri="{FF2B5EF4-FFF2-40B4-BE49-F238E27FC236}">
                <a16:creationId xmlns:a16="http://schemas.microsoft.com/office/drawing/2014/main" id="{8BE23C31-FF6E-4F88-9310-025FB87A8404}"/>
              </a:ext>
            </a:extLst>
          </p:cNvPr>
          <p:cNvSpPr txBox="1">
            <a:spLocks/>
          </p:cNvSpPr>
          <p:nvPr/>
        </p:nvSpPr>
        <p:spPr bwMode="auto">
          <a:xfrm>
            <a:off x="6253163" y="7645400"/>
            <a:ext cx="3698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13694" name="Text Box 30">
            <a:extLst>
              <a:ext uri="{FF2B5EF4-FFF2-40B4-BE49-F238E27FC236}">
                <a16:creationId xmlns:a16="http://schemas.microsoft.com/office/drawing/2014/main" id="{354FAB36-3E83-4E46-89A8-1FC5204DAB36}"/>
              </a:ext>
            </a:extLst>
          </p:cNvPr>
          <p:cNvSpPr txBox="1">
            <a:spLocks/>
          </p:cNvSpPr>
          <p:nvPr/>
        </p:nvSpPr>
        <p:spPr bwMode="auto">
          <a:xfrm>
            <a:off x="77612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13695" name="Text Box 31">
            <a:extLst>
              <a:ext uri="{FF2B5EF4-FFF2-40B4-BE49-F238E27FC236}">
                <a16:creationId xmlns:a16="http://schemas.microsoft.com/office/drawing/2014/main" id="{E45AEFF0-40FE-4DD8-BB62-ED83B057EE48}"/>
              </a:ext>
            </a:extLst>
          </p:cNvPr>
          <p:cNvSpPr txBox="1">
            <a:spLocks/>
          </p:cNvSpPr>
          <p:nvPr/>
        </p:nvSpPr>
        <p:spPr bwMode="auto">
          <a:xfrm>
            <a:off x="92090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13696" name="Text Box 32">
            <a:extLst>
              <a:ext uri="{FF2B5EF4-FFF2-40B4-BE49-F238E27FC236}">
                <a16:creationId xmlns:a16="http://schemas.microsoft.com/office/drawing/2014/main" id="{C81B6EE2-522D-4DE1-99A6-5A1BCC666723}"/>
              </a:ext>
            </a:extLst>
          </p:cNvPr>
          <p:cNvSpPr txBox="1">
            <a:spLocks/>
          </p:cNvSpPr>
          <p:nvPr/>
        </p:nvSpPr>
        <p:spPr bwMode="auto">
          <a:xfrm>
            <a:off x="10687050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113697" name="Rectangle 33">
            <a:extLst>
              <a:ext uri="{FF2B5EF4-FFF2-40B4-BE49-F238E27FC236}">
                <a16:creationId xmlns:a16="http://schemas.microsoft.com/office/drawing/2014/main" id="{646BA5CF-8BC0-482D-9363-F3675C898A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215900"/>
            <a:ext cx="4595813" cy="1744663"/>
          </a:xfrm>
        </p:spPr>
        <p:txBody>
          <a:bodyPr anchor="t"/>
          <a:lstStyle/>
          <a:p>
            <a:pPr algn="l"/>
            <a:r>
              <a:rPr lang="en-US" altLang="en-US" sz="4800"/>
              <a:t>Deep Dive:</a:t>
            </a:r>
            <a:br>
              <a:rPr lang="en-US" altLang="en-US" sz="4800"/>
            </a:br>
            <a:r>
              <a:rPr lang="en-US" altLang="en-US" sz="4800"/>
              <a:t>Runtime Stack</a:t>
            </a:r>
          </a:p>
        </p:txBody>
      </p:sp>
    </p:spTree>
  </p:cSld>
  <p:clrMapOvr>
    <a:masterClrMapping/>
  </p:clrMapOvr>
  <p:transition spd="med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1">
            <a:extLst>
              <a:ext uri="{FF2B5EF4-FFF2-40B4-BE49-F238E27FC236}">
                <a16:creationId xmlns:a16="http://schemas.microsoft.com/office/drawing/2014/main" id="{C30122BA-41EE-4766-B97D-24DB8E6D9762}"/>
              </a:ext>
            </a:extLst>
          </p:cNvPr>
          <p:cNvSpPr>
            <a:spLocks/>
          </p:cNvSpPr>
          <p:nvPr/>
        </p:nvSpPr>
        <p:spPr bwMode="auto">
          <a:xfrm>
            <a:off x="1700213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2ECBD5C4-B9BC-470B-B931-008FF111A911}"/>
              </a:ext>
            </a:extLst>
          </p:cNvPr>
          <p:cNvSpPr>
            <a:spLocks/>
          </p:cNvSpPr>
          <p:nvPr/>
        </p:nvSpPr>
        <p:spPr bwMode="auto">
          <a:xfrm>
            <a:off x="3178175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AEEAA470-72C4-43E5-A2B4-3145050580EB}"/>
              </a:ext>
            </a:extLst>
          </p:cNvPr>
          <p:cNvSpPr>
            <a:spLocks/>
          </p:cNvSpPr>
          <p:nvPr/>
        </p:nvSpPr>
        <p:spPr bwMode="auto">
          <a:xfrm>
            <a:off x="3178175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4692" name="Rectangle 4">
            <a:extLst>
              <a:ext uri="{FF2B5EF4-FFF2-40B4-BE49-F238E27FC236}">
                <a16:creationId xmlns:a16="http://schemas.microsoft.com/office/drawing/2014/main" id="{6B787D00-2621-4D61-B4FA-9E7740547059}"/>
              </a:ext>
            </a:extLst>
          </p:cNvPr>
          <p:cNvSpPr>
            <a:spLocks/>
          </p:cNvSpPr>
          <p:nvPr/>
        </p:nvSpPr>
        <p:spPr bwMode="auto">
          <a:xfrm>
            <a:off x="4529138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4693" name="Rectangle 5">
            <a:extLst>
              <a:ext uri="{FF2B5EF4-FFF2-40B4-BE49-F238E27FC236}">
                <a16:creationId xmlns:a16="http://schemas.microsoft.com/office/drawing/2014/main" id="{D9C9819D-2110-48AD-A8B3-402466599F88}"/>
              </a:ext>
            </a:extLst>
          </p:cNvPr>
          <p:cNvSpPr>
            <a:spLocks/>
          </p:cNvSpPr>
          <p:nvPr/>
        </p:nvSpPr>
        <p:spPr bwMode="auto">
          <a:xfrm>
            <a:off x="4529138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4694" name="Rectangle 6">
            <a:extLst>
              <a:ext uri="{FF2B5EF4-FFF2-40B4-BE49-F238E27FC236}">
                <a16:creationId xmlns:a16="http://schemas.microsoft.com/office/drawing/2014/main" id="{CDE83D52-6002-465D-9E0D-2A7F2656B04E}"/>
              </a:ext>
            </a:extLst>
          </p:cNvPr>
          <p:cNvSpPr>
            <a:spLocks/>
          </p:cNvSpPr>
          <p:nvPr/>
        </p:nvSpPr>
        <p:spPr bwMode="auto">
          <a:xfrm>
            <a:off x="4529138" y="4395788"/>
            <a:ext cx="863600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4695" name="Rectangle 7">
            <a:extLst>
              <a:ext uri="{FF2B5EF4-FFF2-40B4-BE49-F238E27FC236}">
                <a16:creationId xmlns:a16="http://schemas.microsoft.com/office/drawing/2014/main" id="{0D39279D-5732-4CA1-9E14-5B5CAF141E19}"/>
              </a:ext>
            </a:extLst>
          </p:cNvPr>
          <p:cNvSpPr>
            <a:spLocks/>
          </p:cNvSpPr>
          <p:nvPr/>
        </p:nvSpPr>
        <p:spPr bwMode="auto">
          <a:xfrm>
            <a:off x="6005513" y="6870700"/>
            <a:ext cx="865187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4696" name="Rectangle 8">
            <a:extLst>
              <a:ext uri="{FF2B5EF4-FFF2-40B4-BE49-F238E27FC236}">
                <a16:creationId xmlns:a16="http://schemas.microsoft.com/office/drawing/2014/main" id="{154894F8-4AAA-4480-B5E4-4876C482BA4A}"/>
              </a:ext>
            </a:extLst>
          </p:cNvPr>
          <p:cNvSpPr>
            <a:spLocks/>
          </p:cNvSpPr>
          <p:nvPr/>
        </p:nvSpPr>
        <p:spPr bwMode="auto">
          <a:xfrm>
            <a:off x="6005513" y="5632450"/>
            <a:ext cx="865187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4697" name="Rectangle 9">
            <a:extLst>
              <a:ext uri="{FF2B5EF4-FFF2-40B4-BE49-F238E27FC236}">
                <a16:creationId xmlns:a16="http://schemas.microsoft.com/office/drawing/2014/main" id="{05BA2D4B-5BA2-48AB-98BF-844E2A1B1404}"/>
              </a:ext>
            </a:extLst>
          </p:cNvPr>
          <p:cNvSpPr>
            <a:spLocks/>
          </p:cNvSpPr>
          <p:nvPr/>
        </p:nvSpPr>
        <p:spPr bwMode="auto">
          <a:xfrm>
            <a:off x="6005513" y="4395788"/>
            <a:ext cx="865187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4698" name="Rectangle 10">
            <a:extLst>
              <a:ext uri="{FF2B5EF4-FFF2-40B4-BE49-F238E27FC236}">
                <a16:creationId xmlns:a16="http://schemas.microsoft.com/office/drawing/2014/main" id="{1A669210-AAA5-4EC0-87AB-2DCA0D43BE67}"/>
              </a:ext>
            </a:extLst>
          </p:cNvPr>
          <p:cNvSpPr>
            <a:spLocks/>
          </p:cNvSpPr>
          <p:nvPr/>
        </p:nvSpPr>
        <p:spPr bwMode="auto">
          <a:xfrm>
            <a:off x="6005513" y="3159125"/>
            <a:ext cx="865187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n=1</a:t>
            </a:r>
          </a:p>
        </p:txBody>
      </p:sp>
      <p:sp>
        <p:nvSpPr>
          <p:cNvPr id="114699" name="Rectangle 11">
            <a:extLst>
              <a:ext uri="{FF2B5EF4-FFF2-40B4-BE49-F238E27FC236}">
                <a16:creationId xmlns:a16="http://schemas.microsoft.com/office/drawing/2014/main" id="{7730514B-8C43-4309-AB7C-64241CA90C2D}"/>
              </a:ext>
            </a:extLst>
          </p:cNvPr>
          <p:cNvSpPr>
            <a:spLocks/>
          </p:cNvSpPr>
          <p:nvPr/>
        </p:nvSpPr>
        <p:spPr bwMode="auto">
          <a:xfrm>
            <a:off x="7483475" y="688975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4700" name="Rectangle 12">
            <a:extLst>
              <a:ext uri="{FF2B5EF4-FFF2-40B4-BE49-F238E27FC236}">
                <a16:creationId xmlns:a16="http://schemas.microsoft.com/office/drawing/2014/main" id="{A0B75897-DC8B-4D91-995B-152A0B8BDD86}"/>
              </a:ext>
            </a:extLst>
          </p:cNvPr>
          <p:cNvSpPr>
            <a:spLocks/>
          </p:cNvSpPr>
          <p:nvPr/>
        </p:nvSpPr>
        <p:spPr bwMode="auto">
          <a:xfrm>
            <a:off x="7483475" y="565150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4701" name="Rectangle 13">
            <a:extLst>
              <a:ext uri="{FF2B5EF4-FFF2-40B4-BE49-F238E27FC236}">
                <a16:creationId xmlns:a16="http://schemas.microsoft.com/office/drawing/2014/main" id="{27F09EEF-1D31-4FF4-9A33-779228FE05CC}"/>
              </a:ext>
            </a:extLst>
          </p:cNvPr>
          <p:cNvSpPr>
            <a:spLocks/>
          </p:cNvSpPr>
          <p:nvPr/>
        </p:nvSpPr>
        <p:spPr bwMode="auto">
          <a:xfrm>
            <a:off x="7483475" y="4414838"/>
            <a:ext cx="863600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p=1</a:t>
            </a:r>
          </a:p>
        </p:txBody>
      </p:sp>
      <p:sp>
        <p:nvSpPr>
          <p:cNvPr id="114702" name="Rectangle 14">
            <a:extLst>
              <a:ext uri="{FF2B5EF4-FFF2-40B4-BE49-F238E27FC236}">
                <a16:creationId xmlns:a16="http://schemas.microsoft.com/office/drawing/2014/main" id="{9BE99634-2FDD-47D4-B57A-EF651A03BC8A}"/>
              </a:ext>
            </a:extLst>
          </p:cNvPr>
          <p:cNvSpPr>
            <a:spLocks/>
          </p:cNvSpPr>
          <p:nvPr/>
        </p:nvSpPr>
        <p:spPr bwMode="auto">
          <a:xfrm>
            <a:off x="8961438" y="688975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4703" name="Rectangle 15">
            <a:extLst>
              <a:ext uri="{FF2B5EF4-FFF2-40B4-BE49-F238E27FC236}">
                <a16:creationId xmlns:a16="http://schemas.microsoft.com/office/drawing/2014/main" id="{6C79037C-947E-411F-A0F9-84B9BAB58BEA}"/>
              </a:ext>
            </a:extLst>
          </p:cNvPr>
          <p:cNvSpPr>
            <a:spLocks/>
          </p:cNvSpPr>
          <p:nvPr/>
        </p:nvSpPr>
        <p:spPr bwMode="auto">
          <a:xfrm>
            <a:off x="8961438" y="565150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p=2</a:t>
            </a:r>
          </a:p>
        </p:txBody>
      </p:sp>
      <p:sp>
        <p:nvSpPr>
          <p:cNvPr id="114704" name="Rectangle 16">
            <a:extLst>
              <a:ext uri="{FF2B5EF4-FFF2-40B4-BE49-F238E27FC236}">
                <a16:creationId xmlns:a16="http://schemas.microsoft.com/office/drawing/2014/main" id="{9D31E894-9AF2-4FA0-9D5E-0AAF73E087F6}"/>
              </a:ext>
            </a:extLst>
          </p:cNvPr>
          <p:cNvSpPr>
            <a:spLocks/>
          </p:cNvSpPr>
          <p:nvPr/>
        </p:nvSpPr>
        <p:spPr bwMode="auto">
          <a:xfrm>
            <a:off x="10439400" y="688975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4705" name="AutoShape 17">
            <a:extLst>
              <a:ext uri="{FF2B5EF4-FFF2-40B4-BE49-F238E27FC236}">
                <a16:creationId xmlns:a16="http://schemas.microsoft.com/office/drawing/2014/main" id="{9312BD8F-CBC6-44C0-93F0-0B178921FA95}"/>
              </a:ext>
            </a:extLst>
          </p:cNvPr>
          <p:cNvSpPr>
            <a:spLocks/>
          </p:cNvSpPr>
          <p:nvPr/>
        </p:nvSpPr>
        <p:spPr bwMode="auto">
          <a:xfrm>
            <a:off x="6950075" y="3921125"/>
            <a:ext cx="493713" cy="1423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14706" name="AutoShape 18">
            <a:extLst>
              <a:ext uri="{FF2B5EF4-FFF2-40B4-BE49-F238E27FC236}">
                <a16:creationId xmlns:a16="http://schemas.microsoft.com/office/drawing/2014/main" id="{140C858F-BDBD-40E8-9803-741FF9F6DFD9}"/>
              </a:ext>
            </a:extLst>
          </p:cNvPr>
          <p:cNvSpPr>
            <a:spLocks/>
          </p:cNvSpPr>
          <p:nvPr/>
        </p:nvSpPr>
        <p:spPr bwMode="auto">
          <a:xfrm>
            <a:off x="8408988" y="5229225"/>
            <a:ext cx="492125" cy="1423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14707" name="Text Box 19">
            <a:extLst>
              <a:ext uri="{FF2B5EF4-FFF2-40B4-BE49-F238E27FC236}">
                <a16:creationId xmlns:a16="http://schemas.microsoft.com/office/drawing/2014/main" id="{1EF3E8CC-38F7-41EB-A2E6-92F499A8AED2}"/>
              </a:ext>
            </a:extLst>
          </p:cNvPr>
          <p:cNvSpPr txBox="1">
            <a:spLocks/>
          </p:cNvSpPr>
          <p:nvPr/>
        </p:nvSpPr>
        <p:spPr bwMode="auto">
          <a:xfrm>
            <a:off x="7315200" y="3551238"/>
            <a:ext cx="28749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400"/>
              <a:t>return 1 (base case)</a:t>
            </a:r>
          </a:p>
        </p:txBody>
      </p:sp>
      <p:sp>
        <p:nvSpPr>
          <p:cNvPr id="114708" name="Text Box 20">
            <a:extLst>
              <a:ext uri="{FF2B5EF4-FFF2-40B4-BE49-F238E27FC236}">
                <a16:creationId xmlns:a16="http://schemas.microsoft.com/office/drawing/2014/main" id="{7B73F576-4A3C-43A1-9C9C-73E017F1CFB7}"/>
              </a:ext>
            </a:extLst>
          </p:cNvPr>
          <p:cNvSpPr txBox="1">
            <a:spLocks/>
          </p:cNvSpPr>
          <p:nvPr/>
        </p:nvSpPr>
        <p:spPr bwMode="auto">
          <a:xfrm>
            <a:off x="8610600" y="4787900"/>
            <a:ext cx="19256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400"/>
              <a:t>return 2 (n*p)</a:t>
            </a:r>
          </a:p>
        </p:txBody>
      </p:sp>
      <p:sp>
        <p:nvSpPr>
          <p:cNvPr id="114709" name="AutoShape 21">
            <a:extLst>
              <a:ext uri="{FF2B5EF4-FFF2-40B4-BE49-F238E27FC236}">
                <a16:creationId xmlns:a16="http://schemas.microsoft.com/office/drawing/2014/main" id="{0EC8CC15-FA49-4604-B6C5-D571A78EDB86}"/>
              </a:ext>
            </a:extLst>
          </p:cNvPr>
          <p:cNvSpPr>
            <a:spLocks/>
          </p:cNvSpPr>
          <p:nvPr/>
        </p:nvSpPr>
        <p:spPr bwMode="auto">
          <a:xfrm>
            <a:off x="9866313" y="6475413"/>
            <a:ext cx="493712" cy="7445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14710" name="Text Box 22">
            <a:extLst>
              <a:ext uri="{FF2B5EF4-FFF2-40B4-BE49-F238E27FC236}">
                <a16:creationId xmlns:a16="http://schemas.microsoft.com/office/drawing/2014/main" id="{50AEA88A-24E5-4FAF-BB63-1571C9561EEF}"/>
              </a:ext>
            </a:extLst>
          </p:cNvPr>
          <p:cNvSpPr txBox="1">
            <a:spLocks/>
          </p:cNvSpPr>
          <p:nvPr/>
        </p:nvSpPr>
        <p:spPr bwMode="auto">
          <a:xfrm>
            <a:off x="7237413" y="585788"/>
            <a:ext cx="57499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14711" name="Text Box 23">
            <a:extLst>
              <a:ext uri="{FF2B5EF4-FFF2-40B4-BE49-F238E27FC236}">
                <a16:creationId xmlns:a16="http://schemas.microsoft.com/office/drawing/2014/main" id="{6928A905-E78E-41FF-AFD0-4A6FE28B834E}"/>
              </a:ext>
            </a:extLst>
          </p:cNvPr>
          <p:cNvSpPr txBox="1">
            <a:spLocks/>
          </p:cNvSpPr>
          <p:nvPr/>
        </p:nvSpPr>
        <p:spPr bwMode="auto">
          <a:xfrm>
            <a:off x="10191750" y="6045200"/>
            <a:ext cx="19272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400"/>
              <a:t>return 6 (n*p)</a:t>
            </a:r>
          </a:p>
        </p:txBody>
      </p:sp>
      <p:sp>
        <p:nvSpPr>
          <p:cNvPr id="114712" name="Line 24">
            <a:extLst>
              <a:ext uri="{FF2B5EF4-FFF2-40B4-BE49-F238E27FC236}">
                <a16:creationId xmlns:a16="http://schemas.microsoft.com/office/drawing/2014/main" id="{1AA449B6-17E7-45A9-BD91-7908137F4F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938" y="7572375"/>
            <a:ext cx="10955337" cy="0"/>
          </a:xfrm>
          <a:prstGeom prst="lin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14713" name="Text Box 25">
            <a:extLst>
              <a:ext uri="{FF2B5EF4-FFF2-40B4-BE49-F238E27FC236}">
                <a16:creationId xmlns:a16="http://schemas.microsoft.com/office/drawing/2014/main" id="{91B3282B-5FE9-4251-8EA6-490EA7B556BE}"/>
              </a:ext>
            </a:extLst>
          </p:cNvPr>
          <p:cNvSpPr txBox="1">
            <a:spLocks/>
          </p:cNvSpPr>
          <p:nvPr/>
        </p:nvSpPr>
        <p:spPr bwMode="auto">
          <a:xfrm>
            <a:off x="6067425" y="8088313"/>
            <a:ext cx="7413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time</a:t>
            </a:r>
          </a:p>
        </p:txBody>
      </p:sp>
      <p:sp>
        <p:nvSpPr>
          <p:cNvPr id="114714" name="Text Box 26">
            <a:extLst>
              <a:ext uri="{FF2B5EF4-FFF2-40B4-BE49-F238E27FC236}">
                <a16:creationId xmlns:a16="http://schemas.microsoft.com/office/drawing/2014/main" id="{19E4E99F-F72D-4B3F-878F-835F186BE65D}"/>
              </a:ext>
            </a:extLst>
          </p:cNvPr>
          <p:cNvSpPr txBox="1">
            <a:spLocks/>
          </p:cNvSpPr>
          <p:nvPr/>
        </p:nvSpPr>
        <p:spPr bwMode="auto">
          <a:xfrm>
            <a:off x="1947863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14715" name="Text Box 27">
            <a:extLst>
              <a:ext uri="{FF2B5EF4-FFF2-40B4-BE49-F238E27FC236}">
                <a16:creationId xmlns:a16="http://schemas.microsoft.com/office/drawing/2014/main" id="{8573FA08-3B3C-4C0B-ADAF-E98DCB97B1E7}"/>
              </a:ext>
            </a:extLst>
          </p:cNvPr>
          <p:cNvSpPr txBox="1">
            <a:spLocks/>
          </p:cNvSpPr>
          <p:nvPr/>
        </p:nvSpPr>
        <p:spPr bwMode="auto">
          <a:xfrm>
            <a:off x="34258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14716" name="Text Box 28">
            <a:extLst>
              <a:ext uri="{FF2B5EF4-FFF2-40B4-BE49-F238E27FC236}">
                <a16:creationId xmlns:a16="http://schemas.microsoft.com/office/drawing/2014/main" id="{1D77C50E-6B38-48F6-AA2E-B00B71009805}"/>
              </a:ext>
            </a:extLst>
          </p:cNvPr>
          <p:cNvSpPr txBox="1">
            <a:spLocks/>
          </p:cNvSpPr>
          <p:nvPr/>
        </p:nvSpPr>
        <p:spPr bwMode="auto">
          <a:xfrm>
            <a:off x="47466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14717" name="Text Box 29">
            <a:extLst>
              <a:ext uri="{FF2B5EF4-FFF2-40B4-BE49-F238E27FC236}">
                <a16:creationId xmlns:a16="http://schemas.microsoft.com/office/drawing/2014/main" id="{64325233-7B95-4450-A4F6-754374B7B6B1}"/>
              </a:ext>
            </a:extLst>
          </p:cNvPr>
          <p:cNvSpPr txBox="1">
            <a:spLocks/>
          </p:cNvSpPr>
          <p:nvPr/>
        </p:nvSpPr>
        <p:spPr bwMode="auto">
          <a:xfrm>
            <a:off x="6253163" y="7645400"/>
            <a:ext cx="3698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14718" name="Text Box 30">
            <a:extLst>
              <a:ext uri="{FF2B5EF4-FFF2-40B4-BE49-F238E27FC236}">
                <a16:creationId xmlns:a16="http://schemas.microsoft.com/office/drawing/2014/main" id="{E646D7AC-4B86-495A-B120-B78D3004B161}"/>
              </a:ext>
            </a:extLst>
          </p:cNvPr>
          <p:cNvSpPr txBox="1">
            <a:spLocks/>
          </p:cNvSpPr>
          <p:nvPr/>
        </p:nvSpPr>
        <p:spPr bwMode="auto">
          <a:xfrm>
            <a:off x="77612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14719" name="Text Box 31">
            <a:extLst>
              <a:ext uri="{FF2B5EF4-FFF2-40B4-BE49-F238E27FC236}">
                <a16:creationId xmlns:a16="http://schemas.microsoft.com/office/drawing/2014/main" id="{6B0730E6-1049-48CB-92D6-11C80DE424F5}"/>
              </a:ext>
            </a:extLst>
          </p:cNvPr>
          <p:cNvSpPr txBox="1">
            <a:spLocks/>
          </p:cNvSpPr>
          <p:nvPr/>
        </p:nvSpPr>
        <p:spPr bwMode="auto">
          <a:xfrm>
            <a:off x="92090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14720" name="Text Box 32">
            <a:extLst>
              <a:ext uri="{FF2B5EF4-FFF2-40B4-BE49-F238E27FC236}">
                <a16:creationId xmlns:a16="http://schemas.microsoft.com/office/drawing/2014/main" id="{30C4F711-B0D5-498C-99B9-A059E8F601DC}"/>
              </a:ext>
            </a:extLst>
          </p:cNvPr>
          <p:cNvSpPr txBox="1">
            <a:spLocks/>
          </p:cNvSpPr>
          <p:nvPr/>
        </p:nvSpPr>
        <p:spPr bwMode="auto">
          <a:xfrm>
            <a:off x="10687050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114721" name="Rectangle 33">
            <a:extLst>
              <a:ext uri="{FF2B5EF4-FFF2-40B4-BE49-F238E27FC236}">
                <a16:creationId xmlns:a16="http://schemas.microsoft.com/office/drawing/2014/main" id="{AA0B2A5F-8A88-4A55-884F-F920385DA4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215900"/>
            <a:ext cx="4595813" cy="1744663"/>
          </a:xfrm>
        </p:spPr>
        <p:txBody>
          <a:bodyPr anchor="t"/>
          <a:lstStyle/>
          <a:p>
            <a:pPr algn="l"/>
            <a:r>
              <a:rPr lang="en-US" altLang="en-US" sz="4800"/>
              <a:t>Deep Dive:</a:t>
            </a:r>
            <a:br>
              <a:rPr lang="en-US" altLang="en-US" sz="4800"/>
            </a:br>
            <a:r>
              <a:rPr lang="en-US" altLang="en-US" sz="4800"/>
              <a:t>Runtime Stack</a:t>
            </a:r>
          </a:p>
        </p:txBody>
      </p:sp>
    </p:spTree>
  </p:cSld>
  <p:clrMapOvr>
    <a:masterClrMapping/>
  </p:clrMapOvr>
  <p:transition spd="med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1">
            <a:extLst>
              <a:ext uri="{FF2B5EF4-FFF2-40B4-BE49-F238E27FC236}">
                <a16:creationId xmlns:a16="http://schemas.microsoft.com/office/drawing/2014/main" id="{C2A2261E-9D8E-4717-B53E-38BD3FC7C6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/>
              <a:t>“Infinite” Recursion Bugs</a:t>
            </a:r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346290F8-ED84-4D5B-99C2-5AF710B80AD8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xfrm>
            <a:off x="952500" y="2087563"/>
            <a:ext cx="11926888" cy="1949450"/>
          </a:xfrm>
        </p:spPr>
        <p:txBody>
          <a:bodyPr anchor="t"/>
          <a:lstStyle/>
          <a:p>
            <a:pPr marL="396875" indent="-261938">
              <a:spcBef>
                <a:spcPts val="3600"/>
              </a:spcBef>
              <a:buSzTx/>
              <a:buFontTx/>
              <a:buNone/>
            </a:pPr>
            <a:r>
              <a:rPr lang="en-US" altLang="en-US" sz="3200"/>
              <a:t>What happens if:</a:t>
            </a:r>
          </a:p>
          <a:p>
            <a:pPr marL="396875" indent="-261938">
              <a:spcBef>
                <a:spcPts val="800"/>
              </a:spcBef>
            </a:pPr>
            <a:r>
              <a:rPr lang="en-US" altLang="en-US" sz="3200"/>
              <a:t> </a:t>
            </a:r>
          </a:p>
          <a:p>
            <a:pPr marL="396875" indent="-261938">
              <a:spcBef>
                <a:spcPts val="800"/>
              </a:spcBef>
            </a:pPr>
            <a:r>
              <a:rPr lang="en-US" altLang="en-US" sz="3200"/>
              <a:t> </a:t>
            </a:r>
          </a:p>
        </p:txBody>
      </p:sp>
      <p:sp>
        <p:nvSpPr>
          <p:cNvPr id="115715" name="Text Box 3">
            <a:extLst>
              <a:ext uri="{FF2B5EF4-FFF2-40B4-BE49-F238E27FC236}">
                <a16:creationId xmlns:a16="http://schemas.microsoft.com/office/drawing/2014/main" id="{F2E1E0A9-9034-4830-BEC9-8566E570F774}"/>
              </a:ext>
            </a:extLst>
          </p:cNvPr>
          <p:cNvSpPr txBox="1">
            <a:spLocks/>
          </p:cNvSpPr>
          <p:nvPr/>
        </p:nvSpPr>
        <p:spPr bwMode="auto">
          <a:xfrm>
            <a:off x="1716088" y="4757738"/>
            <a:ext cx="70453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</p:spTree>
  </p:cSld>
  <p:clrMapOvr>
    <a:masterClrMapping/>
  </p:clrMapOvr>
  <p:transition spd="med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ext Box 1">
            <a:extLst>
              <a:ext uri="{FF2B5EF4-FFF2-40B4-BE49-F238E27FC236}">
                <a16:creationId xmlns:a16="http://schemas.microsoft.com/office/drawing/2014/main" id="{5A1A3158-D3F4-43F2-9AA9-73B776C950A6}"/>
              </a:ext>
            </a:extLst>
          </p:cNvPr>
          <p:cNvSpPr txBox="1">
            <a:spLocks/>
          </p:cNvSpPr>
          <p:nvPr/>
        </p:nvSpPr>
        <p:spPr bwMode="auto">
          <a:xfrm>
            <a:off x="1716088" y="4757738"/>
            <a:ext cx="70453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 b="1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</a:t>
            </a:r>
            <a:r>
              <a:rPr lang="en-US" altLang="en-US" sz="2500" b="1"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71CB1FFC-CDD5-4FF0-9793-920D828BF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/>
              <a:t>“Infinite” Recursion Bugs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3DEA5D8D-5B5B-4B88-9A42-92B82A295AD2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xfrm>
            <a:off x="952500" y="2087563"/>
            <a:ext cx="11926888" cy="1949450"/>
          </a:xfrm>
        </p:spPr>
        <p:txBody>
          <a:bodyPr anchor="t"/>
          <a:lstStyle/>
          <a:p>
            <a:pPr marL="396875" indent="-261938">
              <a:spcBef>
                <a:spcPts val="3600"/>
              </a:spcBef>
              <a:buSzTx/>
              <a:buFontTx/>
              <a:buNone/>
            </a:pPr>
            <a:r>
              <a:rPr lang="en-US" altLang="en-US" sz="3200" dirty="0"/>
              <a:t>What happens if:</a:t>
            </a:r>
          </a:p>
          <a:p>
            <a:pPr marL="396875" indent="-261938">
              <a:spcBef>
                <a:spcPts val="800"/>
              </a:spcBef>
            </a:pPr>
            <a:r>
              <a:rPr lang="en-US" altLang="en-US" sz="3200" dirty="0"/>
              <a:t>factorial is called with a negative number?</a:t>
            </a:r>
          </a:p>
          <a:p>
            <a:pPr marL="396875" indent="-261938">
              <a:spcBef>
                <a:spcPts val="800"/>
              </a:spcBef>
            </a:pPr>
            <a:r>
              <a:rPr lang="en-US" altLang="en-US" sz="3200" dirty="0"/>
              <a:t>  </a:t>
            </a:r>
          </a:p>
          <a:p>
            <a:pPr marL="396875" indent="-261938">
              <a:spcBef>
                <a:spcPts val="800"/>
              </a:spcBef>
            </a:pPr>
            <a:endParaRPr lang="en-US" altLang="en-US" sz="3200" dirty="0"/>
          </a:p>
        </p:txBody>
      </p:sp>
      <p:sp>
        <p:nvSpPr>
          <p:cNvPr id="118788" name="Line 4">
            <a:extLst>
              <a:ext uri="{FF2B5EF4-FFF2-40B4-BE49-F238E27FC236}">
                <a16:creationId xmlns:a16="http://schemas.microsoft.com/office/drawing/2014/main" id="{9D104ED2-576C-48BB-8BE4-388D79F71E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76888" y="6160819"/>
            <a:ext cx="515711" cy="576532"/>
          </a:xfrm>
          <a:prstGeom prst="line">
            <a:avLst/>
          </a:prstGeom>
          <a:noFill/>
          <a:ln w="76200" cap="flat" cmpd="sng">
            <a:solidFill>
              <a:srgbClr val="C8250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18789" name="Text Box 5">
            <a:extLst>
              <a:ext uri="{FF2B5EF4-FFF2-40B4-BE49-F238E27FC236}">
                <a16:creationId xmlns:a16="http://schemas.microsoft.com/office/drawing/2014/main" id="{054A091F-E999-488F-9747-C83FBFBE95E2}"/>
              </a:ext>
            </a:extLst>
          </p:cNvPr>
          <p:cNvSpPr txBox="1">
            <a:spLocks/>
          </p:cNvSpPr>
          <p:nvPr/>
        </p:nvSpPr>
        <p:spPr bwMode="auto">
          <a:xfrm>
            <a:off x="4312061" y="6599795"/>
            <a:ext cx="1543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dirty="0">
                <a:solidFill>
                  <a:srgbClr val="C82506"/>
                </a:solidFill>
              </a:rPr>
              <a:t>never</a:t>
            </a:r>
          </a:p>
          <a:p>
            <a:r>
              <a:rPr lang="en-US" altLang="en-US" sz="2400" dirty="0">
                <a:solidFill>
                  <a:srgbClr val="C82506"/>
                </a:solidFill>
              </a:rPr>
              <a:t>terminates</a:t>
            </a:r>
          </a:p>
        </p:txBody>
      </p:sp>
      <p:sp>
        <p:nvSpPr>
          <p:cNvPr id="118790" name="AutoShape 6">
            <a:extLst>
              <a:ext uri="{FF2B5EF4-FFF2-40B4-BE49-F238E27FC236}">
                <a16:creationId xmlns:a16="http://schemas.microsoft.com/office/drawing/2014/main" id="{33D05131-22D0-4F87-B9A4-7C28066A9732}"/>
              </a:ext>
            </a:extLst>
          </p:cNvPr>
          <p:cNvSpPr>
            <a:spLocks/>
          </p:cNvSpPr>
          <p:nvPr/>
        </p:nvSpPr>
        <p:spPr bwMode="auto">
          <a:xfrm>
            <a:off x="2997200" y="4338638"/>
            <a:ext cx="1530350" cy="457200"/>
          </a:xfrm>
          <a:custGeom>
            <a:avLst/>
            <a:gdLst>
              <a:gd name="T0" fmla="*/ 10800 w 21600"/>
              <a:gd name="T1" fmla="+- 0 11960 2321"/>
              <a:gd name="T2" fmla="*/ 11960 h 19279"/>
              <a:gd name="T3" fmla="*/ 10800 w 21600"/>
              <a:gd name="T4" fmla="+- 0 11960 2321"/>
              <a:gd name="T5" fmla="*/ 11960 h 19279"/>
              <a:gd name="T6" fmla="*/ 10800 w 21600"/>
              <a:gd name="T7" fmla="+- 0 11960 2321"/>
              <a:gd name="T8" fmla="*/ 11960 h 19279"/>
              <a:gd name="T9" fmla="*/ 10800 w 21600"/>
              <a:gd name="T10" fmla="+- 0 11960 2321"/>
              <a:gd name="T11" fmla="*/ 11960 h 19279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19279">
                <a:moveTo>
                  <a:pt x="21600" y="778"/>
                </a:moveTo>
                <a:cubicBezTo>
                  <a:pt x="8970" y="-2321"/>
                  <a:pt x="1770" y="3846"/>
                  <a:pt x="0" y="19279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1" name="Text Box 7">
            <a:extLst>
              <a:ext uri="{FF2B5EF4-FFF2-40B4-BE49-F238E27FC236}">
                <a16:creationId xmlns:a16="http://schemas.microsoft.com/office/drawing/2014/main" id="{912987DA-262C-41ED-92AC-22644B1572F5}"/>
              </a:ext>
            </a:extLst>
          </p:cNvPr>
          <p:cNvSpPr txBox="1">
            <a:spLocks/>
          </p:cNvSpPr>
          <p:nvPr/>
        </p:nvSpPr>
        <p:spPr bwMode="auto">
          <a:xfrm>
            <a:off x="4673600" y="4073525"/>
            <a:ext cx="5222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dirty="0"/>
              <a:t>-1</a:t>
            </a:r>
          </a:p>
        </p:txBody>
      </p:sp>
    </p:spTree>
  </p:cSld>
  <p:clrMapOvr>
    <a:masterClrMapping/>
  </p:clrMapOvr>
  <p:transition spd="med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ext Box 1">
            <a:extLst>
              <a:ext uri="{FF2B5EF4-FFF2-40B4-BE49-F238E27FC236}">
                <a16:creationId xmlns:a16="http://schemas.microsoft.com/office/drawing/2014/main" id="{5A1A3158-D3F4-43F2-9AA9-73B776C950A6}"/>
              </a:ext>
            </a:extLst>
          </p:cNvPr>
          <p:cNvSpPr txBox="1">
            <a:spLocks/>
          </p:cNvSpPr>
          <p:nvPr/>
        </p:nvSpPr>
        <p:spPr bwMode="auto">
          <a:xfrm>
            <a:off x="1716088" y="4716190"/>
            <a:ext cx="7045325" cy="2026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 b="1" dirty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 strike="sngStrike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 strike="sngStrike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 strike="sngStrike" dirty="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 strike="sngStrike" dirty="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 strike="sngStrike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 strike="sngStrike" dirty="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=	</a:t>
            </a:r>
            <a:r>
              <a:rPr lang="en-US" altLang="en-US" sz="2500" b="1" dirty="0"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(n-1)</a:t>
            </a:r>
            <a:r>
              <a:rPr lang="en-US" altLang="en-US" sz="2500" dirty="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 dirty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 dirty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 dirty="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71CB1FFC-CDD5-4FF0-9793-920D828BF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/>
              <a:t>“Infinite” Recursion Bugs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3DEA5D8D-5B5B-4B88-9A42-92B82A295AD2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xfrm>
            <a:off x="952500" y="2087563"/>
            <a:ext cx="11926888" cy="1949450"/>
          </a:xfrm>
        </p:spPr>
        <p:txBody>
          <a:bodyPr anchor="t"/>
          <a:lstStyle/>
          <a:p>
            <a:pPr marL="396875" indent="-261938">
              <a:spcBef>
                <a:spcPts val="3600"/>
              </a:spcBef>
              <a:buSzTx/>
              <a:buFontTx/>
              <a:buNone/>
            </a:pPr>
            <a:r>
              <a:rPr lang="en-US" altLang="en-US" sz="3200" dirty="0"/>
              <a:t>What happens if:</a:t>
            </a:r>
          </a:p>
          <a:p>
            <a:pPr marL="396875" indent="-261938">
              <a:spcBef>
                <a:spcPts val="800"/>
              </a:spcBef>
            </a:pPr>
            <a:r>
              <a:rPr lang="en-US" altLang="en-US" sz="3200" dirty="0"/>
              <a:t>factorial is called with a negative number? </a:t>
            </a:r>
          </a:p>
          <a:p>
            <a:pPr marL="396875" indent="-261938">
              <a:spcBef>
                <a:spcPts val="800"/>
              </a:spcBef>
            </a:pPr>
            <a:r>
              <a:rPr lang="en-US" altLang="en-US" sz="3200" dirty="0"/>
              <a:t>we forgot the “n == 1” check?</a:t>
            </a:r>
          </a:p>
          <a:p>
            <a:pPr marL="396875" indent="-261938">
              <a:spcBef>
                <a:spcPts val="800"/>
              </a:spcBef>
            </a:pPr>
            <a:endParaRPr lang="en-US" altLang="en-US" sz="32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5639EAE-C7BB-4D29-8C96-F1B447A7A393}"/>
              </a:ext>
            </a:extLst>
          </p:cNvPr>
          <p:cNvSpPr>
            <a:spLocks/>
          </p:cNvSpPr>
          <p:nvPr/>
        </p:nvSpPr>
        <p:spPr bwMode="auto">
          <a:xfrm>
            <a:off x="11669713" y="6834188"/>
            <a:ext cx="865187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2BFAFDF-3675-4B2B-A4EC-B010A3662A17}"/>
              </a:ext>
            </a:extLst>
          </p:cNvPr>
          <p:cNvSpPr>
            <a:spLocks/>
          </p:cNvSpPr>
          <p:nvPr/>
        </p:nvSpPr>
        <p:spPr bwMode="auto">
          <a:xfrm>
            <a:off x="11669713" y="5913438"/>
            <a:ext cx="865187" cy="91757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FE54A890-3E70-426D-B63F-4CAE39B87F8C}"/>
              </a:ext>
            </a:extLst>
          </p:cNvPr>
          <p:cNvSpPr>
            <a:spLocks/>
          </p:cNvSpPr>
          <p:nvPr/>
        </p:nvSpPr>
        <p:spPr bwMode="auto">
          <a:xfrm>
            <a:off x="11669713" y="4987925"/>
            <a:ext cx="865187" cy="91916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A4EABB90-9663-4BDD-8D45-8B9871D52F21}"/>
              </a:ext>
            </a:extLst>
          </p:cNvPr>
          <p:cNvSpPr>
            <a:spLocks/>
          </p:cNvSpPr>
          <p:nvPr/>
        </p:nvSpPr>
        <p:spPr bwMode="auto">
          <a:xfrm>
            <a:off x="2997200" y="4338638"/>
            <a:ext cx="1530350" cy="457200"/>
          </a:xfrm>
          <a:custGeom>
            <a:avLst/>
            <a:gdLst>
              <a:gd name="T0" fmla="*/ 10800 w 21600"/>
              <a:gd name="T1" fmla="+- 0 11960 2321"/>
              <a:gd name="T2" fmla="*/ 11960 h 19279"/>
              <a:gd name="T3" fmla="*/ 10800 w 21600"/>
              <a:gd name="T4" fmla="+- 0 11960 2321"/>
              <a:gd name="T5" fmla="*/ 11960 h 19279"/>
              <a:gd name="T6" fmla="*/ 10800 w 21600"/>
              <a:gd name="T7" fmla="+- 0 11960 2321"/>
              <a:gd name="T8" fmla="*/ 11960 h 19279"/>
              <a:gd name="T9" fmla="*/ 10800 w 21600"/>
              <a:gd name="T10" fmla="+- 0 11960 2321"/>
              <a:gd name="T11" fmla="*/ 11960 h 19279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19279">
                <a:moveTo>
                  <a:pt x="21600" y="778"/>
                </a:moveTo>
                <a:cubicBezTo>
                  <a:pt x="8970" y="-2321"/>
                  <a:pt x="1770" y="3846"/>
                  <a:pt x="0" y="19279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9B711B42-D128-4680-851D-BB535B6377BC}"/>
              </a:ext>
            </a:extLst>
          </p:cNvPr>
          <p:cNvSpPr txBox="1">
            <a:spLocks/>
          </p:cNvSpPr>
          <p:nvPr/>
        </p:nvSpPr>
        <p:spPr bwMode="auto">
          <a:xfrm>
            <a:off x="4755206" y="4069080"/>
            <a:ext cx="359073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8067145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A663815A-5E06-4B21-BAB4-63A0B684B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/>
              <a:t>What is Recursion?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2DBF713D-9807-4860-9059-884717438FE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52500" y="2087563"/>
            <a:ext cx="11596688" cy="3806825"/>
          </a:xfrm>
        </p:spPr>
        <p:txBody>
          <a:bodyPr anchor="t"/>
          <a:lstStyle/>
          <a:p>
            <a:pPr marL="298450" indent="-196850">
              <a:spcBef>
                <a:spcPts val="3600"/>
              </a:spcBef>
              <a:buSzTx/>
              <a:buFontTx/>
              <a:buNone/>
            </a:pPr>
            <a:r>
              <a:rPr lang="en-US" altLang="en-US" sz="32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Recursive</a:t>
            </a:r>
            <a:r>
              <a:rPr lang="en-US" altLang="en-US" sz="3200" dirty="0"/>
              <a:t> </a:t>
            </a:r>
            <a:r>
              <a:rPr lang="en-US" altLang="en-US" sz="3200" dirty="0">
                <a:solidFill>
                  <a:srgbClr val="C82506"/>
                </a:solidFill>
              </a:rPr>
              <a:t>definitions</a:t>
            </a:r>
            <a:endParaRPr lang="en-US" altLang="en-US" sz="3200" dirty="0"/>
          </a:p>
          <a:p>
            <a:pPr marL="298450" indent="-196850">
              <a:spcBef>
                <a:spcPts val="800"/>
              </a:spcBef>
            </a:pPr>
            <a:r>
              <a:rPr lang="en-US" altLang="en-US" sz="3200" dirty="0"/>
              <a:t>Contain the term in the body</a:t>
            </a:r>
          </a:p>
          <a:p>
            <a:pPr marL="298450" indent="-196850">
              <a:spcBef>
                <a:spcPts val="800"/>
              </a:spcBef>
            </a:pPr>
            <a:r>
              <a:rPr lang="en-US" altLang="en-US" sz="3200" dirty="0"/>
              <a:t>Dictionaries, mathematical definitions, </a:t>
            </a:r>
            <a:r>
              <a:rPr lang="en-US" altLang="en-US" sz="3200" dirty="0" err="1"/>
              <a:t>etc</a:t>
            </a:r>
            <a:endParaRPr lang="en-US" altLang="en-US" sz="3200" dirty="0"/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AD67E05B-F60D-4884-8D99-178B65E19F04}"/>
              </a:ext>
            </a:extLst>
          </p:cNvPr>
          <p:cNvSpPr txBox="1">
            <a:spLocks/>
          </p:cNvSpPr>
          <p:nvPr/>
        </p:nvSpPr>
        <p:spPr bwMode="auto">
          <a:xfrm>
            <a:off x="1465263" y="4997450"/>
            <a:ext cx="7245189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>
            <a:lvl1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482600" indent="-17780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lvl="1" algn="l"/>
            <a:r>
              <a:rPr lang="en-US" altLang="en-US" sz="30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A number </a:t>
            </a:r>
            <a:r>
              <a:rPr lang="en-US" altLang="en-US" sz="30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x</a:t>
            </a:r>
            <a:r>
              <a:rPr lang="en-US" altLang="en-US" sz="30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is a </a:t>
            </a:r>
            <a:r>
              <a:rPr lang="en-US" altLang="en-US" sz="3000" dirty="0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positive even number</a:t>
            </a:r>
            <a:r>
              <a:rPr lang="en-US" altLang="en-US" sz="30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if:</a:t>
            </a:r>
          </a:p>
        </p:txBody>
      </p:sp>
    </p:spTree>
  </p:cSld>
  <p:clrMapOvr>
    <a:masterClrMapping/>
  </p:clrMapOvr>
  <p:transition spd="med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ext Box 1">
            <a:extLst>
              <a:ext uri="{FF2B5EF4-FFF2-40B4-BE49-F238E27FC236}">
                <a16:creationId xmlns:a16="http://schemas.microsoft.com/office/drawing/2014/main" id="{5A1A3158-D3F4-43F2-9AA9-73B776C950A6}"/>
              </a:ext>
            </a:extLst>
          </p:cNvPr>
          <p:cNvSpPr txBox="1">
            <a:spLocks/>
          </p:cNvSpPr>
          <p:nvPr/>
        </p:nvSpPr>
        <p:spPr bwMode="auto">
          <a:xfrm>
            <a:off x="1716088" y="4716190"/>
            <a:ext cx="7045325" cy="2026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 b="1" dirty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 strike="sngStrike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 strike="sngStrike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 strike="sngStrike" dirty="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 strike="sngStrike" dirty="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 strike="sngStrike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 strike="sngStrike" dirty="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=	</a:t>
            </a:r>
            <a:r>
              <a:rPr lang="en-US" altLang="en-US" sz="2500" b="1" dirty="0"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(n-1)</a:t>
            </a:r>
            <a:r>
              <a:rPr lang="en-US" altLang="en-US" sz="2500" dirty="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 dirty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 dirty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 dirty="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71CB1FFC-CDD5-4FF0-9793-920D828BF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/>
              <a:t>“Infinite” Recursion Bugs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3DEA5D8D-5B5B-4B88-9A42-92B82A295AD2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xfrm>
            <a:off x="952500" y="2087563"/>
            <a:ext cx="11926888" cy="1949450"/>
          </a:xfrm>
        </p:spPr>
        <p:txBody>
          <a:bodyPr anchor="t"/>
          <a:lstStyle/>
          <a:p>
            <a:pPr marL="396875" indent="-261938">
              <a:spcBef>
                <a:spcPts val="3600"/>
              </a:spcBef>
              <a:buSzTx/>
              <a:buFontTx/>
              <a:buNone/>
            </a:pPr>
            <a:r>
              <a:rPr lang="en-US" altLang="en-US" sz="3200" dirty="0"/>
              <a:t>What happens if:</a:t>
            </a:r>
          </a:p>
          <a:p>
            <a:pPr marL="396875" indent="-261938">
              <a:spcBef>
                <a:spcPts val="800"/>
              </a:spcBef>
            </a:pPr>
            <a:r>
              <a:rPr lang="en-US" altLang="en-US" sz="3200" dirty="0"/>
              <a:t>factorial is called with a negative number? </a:t>
            </a:r>
          </a:p>
          <a:p>
            <a:pPr marL="396875" indent="-261938">
              <a:spcBef>
                <a:spcPts val="800"/>
              </a:spcBef>
            </a:pPr>
            <a:r>
              <a:rPr lang="en-US" altLang="en-US" sz="3200" dirty="0"/>
              <a:t>we forgot the “n == 1” check?</a:t>
            </a:r>
          </a:p>
          <a:p>
            <a:pPr marL="396875" indent="-261938">
              <a:spcBef>
                <a:spcPts val="800"/>
              </a:spcBef>
            </a:pPr>
            <a:endParaRPr lang="en-US" altLang="en-US" sz="3200" dirty="0"/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A4EABB90-9663-4BDD-8D45-8B9871D52F21}"/>
              </a:ext>
            </a:extLst>
          </p:cNvPr>
          <p:cNvSpPr>
            <a:spLocks/>
          </p:cNvSpPr>
          <p:nvPr/>
        </p:nvSpPr>
        <p:spPr bwMode="auto">
          <a:xfrm>
            <a:off x="2997200" y="4338638"/>
            <a:ext cx="1530350" cy="457200"/>
          </a:xfrm>
          <a:custGeom>
            <a:avLst/>
            <a:gdLst>
              <a:gd name="T0" fmla="*/ 10800 w 21600"/>
              <a:gd name="T1" fmla="+- 0 11960 2321"/>
              <a:gd name="T2" fmla="*/ 11960 h 19279"/>
              <a:gd name="T3" fmla="*/ 10800 w 21600"/>
              <a:gd name="T4" fmla="+- 0 11960 2321"/>
              <a:gd name="T5" fmla="*/ 11960 h 19279"/>
              <a:gd name="T6" fmla="*/ 10800 w 21600"/>
              <a:gd name="T7" fmla="+- 0 11960 2321"/>
              <a:gd name="T8" fmla="*/ 11960 h 19279"/>
              <a:gd name="T9" fmla="*/ 10800 w 21600"/>
              <a:gd name="T10" fmla="+- 0 11960 2321"/>
              <a:gd name="T11" fmla="*/ 11960 h 19279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19279">
                <a:moveTo>
                  <a:pt x="21600" y="778"/>
                </a:moveTo>
                <a:cubicBezTo>
                  <a:pt x="8970" y="-2321"/>
                  <a:pt x="1770" y="3846"/>
                  <a:pt x="0" y="19279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9B711B42-D128-4680-851D-BB535B6377BC}"/>
              </a:ext>
            </a:extLst>
          </p:cNvPr>
          <p:cNvSpPr txBox="1">
            <a:spLocks/>
          </p:cNvSpPr>
          <p:nvPr/>
        </p:nvSpPr>
        <p:spPr bwMode="auto">
          <a:xfrm>
            <a:off x="4755206" y="4069080"/>
            <a:ext cx="359073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dirty="0"/>
              <a:t>3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6CD5780D-C8F9-422E-A3AE-5A096C7BD597}"/>
              </a:ext>
            </a:extLst>
          </p:cNvPr>
          <p:cNvSpPr>
            <a:spLocks/>
          </p:cNvSpPr>
          <p:nvPr/>
        </p:nvSpPr>
        <p:spPr bwMode="auto">
          <a:xfrm>
            <a:off x="11669713" y="6834188"/>
            <a:ext cx="865187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C4EAEF0B-BE5D-442E-BC70-7599135D28A6}"/>
              </a:ext>
            </a:extLst>
          </p:cNvPr>
          <p:cNvSpPr>
            <a:spLocks/>
          </p:cNvSpPr>
          <p:nvPr/>
        </p:nvSpPr>
        <p:spPr bwMode="auto">
          <a:xfrm>
            <a:off x="11669713" y="5913438"/>
            <a:ext cx="865187" cy="91757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9584A1A8-7CBC-4F38-AF84-5580ABE2D3AC}"/>
              </a:ext>
            </a:extLst>
          </p:cNvPr>
          <p:cNvSpPr>
            <a:spLocks/>
          </p:cNvSpPr>
          <p:nvPr/>
        </p:nvSpPr>
        <p:spPr bwMode="auto">
          <a:xfrm>
            <a:off x="11669713" y="4987925"/>
            <a:ext cx="865187" cy="91916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3350F46-36C4-41B5-A0FA-10510EED34FA}"/>
              </a:ext>
            </a:extLst>
          </p:cNvPr>
          <p:cNvSpPr>
            <a:spLocks/>
          </p:cNvSpPr>
          <p:nvPr/>
        </p:nvSpPr>
        <p:spPr bwMode="auto">
          <a:xfrm>
            <a:off x="11669713" y="4071938"/>
            <a:ext cx="865187" cy="91757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n=1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443C7C8A-F430-4070-9F0B-374F0692CCC5}"/>
              </a:ext>
            </a:extLst>
          </p:cNvPr>
          <p:cNvSpPr>
            <a:spLocks/>
          </p:cNvSpPr>
          <p:nvPr/>
        </p:nvSpPr>
        <p:spPr bwMode="auto">
          <a:xfrm>
            <a:off x="11669713" y="3146425"/>
            <a:ext cx="865187" cy="91916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n=0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09F25935-4593-40C1-84FA-A8D2FB160673}"/>
              </a:ext>
            </a:extLst>
          </p:cNvPr>
          <p:cNvSpPr>
            <a:spLocks/>
          </p:cNvSpPr>
          <p:nvPr/>
        </p:nvSpPr>
        <p:spPr bwMode="auto">
          <a:xfrm>
            <a:off x="11669713" y="2230438"/>
            <a:ext cx="865187" cy="91757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n=-1</a:t>
            </a:r>
          </a:p>
        </p:txBody>
      </p:sp>
    </p:spTree>
    <p:extLst>
      <p:ext uri="{BB962C8B-B14F-4D97-AF65-F5344CB8AC3E}">
        <p14:creationId xmlns:p14="http://schemas.microsoft.com/office/powerpoint/2010/main" val="965434965"/>
      </p:ext>
    </p:extLst>
  </p:cSld>
  <p:clrMapOvr>
    <a:masterClrMapping/>
  </p:clrMapOvr>
  <p:transition spd="med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ext Box 1">
            <a:extLst>
              <a:ext uri="{FF2B5EF4-FFF2-40B4-BE49-F238E27FC236}">
                <a16:creationId xmlns:a16="http://schemas.microsoft.com/office/drawing/2014/main" id="{5A1A3158-D3F4-43F2-9AA9-73B776C950A6}"/>
              </a:ext>
            </a:extLst>
          </p:cNvPr>
          <p:cNvSpPr txBox="1">
            <a:spLocks/>
          </p:cNvSpPr>
          <p:nvPr/>
        </p:nvSpPr>
        <p:spPr bwMode="auto">
          <a:xfrm>
            <a:off x="1716088" y="4716190"/>
            <a:ext cx="7045325" cy="2026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 b="1" dirty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 strike="sngStrike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 strike="sngStrike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 strike="sngStrike" dirty="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 strike="sngStrike" dirty="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 strike="sngStrike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 strike="sngStrike" dirty="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=	</a:t>
            </a:r>
            <a:r>
              <a:rPr lang="en-US" altLang="en-US" sz="2500" b="1" dirty="0"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(n-1)</a:t>
            </a:r>
            <a:r>
              <a:rPr lang="en-US" altLang="en-US" sz="2500" dirty="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 dirty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 dirty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 dirty="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71CB1FFC-CDD5-4FF0-9793-920D828BF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/>
              <a:t>“Infinite” Recursion Bugs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3DEA5D8D-5B5B-4B88-9A42-92B82A295AD2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xfrm>
            <a:off x="952500" y="2087563"/>
            <a:ext cx="11926888" cy="1949450"/>
          </a:xfrm>
        </p:spPr>
        <p:txBody>
          <a:bodyPr anchor="t"/>
          <a:lstStyle/>
          <a:p>
            <a:pPr marL="396875" indent="-261938">
              <a:spcBef>
                <a:spcPts val="3600"/>
              </a:spcBef>
              <a:buSzTx/>
              <a:buFontTx/>
              <a:buNone/>
            </a:pPr>
            <a:r>
              <a:rPr lang="en-US" altLang="en-US" sz="3200" dirty="0"/>
              <a:t>What happens if:</a:t>
            </a:r>
          </a:p>
          <a:p>
            <a:pPr marL="396875" indent="-261938">
              <a:spcBef>
                <a:spcPts val="800"/>
              </a:spcBef>
            </a:pPr>
            <a:r>
              <a:rPr lang="en-US" altLang="en-US" sz="3200" dirty="0"/>
              <a:t>factorial is called with a negative number? </a:t>
            </a:r>
          </a:p>
          <a:p>
            <a:pPr marL="396875" indent="-261938">
              <a:spcBef>
                <a:spcPts val="800"/>
              </a:spcBef>
            </a:pPr>
            <a:r>
              <a:rPr lang="en-US" altLang="en-US" sz="3200" dirty="0"/>
              <a:t>we forgot the “n == 1” check?</a:t>
            </a:r>
          </a:p>
          <a:p>
            <a:pPr marL="396875" indent="-261938">
              <a:spcBef>
                <a:spcPts val="800"/>
              </a:spcBef>
            </a:pPr>
            <a:endParaRPr lang="en-US" altLang="en-US" sz="3200" dirty="0"/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A4EABB90-9663-4BDD-8D45-8B9871D52F21}"/>
              </a:ext>
            </a:extLst>
          </p:cNvPr>
          <p:cNvSpPr>
            <a:spLocks/>
          </p:cNvSpPr>
          <p:nvPr/>
        </p:nvSpPr>
        <p:spPr bwMode="auto">
          <a:xfrm>
            <a:off x="2997200" y="4338638"/>
            <a:ext cx="1530350" cy="457200"/>
          </a:xfrm>
          <a:custGeom>
            <a:avLst/>
            <a:gdLst>
              <a:gd name="T0" fmla="*/ 10800 w 21600"/>
              <a:gd name="T1" fmla="+- 0 11960 2321"/>
              <a:gd name="T2" fmla="*/ 11960 h 19279"/>
              <a:gd name="T3" fmla="*/ 10800 w 21600"/>
              <a:gd name="T4" fmla="+- 0 11960 2321"/>
              <a:gd name="T5" fmla="*/ 11960 h 19279"/>
              <a:gd name="T6" fmla="*/ 10800 w 21600"/>
              <a:gd name="T7" fmla="+- 0 11960 2321"/>
              <a:gd name="T8" fmla="*/ 11960 h 19279"/>
              <a:gd name="T9" fmla="*/ 10800 w 21600"/>
              <a:gd name="T10" fmla="+- 0 11960 2321"/>
              <a:gd name="T11" fmla="*/ 11960 h 19279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19279">
                <a:moveTo>
                  <a:pt x="21600" y="778"/>
                </a:moveTo>
                <a:cubicBezTo>
                  <a:pt x="8970" y="-2321"/>
                  <a:pt x="1770" y="3846"/>
                  <a:pt x="0" y="19279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9B711B42-D128-4680-851D-BB535B6377BC}"/>
              </a:ext>
            </a:extLst>
          </p:cNvPr>
          <p:cNvSpPr txBox="1">
            <a:spLocks/>
          </p:cNvSpPr>
          <p:nvPr/>
        </p:nvSpPr>
        <p:spPr bwMode="auto">
          <a:xfrm>
            <a:off x="4755206" y="4069080"/>
            <a:ext cx="359073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dirty="0"/>
              <a:t>3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6CD5780D-C8F9-422E-A3AE-5A096C7BD597}"/>
              </a:ext>
            </a:extLst>
          </p:cNvPr>
          <p:cNvSpPr>
            <a:spLocks/>
          </p:cNvSpPr>
          <p:nvPr/>
        </p:nvSpPr>
        <p:spPr bwMode="auto">
          <a:xfrm>
            <a:off x="11669713" y="6834188"/>
            <a:ext cx="865187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C4EAEF0B-BE5D-442E-BC70-7599135D28A6}"/>
              </a:ext>
            </a:extLst>
          </p:cNvPr>
          <p:cNvSpPr>
            <a:spLocks/>
          </p:cNvSpPr>
          <p:nvPr/>
        </p:nvSpPr>
        <p:spPr bwMode="auto">
          <a:xfrm>
            <a:off x="11669713" y="5913438"/>
            <a:ext cx="865187" cy="91757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9584A1A8-7CBC-4F38-AF84-5580ABE2D3AC}"/>
              </a:ext>
            </a:extLst>
          </p:cNvPr>
          <p:cNvSpPr>
            <a:spLocks/>
          </p:cNvSpPr>
          <p:nvPr/>
        </p:nvSpPr>
        <p:spPr bwMode="auto">
          <a:xfrm>
            <a:off x="11669713" y="4987925"/>
            <a:ext cx="865187" cy="91916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3350F46-36C4-41B5-A0FA-10510EED34FA}"/>
              </a:ext>
            </a:extLst>
          </p:cNvPr>
          <p:cNvSpPr>
            <a:spLocks/>
          </p:cNvSpPr>
          <p:nvPr/>
        </p:nvSpPr>
        <p:spPr bwMode="auto">
          <a:xfrm>
            <a:off x="11669713" y="4071938"/>
            <a:ext cx="865187" cy="91757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n=1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443C7C8A-F430-4070-9F0B-374F0692CCC5}"/>
              </a:ext>
            </a:extLst>
          </p:cNvPr>
          <p:cNvSpPr>
            <a:spLocks/>
          </p:cNvSpPr>
          <p:nvPr/>
        </p:nvSpPr>
        <p:spPr bwMode="auto">
          <a:xfrm>
            <a:off x="11669713" y="3146425"/>
            <a:ext cx="865187" cy="91916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n=0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09F25935-4593-40C1-84FA-A8D2FB160673}"/>
              </a:ext>
            </a:extLst>
          </p:cNvPr>
          <p:cNvSpPr>
            <a:spLocks/>
          </p:cNvSpPr>
          <p:nvPr/>
        </p:nvSpPr>
        <p:spPr bwMode="auto">
          <a:xfrm>
            <a:off x="11669713" y="2230438"/>
            <a:ext cx="865187" cy="91757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n=-1</a:t>
            </a:r>
          </a:p>
        </p:txBody>
      </p:sp>
      <p:sp>
        <p:nvSpPr>
          <p:cNvPr id="20" name="Line 4">
            <a:extLst>
              <a:ext uri="{FF2B5EF4-FFF2-40B4-BE49-F238E27FC236}">
                <a16:creationId xmlns:a16="http://schemas.microsoft.com/office/drawing/2014/main" id="{A65E63E3-2A7C-4366-B034-E67E9321AA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76888" y="6160819"/>
            <a:ext cx="515711" cy="576532"/>
          </a:xfrm>
          <a:prstGeom prst="line">
            <a:avLst/>
          </a:prstGeom>
          <a:noFill/>
          <a:ln w="76200" cap="flat" cmpd="sng">
            <a:solidFill>
              <a:srgbClr val="C8250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F5C483D5-3ED4-4842-830B-0327E69FFF8D}"/>
              </a:ext>
            </a:extLst>
          </p:cNvPr>
          <p:cNvSpPr txBox="1">
            <a:spLocks/>
          </p:cNvSpPr>
          <p:nvPr/>
        </p:nvSpPr>
        <p:spPr bwMode="auto">
          <a:xfrm>
            <a:off x="4312061" y="6599795"/>
            <a:ext cx="1543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dirty="0">
                <a:solidFill>
                  <a:srgbClr val="C82506"/>
                </a:solidFill>
              </a:rPr>
              <a:t>never</a:t>
            </a:r>
          </a:p>
          <a:p>
            <a:r>
              <a:rPr lang="en-US" altLang="en-US" sz="2400" dirty="0">
                <a:solidFill>
                  <a:srgbClr val="C82506"/>
                </a:solidFill>
              </a:rPr>
              <a:t>terminates</a:t>
            </a:r>
          </a:p>
        </p:txBody>
      </p:sp>
    </p:spTree>
    <p:extLst>
      <p:ext uri="{BB962C8B-B14F-4D97-AF65-F5344CB8AC3E}">
        <p14:creationId xmlns:p14="http://schemas.microsoft.com/office/powerpoint/2010/main" val="788592702"/>
      </p:ext>
    </p:extLst>
  </p:cSld>
  <p:clrMapOvr>
    <a:masterClrMapping/>
  </p:clrMapOvr>
  <p:transition spd="med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1">
            <a:extLst>
              <a:ext uri="{FF2B5EF4-FFF2-40B4-BE49-F238E27FC236}">
                <a16:creationId xmlns:a16="http://schemas.microsoft.com/office/drawing/2014/main" id="{2002DFEE-9AC9-4386-8D35-99AF73380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3930650"/>
            <a:ext cx="11099800" cy="1293813"/>
          </a:xfrm>
        </p:spPr>
        <p:txBody>
          <a:bodyPr/>
          <a:lstStyle/>
          <a:p>
            <a:r>
              <a:rPr lang="en-US" altLang="en-US" sz="4800"/>
              <a:t>Coding Demos</a:t>
            </a:r>
          </a:p>
        </p:txBody>
      </p:sp>
    </p:spTree>
  </p:cSld>
  <p:clrMapOvr>
    <a:masterClrMapping/>
  </p:clrMapOvr>
  <p:transition spd="med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1">
            <a:extLst>
              <a:ext uri="{FF2B5EF4-FFF2-40B4-BE49-F238E27FC236}">
                <a16:creationId xmlns:a16="http://schemas.microsoft.com/office/drawing/2014/main" id="{6FEB1012-6A1C-486A-B8E4-C244D3071A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254000"/>
            <a:ext cx="11099800" cy="901700"/>
          </a:xfrm>
        </p:spPr>
        <p:txBody>
          <a:bodyPr/>
          <a:lstStyle/>
          <a:p>
            <a:pPr algn="l"/>
            <a:r>
              <a:rPr lang="en-US" altLang="en-US" sz="480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Demo 1: Pretty Print</a:t>
            </a:r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3AC2054A-9835-4212-B003-3CEA740D6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2500" y="1411288"/>
            <a:ext cx="11539538" cy="7859712"/>
          </a:xfrm>
        </p:spPr>
        <p:txBody>
          <a:bodyPr anchor="t"/>
          <a:lstStyle/>
          <a:p>
            <a:pPr marL="0" lvl="4" indent="0" defTabSz="565150">
              <a:spcBef>
                <a:spcPts val="4000"/>
              </a:spcBef>
              <a:buSzTx/>
              <a:buFontTx/>
              <a:buNone/>
            </a:pPr>
            <a:r>
              <a:rPr lang="en-US" altLang="en-US" sz="3100">
                <a:solidFill>
                  <a:srgbClr val="EE220C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Goal: format nested lists of bullet points</a:t>
            </a:r>
          </a:p>
          <a:p>
            <a:pPr marL="0" lvl="4" indent="0" defTabSz="565150">
              <a:spcBef>
                <a:spcPts val="1500"/>
              </a:spcBef>
              <a:buSzTx/>
              <a:buFontTx/>
              <a:buNone/>
            </a:pPr>
            <a:r>
              <a:rPr lang="en-US" altLang="en-US" sz="3100" b="1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Input</a:t>
            </a:r>
            <a:r>
              <a:rPr lang="en-US" altLang="en-US" sz="310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</a:t>
            </a:r>
          </a:p>
          <a:p>
            <a:pPr marL="615950" indent="-431800" defTabSz="565150">
              <a:spcBef>
                <a:spcPct val="0"/>
              </a:spcBef>
              <a:buSzPct val="145000"/>
            </a:pPr>
            <a:r>
              <a:rPr lang="en-US" altLang="en-US" sz="270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The recursive lists</a:t>
            </a:r>
          </a:p>
          <a:p>
            <a:pPr marL="0" lvl="4" indent="0" defTabSz="565150">
              <a:spcBef>
                <a:spcPts val="1500"/>
              </a:spcBef>
              <a:buSzTx/>
              <a:buFontTx/>
              <a:buNone/>
            </a:pPr>
            <a:r>
              <a:rPr lang="en-US" altLang="en-US" sz="3100" b="1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Output</a:t>
            </a:r>
            <a:r>
              <a:rPr lang="en-US" altLang="en-US" sz="310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</a:t>
            </a:r>
          </a:p>
          <a:p>
            <a:pPr marL="615950" indent="-431800" defTabSz="565150">
              <a:spcBef>
                <a:spcPct val="0"/>
              </a:spcBef>
              <a:buSzPct val="145000"/>
            </a:pPr>
            <a:r>
              <a:rPr lang="en-US" altLang="en-US" sz="270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Appropriately-tabbed items</a:t>
            </a:r>
          </a:p>
          <a:p>
            <a:pPr marL="0" lvl="4" indent="0" defTabSz="565150">
              <a:spcBef>
                <a:spcPts val="1500"/>
              </a:spcBef>
              <a:buSzTx/>
              <a:buFontTx/>
              <a:buNone/>
            </a:pPr>
            <a:r>
              <a:rPr lang="en-US" altLang="en-US" sz="3100" b="1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Example</a:t>
            </a:r>
            <a:r>
              <a:rPr lang="en-US" altLang="en-US" sz="310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</a:t>
            </a:r>
            <a:br>
              <a:rPr lang="en-US" altLang="en-US" sz="310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</a:br>
            <a:br>
              <a:rPr lang="en-US" altLang="en-US" sz="80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</a:br>
            <a:r>
              <a:rPr lang="en-US" altLang="en-US" sz="2700">
                <a:latin typeface="Courier" charset="0"/>
                <a:ea typeface="Courier" charset="0"/>
                <a:cs typeface="Courier" charset="0"/>
                <a:sym typeface="Courier" charset="0"/>
              </a:rPr>
              <a:t>&gt;&gt;&gt; pretty_print([“A”, [“1”, “2”, “3”,],</a:t>
            </a:r>
            <a:br>
              <a:rPr lang="en-US" altLang="en-US" sz="27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700">
                <a:latin typeface="Courier" charset="0"/>
                <a:ea typeface="Courier" charset="0"/>
                <a:cs typeface="Courier" charset="0"/>
                <a:sym typeface="Courier" charset="0"/>
              </a:rPr>
              <a:t>                  “B”, [“4”, [“i”, “ii”]]])</a:t>
            </a:r>
            <a:br>
              <a:rPr lang="en-US" altLang="en-US" sz="27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700">
                <a:latin typeface="Courier" charset="0"/>
                <a:ea typeface="Courier" charset="0"/>
                <a:cs typeface="Courier" charset="0"/>
                <a:sym typeface="Courier" charset="0"/>
              </a:rPr>
              <a:t>*A</a:t>
            </a:r>
            <a:br>
              <a:rPr lang="en-US" altLang="en-US" sz="27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700">
                <a:latin typeface="Courier" charset="0"/>
                <a:ea typeface="Courier" charset="0"/>
                <a:cs typeface="Courier" charset="0"/>
                <a:sym typeface="Courier" charset="0"/>
              </a:rPr>
              <a:t>  *1</a:t>
            </a:r>
            <a:br>
              <a:rPr lang="en-US" altLang="en-US" sz="27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700">
                <a:latin typeface="Courier" charset="0"/>
                <a:ea typeface="Courier" charset="0"/>
                <a:cs typeface="Courier" charset="0"/>
                <a:sym typeface="Courier" charset="0"/>
              </a:rPr>
              <a:t>  *2</a:t>
            </a:r>
            <a:br>
              <a:rPr lang="en-US" altLang="en-US" sz="27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700">
                <a:latin typeface="Courier" charset="0"/>
                <a:ea typeface="Courier" charset="0"/>
                <a:cs typeface="Courier" charset="0"/>
                <a:sym typeface="Courier" charset="0"/>
              </a:rPr>
              <a:t>  *3</a:t>
            </a:r>
            <a:br>
              <a:rPr lang="en-US" altLang="en-US" sz="27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700">
                <a:latin typeface="Courier" charset="0"/>
                <a:ea typeface="Courier" charset="0"/>
                <a:cs typeface="Courier" charset="0"/>
                <a:sym typeface="Courier" charset="0"/>
              </a:rPr>
              <a:t>*B</a:t>
            </a:r>
            <a:br>
              <a:rPr lang="en-US" altLang="en-US" sz="27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700">
                <a:latin typeface="Courier" charset="0"/>
                <a:ea typeface="Courier" charset="0"/>
                <a:cs typeface="Courier" charset="0"/>
                <a:sym typeface="Courier" charset="0"/>
              </a:rPr>
              <a:t>  *4</a:t>
            </a:r>
            <a:br>
              <a:rPr lang="en-US" altLang="en-US" sz="27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700">
                <a:latin typeface="Courier" charset="0"/>
                <a:ea typeface="Courier" charset="0"/>
                <a:cs typeface="Courier" charset="0"/>
                <a:sym typeface="Courier" charset="0"/>
              </a:rPr>
              <a:t>    *i</a:t>
            </a:r>
            <a:br>
              <a:rPr lang="en-US" altLang="en-US" sz="27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700">
                <a:latin typeface="Courier" charset="0"/>
                <a:ea typeface="Courier" charset="0"/>
                <a:cs typeface="Courier" charset="0"/>
                <a:sym typeface="Courier" charset="0"/>
              </a:rPr>
              <a:t>    *ii</a:t>
            </a:r>
            <a:endParaRPr lang="en-US" altLang="en-US" sz="3100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  <p:transition spd="med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">
            <a:extLst>
              <a:ext uri="{FF2B5EF4-FFF2-40B4-BE49-F238E27FC236}">
                <a16:creationId xmlns:a16="http://schemas.microsoft.com/office/drawing/2014/main" id="{834D2CC7-BBB6-44A7-B250-C6A3E8D63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254000"/>
            <a:ext cx="11099800" cy="901700"/>
          </a:xfrm>
        </p:spPr>
        <p:txBody>
          <a:bodyPr/>
          <a:lstStyle/>
          <a:p>
            <a:pPr algn="l"/>
            <a:r>
              <a:rPr lang="en-US" altLang="en-US" sz="480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Demo 2: Recursive List Search</a:t>
            </a:r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A4AD4C66-1901-4B63-934B-9BFAE711F4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2500" y="1587500"/>
            <a:ext cx="11539538" cy="7683500"/>
          </a:xfrm>
        </p:spPr>
        <p:txBody>
          <a:bodyPr anchor="t"/>
          <a:lstStyle/>
          <a:p>
            <a:pPr marL="0" lvl="4" indent="0">
              <a:buSzTx/>
              <a:buFontTx/>
              <a:buNone/>
            </a:pPr>
            <a:r>
              <a:rPr lang="en-US" altLang="en-US" sz="3200" dirty="0">
                <a:solidFill>
                  <a:srgbClr val="EE220C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Goal: does a given number exist in a recursive structure?</a:t>
            </a:r>
          </a:p>
          <a:p>
            <a:pPr marL="0" lvl="4" indent="0">
              <a:buSzTx/>
              <a:buFontTx/>
              <a:buNone/>
            </a:pPr>
            <a:r>
              <a:rPr lang="en-US" altLang="en-US" sz="3200" b="1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Input</a:t>
            </a:r>
            <a:r>
              <a:rPr lang="en-US" altLang="en-US" sz="3200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</a:t>
            </a:r>
          </a:p>
          <a:p>
            <a:pPr marL="635000">
              <a:spcBef>
                <a:spcPct val="0"/>
              </a:spcBef>
              <a:buSzPct val="145000"/>
            </a:pPr>
            <a:r>
              <a:rPr lang="en-US" altLang="en-US" sz="2800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 number</a:t>
            </a:r>
          </a:p>
          <a:p>
            <a:pPr marL="635000">
              <a:spcBef>
                <a:spcPct val="0"/>
              </a:spcBef>
              <a:buSzPct val="145000"/>
            </a:pPr>
            <a:r>
              <a:rPr lang="en-US" altLang="en-US" sz="2800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 list of numbers and lists (which contain other numbers and lists)</a:t>
            </a:r>
          </a:p>
          <a:p>
            <a:pPr marL="0" lvl="4" indent="0">
              <a:buSzTx/>
              <a:buFontTx/>
              <a:buNone/>
            </a:pPr>
            <a:r>
              <a:rPr lang="en-US" altLang="en-US" sz="3200" b="1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Output</a:t>
            </a:r>
            <a:r>
              <a:rPr lang="en-US" altLang="en-US" sz="3200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</a:t>
            </a:r>
          </a:p>
          <a:p>
            <a:pPr marL="635000">
              <a:spcBef>
                <a:spcPct val="0"/>
              </a:spcBef>
              <a:buSzPct val="145000"/>
            </a:pPr>
            <a:r>
              <a:rPr lang="en-US" altLang="en-US" sz="2800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True if there’s a list containing the number, else False</a:t>
            </a:r>
          </a:p>
          <a:p>
            <a:pPr marL="0" lvl="4" indent="0">
              <a:buSzTx/>
              <a:buFontTx/>
              <a:buNone/>
            </a:pPr>
            <a:r>
              <a:rPr lang="en-US" altLang="en-US" sz="3200" b="1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Example</a:t>
            </a:r>
            <a:r>
              <a:rPr lang="en-US" altLang="en-US" sz="3200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</a:t>
            </a:r>
            <a:br>
              <a:rPr lang="en-US" altLang="en-US" sz="3200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</a:br>
            <a:br>
              <a:rPr lang="en-US" altLang="en-US" sz="2200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</a:br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&gt;&gt;&gt; contains(</a:t>
            </a:r>
            <a:r>
              <a:rPr lang="en-US" altLang="en-US" sz="2800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3</a:t>
            </a:r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, [1,2,[4,[[</a:t>
            </a:r>
            <a:r>
              <a:rPr lang="en-US" altLang="en-US" sz="2800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3</a:t>
            </a:r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],[8,9]],5,6]])</a:t>
            </a:r>
            <a:b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True</a:t>
            </a:r>
            <a:b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&gt;&gt;&gt; contains(</a:t>
            </a:r>
            <a:r>
              <a:rPr lang="en-US" altLang="en-US" sz="2800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12</a:t>
            </a:r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, [1,2,[4,[[3],[8,9]],5,6]])</a:t>
            </a:r>
            <a:b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False</a:t>
            </a:r>
            <a:endParaRPr lang="en-US" altLang="en-US" sz="3200" dirty="0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  <p:transition spd="med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1">
            <a:extLst>
              <a:ext uri="{FF2B5EF4-FFF2-40B4-BE49-F238E27FC236}">
                <a16:creationId xmlns:a16="http://schemas.microsoft.com/office/drawing/2014/main" id="{0C238225-12C9-4EB3-BD68-B083058C63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3930650"/>
            <a:ext cx="11099800" cy="1293813"/>
          </a:xfrm>
        </p:spPr>
        <p:txBody>
          <a:bodyPr/>
          <a:lstStyle/>
          <a:p>
            <a:pPr defTabSz="577850"/>
            <a:r>
              <a:rPr lang="en-US" altLang="en-US" sz="4700"/>
              <a:t>Conclusion: Review Learning Objectives</a:t>
            </a:r>
          </a:p>
        </p:txBody>
      </p:sp>
    </p:spTree>
  </p:cSld>
  <p:clrMapOvr>
    <a:masterClrMapping/>
  </p:clrMapOvr>
  <p:transition spd="med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1">
            <a:extLst>
              <a:ext uri="{FF2B5EF4-FFF2-40B4-BE49-F238E27FC236}">
                <a16:creationId xmlns:a16="http://schemas.microsoft.com/office/drawing/2014/main" id="{E4C67ACA-B406-43DF-BFFC-1F853AD5C0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254000"/>
            <a:ext cx="11099800" cy="904875"/>
          </a:xfrm>
        </p:spPr>
        <p:txBody>
          <a:bodyPr/>
          <a:lstStyle/>
          <a:p>
            <a:pPr algn="l" defTabSz="542925"/>
            <a:r>
              <a:rPr lang="en-US" altLang="en-US" sz="4400"/>
              <a:t>Learning Objectives: Recursive Information</a:t>
            </a:r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71176BB3-63BA-4EE0-B57C-14D4D189E73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52500" y="1366838"/>
            <a:ext cx="11758613" cy="2343150"/>
          </a:xfrm>
        </p:spPr>
        <p:txBody>
          <a:bodyPr anchor="t"/>
          <a:lstStyle/>
          <a:p>
            <a:pPr marL="447675" indent="-295275">
              <a:spcBef>
                <a:spcPts val="3600"/>
              </a:spcBef>
              <a:buSzTx/>
              <a:buFontTx/>
              <a:buNone/>
            </a:pPr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What is a </a:t>
            </a:r>
            <a:r>
              <a:rPr lang="en-US" altLang="en-US" sz="2600" b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recursive definition/structure</a:t>
            </a:r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?</a:t>
            </a:r>
          </a:p>
          <a:p>
            <a:pPr marL="447675" indent="-295275">
              <a:spcBef>
                <a:spcPts val="800"/>
              </a:spcBef>
            </a:pPr>
            <a:r>
              <a:rPr lang="en-US" altLang="en-US" sz="2600"/>
              <a:t>Definition contains term</a:t>
            </a:r>
          </a:p>
          <a:p>
            <a:pPr marL="447675" indent="-295275">
              <a:spcBef>
                <a:spcPts val="800"/>
              </a:spcBef>
            </a:pPr>
            <a:r>
              <a:rPr lang="en-US" altLang="en-US" sz="2600"/>
              <a:t>Structure refers to others of same type</a:t>
            </a:r>
          </a:p>
          <a:p>
            <a:pPr marL="447675" indent="-295275">
              <a:spcBef>
                <a:spcPts val="800"/>
              </a:spcBef>
            </a:pPr>
            <a:r>
              <a:rPr lang="en-US" altLang="en-US" sz="2600"/>
              <a:t>Example: a dictionary contains dictionaries (which may contain...)</a:t>
            </a:r>
          </a:p>
        </p:txBody>
      </p:sp>
      <p:sp>
        <p:nvSpPr>
          <p:cNvPr id="126979" name="Line 3">
            <a:extLst>
              <a:ext uri="{FF2B5EF4-FFF2-40B4-BE49-F238E27FC236}">
                <a16:creationId xmlns:a16="http://schemas.microsoft.com/office/drawing/2014/main" id="{04D2216B-B6B0-4DF2-9EF0-13C116B3A1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2150" y="4781550"/>
            <a:ext cx="357188" cy="608013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grpSp>
        <p:nvGrpSpPr>
          <p:cNvPr id="126980" name="Group 4">
            <a:extLst>
              <a:ext uri="{FF2B5EF4-FFF2-40B4-BE49-F238E27FC236}">
                <a16:creationId xmlns:a16="http://schemas.microsoft.com/office/drawing/2014/main" id="{EEFFF3B2-0BCD-4082-9968-4A123C8D86F3}"/>
              </a:ext>
            </a:extLst>
          </p:cNvPr>
          <p:cNvGrpSpPr>
            <a:grpSpLocks/>
          </p:cNvGrpSpPr>
          <p:nvPr/>
        </p:nvGrpSpPr>
        <p:grpSpPr bwMode="auto">
          <a:xfrm rot="1324063">
            <a:off x="4467225" y="6184900"/>
            <a:ext cx="428625" cy="785813"/>
            <a:chOff x="0" y="0"/>
            <a:chExt cx="428774" cy="785149"/>
          </a:xfrm>
        </p:grpSpPr>
        <p:sp>
          <p:nvSpPr>
            <p:cNvPr id="126981" name="AutoShape 5">
              <a:extLst>
                <a:ext uri="{FF2B5EF4-FFF2-40B4-BE49-F238E27FC236}">
                  <a16:creationId xmlns:a16="http://schemas.microsoft.com/office/drawing/2014/main" id="{EC78F51D-51CD-49F3-A2FD-197871478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26982" name="Oval 6">
              <a:extLst>
                <a:ext uri="{FF2B5EF4-FFF2-40B4-BE49-F238E27FC236}">
                  <a16:creationId xmlns:a16="http://schemas.microsoft.com/office/drawing/2014/main" id="{DC0B97C9-FE9A-4DD2-81F3-006796306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26983" name="Text Box 7">
            <a:extLst>
              <a:ext uri="{FF2B5EF4-FFF2-40B4-BE49-F238E27FC236}">
                <a16:creationId xmlns:a16="http://schemas.microsoft.com/office/drawing/2014/main" id="{A019DACA-8128-4953-8809-0E91FBB585AB}"/>
              </a:ext>
            </a:extLst>
          </p:cNvPr>
          <p:cNvSpPr txBox="1">
            <a:spLocks/>
          </p:cNvSpPr>
          <p:nvPr/>
        </p:nvSpPr>
        <p:spPr bwMode="auto">
          <a:xfrm>
            <a:off x="5564188" y="4762500"/>
            <a:ext cx="310356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/>
              <a:t>recursive case</a:t>
            </a:r>
          </a:p>
        </p:txBody>
      </p:sp>
      <p:sp>
        <p:nvSpPr>
          <p:cNvPr id="126984" name="Text Box 8">
            <a:extLst>
              <a:ext uri="{FF2B5EF4-FFF2-40B4-BE49-F238E27FC236}">
                <a16:creationId xmlns:a16="http://schemas.microsoft.com/office/drawing/2014/main" id="{71E90A84-337E-4705-9EEC-AA740FE6BF0F}"/>
              </a:ext>
            </a:extLst>
          </p:cNvPr>
          <p:cNvSpPr txBox="1">
            <a:spLocks/>
          </p:cNvSpPr>
          <p:nvPr/>
        </p:nvSpPr>
        <p:spPr bwMode="auto">
          <a:xfrm>
            <a:off x="5564188" y="6159500"/>
            <a:ext cx="22494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/>
              <a:t>base case</a:t>
            </a:r>
          </a:p>
        </p:txBody>
      </p:sp>
    </p:spTree>
  </p:cSld>
  <p:clrMapOvr>
    <a:masterClrMapping/>
  </p:clrMapOvr>
  <p:transition spd="med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1">
            <a:extLst>
              <a:ext uri="{FF2B5EF4-FFF2-40B4-BE49-F238E27FC236}">
                <a16:creationId xmlns:a16="http://schemas.microsoft.com/office/drawing/2014/main" id="{32D1D2A5-BF51-4528-A7FE-252E1AEF5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254000"/>
            <a:ext cx="11099800" cy="904875"/>
          </a:xfrm>
        </p:spPr>
        <p:txBody>
          <a:bodyPr/>
          <a:lstStyle/>
          <a:p>
            <a:pPr algn="l"/>
            <a:r>
              <a:rPr lang="en-US" altLang="en-US" sz="4800"/>
              <a:t>Learning Objectives: Recursive Code</a:t>
            </a:r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01F46A49-181B-493D-9E5F-CD81CEAC45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2500" y="1354138"/>
            <a:ext cx="11552238" cy="7008812"/>
          </a:xfrm>
        </p:spPr>
        <p:txBody>
          <a:bodyPr anchor="t"/>
          <a:lstStyle/>
          <a:p>
            <a:pPr marL="357188" indent="-236538">
              <a:spcBef>
                <a:spcPts val="3600"/>
              </a:spcBef>
              <a:buSzTx/>
              <a:buFontTx/>
              <a:buNone/>
            </a:pPr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What is </a:t>
            </a:r>
            <a:r>
              <a:rPr lang="en-US" altLang="en-US" sz="2600" b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recursive code</a:t>
            </a:r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?</a:t>
            </a:r>
          </a:p>
          <a:p>
            <a:pPr marL="357188" indent="-236538">
              <a:spcBef>
                <a:spcPts val="800"/>
              </a:spcBef>
            </a:pPr>
            <a:r>
              <a:rPr lang="en-US" altLang="en-US" sz="2600"/>
              <a:t>Function that sometimes itself (maybe indirectly)</a:t>
            </a:r>
          </a:p>
          <a:p>
            <a:pPr marL="357188" indent="-236538">
              <a:spcBef>
                <a:spcPts val="3600"/>
              </a:spcBef>
              <a:buSzTx/>
              <a:buFontTx/>
              <a:buNone/>
            </a:pPr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Why write recursive code?</a:t>
            </a:r>
          </a:p>
          <a:p>
            <a:pPr marL="357188" indent="-236538">
              <a:spcBef>
                <a:spcPts val="800"/>
              </a:spcBef>
            </a:pPr>
            <a:r>
              <a:rPr lang="en-US" altLang="en-US" sz="2600"/>
              <a:t>Real-world data/structures are recursive; intuitive for code to reflect data</a:t>
            </a:r>
          </a:p>
          <a:p>
            <a:pPr marL="357188" indent="-236538">
              <a:spcBef>
                <a:spcPts val="3600"/>
              </a:spcBef>
              <a:buSzTx/>
              <a:buFontTx/>
              <a:buNone/>
            </a:pPr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Where do computers keep local variables for recursive calls?</a:t>
            </a:r>
          </a:p>
          <a:p>
            <a:pPr marL="357188" indent="-236538">
              <a:spcBef>
                <a:spcPts val="800"/>
              </a:spcBef>
            </a:pPr>
            <a:r>
              <a:rPr lang="en-US" altLang="en-US" sz="2600"/>
              <a:t>In a section of memory called a “frame”</a:t>
            </a:r>
          </a:p>
          <a:p>
            <a:pPr marL="357188" indent="-236538">
              <a:spcBef>
                <a:spcPts val="800"/>
              </a:spcBef>
            </a:pPr>
            <a:r>
              <a:rPr lang="en-US" altLang="en-US" sz="2600"/>
              <a:t>Only one function is </a:t>
            </a:r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active</a:t>
            </a:r>
            <a:r>
              <a:rPr lang="en-US" altLang="en-US" sz="2600"/>
              <a:t> at a time, so keep frames in a stack</a:t>
            </a:r>
          </a:p>
          <a:p>
            <a:pPr marL="357188" indent="-236538">
              <a:spcBef>
                <a:spcPts val="3600"/>
              </a:spcBef>
              <a:buSzTx/>
              <a:buFontTx/>
              <a:buNone/>
            </a:pPr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What happens to programs with </a:t>
            </a:r>
            <a:r>
              <a:rPr lang="en-US" altLang="en-US" sz="2600" b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infinite recursion</a:t>
            </a:r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?</a:t>
            </a:r>
          </a:p>
          <a:p>
            <a:pPr marL="357188" indent="-236538">
              <a:spcBef>
                <a:spcPts val="800"/>
              </a:spcBef>
            </a:pPr>
            <a:r>
              <a:rPr lang="en-US" altLang="en-US" sz="2600"/>
              <a:t>Calls keep pushing more frames</a:t>
            </a:r>
          </a:p>
          <a:p>
            <a:pPr marL="357188" indent="-236538">
              <a:spcBef>
                <a:spcPts val="800"/>
              </a:spcBef>
            </a:pPr>
            <a:r>
              <a:rPr lang="en-US" altLang="en-US" sz="2600"/>
              <a:t>Exhaust memory, throw </a:t>
            </a:r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StackOverflowError</a:t>
            </a:r>
            <a:endParaRPr lang="en-US" altLang="en-US" sz="2600"/>
          </a:p>
        </p:txBody>
      </p:sp>
    </p:spTree>
  </p:cSld>
  <p:clrMapOvr>
    <a:masterClrMapping/>
  </p:clrMapOvr>
  <p:transition spd="med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Text Box 1">
            <a:extLst>
              <a:ext uri="{FF2B5EF4-FFF2-40B4-BE49-F238E27FC236}">
                <a16:creationId xmlns:a16="http://schemas.microsoft.com/office/drawing/2014/main" id="{F50826FF-5996-4033-B0A0-FC8830A0CD60}"/>
              </a:ext>
            </a:extLst>
          </p:cNvPr>
          <p:cNvSpPr txBox="1">
            <a:spLocks/>
          </p:cNvSpPr>
          <p:nvPr/>
        </p:nvSpPr>
        <p:spPr bwMode="auto">
          <a:xfrm>
            <a:off x="5830888" y="9091613"/>
            <a:ext cx="1341437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1000"/>
              <a:t>https://xkcd.com/244/</a:t>
            </a:r>
          </a:p>
        </p:txBody>
      </p:sp>
      <p:pic>
        <p:nvPicPr>
          <p:cNvPr id="129026" name="Picture 2">
            <a:extLst>
              <a:ext uri="{FF2B5EF4-FFF2-40B4-BE49-F238E27FC236}">
                <a16:creationId xmlns:a16="http://schemas.microsoft.com/office/drawing/2014/main" id="{37B74ED9-FBBD-41A1-AD02-BF7D0EAD8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2044700"/>
            <a:ext cx="4830763" cy="548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9027" name="Rectangle 3">
            <a:extLst>
              <a:ext uri="{FF2B5EF4-FFF2-40B4-BE49-F238E27FC236}">
                <a16:creationId xmlns:a16="http://schemas.microsoft.com/office/drawing/2014/main" id="{44EDB3F8-34DF-462E-8C92-19F6F8CE73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146175"/>
          </a:xfrm>
        </p:spPr>
        <p:txBody>
          <a:bodyPr/>
          <a:lstStyle/>
          <a:p>
            <a:r>
              <a:rPr lang="en-US" altLang="en-US" sz="4800"/>
              <a:t>Questions?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A663815A-5E06-4B21-BAB4-63A0B684B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/>
              <a:t>What is Recursion?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2DBF713D-9807-4860-9059-884717438FE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52500" y="2087563"/>
            <a:ext cx="11596688" cy="3806825"/>
          </a:xfrm>
        </p:spPr>
        <p:txBody>
          <a:bodyPr anchor="t"/>
          <a:lstStyle/>
          <a:p>
            <a:pPr marL="298450" indent="-196850">
              <a:spcBef>
                <a:spcPts val="3600"/>
              </a:spcBef>
              <a:buSzTx/>
              <a:buFontTx/>
              <a:buNone/>
            </a:pPr>
            <a:r>
              <a:rPr lang="en-US" altLang="en-US" sz="32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Recursive</a:t>
            </a:r>
            <a:r>
              <a:rPr lang="en-US" altLang="en-US" sz="3200" dirty="0"/>
              <a:t> </a:t>
            </a:r>
            <a:r>
              <a:rPr lang="en-US" altLang="en-US" sz="3200" dirty="0">
                <a:solidFill>
                  <a:srgbClr val="C82506"/>
                </a:solidFill>
              </a:rPr>
              <a:t>definitions</a:t>
            </a:r>
            <a:endParaRPr lang="en-US" altLang="en-US" sz="3200" dirty="0"/>
          </a:p>
          <a:p>
            <a:pPr marL="298450" indent="-196850">
              <a:spcBef>
                <a:spcPts val="800"/>
              </a:spcBef>
            </a:pPr>
            <a:r>
              <a:rPr lang="en-US" altLang="en-US" sz="3200" dirty="0"/>
              <a:t>Contain the term in the body</a:t>
            </a:r>
          </a:p>
          <a:p>
            <a:pPr marL="298450" indent="-196850">
              <a:spcBef>
                <a:spcPts val="800"/>
              </a:spcBef>
            </a:pPr>
            <a:r>
              <a:rPr lang="en-US" altLang="en-US" sz="3200" dirty="0"/>
              <a:t>Dictionaries, mathematical definitions, </a:t>
            </a:r>
            <a:r>
              <a:rPr lang="en-US" altLang="en-US" sz="3200" dirty="0" err="1"/>
              <a:t>etc</a:t>
            </a:r>
            <a:endParaRPr lang="en-US" altLang="en-US" sz="3200" dirty="0"/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AD67E05B-F60D-4884-8D99-178B65E19F04}"/>
              </a:ext>
            </a:extLst>
          </p:cNvPr>
          <p:cNvSpPr txBox="1">
            <a:spLocks/>
          </p:cNvSpPr>
          <p:nvPr/>
        </p:nvSpPr>
        <p:spPr bwMode="auto">
          <a:xfrm>
            <a:off x="1465263" y="4997450"/>
            <a:ext cx="8907462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>
            <a:lvl1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482600" indent="-17780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lvl="1" algn="l"/>
            <a:r>
              <a:rPr lang="en-US" altLang="en-US" sz="300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A number </a:t>
            </a:r>
            <a:r>
              <a:rPr lang="en-US" altLang="en-US" sz="30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x</a:t>
            </a:r>
            <a:r>
              <a:rPr lang="en-US" altLang="en-US" sz="300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is a </a:t>
            </a:r>
            <a:r>
              <a:rPr lang="en-US" altLang="en-US" sz="3000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positive even number</a:t>
            </a:r>
            <a:r>
              <a:rPr lang="en-US" altLang="en-US" sz="300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if:</a:t>
            </a:r>
            <a:br>
              <a:rPr lang="en-US" altLang="en-US" sz="300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</a:br>
            <a:endParaRPr lang="en-US" altLang="en-US" sz="300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lvl="1" algn="l">
              <a:buSzPct val="100000"/>
              <a:buFontTx/>
              <a:buChar char="•"/>
            </a:pPr>
            <a:r>
              <a:rPr lang="en-US" altLang="en-US" sz="30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x</a:t>
            </a:r>
            <a:r>
              <a:rPr lang="en-US" altLang="en-US" sz="300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is 2</a:t>
            </a:r>
          </a:p>
          <a:p>
            <a:pPr algn="l">
              <a:spcBef>
                <a:spcPts val="2000"/>
              </a:spcBef>
            </a:pPr>
            <a:r>
              <a:rPr lang="en-US" altLang="en-US" sz="300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      </a:t>
            </a:r>
            <a:r>
              <a:rPr lang="en-US" altLang="en-US" sz="30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OR</a:t>
            </a:r>
            <a:endParaRPr lang="en-US" altLang="en-US" sz="300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lvl="1" algn="l">
              <a:spcBef>
                <a:spcPts val="2000"/>
              </a:spcBef>
              <a:buSzPct val="100000"/>
              <a:buFontTx/>
              <a:buChar char="•"/>
            </a:pPr>
            <a:r>
              <a:rPr lang="en-US" altLang="en-US" sz="30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x</a:t>
            </a:r>
            <a:r>
              <a:rPr lang="en-US" altLang="en-US" sz="300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equals another </a:t>
            </a:r>
            <a:r>
              <a:rPr lang="en-US" altLang="en-US" sz="3000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positive even number</a:t>
            </a:r>
            <a:r>
              <a:rPr lang="en-US" altLang="en-US" sz="300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plus two</a:t>
            </a:r>
          </a:p>
        </p:txBody>
      </p:sp>
    </p:spTree>
    <p:extLst>
      <p:ext uri="{BB962C8B-B14F-4D97-AF65-F5344CB8AC3E}">
        <p14:creationId xmlns:p14="http://schemas.microsoft.com/office/powerpoint/2010/main" val="333741874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1A6AD764-0C33-448B-A6D6-52B438B9E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/>
              <a:t>What is Recursion?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43E7208C-BBDB-4F4C-9D82-E257C6D855C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99618" y="1688308"/>
            <a:ext cx="11596688" cy="3494879"/>
          </a:xfrm>
        </p:spPr>
        <p:txBody>
          <a:bodyPr anchor="t"/>
          <a:lstStyle/>
          <a:p>
            <a:pPr marL="298450" indent="-196850">
              <a:spcBef>
                <a:spcPts val="3600"/>
              </a:spcBef>
              <a:buSzTx/>
              <a:buFontTx/>
              <a:buNone/>
            </a:pPr>
            <a:r>
              <a:rPr lang="en-US" altLang="en-US" sz="32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Recursive</a:t>
            </a:r>
            <a:r>
              <a:rPr lang="en-US" altLang="en-US" sz="3200" dirty="0"/>
              <a:t> </a:t>
            </a:r>
            <a:r>
              <a:rPr lang="en-US" altLang="en-US" sz="3200" dirty="0">
                <a:solidFill>
                  <a:srgbClr val="C82506"/>
                </a:solidFill>
              </a:rPr>
              <a:t>definitions</a:t>
            </a:r>
            <a:endParaRPr lang="en-US" altLang="en-US" sz="3200" dirty="0"/>
          </a:p>
          <a:p>
            <a:pPr marL="298450" indent="-196850">
              <a:spcBef>
                <a:spcPts val="800"/>
              </a:spcBef>
            </a:pPr>
            <a:r>
              <a:rPr lang="en-US" altLang="en-US" sz="3200" dirty="0"/>
              <a:t>Contain the term in the body</a:t>
            </a:r>
          </a:p>
          <a:p>
            <a:pPr marL="298450" indent="-196850">
              <a:spcBef>
                <a:spcPts val="800"/>
              </a:spcBef>
            </a:pPr>
            <a:r>
              <a:rPr lang="en-US" altLang="en-US" sz="3200" dirty="0"/>
              <a:t>Dictionaries, mathematical definitions, </a:t>
            </a:r>
            <a:r>
              <a:rPr lang="en-US" altLang="en-US" sz="3200" dirty="0" err="1"/>
              <a:t>etc</a:t>
            </a:r>
            <a:endParaRPr lang="en-US" altLang="en-US" sz="3200" dirty="0"/>
          </a:p>
          <a:p>
            <a:pPr marL="298450" indent="-196850">
              <a:spcBef>
                <a:spcPts val="3600"/>
              </a:spcBef>
              <a:buSzTx/>
              <a:buFontTx/>
              <a:buNone/>
            </a:pPr>
            <a:r>
              <a:rPr lang="en-US" altLang="en-US" sz="32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Recursive</a:t>
            </a:r>
            <a:r>
              <a:rPr lang="en-US" altLang="en-US" sz="3200" dirty="0"/>
              <a:t> </a:t>
            </a:r>
            <a:r>
              <a:rPr lang="en-US" altLang="en-US" sz="3200" dirty="0">
                <a:solidFill>
                  <a:srgbClr val="C82506"/>
                </a:solidFill>
              </a:rPr>
              <a:t>structures</a:t>
            </a:r>
            <a:r>
              <a:rPr lang="en-US" altLang="en-US" sz="3200" dirty="0"/>
              <a:t> may refer to structures of the same type</a:t>
            </a:r>
          </a:p>
          <a:p>
            <a:pPr marL="298450" indent="-196850">
              <a:spcBef>
                <a:spcPts val="800"/>
              </a:spcBef>
            </a:pPr>
            <a:r>
              <a:rPr lang="en-US" altLang="en-US" sz="3200" dirty="0"/>
              <a:t>data structures or real-world structures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038990A-312E-4844-9F9D-EA2CE0592FB6}"/>
              </a:ext>
            </a:extLst>
          </p:cNvPr>
          <p:cNvSpPr>
            <a:spLocks/>
          </p:cNvSpPr>
          <p:nvPr/>
        </p:nvSpPr>
        <p:spPr bwMode="auto">
          <a:xfrm>
            <a:off x="6913563" y="5778500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56E8BEAF-5184-4BC7-A845-ABA4DD32966C}"/>
              </a:ext>
            </a:extLst>
          </p:cNvPr>
          <p:cNvSpPr txBox="1">
            <a:spLocks/>
          </p:cNvSpPr>
          <p:nvPr/>
        </p:nvSpPr>
        <p:spPr bwMode="auto">
          <a:xfrm>
            <a:off x="5780088" y="5737225"/>
            <a:ext cx="107156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rows</a:t>
            </a:r>
          </a:p>
        </p:txBody>
      </p:sp>
      <p:sp>
        <p:nvSpPr>
          <p:cNvPr id="9221" name="Text Box 5">
            <a:extLst>
              <a:ext uri="{FF2B5EF4-FFF2-40B4-BE49-F238E27FC236}">
                <a16:creationId xmlns:a16="http://schemas.microsoft.com/office/drawing/2014/main" id="{BF8C1D01-E53A-4316-926C-355FE68B6872}"/>
              </a:ext>
            </a:extLst>
          </p:cNvPr>
          <p:cNvSpPr txBox="1">
            <a:spLocks/>
          </p:cNvSpPr>
          <p:nvPr/>
        </p:nvSpPr>
        <p:spPr bwMode="auto">
          <a:xfrm>
            <a:off x="1014413" y="5565775"/>
            <a:ext cx="3741737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rows = [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  [“A”,[1,2]],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  [“B”,[3,4,5]],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  [“C”,[6,7]]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]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FAB981DE-FC76-433E-8CBC-B1686B922B0B}"/>
              </a:ext>
            </a:extLst>
          </p:cNvPr>
          <p:cNvSpPr>
            <a:spLocks/>
          </p:cNvSpPr>
          <p:nvPr/>
        </p:nvSpPr>
        <p:spPr bwMode="auto">
          <a:xfrm>
            <a:off x="8691563" y="5778500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E17BDAE5-3E9D-4278-946C-8102558DFF36}"/>
              </a:ext>
            </a:extLst>
          </p:cNvPr>
          <p:cNvSpPr>
            <a:spLocks/>
          </p:cNvSpPr>
          <p:nvPr/>
        </p:nvSpPr>
        <p:spPr bwMode="auto">
          <a:xfrm>
            <a:off x="9263063" y="5778500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B59BB60F-D382-4784-9309-33FAF971A68E}"/>
              </a:ext>
            </a:extLst>
          </p:cNvPr>
          <p:cNvSpPr>
            <a:spLocks/>
          </p:cNvSpPr>
          <p:nvPr/>
        </p:nvSpPr>
        <p:spPr bwMode="auto">
          <a:xfrm>
            <a:off x="9834563" y="5778500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9225" name="Line 9">
            <a:extLst>
              <a:ext uri="{FF2B5EF4-FFF2-40B4-BE49-F238E27FC236}">
                <a16:creationId xmlns:a16="http://schemas.microsoft.com/office/drawing/2014/main" id="{C8FDDC2E-D739-45FA-98FA-D17C1E758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1700" y="6070600"/>
            <a:ext cx="1385888" cy="0"/>
          </a:xfrm>
          <a:prstGeom prst="line">
            <a:avLst/>
          </a:prstGeom>
          <a:noFill/>
          <a:ln w="38100" cap="flat" cmpd="sng">
            <a:solidFill>
              <a:srgbClr val="C8250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FFC492E3-38B1-431C-A89F-B35710D0E4E9}"/>
              </a:ext>
            </a:extLst>
          </p:cNvPr>
          <p:cNvSpPr>
            <a:spLocks/>
          </p:cNvSpPr>
          <p:nvPr/>
        </p:nvSpPr>
        <p:spPr bwMode="auto">
          <a:xfrm>
            <a:off x="7040563" y="7429500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altLang="en-US" sz="2200"/>
              <a:t>“A”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6FD52670-AD78-4138-AC68-C708AF7A773C}"/>
              </a:ext>
            </a:extLst>
          </p:cNvPr>
          <p:cNvSpPr>
            <a:spLocks/>
          </p:cNvSpPr>
          <p:nvPr/>
        </p:nvSpPr>
        <p:spPr bwMode="auto">
          <a:xfrm>
            <a:off x="7612063" y="7429500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E01E09B5-3F4B-47CB-AAD6-C317E9DF84D8}"/>
              </a:ext>
            </a:extLst>
          </p:cNvPr>
          <p:cNvSpPr>
            <a:spLocks/>
          </p:cNvSpPr>
          <p:nvPr/>
        </p:nvSpPr>
        <p:spPr bwMode="auto">
          <a:xfrm>
            <a:off x="9072563" y="7429500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altLang="en-US" sz="2200"/>
              <a:t>“B”</a:t>
            </a:r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27B65F37-EE5B-4DAB-BE88-3F0E736868FF}"/>
              </a:ext>
            </a:extLst>
          </p:cNvPr>
          <p:cNvSpPr>
            <a:spLocks/>
          </p:cNvSpPr>
          <p:nvPr/>
        </p:nvSpPr>
        <p:spPr bwMode="auto">
          <a:xfrm>
            <a:off x="9644063" y="7429500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9230" name="Rectangle 14">
            <a:extLst>
              <a:ext uri="{FF2B5EF4-FFF2-40B4-BE49-F238E27FC236}">
                <a16:creationId xmlns:a16="http://schemas.microsoft.com/office/drawing/2014/main" id="{DCABEE35-96CD-48FC-92C4-81243D3E867F}"/>
              </a:ext>
            </a:extLst>
          </p:cNvPr>
          <p:cNvSpPr>
            <a:spLocks/>
          </p:cNvSpPr>
          <p:nvPr/>
        </p:nvSpPr>
        <p:spPr bwMode="auto">
          <a:xfrm>
            <a:off x="11231563" y="7429500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altLang="en-US" sz="2200"/>
              <a:t>“C”</a:t>
            </a:r>
          </a:p>
        </p:txBody>
      </p:sp>
      <p:sp>
        <p:nvSpPr>
          <p:cNvPr id="9231" name="Rectangle 15">
            <a:extLst>
              <a:ext uri="{FF2B5EF4-FFF2-40B4-BE49-F238E27FC236}">
                <a16:creationId xmlns:a16="http://schemas.microsoft.com/office/drawing/2014/main" id="{CEE6B301-24D2-45D7-AC55-2841340CB437}"/>
              </a:ext>
            </a:extLst>
          </p:cNvPr>
          <p:cNvSpPr>
            <a:spLocks/>
          </p:cNvSpPr>
          <p:nvPr/>
        </p:nvSpPr>
        <p:spPr bwMode="auto">
          <a:xfrm>
            <a:off x="11803063" y="7429500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9232" name="Line 16">
            <a:extLst>
              <a:ext uri="{FF2B5EF4-FFF2-40B4-BE49-F238E27FC236}">
                <a16:creationId xmlns:a16="http://schemas.microsoft.com/office/drawing/2014/main" id="{5A82D58F-0187-492D-8C1A-19C9E3A503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72700" y="6070600"/>
            <a:ext cx="1055688" cy="1317625"/>
          </a:xfrm>
          <a:prstGeom prst="line">
            <a:avLst/>
          </a:prstGeom>
          <a:noFill/>
          <a:ln w="38100" cap="flat" cmpd="sng">
            <a:solidFill>
              <a:srgbClr val="C8250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9233" name="Line 17">
            <a:extLst>
              <a:ext uri="{FF2B5EF4-FFF2-40B4-BE49-F238E27FC236}">
                <a16:creationId xmlns:a16="http://schemas.microsoft.com/office/drawing/2014/main" id="{F3314C33-347B-471B-8119-94DD44C960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59863" y="6070600"/>
            <a:ext cx="476250" cy="1360488"/>
          </a:xfrm>
          <a:prstGeom prst="line">
            <a:avLst/>
          </a:prstGeom>
          <a:noFill/>
          <a:ln w="38100" cap="flat" cmpd="sng">
            <a:solidFill>
              <a:srgbClr val="C8250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9234" name="Line 18">
            <a:extLst>
              <a:ext uri="{FF2B5EF4-FFF2-40B4-BE49-F238E27FC236}">
                <a16:creationId xmlns:a16="http://schemas.microsoft.com/office/drawing/2014/main" id="{DAF5192D-1B81-4881-BE8A-50033B101E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34213" y="6070600"/>
            <a:ext cx="1968500" cy="1350963"/>
          </a:xfrm>
          <a:prstGeom prst="line">
            <a:avLst/>
          </a:prstGeom>
          <a:noFill/>
          <a:ln w="38100" cap="flat" cmpd="sng">
            <a:solidFill>
              <a:srgbClr val="C8250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9235" name="Rectangle 19">
            <a:extLst>
              <a:ext uri="{FF2B5EF4-FFF2-40B4-BE49-F238E27FC236}">
                <a16:creationId xmlns:a16="http://schemas.microsoft.com/office/drawing/2014/main" id="{0C56D824-6419-4864-AFDD-114084EF0C4C}"/>
              </a:ext>
            </a:extLst>
          </p:cNvPr>
          <p:cNvSpPr>
            <a:spLocks/>
          </p:cNvSpPr>
          <p:nvPr/>
        </p:nvSpPr>
        <p:spPr bwMode="auto">
          <a:xfrm>
            <a:off x="7040563" y="8699500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altLang="en-US" sz="2400"/>
              <a:t>1</a:t>
            </a:r>
          </a:p>
        </p:txBody>
      </p:sp>
      <p:sp>
        <p:nvSpPr>
          <p:cNvPr id="9236" name="Rectangle 20">
            <a:extLst>
              <a:ext uri="{FF2B5EF4-FFF2-40B4-BE49-F238E27FC236}">
                <a16:creationId xmlns:a16="http://schemas.microsoft.com/office/drawing/2014/main" id="{5F032C85-0892-4EC8-9579-056313455FDD}"/>
              </a:ext>
            </a:extLst>
          </p:cNvPr>
          <p:cNvSpPr>
            <a:spLocks/>
          </p:cNvSpPr>
          <p:nvPr/>
        </p:nvSpPr>
        <p:spPr bwMode="auto">
          <a:xfrm>
            <a:off x="7612063" y="8699500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altLang="en-US" sz="2400"/>
              <a:t>2</a:t>
            </a:r>
          </a:p>
        </p:txBody>
      </p:sp>
      <p:sp>
        <p:nvSpPr>
          <p:cNvPr id="9237" name="Rectangle 21">
            <a:extLst>
              <a:ext uri="{FF2B5EF4-FFF2-40B4-BE49-F238E27FC236}">
                <a16:creationId xmlns:a16="http://schemas.microsoft.com/office/drawing/2014/main" id="{BEDA9746-BB0D-4DFB-A236-F5D8A33F7102}"/>
              </a:ext>
            </a:extLst>
          </p:cNvPr>
          <p:cNvSpPr>
            <a:spLocks/>
          </p:cNvSpPr>
          <p:nvPr/>
        </p:nvSpPr>
        <p:spPr bwMode="auto">
          <a:xfrm>
            <a:off x="8818563" y="8699500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altLang="en-US" sz="2400"/>
              <a:t>3</a:t>
            </a:r>
          </a:p>
        </p:txBody>
      </p:sp>
      <p:sp>
        <p:nvSpPr>
          <p:cNvPr id="9238" name="Rectangle 22">
            <a:extLst>
              <a:ext uri="{FF2B5EF4-FFF2-40B4-BE49-F238E27FC236}">
                <a16:creationId xmlns:a16="http://schemas.microsoft.com/office/drawing/2014/main" id="{B1B0C446-3FC8-4CCC-9851-51DDB75FF0D9}"/>
              </a:ext>
            </a:extLst>
          </p:cNvPr>
          <p:cNvSpPr>
            <a:spLocks/>
          </p:cNvSpPr>
          <p:nvPr/>
        </p:nvSpPr>
        <p:spPr bwMode="auto">
          <a:xfrm>
            <a:off x="9390063" y="8699500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altLang="en-US" sz="2400"/>
              <a:t>4</a:t>
            </a:r>
          </a:p>
        </p:txBody>
      </p:sp>
      <p:sp>
        <p:nvSpPr>
          <p:cNvPr id="9239" name="Rectangle 23">
            <a:extLst>
              <a:ext uri="{FF2B5EF4-FFF2-40B4-BE49-F238E27FC236}">
                <a16:creationId xmlns:a16="http://schemas.microsoft.com/office/drawing/2014/main" id="{06AD6E53-4685-4BDF-BFE8-93C03937B0DA}"/>
              </a:ext>
            </a:extLst>
          </p:cNvPr>
          <p:cNvSpPr>
            <a:spLocks/>
          </p:cNvSpPr>
          <p:nvPr/>
        </p:nvSpPr>
        <p:spPr bwMode="auto">
          <a:xfrm>
            <a:off x="11231563" y="8699500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altLang="en-US" sz="2400"/>
              <a:t>6</a:t>
            </a:r>
          </a:p>
        </p:txBody>
      </p:sp>
      <p:sp>
        <p:nvSpPr>
          <p:cNvPr id="9240" name="Rectangle 24">
            <a:extLst>
              <a:ext uri="{FF2B5EF4-FFF2-40B4-BE49-F238E27FC236}">
                <a16:creationId xmlns:a16="http://schemas.microsoft.com/office/drawing/2014/main" id="{FF775DFD-6EE4-4099-A2E7-62F58540CE5B}"/>
              </a:ext>
            </a:extLst>
          </p:cNvPr>
          <p:cNvSpPr>
            <a:spLocks/>
          </p:cNvSpPr>
          <p:nvPr/>
        </p:nvSpPr>
        <p:spPr bwMode="auto">
          <a:xfrm>
            <a:off x="11803063" y="8699500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altLang="en-US" sz="2400"/>
              <a:t>7</a:t>
            </a:r>
          </a:p>
        </p:txBody>
      </p:sp>
      <p:sp>
        <p:nvSpPr>
          <p:cNvPr id="9241" name="Rectangle 25">
            <a:extLst>
              <a:ext uri="{FF2B5EF4-FFF2-40B4-BE49-F238E27FC236}">
                <a16:creationId xmlns:a16="http://schemas.microsoft.com/office/drawing/2014/main" id="{2C6BA999-2080-4B7D-AE4F-3AB823A4CD24}"/>
              </a:ext>
            </a:extLst>
          </p:cNvPr>
          <p:cNvSpPr>
            <a:spLocks/>
          </p:cNvSpPr>
          <p:nvPr/>
        </p:nvSpPr>
        <p:spPr bwMode="auto">
          <a:xfrm>
            <a:off x="9961563" y="8699500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altLang="en-US" sz="2400"/>
              <a:t>5</a:t>
            </a:r>
          </a:p>
        </p:txBody>
      </p:sp>
      <p:sp>
        <p:nvSpPr>
          <p:cNvPr id="9242" name="Line 26">
            <a:extLst>
              <a:ext uri="{FF2B5EF4-FFF2-40B4-BE49-F238E27FC236}">
                <a16:creationId xmlns:a16="http://schemas.microsoft.com/office/drawing/2014/main" id="{57F32F0C-EF11-496C-81D0-E798D5008B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56438" y="7770813"/>
            <a:ext cx="930275" cy="931862"/>
          </a:xfrm>
          <a:prstGeom prst="line">
            <a:avLst/>
          </a:prstGeom>
          <a:noFill/>
          <a:ln w="38100" cap="flat" cmpd="sng">
            <a:solidFill>
              <a:srgbClr val="C8250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9243" name="Line 27">
            <a:extLst>
              <a:ext uri="{FF2B5EF4-FFF2-40B4-BE49-F238E27FC236}">
                <a16:creationId xmlns:a16="http://schemas.microsoft.com/office/drawing/2014/main" id="{33951705-4708-408E-A6CE-15332E11E1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21738" y="7770813"/>
            <a:ext cx="1184275" cy="911225"/>
          </a:xfrm>
          <a:prstGeom prst="line">
            <a:avLst/>
          </a:prstGeom>
          <a:noFill/>
          <a:ln w="38100" cap="flat" cmpd="sng">
            <a:solidFill>
              <a:srgbClr val="C8250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9244" name="Line 28">
            <a:extLst>
              <a:ext uri="{FF2B5EF4-FFF2-40B4-BE49-F238E27FC236}">
                <a16:creationId xmlns:a16="http://schemas.microsoft.com/office/drawing/2014/main" id="{1E5143F7-B210-4F59-B767-EF72C70F87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226800" y="7770813"/>
            <a:ext cx="862013" cy="931862"/>
          </a:xfrm>
          <a:prstGeom prst="line">
            <a:avLst/>
          </a:prstGeom>
          <a:noFill/>
          <a:ln w="38100" cap="flat" cmpd="sng">
            <a:solidFill>
              <a:srgbClr val="C8250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D44FE74B-23E9-4A8A-9157-8D9DE7E7A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 defTabSz="577850"/>
            <a:r>
              <a:rPr lang="en-US" altLang="en-US" sz="4700"/>
              <a:t>Recursive structures are EVERYWHERE!</a:t>
            </a:r>
          </a:p>
        </p:txBody>
      </p:sp>
      <p:sp>
        <p:nvSpPr>
          <p:cNvPr id="10242" name="Line 2">
            <a:extLst>
              <a:ext uri="{FF2B5EF4-FFF2-40B4-BE49-F238E27FC236}">
                <a16:creationId xmlns:a16="http://schemas.microsoft.com/office/drawing/2014/main" id="{921ED828-DE53-4A21-BCEE-81E8E0BE91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5322888"/>
            <a:ext cx="0" cy="98107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243" name="Line 3">
            <a:extLst>
              <a:ext uri="{FF2B5EF4-FFF2-40B4-BE49-F238E27FC236}">
                <a16:creationId xmlns:a16="http://schemas.microsoft.com/office/drawing/2014/main" id="{EBF11220-B330-47B6-8529-8D430224CB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32000" y="4406900"/>
            <a:ext cx="460375" cy="931863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244" name="Line 4">
            <a:extLst>
              <a:ext uri="{FF2B5EF4-FFF2-40B4-BE49-F238E27FC236}">
                <a16:creationId xmlns:a16="http://schemas.microsoft.com/office/drawing/2014/main" id="{C410D3DD-D78A-4378-8666-2A1DD62995B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27150" y="4198938"/>
            <a:ext cx="608013" cy="113982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245" name="Line 5">
            <a:extLst>
              <a:ext uri="{FF2B5EF4-FFF2-40B4-BE49-F238E27FC236}">
                <a16:creationId xmlns:a16="http://schemas.microsoft.com/office/drawing/2014/main" id="{BE4EE49C-1311-4A3B-8A40-B62AFA2897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2313" y="3600450"/>
            <a:ext cx="608012" cy="608013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246" name="Line 6">
            <a:extLst>
              <a:ext uri="{FF2B5EF4-FFF2-40B4-BE49-F238E27FC236}">
                <a16:creationId xmlns:a16="http://schemas.microsoft.com/office/drawing/2014/main" id="{CA68DEC2-39AA-41FE-ADB3-D3BB7C170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68425" y="3563938"/>
            <a:ext cx="357188" cy="608012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247" name="Line 7">
            <a:extLst>
              <a:ext uri="{FF2B5EF4-FFF2-40B4-BE49-F238E27FC236}">
                <a16:creationId xmlns:a16="http://schemas.microsoft.com/office/drawing/2014/main" id="{0A3A79B5-521C-4D4E-8926-550E069D0A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7625" y="3840163"/>
            <a:ext cx="357188" cy="608012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248" name="Line 8">
            <a:extLst>
              <a:ext uri="{FF2B5EF4-FFF2-40B4-BE49-F238E27FC236}">
                <a16:creationId xmlns:a16="http://schemas.microsoft.com/office/drawing/2014/main" id="{5F725F86-EFD0-41F4-966F-9A5B3E845CE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57413" y="3902075"/>
            <a:ext cx="285750" cy="533400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249" name="Line 9">
            <a:extLst>
              <a:ext uri="{FF2B5EF4-FFF2-40B4-BE49-F238E27FC236}">
                <a16:creationId xmlns:a16="http://schemas.microsoft.com/office/drawing/2014/main" id="{2721A2F9-626D-47A8-975B-821EDB13A2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9363" y="3625850"/>
            <a:ext cx="0" cy="785813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grpSp>
        <p:nvGrpSpPr>
          <p:cNvPr id="10250" name="Group 10">
            <a:extLst>
              <a:ext uri="{FF2B5EF4-FFF2-40B4-BE49-F238E27FC236}">
                <a16:creationId xmlns:a16="http://schemas.microsoft.com/office/drawing/2014/main" id="{AC4E471C-318C-45A6-B249-0FA7B7380E25}"/>
              </a:ext>
            </a:extLst>
          </p:cNvPr>
          <p:cNvGrpSpPr>
            <a:grpSpLocks/>
          </p:cNvGrpSpPr>
          <p:nvPr/>
        </p:nvGrpSpPr>
        <p:grpSpPr bwMode="auto">
          <a:xfrm rot="1323016">
            <a:off x="2911475" y="3198813"/>
            <a:ext cx="428625" cy="784225"/>
            <a:chOff x="0" y="0"/>
            <a:chExt cx="428774" cy="785149"/>
          </a:xfrm>
        </p:grpSpPr>
        <p:sp>
          <p:nvSpPr>
            <p:cNvPr id="10251" name="AutoShape 11">
              <a:extLst>
                <a:ext uri="{FF2B5EF4-FFF2-40B4-BE49-F238E27FC236}">
                  <a16:creationId xmlns:a16="http://schemas.microsoft.com/office/drawing/2014/main" id="{31DE563A-6E22-4534-AEFE-731FE4CA2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252" name="Oval 12">
              <a:extLst>
                <a:ext uri="{FF2B5EF4-FFF2-40B4-BE49-F238E27FC236}">
                  <a16:creationId xmlns:a16="http://schemas.microsoft.com/office/drawing/2014/main" id="{4CDAA4B2-3755-47F4-B2C7-49C30D822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0253" name="Group 13">
            <a:extLst>
              <a:ext uri="{FF2B5EF4-FFF2-40B4-BE49-F238E27FC236}">
                <a16:creationId xmlns:a16="http://schemas.microsoft.com/office/drawing/2014/main" id="{E9C6A487-51A8-4C51-BDD6-778856C30D57}"/>
              </a:ext>
            </a:extLst>
          </p:cNvPr>
          <p:cNvGrpSpPr>
            <a:grpSpLocks/>
          </p:cNvGrpSpPr>
          <p:nvPr/>
        </p:nvGrpSpPr>
        <p:grpSpPr bwMode="auto">
          <a:xfrm rot="1323016">
            <a:off x="2403475" y="2917825"/>
            <a:ext cx="428625" cy="785813"/>
            <a:chOff x="0" y="0"/>
            <a:chExt cx="428774" cy="785149"/>
          </a:xfrm>
        </p:grpSpPr>
        <p:sp>
          <p:nvSpPr>
            <p:cNvPr id="10254" name="AutoShape 14">
              <a:extLst>
                <a:ext uri="{FF2B5EF4-FFF2-40B4-BE49-F238E27FC236}">
                  <a16:creationId xmlns:a16="http://schemas.microsoft.com/office/drawing/2014/main" id="{72E4951B-6B13-4E3E-874A-C56618199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255" name="Oval 15">
              <a:extLst>
                <a:ext uri="{FF2B5EF4-FFF2-40B4-BE49-F238E27FC236}">
                  <a16:creationId xmlns:a16="http://schemas.microsoft.com/office/drawing/2014/main" id="{A9FF313B-2BFD-41A1-9A0F-54FF576D4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0256" name="Group 16">
            <a:extLst>
              <a:ext uri="{FF2B5EF4-FFF2-40B4-BE49-F238E27FC236}">
                <a16:creationId xmlns:a16="http://schemas.microsoft.com/office/drawing/2014/main" id="{B303B94D-0E90-40A4-B545-E711C80FD729}"/>
              </a:ext>
            </a:extLst>
          </p:cNvPr>
          <p:cNvGrpSpPr>
            <a:grpSpLocks/>
          </p:cNvGrpSpPr>
          <p:nvPr/>
        </p:nvGrpSpPr>
        <p:grpSpPr bwMode="auto">
          <a:xfrm rot="18900000">
            <a:off x="1333500" y="2887663"/>
            <a:ext cx="428625" cy="785812"/>
            <a:chOff x="0" y="0"/>
            <a:chExt cx="428774" cy="785149"/>
          </a:xfrm>
        </p:grpSpPr>
        <p:sp>
          <p:nvSpPr>
            <p:cNvPr id="10257" name="AutoShape 17">
              <a:extLst>
                <a:ext uri="{FF2B5EF4-FFF2-40B4-BE49-F238E27FC236}">
                  <a16:creationId xmlns:a16="http://schemas.microsoft.com/office/drawing/2014/main" id="{F4B579CA-3C63-4508-B41E-EBBB74128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258" name="Oval 18">
              <a:extLst>
                <a:ext uri="{FF2B5EF4-FFF2-40B4-BE49-F238E27FC236}">
                  <a16:creationId xmlns:a16="http://schemas.microsoft.com/office/drawing/2014/main" id="{7674D2F0-B795-4FD0-9DEF-72B218C11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0259" name="Group 19">
            <a:extLst>
              <a:ext uri="{FF2B5EF4-FFF2-40B4-BE49-F238E27FC236}">
                <a16:creationId xmlns:a16="http://schemas.microsoft.com/office/drawing/2014/main" id="{01890725-183E-4754-9ECE-4E65AF5B04E8}"/>
              </a:ext>
            </a:extLst>
          </p:cNvPr>
          <p:cNvGrpSpPr>
            <a:grpSpLocks/>
          </p:cNvGrpSpPr>
          <p:nvPr/>
        </p:nvGrpSpPr>
        <p:grpSpPr bwMode="auto">
          <a:xfrm>
            <a:off x="1866900" y="3217863"/>
            <a:ext cx="428625" cy="785812"/>
            <a:chOff x="0" y="0"/>
            <a:chExt cx="428774" cy="785149"/>
          </a:xfrm>
        </p:grpSpPr>
        <p:sp>
          <p:nvSpPr>
            <p:cNvPr id="10260" name="AutoShape 20">
              <a:extLst>
                <a:ext uri="{FF2B5EF4-FFF2-40B4-BE49-F238E27FC236}">
                  <a16:creationId xmlns:a16="http://schemas.microsoft.com/office/drawing/2014/main" id="{0A5F6FDB-A768-4B90-A035-7F3696E8E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261" name="Oval 21">
              <a:extLst>
                <a:ext uri="{FF2B5EF4-FFF2-40B4-BE49-F238E27FC236}">
                  <a16:creationId xmlns:a16="http://schemas.microsoft.com/office/drawing/2014/main" id="{A3B77869-B576-4819-B375-CCE960878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0262" name="Group 22">
            <a:extLst>
              <a:ext uri="{FF2B5EF4-FFF2-40B4-BE49-F238E27FC236}">
                <a16:creationId xmlns:a16="http://schemas.microsoft.com/office/drawing/2014/main" id="{DB2FCF6D-499C-4471-B26B-6826A1CD957E}"/>
              </a:ext>
            </a:extLst>
          </p:cNvPr>
          <p:cNvGrpSpPr>
            <a:grpSpLocks/>
          </p:cNvGrpSpPr>
          <p:nvPr/>
        </p:nvGrpSpPr>
        <p:grpSpPr bwMode="auto">
          <a:xfrm rot="1324063">
            <a:off x="565150" y="2963863"/>
            <a:ext cx="428625" cy="785812"/>
            <a:chOff x="0" y="0"/>
            <a:chExt cx="428774" cy="785149"/>
          </a:xfrm>
        </p:grpSpPr>
        <p:sp>
          <p:nvSpPr>
            <p:cNvPr id="10263" name="AutoShape 23">
              <a:extLst>
                <a:ext uri="{FF2B5EF4-FFF2-40B4-BE49-F238E27FC236}">
                  <a16:creationId xmlns:a16="http://schemas.microsoft.com/office/drawing/2014/main" id="{1AD26443-383C-4F9A-8DBC-59C73228E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264" name="Oval 24">
              <a:extLst>
                <a:ext uri="{FF2B5EF4-FFF2-40B4-BE49-F238E27FC236}">
                  <a16:creationId xmlns:a16="http://schemas.microsoft.com/office/drawing/2014/main" id="{9799D63C-9EA5-4D0C-B8DC-0EDC047FA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0265" name="Line 25">
            <a:extLst>
              <a:ext uri="{FF2B5EF4-FFF2-40B4-BE49-F238E27FC236}">
                <a16:creationId xmlns:a16="http://schemas.microsoft.com/office/drawing/2014/main" id="{222091F6-00C1-4BE9-8B8F-22DFBD32BA4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30313" y="4619625"/>
            <a:ext cx="714375" cy="71437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grpSp>
        <p:nvGrpSpPr>
          <p:cNvPr id="10266" name="Group 26">
            <a:extLst>
              <a:ext uri="{FF2B5EF4-FFF2-40B4-BE49-F238E27FC236}">
                <a16:creationId xmlns:a16="http://schemas.microsoft.com/office/drawing/2014/main" id="{2F3CF04A-1A0C-48F1-90BE-71D04C879ADE}"/>
              </a:ext>
            </a:extLst>
          </p:cNvPr>
          <p:cNvGrpSpPr>
            <a:grpSpLocks/>
          </p:cNvGrpSpPr>
          <p:nvPr/>
        </p:nvGrpSpPr>
        <p:grpSpPr bwMode="auto">
          <a:xfrm rot="18900000">
            <a:off x="717550" y="4046538"/>
            <a:ext cx="428625" cy="784225"/>
            <a:chOff x="0" y="0"/>
            <a:chExt cx="428774" cy="785149"/>
          </a:xfrm>
        </p:grpSpPr>
        <p:sp>
          <p:nvSpPr>
            <p:cNvPr id="10267" name="AutoShape 27">
              <a:extLst>
                <a:ext uri="{FF2B5EF4-FFF2-40B4-BE49-F238E27FC236}">
                  <a16:creationId xmlns:a16="http://schemas.microsoft.com/office/drawing/2014/main" id="{D64DD9CA-2588-4E66-B5B5-58B7B2ADD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268" name="Oval 28">
              <a:extLst>
                <a:ext uri="{FF2B5EF4-FFF2-40B4-BE49-F238E27FC236}">
                  <a16:creationId xmlns:a16="http://schemas.microsoft.com/office/drawing/2014/main" id="{FE2C6656-F54B-4349-82D0-EBC37ACAC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0269" name="Text Box 29">
            <a:extLst>
              <a:ext uri="{FF2B5EF4-FFF2-40B4-BE49-F238E27FC236}">
                <a16:creationId xmlns:a16="http://schemas.microsoft.com/office/drawing/2014/main" id="{95978ABD-4B43-46A1-8BC4-29776DEC9D6B}"/>
              </a:ext>
            </a:extLst>
          </p:cNvPr>
          <p:cNvSpPr txBox="1">
            <a:spLocks/>
          </p:cNvSpPr>
          <p:nvPr/>
        </p:nvSpPr>
        <p:spPr bwMode="auto">
          <a:xfrm>
            <a:off x="8672513" y="3101975"/>
            <a:ext cx="4116387" cy="333375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80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{</a:t>
            </a:r>
          </a:p>
          <a:p>
            <a:pPr lvl="1" algn="l"/>
            <a:r>
              <a:rPr lang="en-US" altLang="en-US" sz="180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“name”: “alice”,</a:t>
            </a:r>
          </a:p>
          <a:p>
            <a:pPr lvl="1" algn="l"/>
            <a:r>
              <a:rPr lang="en-US" altLang="en-US" sz="180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“grade”: “A”,</a:t>
            </a:r>
          </a:p>
          <a:p>
            <a:pPr lvl="1" algn="l"/>
            <a:r>
              <a:rPr lang="en-US" altLang="en-US" sz="180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“score”: 96,</a:t>
            </a:r>
          </a:p>
          <a:p>
            <a:pPr lvl="1" algn="l"/>
            <a:r>
              <a:rPr lang="en-US" altLang="en-US" sz="180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“exams”: {</a:t>
            </a:r>
          </a:p>
          <a:p>
            <a:pPr lvl="1" algn="l"/>
            <a:r>
              <a:rPr lang="en-US" altLang="en-US" sz="180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“midterm”: {“points”:94,</a:t>
            </a:r>
          </a:p>
          <a:p>
            <a:pPr lvl="1" algn="l"/>
            <a:r>
              <a:rPr lang="en-US" altLang="en-US" sz="180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          “total”:100},</a:t>
            </a:r>
          </a:p>
          <a:p>
            <a:pPr lvl="1" algn="l"/>
            <a:r>
              <a:rPr lang="en-US" altLang="en-US" sz="180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“final”: {“points”: 98,</a:t>
            </a:r>
          </a:p>
          <a:p>
            <a:pPr lvl="1" algn="l"/>
            <a:r>
              <a:rPr lang="en-US" altLang="en-US" sz="180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        “total”: 100}</a:t>
            </a:r>
          </a:p>
          <a:p>
            <a:pPr lvl="1" algn="l"/>
            <a:r>
              <a:rPr lang="en-US" altLang="en-US" sz="180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</a:p>
          <a:p>
            <a:pPr algn="l"/>
            <a:r>
              <a:rPr lang="en-US" altLang="en-US" sz="180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  <a:endParaRPr lang="en-US" altLang="en-US" sz="1800" b="1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  <p:pic>
        <p:nvPicPr>
          <p:cNvPr id="10270" name="Picture 30">
            <a:extLst>
              <a:ext uri="{FF2B5EF4-FFF2-40B4-BE49-F238E27FC236}">
                <a16:creationId xmlns:a16="http://schemas.microsoft.com/office/drawing/2014/main" id="{1C5E529C-D34B-486A-A8AA-23429E29B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3740150"/>
            <a:ext cx="2276475" cy="227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1" name="Text Box 31">
            <a:extLst>
              <a:ext uri="{FF2B5EF4-FFF2-40B4-BE49-F238E27FC236}">
                <a16:creationId xmlns:a16="http://schemas.microsoft.com/office/drawing/2014/main" id="{AB5D34E3-B8B0-4639-A2F9-31551052A436}"/>
              </a:ext>
            </a:extLst>
          </p:cNvPr>
          <p:cNvSpPr txBox="1">
            <a:spLocks/>
          </p:cNvSpPr>
          <p:nvPr/>
        </p:nvSpPr>
        <p:spPr bwMode="auto">
          <a:xfrm rot="20317965">
            <a:off x="6138863" y="3254375"/>
            <a:ext cx="1095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altLang="en-US" sz="210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files</a:t>
            </a:r>
          </a:p>
        </p:txBody>
      </p:sp>
      <p:sp>
        <p:nvSpPr>
          <p:cNvPr id="10272" name="Text Box 32">
            <a:extLst>
              <a:ext uri="{FF2B5EF4-FFF2-40B4-BE49-F238E27FC236}">
                <a16:creationId xmlns:a16="http://schemas.microsoft.com/office/drawing/2014/main" id="{1611087B-5013-4945-91FD-D1B725437D38}"/>
              </a:ext>
            </a:extLst>
          </p:cNvPr>
          <p:cNvSpPr txBox="1">
            <a:spLocks/>
          </p:cNvSpPr>
          <p:nvPr/>
        </p:nvSpPr>
        <p:spPr bwMode="auto">
          <a:xfrm rot="20317965">
            <a:off x="6326188" y="3327400"/>
            <a:ext cx="18319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altLang="en-US" sz="210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directories</a:t>
            </a:r>
          </a:p>
        </p:txBody>
      </p:sp>
      <p:sp>
        <p:nvSpPr>
          <p:cNvPr id="10273" name="AutoShape 33">
            <a:extLst>
              <a:ext uri="{FF2B5EF4-FFF2-40B4-BE49-F238E27FC236}">
                <a16:creationId xmlns:a16="http://schemas.microsoft.com/office/drawing/2014/main" id="{F2254240-1C29-4CF6-8BEF-E87BAECD7E72}"/>
              </a:ext>
            </a:extLst>
          </p:cNvPr>
          <p:cNvSpPr>
            <a:spLocks/>
          </p:cNvSpPr>
          <p:nvPr/>
        </p:nvSpPr>
        <p:spPr bwMode="auto">
          <a:xfrm>
            <a:off x="5773738" y="3602038"/>
            <a:ext cx="657225" cy="5222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764" y="11156"/>
                  <a:pt x="10964" y="3956"/>
                  <a:pt x="21600" y="0"/>
                </a:cubicBezTo>
              </a:path>
            </a:pathLst>
          </a:custGeom>
          <a:noFill/>
          <a:ln w="25400" cap="flat" cmpd="sng">
            <a:solidFill>
              <a:srgbClr val="EE220C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4" name="AutoShape 34">
            <a:extLst>
              <a:ext uri="{FF2B5EF4-FFF2-40B4-BE49-F238E27FC236}">
                <a16:creationId xmlns:a16="http://schemas.microsoft.com/office/drawing/2014/main" id="{47D95EC3-8138-4826-A7B0-0A96ED59109F}"/>
              </a:ext>
            </a:extLst>
          </p:cNvPr>
          <p:cNvSpPr>
            <a:spLocks/>
          </p:cNvSpPr>
          <p:nvPr/>
        </p:nvSpPr>
        <p:spPr bwMode="auto">
          <a:xfrm>
            <a:off x="6046788" y="3827463"/>
            <a:ext cx="520700" cy="4429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4743" y="9142"/>
                  <a:pt x="11943" y="1942"/>
                  <a:pt x="21600" y="0"/>
                </a:cubicBezTo>
              </a:path>
            </a:pathLst>
          </a:custGeom>
          <a:noFill/>
          <a:ln w="25400" cap="flat" cmpd="sng">
            <a:solidFill>
              <a:srgbClr val="EE220C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5" name="Text Box 35">
            <a:extLst>
              <a:ext uri="{FF2B5EF4-FFF2-40B4-BE49-F238E27FC236}">
                <a16:creationId xmlns:a16="http://schemas.microsoft.com/office/drawing/2014/main" id="{2B912FDC-4B71-404F-878B-480A5F887219}"/>
              </a:ext>
            </a:extLst>
          </p:cNvPr>
          <p:cNvSpPr txBox="1">
            <a:spLocks/>
          </p:cNvSpPr>
          <p:nvPr/>
        </p:nvSpPr>
        <p:spPr bwMode="auto">
          <a:xfrm>
            <a:off x="1152525" y="6826250"/>
            <a:ext cx="140176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nature</a:t>
            </a:r>
          </a:p>
        </p:txBody>
      </p:sp>
      <p:sp>
        <p:nvSpPr>
          <p:cNvPr id="10276" name="Text Box 36">
            <a:extLst>
              <a:ext uri="{FF2B5EF4-FFF2-40B4-BE49-F238E27FC236}">
                <a16:creationId xmlns:a16="http://schemas.microsoft.com/office/drawing/2014/main" id="{BE9022AD-A00F-4EBF-870B-A34D0DEBE228}"/>
              </a:ext>
            </a:extLst>
          </p:cNvPr>
          <p:cNvSpPr txBox="1">
            <a:spLocks/>
          </p:cNvSpPr>
          <p:nvPr/>
        </p:nvSpPr>
        <p:spPr bwMode="auto">
          <a:xfrm>
            <a:off x="5072063" y="6826250"/>
            <a:ext cx="9286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files</a:t>
            </a:r>
          </a:p>
        </p:txBody>
      </p:sp>
      <p:sp>
        <p:nvSpPr>
          <p:cNvPr id="10277" name="Text Box 37">
            <a:extLst>
              <a:ext uri="{FF2B5EF4-FFF2-40B4-BE49-F238E27FC236}">
                <a16:creationId xmlns:a16="http://schemas.microsoft.com/office/drawing/2014/main" id="{185F4851-6E5F-407F-8C36-7A0659BA20A8}"/>
              </a:ext>
            </a:extLst>
          </p:cNvPr>
          <p:cNvSpPr txBox="1">
            <a:spLocks/>
          </p:cNvSpPr>
          <p:nvPr/>
        </p:nvSpPr>
        <p:spPr bwMode="auto">
          <a:xfrm>
            <a:off x="10047288" y="6826250"/>
            <a:ext cx="16462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formats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FC41CA72-27E3-482A-B4D6-DD2788A24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/>
              <a:t>Example: Trees (Finite Recursion)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A87F1008-E412-4DD3-AF10-4D1E4064FACB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xfrm>
            <a:off x="952500" y="2265363"/>
            <a:ext cx="11099800" cy="803275"/>
          </a:xfrm>
        </p:spPr>
        <p:txBody>
          <a:bodyPr anchor="t"/>
          <a:lstStyle/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Term: </a:t>
            </a:r>
            <a:r>
              <a:rPr lang="en-US" altLang="en-US" sz="3200"/>
              <a:t>branch</a:t>
            </a:r>
            <a:endParaRPr lang="en-US" altLang="en-US" sz="32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5FE450A2-A647-4015-AFE7-0E3DE1324AF0}"/>
              </a:ext>
            </a:extLst>
          </p:cNvPr>
          <p:cNvSpPr txBox="1">
            <a:spLocks/>
          </p:cNvSpPr>
          <p:nvPr/>
        </p:nvSpPr>
        <p:spPr bwMode="auto">
          <a:xfrm>
            <a:off x="952500" y="3763963"/>
            <a:ext cx="6140450" cy="162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Def</a:t>
            </a:r>
            <a:r>
              <a:rPr lang="en-US" altLang="en-US" sz="3200"/>
              <a:t>: wooden stick, with an end splitting into other branches, OR terminating with a leaf</a:t>
            </a:r>
            <a:endParaRPr lang="en-US" altLang="en-US" sz="32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11268" name="Line 4">
            <a:extLst>
              <a:ext uri="{FF2B5EF4-FFF2-40B4-BE49-F238E27FC236}">
                <a16:creationId xmlns:a16="http://schemas.microsoft.com/office/drawing/2014/main" id="{5BCDFE23-23A3-4C3E-A8A2-1B6DE1E1BD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69600" y="4975225"/>
            <a:ext cx="0" cy="98107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1269" name="Text Box 5">
            <a:extLst>
              <a:ext uri="{FF2B5EF4-FFF2-40B4-BE49-F238E27FC236}">
                <a16:creationId xmlns:a16="http://schemas.microsoft.com/office/drawing/2014/main" id="{402BA0C8-A8B8-4E2A-BACE-8BFB85FBF4A4}"/>
              </a:ext>
            </a:extLst>
          </p:cNvPr>
          <p:cNvSpPr txBox="1">
            <a:spLocks/>
          </p:cNvSpPr>
          <p:nvPr/>
        </p:nvSpPr>
        <p:spPr bwMode="auto">
          <a:xfrm>
            <a:off x="10596563" y="4375150"/>
            <a:ext cx="3429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?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F03E1E67-F759-4DD5-B737-CC7FFA8A5F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/>
              <a:t>Example: Trees (Finite Recursion)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06C50396-954D-4F4F-AD3C-98C7C73993D6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xfrm>
            <a:off x="952500" y="2265363"/>
            <a:ext cx="11099800" cy="803275"/>
          </a:xfrm>
        </p:spPr>
        <p:txBody>
          <a:bodyPr anchor="t"/>
          <a:lstStyle/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Term: </a:t>
            </a:r>
            <a:r>
              <a:rPr lang="en-US" altLang="en-US" sz="3200"/>
              <a:t>branch</a:t>
            </a:r>
            <a:endParaRPr lang="en-US" altLang="en-US" sz="32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AE3AC017-F69E-455E-A096-BAE6C0CF3ABE}"/>
              </a:ext>
            </a:extLst>
          </p:cNvPr>
          <p:cNvSpPr txBox="1">
            <a:spLocks/>
          </p:cNvSpPr>
          <p:nvPr/>
        </p:nvSpPr>
        <p:spPr bwMode="auto">
          <a:xfrm>
            <a:off x="952500" y="3763963"/>
            <a:ext cx="6140450" cy="162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Def</a:t>
            </a:r>
            <a:r>
              <a:rPr lang="en-US" altLang="en-US" sz="3200"/>
              <a:t>: wooden stick, with an end splitting into other branches, OR terminating with a leaf</a:t>
            </a:r>
            <a:endParaRPr lang="en-US" altLang="en-US" sz="32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12292" name="Line 4">
            <a:extLst>
              <a:ext uri="{FF2B5EF4-FFF2-40B4-BE49-F238E27FC236}">
                <a16:creationId xmlns:a16="http://schemas.microsoft.com/office/drawing/2014/main" id="{38009852-B53B-4F2D-B565-C0E0577C1F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69600" y="4975225"/>
            <a:ext cx="0" cy="98107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2293" name="Line 5">
            <a:extLst>
              <a:ext uri="{FF2B5EF4-FFF2-40B4-BE49-F238E27FC236}">
                <a16:creationId xmlns:a16="http://schemas.microsoft.com/office/drawing/2014/main" id="{DAF5B6BD-E9DB-48F6-8D40-67DE62521D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20400" y="4057650"/>
            <a:ext cx="460375" cy="933450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2294" name="Line 6">
            <a:extLst>
              <a:ext uri="{FF2B5EF4-FFF2-40B4-BE49-F238E27FC236}">
                <a16:creationId xmlns:a16="http://schemas.microsoft.com/office/drawing/2014/main" id="{D41BD301-14D8-4704-933E-092CE233919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15550" y="3851275"/>
            <a:ext cx="608013" cy="113982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2295" name="Line 7">
            <a:extLst>
              <a:ext uri="{FF2B5EF4-FFF2-40B4-BE49-F238E27FC236}">
                <a16:creationId xmlns:a16="http://schemas.microsoft.com/office/drawing/2014/main" id="{DACBEC4E-8143-4CA0-9097-2C297EE230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018713" y="4271963"/>
            <a:ext cx="714375" cy="71437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E8C3FB75-90A3-4585-95C9-B2D8D569785B}"/>
              </a:ext>
            </a:extLst>
          </p:cNvPr>
          <p:cNvSpPr txBox="1">
            <a:spLocks/>
          </p:cNvSpPr>
          <p:nvPr/>
        </p:nvSpPr>
        <p:spPr bwMode="auto">
          <a:xfrm>
            <a:off x="9910763" y="3282950"/>
            <a:ext cx="3429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?</a:t>
            </a:r>
          </a:p>
        </p:txBody>
      </p:sp>
      <p:sp>
        <p:nvSpPr>
          <p:cNvPr id="12297" name="Text Box 9">
            <a:extLst>
              <a:ext uri="{FF2B5EF4-FFF2-40B4-BE49-F238E27FC236}">
                <a16:creationId xmlns:a16="http://schemas.microsoft.com/office/drawing/2014/main" id="{4F60061C-CBA2-4D75-B1D0-630181829535}"/>
              </a:ext>
            </a:extLst>
          </p:cNvPr>
          <p:cNvSpPr txBox="1">
            <a:spLocks/>
          </p:cNvSpPr>
          <p:nvPr/>
        </p:nvSpPr>
        <p:spPr bwMode="auto">
          <a:xfrm>
            <a:off x="11104563" y="3460750"/>
            <a:ext cx="3429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?</a:t>
            </a:r>
          </a:p>
        </p:txBody>
      </p:sp>
      <p:sp>
        <p:nvSpPr>
          <p:cNvPr id="12298" name="Text Box 10">
            <a:extLst>
              <a:ext uri="{FF2B5EF4-FFF2-40B4-BE49-F238E27FC236}">
                <a16:creationId xmlns:a16="http://schemas.microsoft.com/office/drawing/2014/main" id="{1971E4F0-B17D-4292-91B8-5B072ABE158D}"/>
              </a:ext>
            </a:extLst>
          </p:cNvPr>
          <p:cNvSpPr txBox="1">
            <a:spLocks/>
          </p:cNvSpPr>
          <p:nvPr/>
        </p:nvSpPr>
        <p:spPr bwMode="auto">
          <a:xfrm>
            <a:off x="9656763" y="3825875"/>
            <a:ext cx="3429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?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C4B3E663-23A4-44E7-A432-A9C7BDFBB4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/>
              <a:t>Example: Trees (Finite Recursion)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AAB35969-BED8-4110-9D0D-4E1B7CDCD08F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xfrm>
            <a:off x="952500" y="2265363"/>
            <a:ext cx="11099800" cy="803275"/>
          </a:xfrm>
        </p:spPr>
        <p:txBody>
          <a:bodyPr anchor="t"/>
          <a:lstStyle/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Term: </a:t>
            </a:r>
            <a:r>
              <a:rPr lang="en-US" altLang="en-US" sz="3200"/>
              <a:t>branch</a:t>
            </a:r>
            <a:endParaRPr lang="en-US" altLang="en-US" sz="32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CD2C8DF9-2286-43BB-8C0E-44ACABC42C05}"/>
              </a:ext>
            </a:extLst>
          </p:cNvPr>
          <p:cNvSpPr txBox="1">
            <a:spLocks/>
          </p:cNvSpPr>
          <p:nvPr/>
        </p:nvSpPr>
        <p:spPr bwMode="auto">
          <a:xfrm>
            <a:off x="952500" y="3763963"/>
            <a:ext cx="6140450" cy="162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Def</a:t>
            </a:r>
            <a:r>
              <a:rPr lang="en-US" altLang="en-US" sz="3200"/>
              <a:t>: wooden stick, with an end splitting into other branches, OR terminating with a leaf</a:t>
            </a:r>
            <a:endParaRPr lang="en-US" altLang="en-US" sz="32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13316" name="Line 4">
            <a:extLst>
              <a:ext uri="{FF2B5EF4-FFF2-40B4-BE49-F238E27FC236}">
                <a16:creationId xmlns:a16="http://schemas.microsoft.com/office/drawing/2014/main" id="{83A3DA5F-FDE8-40ED-8B68-DBF2380CAB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69600" y="4975225"/>
            <a:ext cx="0" cy="98107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3317" name="Line 5">
            <a:extLst>
              <a:ext uri="{FF2B5EF4-FFF2-40B4-BE49-F238E27FC236}">
                <a16:creationId xmlns:a16="http://schemas.microsoft.com/office/drawing/2014/main" id="{309A46E9-A73C-411D-9B41-DCD71865FD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20400" y="4057650"/>
            <a:ext cx="460375" cy="933450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3318" name="Line 6">
            <a:extLst>
              <a:ext uri="{FF2B5EF4-FFF2-40B4-BE49-F238E27FC236}">
                <a16:creationId xmlns:a16="http://schemas.microsoft.com/office/drawing/2014/main" id="{6FDC10A1-7EE8-4055-9FC5-14FF2D34B7B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15550" y="3851275"/>
            <a:ext cx="608013" cy="113982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3319" name="Line 7">
            <a:extLst>
              <a:ext uri="{FF2B5EF4-FFF2-40B4-BE49-F238E27FC236}">
                <a16:creationId xmlns:a16="http://schemas.microsoft.com/office/drawing/2014/main" id="{6CFFD19E-4757-4CEB-990C-431FD63C5E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018713" y="4271963"/>
            <a:ext cx="714375" cy="71437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grpSp>
        <p:nvGrpSpPr>
          <p:cNvPr id="13320" name="Group 8">
            <a:extLst>
              <a:ext uri="{FF2B5EF4-FFF2-40B4-BE49-F238E27FC236}">
                <a16:creationId xmlns:a16="http://schemas.microsoft.com/office/drawing/2014/main" id="{A71B9534-99F2-4675-ABC4-5F5C5E02D713}"/>
              </a:ext>
            </a:extLst>
          </p:cNvPr>
          <p:cNvGrpSpPr>
            <a:grpSpLocks/>
          </p:cNvGrpSpPr>
          <p:nvPr/>
        </p:nvGrpSpPr>
        <p:grpSpPr bwMode="auto">
          <a:xfrm rot="18900000">
            <a:off x="9505950" y="3698875"/>
            <a:ext cx="428625" cy="784225"/>
            <a:chOff x="0" y="0"/>
            <a:chExt cx="428774" cy="785149"/>
          </a:xfrm>
        </p:grpSpPr>
        <p:sp>
          <p:nvSpPr>
            <p:cNvPr id="13321" name="AutoShape 9">
              <a:extLst>
                <a:ext uri="{FF2B5EF4-FFF2-40B4-BE49-F238E27FC236}">
                  <a16:creationId xmlns:a16="http://schemas.microsoft.com/office/drawing/2014/main" id="{83375D95-1B18-46A3-8F1E-B5EF4BFEA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3322" name="Oval 10">
              <a:extLst>
                <a:ext uri="{FF2B5EF4-FFF2-40B4-BE49-F238E27FC236}">
                  <a16:creationId xmlns:a16="http://schemas.microsoft.com/office/drawing/2014/main" id="{963EFD60-94C7-468C-BD81-D17DB8534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3323" name="Text Box 11">
            <a:extLst>
              <a:ext uri="{FF2B5EF4-FFF2-40B4-BE49-F238E27FC236}">
                <a16:creationId xmlns:a16="http://schemas.microsoft.com/office/drawing/2014/main" id="{D4D33545-15FD-4782-A46D-113539D5DD6B}"/>
              </a:ext>
            </a:extLst>
          </p:cNvPr>
          <p:cNvSpPr txBox="1">
            <a:spLocks/>
          </p:cNvSpPr>
          <p:nvPr/>
        </p:nvSpPr>
        <p:spPr bwMode="auto">
          <a:xfrm>
            <a:off x="9910763" y="3282950"/>
            <a:ext cx="3429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?</a:t>
            </a:r>
          </a:p>
        </p:txBody>
      </p:sp>
      <p:sp>
        <p:nvSpPr>
          <p:cNvPr id="13324" name="Text Box 12">
            <a:extLst>
              <a:ext uri="{FF2B5EF4-FFF2-40B4-BE49-F238E27FC236}">
                <a16:creationId xmlns:a16="http://schemas.microsoft.com/office/drawing/2014/main" id="{A2DF3B87-AC07-438B-A7C2-0CCFA9A9EFEF}"/>
              </a:ext>
            </a:extLst>
          </p:cNvPr>
          <p:cNvSpPr txBox="1">
            <a:spLocks/>
          </p:cNvSpPr>
          <p:nvPr/>
        </p:nvSpPr>
        <p:spPr bwMode="auto">
          <a:xfrm>
            <a:off x="11104563" y="3460750"/>
            <a:ext cx="3429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?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41F33F5A-2874-49E5-A3BE-399A0AA628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/>
              <a:t>Example: Trees (Finite Recursion)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1807C47A-186D-43AC-AF9B-10F9343A37D4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xfrm>
            <a:off x="952500" y="2265363"/>
            <a:ext cx="11099800" cy="803275"/>
          </a:xfrm>
        </p:spPr>
        <p:txBody>
          <a:bodyPr anchor="t"/>
          <a:lstStyle/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Term: </a:t>
            </a:r>
            <a:r>
              <a:rPr lang="en-US" altLang="en-US" sz="3200"/>
              <a:t>branch</a:t>
            </a:r>
            <a:endParaRPr lang="en-US" altLang="en-US" sz="32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0F0B0122-00FB-4C99-8572-E761536F1D48}"/>
              </a:ext>
            </a:extLst>
          </p:cNvPr>
          <p:cNvSpPr txBox="1">
            <a:spLocks/>
          </p:cNvSpPr>
          <p:nvPr/>
        </p:nvSpPr>
        <p:spPr bwMode="auto">
          <a:xfrm>
            <a:off x="952500" y="3763963"/>
            <a:ext cx="6140450" cy="162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Def</a:t>
            </a:r>
            <a:r>
              <a:rPr lang="en-US" altLang="en-US" sz="3200"/>
              <a:t>: wooden stick, with an end splitting into other branches, OR terminating with a leaf</a:t>
            </a:r>
            <a:endParaRPr lang="en-US" altLang="en-US" sz="32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14340" name="Line 4">
            <a:extLst>
              <a:ext uri="{FF2B5EF4-FFF2-40B4-BE49-F238E27FC236}">
                <a16:creationId xmlns:a16="http://schemas.microsoft.com/office/drawing/2014/main" id="{87C58A4A-F8BE-42E3-9CDB-8311310D6E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69600" y="4975225"/>
            <a:ext cx="0" cy="98107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4341" name="Line 5">
            <a:extLst>
              <a:ext uri="{FF2B5EF4-FFF2-40B4-BE49-F238E27FC236}">
                <a16:creationId xmlns:a16="http://schemas.microsoft.com/office/drawing/2014/main" id="{E9CE5D42-2B11-4E90-B463-ABF8902BBA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20400" y="4057650"/>
            <a:ext cx="460375" cy="933450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4342" name="Line 6">
            <a:extLst>
              <a:ext uri="{FF2B5EF4-FFF2-40B4-BE49-F238E27FC236}">
                <a16:creationId xmlns:a16="http://schemas.microsoft.com/office/drawing/2014/main" id="{209C139D-88C6-48B0-B90C-9555144534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15550" y="3851275"/>
            <a:ext cx="608013" cy="113982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4343" name="Line 7">
            <a:extLst>
              <a:ext uri="{FF2B5EF4-FFF2-40B4-BE49-F238E27FC236}">
                <a16:creationId xmlns:a16="http://schemas.microsoft.com/office/drawing/2014/main" id="{35AECF59-AC7D-464A-B77D-C3412B33D9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10713" y="3252788"/>
            <a:ext cx="608012" cy="608012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4344" name="Line 8">
            <a:extLst>
              <a:ext uri="{FF2B5EF4-FFF2-40B4-BE49-F238E27FC236}">
                <a16:creationId xmlns:a16="http://schemas.microsoft.com/office/drawing/2014/main" id="{BAB2B8CF-D63B-4AF3-B628-5DEACAA486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56825" y="3216275"/>
            <a:ext cx="357188" cy="608013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4345" name="Line 9">
            <a:extLst>
              <a:ext uri="{FF2B5EF4-FFF2-40B4-BE49-F238E27FC236}">
                <a16:creationId xmlns:a16="http://schemas.microsoft.com/office/drawing/2014/main" id="{D68E015D-9910-4A7D-8640-01B5F8E749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376025" y="3492500"/>
            <a:ext cx="357188" cy="608013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4346" name="Line 10">
            <a:extLst>
              <a:ext uri="{FF2B5EF4-FFF2-40B4-BE49-F238E27FC236}">
                <a16:creationId xmlns:a16="http://schemas.microsoft.com/office/drawing/2014/main" id="{598F859B-2844-47E4-8C3A-4618F8A02D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945813" y="3554413"/>
            <a:ext cx="285750" cy="533400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4347" name="Line 11">
            <a:extLst>
              <a:ext uri="{FF2B5EF4-FFF2-40B4-BE49-F238E27FC236}">
                <a16:creationId xmlns:a16="http://schemas.microsoft.com/office/drawing/2014/main" id="{3CF9197E-A96C-48B6-BFAE-8BB0C41F2D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307763" y="3278188"/>
            <a:ext cx="0" cy="78422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4348" name="Line 12">
            <a:extLst>
              <a:ext uri="{FF2B5EF4-FFF2-40B4-BE49-F238E27FC236}">
                <a16:creationId xmlns:a16="http://schemas.microsoft.com/office/drawing/2014/main" id="{8ED6C234-5F90-4407-9A55-A973798E1F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018713" y="4271963"/>
            <a:ext cx="714375" cy="71437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grpSp>
        <p:nvGrpSpPr>
          <p:cNvPr id="14349" name="Group 13">
            <a:extLst>
              <a:ext uri="{FF2B5EF4-FFF2-40B4-BE49-F238E27FC236}">
                <a16:creationId xmlns:a16="http://schemas.microsoft.com/office/drawing/2014/main" id="{54050833-567F-4103-B445-B41B1D60A09C}"/>
              </a:ext>
            </a:extLst>
          </p:cNvPr>
          <p:cNvGrpSpPr>
            <a:grpSpLocks/>
          </p:cNvGrpSpPr>
          <p:nvPr/>
        </p:nvGrpSpPr>
        <p:grpSpPr bwMode="auto">
          <a:xfrm rot="18900000">
            <a:off x="9505950" y="3698875"/>
            <a:ext cx="428625" cy="784225"/>
            <a:chOff x="0" y="0"/>
            <a:chExt cx="428774" cy="785149"/>
          </a:xfrm>
        </p:grpSpPr>
        <p:sp>
          <p:nvSpPr>
            <p:cNvPr id="14350" name="AutoShape 14">
              <a:extLst>
                <a:ext uri="{FF2B5EF4-FFF2-40B4-BE49-F238E27FC236}">
                  <a16:creationId xmlns:a16="http://schemas.microsoft.com/office/drawing/2014/main" id="{DBC54108-D96E-40BB-8385-ACDEF58B5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4351" name="Oval 15">
              <a:extLst>
                <a:ext uri="{FF2B5EF4-FFF2-40B4-BE49-F238E27FC236}">
                  <a16:creationId xmlns:a16="http://schemas.microsoft.com/office/drawing/2014/main" id="{3AEE0DD6-8299-49A9-9D9F-C727E542A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4352" name="Text Box 16">
            <a:extLst>
              <a:ext uri="{FF2B5EF4-FFF2-40B4-BE49-F238E27FC236}">
                <a16:creationId xmlns:a16="http://schemas.microsoft.com/office/drawing/2014/main" id="{F4A5FD02-2D0E-4EA9-8695-A29C136EF536}"/>
              </a:ext>
            </a:extLst>
          </p:cNvPr>
          <p:cNvSpPr txBox="1">
            <a:spLocks/>
          </p:cNvSpPr>
          <p:nvPr/>
        </p:nvSpPr>
        <p:spPr bwMode="auto">
          <a:xfrm>
            <a:off x="9212263" y="2686050"/>
            <a:ext cx="3429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?</a:t>
            </a:r>
          </a:p>
        </p:txBody>
      </p:sp>
      <p:sp>
        <p:nvSpPr>
          <p:cNvPr id="14353" name="Text Box 17">
            <a:extLst>
              <a:ext uri="{FF2B5EF4-FFF2-40B4-BE49-F238E27FC236}">
                <a16:creationId xmlns:a16="http://schemas.microsoft.com/office/drawing/2014/main" id="{F4AD7B92-733E-4BCB-AB6A-7078FA32CC20}"/>
              </a:ext>
            </a:extLst>
          </p:cNvPr>
          <p:cNvSpPr txBox="1">
            <a:spLocks/>
          </p:cNvSpPr>
          <p:nvPr/>
        </p:nvSpPr>
        <p:spPr bwMode="auto">
          <a:xfrm>
            <a:off x="10355263" y="2686050"/>
            <a:ext cx="3429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?</a:t>
            </a:r>
          </a:p>
        </p:txBody>
      </p:sp>
      <p:sp>
        <p:nvSpPr>
          <p:cNvPr id="14354" name="Text Box 18">
            <a:extLst>
              <a:ext uri="{FF2B5EF4-FFF2-40B4-BE49-F238E27FC236}">
                <a16:creationId xmlns:a16="http://schemas.microsoft.com/office/drawing/2014/main" id="{11F007F5-F11B-4ADC-99BD-9284164F1044}"/>
              </a:ext>
            </a:extLst>
          </p:cNvPr>
          <p:cNvSpPr txBox="1">
            <a:spLocks/>
          </p:cNvSpPr>
          <p:nvPr/>
        </p:nvSpPr>
        <p:spPr bwMode="auto">
          <a:xfrm>
            <a:off x="11122025" y="2686050"/>
            <a:ext cx="3429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?</a:t>
            </a:r>
          </a:p>
        </p:txBody>
      </p:sp>
      <p:sp>
        <p:nvSpPr>
          <p:cNvPr id="14355" name="Text Box 19">
            <a:extLst>
              <a:ext uri="{FF2B5EF4-FFF2-40B4-BE49-F238E27FC236}">
                <a16:creationId xmlns:a16="http://schemas.microsoft.com/office/drawing/2014/main" id="{785DDEBD-DF8B-4821-A95F-D20B966AF56D}"/>
              </a:ext>
            </a:extLst>
          </p:cNvPr>
          <p:cNvSpPr txBox="1">
            <a:spLocks/>
          </p:cNvSpPr>
          <p:nvPr/>
        </p:nvSpPr>
        <p:spPr bwMode="auto">
          <a:xfrm>
            <a:off x="10736263" y="2984500"/>
            <a:ext cx="3429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?</a:t>
            </a:r>
          </a:p>
        </p:txBody>
      </p:sp>
      <p:sp>
        <p:nvSpPr>
          <p:cNvPr id="14356" name="Text Box 20">
            <a:extLst>
              <a:ext uri="{FF2B5EF4-FFF2-40B4-BE49-F238E27FC236}">
                <a16:creationId xmlns:a16="http://schemas.microsoft.com/office/drawing/2014/main" id="{01A43D04-8F13-4CCA-9F6E-949719C49F49}"/>
              </a:ext>
            </a:extLst>
          </p:cNvPr>
          <p:cNvSpPr txBox="1">
            <a:spLocks/>
          </p:cNvSpPr>
          <p:nvPr/>
        </p:nvSpPr>
        <p:spPr bwMode="auto">
          <a:xfrm>
            <a:off x="11599863" y="2933700"/>
            <a:ext cx="3429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?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4C2E6C-B8F7-4CD7-AD90-07CFE3202E2D}"/>
              </a:ext>
            </a:extLst>
          </p:cNvPr>
          <p:cNvSpPr/>
          <p:nvPr/>
        </p:nvSpPr>
        <p:spPr>
          <a:xfrm>
            <a:off x="2159000" y="762000"/>
            <a:ext cx="8991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>
                <a:sym typeface="Helvetica Light"/>
              </a:rPr>
              <a:t>Part 2 of 3 - Data Structures</a:t>
            </a:r>
          </a:p>
          <a:p>
            <a:pPr algn="l">
              <a:spcBef>
                <a:spcPts val="0"/>
              </a:spcBef>
            </a:pPr>
            <a:endParaRPr lang="en-US" sz="4000" dirty="0">
              <a:sym typeface="Helvetica Light"/>
            </a:endParaRPr>
          </a:p>
          <a:p>
            <a:pPr marL="571500" indent="-5715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4000" dirty="0">
                <a:sym typeface="Helvetica Light"/>
              </a:rPr>
              <a:t>Lists and Dictionaries</a:t>
            </a:r>
          </a:p>
        </p:txBody>
      </p:sp>
    </p:spTree>
    <p:extLst>
      <p:ext uri="{BB962C8B-B14F-4D97-AF65-F5344CB8AC3E}">
        <p14:creationId xmlns:p14="http://schemas.microsoft.com/office/powerpoint/2010/main" val="752518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4EF65FA5-5497-4C82-9352-793D9531A6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/>
              <a:t>Example: Trees (Finite Recursion)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5B58833E-30C2-47AB-BE3D-4DF03B7B895D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xfrm>
            <a:off x="952500" y="2265363"/>
            <a:ext cx="11099800" cy="803275"/>
          </a:xfrm>
        </p:spPr>
        <p:txBody>
          <a:bodyPr anchor="t"/>
          <a:lstStyle/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Term: </a:t>
            </a:r>
            <a:r>
              <a:rPr lang="en-US" altLang="en-US" sz="3200"/>
              <a:t>branch</a:t>
            </a:r>
            <a:endParaRPr lang="en-US" altLang="en-US" sz="32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75D2C939-3391-44E4-B2A4-FEF01F858C05}"/>
              </a:ext>
            </a:extLst>
          </p:cNvPr>
          <p:cNvSpPr txBox="1">
            <a:spLocks/>
          </p:cNvSpPr>
          <p:nvPr/>
        </p:nvSpPr>
        <p:spPr bwMode="auto">
          <a:xfrm>
            <a:off x="952500" y="3763963"/>
            <a:ext cx="6140450" cy="162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Def</a:t>
            </a:r>
            <a:r>
              <a:rPr lang="en-US" altLang="en-US" sz="3200"/>
              <a:t>: wooden stick, with an end splitting into other branches, OR terminating with a leaf</a:t>
            </a:r>
            <a:endParaRPr lang="en-US" altLang="en-US" sz="32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15364" name="Line 4">
            <a:extLst>
              <a:ext uri="{FF2B5EF4-FFF2-40B4-BE49-F238E27FC236}">
                <a16:creationId xmlns:a16="http://schemas.microsoft.com/office/drawing/2014/main" id="{8A61E314-8E46-41D7-93DC-D4D51C20F8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69600" y="4975225"/>
            <a:ext cx="0" cy="98107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5365" name="Line 5">
            <a:extLst>
              <a:ext uri="{FF2B5EF4-FFF2-40B4-BE49-F238E27FC236}">
                <a16:creationId xmlns:a16="http://schemas.microsoft.com/office/drawing/2014/main" id="{1D4CDFFB-699F-494A-ACDD-9D378C68C4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20400" y="4057650"/>
            <a:ext cx="460375" cy="933450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5366" name="Line 6">
            <a:extLst>
              <a:ext uri="{FF2B5EF4-FFF2-40B4-BE49-F238E27FC236}">
                <a16:creationId xmlns:a16="http://schemas.microsoft.com/office/drawing/2014/main" id="{CAF9E7AC-36CA-4478-ADD5-FB513B6515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15550" y="3851275"/>
            <a:ext cx="608013" cy="113982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5367" name="Line 7">
            <a:extLst>
              <a:ext uri="{FF2B5EF4-FFF2-40B4-BE49-F238E27FC236}">
                <a16:creationId xmlns:a16="http://schemas.microsoft.com/office/drawing/2014/main" id="{27FC3598-9ABE-478A-9FC6-0106F37611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10713" y="3252788"/>
            <a:ext cx="608012" cy="608012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5368" name="Line 8">
            <a:extLst>
              <a:ext uri="{FF2B5EF4-FFF2-40B4-BE49-F238E27FC236}">
                <a16:creationId xmlns:a16="http://schemas.microsoft.com/office/drawing/2014/main" id="{DFB23987-F5D0-4790-B2AE-63034D5530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56825" y="3216275"/>
            <a:ext cx="357188" cy="608013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5369" name="Line 9">
            <a:extLst>
              <a:ext uri="{FF2B5EF4-FFF2-40B4-BE49-F238E27FC236}">
                <a16:creationId xmlns:a16="http://schemas.microsoft.com/office/drawing/2014/main" id="{AA7AE6B3-9DA8-4F62-998C-A91B23464B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376025" y="3492500"/>
            <a:ext cx="357188" cy="608013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5370" name="Line 10">
            <a:extLst>
              <a:ext uri="{FF2B5EF4-FFF2-40B4-BE49-F238E27FC236}">
                <a16:creationId xmlns:a16="http://schemas.microsoft.com/office/drawing/2014/main" id="{DA5737E4-501F-4754-9F4D-EE8EA94650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945813" y="3554413"/>
            <a:ext cx="285750" cy="533400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5371" name="Line 11">
            <a:extLst>
              <a:ext uri="{FF2B5EF4-FFF2-40B4-BE49-F238E27FC236}">
                <a16:creationId xmlns:a16="http://schemas.microsoft.com/office/drawing/2014/main" id="{4F3AD161-42BA-4DA7-8FD5-BD31515FA6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307763" y="3278188"/>
            <a:ext cx="0" cy="78422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grpSp>
        <p:nvGrpSpPr>
          <p:cNvPr id="15372" name="Group 12">
            <a:extLst>
              <a:ext uri="{FF2B5EF4-FFF2-40B4-BE49-F238E27FC236}">
                <a16:creationId xmlns:a16="http://schemas.microsoft.com/office/drawing/2014/main" id="{219EB753-11BE-4AEF-965A-21A56E7466A6}"/>
              </a:ext>
            </a:extLst>
          </p:cNvPr>
          <p:cNvGrpSpPr>
            <a:grpSpLocks/>
          </p:cNvGrpSpPr>
          <p:nvPr/>
        </p:nvGrpSpPr>
        <p:grpSpPr bwMode="auto">
          <a:xfrm rot="1323016">
            <a:off x="11699875" y="2849563"/>
            <a:ext cx="428625" cy="785812"/>
            <a:chOff x="0" y="0"/>
            <a:chExt cx="428774" cy="785149"/>
          </a:xfrm>
        </p:grpSpPr>
        <p:sp>
          <p:nvSpPr>
            <p:cNvPr id="15373" name="AutoShape 13">
              <a:extLst>
                <a:ext uri="{FF2B5EF4-FFF2-40B4-BE49-F238E27FC236}">
                  <a16:creationId xmlns:a16="http://schemas.microsoft.com/office/drawing/2014/main" id="{B8588FC0-DF7D-4F47-922B-EACE6DA1E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5374" name="Oval 14">
              <a:extLst>
                <a:ext uri="{FF2B5EF4-FFF2-40B4-BE49-F238E27FC236}">
                  <a16:creationId xmlns:a16="http://schemas.microsoft.com/office/drawing/2014/main" id="{45BB949D-7739-45B0-828C-D6DB718DE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5375" name="Group 15">
            <a:extLst>
              <a:ext uri="{FF2B5EF4-FFF2-40B4-BE49-F238E27FC236}">
                <a16:creationId xmlns:a16="http://schemas.microsoft.com/office/drawing/2014/main" id="{39317B4D-14E1-4D0A-B128-432433E77E54}"/>
              </a:ext>
            </a:extLst>
          </p:cNvPr>
          <p:cNvGrpSpPr>
            <a:grpSpLocks/>
          </p:cNvGrpSpPr>
          <p:nvPr/>
        </p:nvGrpSpPr>
        <p:grpSpPr bwMode="auto">
          <a:xfrm rot="1323016">
            <a:off x="11191875" y="2570163"/>
            <a:ext cx="428625" cy="785812"/>
            <a:chOff x="0" y="0"/>
            <a:chExt cx="428774" cy="785149"/>
          </a:xfrm>
        </p:grpSpPr>
        <p:sp>
          <p:nvSpPr>
            <p:cNvPr id="15376" name="AutoShape 16">
              <a:extLst>
                <a:ext uri="{FF2B5EF4-FFF2-40B4-BE49-F238E27FC236}">
                  <a16:creationId xmlns:a16="http://schemas.microsoft.com/office/drawing/2014/main" id="{53BF78D9-D451-404E-8662-40D1BC932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5377" name="Oval 17">
              <a:extLst>
                <a:ext uri="{FF2B5EF4-FFF2-40B4-BE49-F238E27FC236}">
                  <a16:creationId xmlns:a16="http://schemas.microsoft.com/office/drawing/2014/main" id="{A5104B42-A24D-482F-A85C-0040A972F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5378" name="Group 18">
            <a:extLst>
              <a:ext uri="{FF2B5EF4-FFF2-40B4-BE49-F238E27FC236}">
                <a16:creationId xmlns:a16="http://schemas.microsoft.com/office/drawing/2014/main" id="{71EF7C0D-C065-4245-A042-FCEBEC602FF7}"/>
              </a:ext>
            </a:extLst>
          </p:cNvPr>
          <p:cNvGrpSpPr>
            <a:grpSpLocks/>
          </p:cNvGrpSpPr>
          <p:nvPr/>
        </p:nvGrpSpPr>
        <p:grpSpPr bwMode="auto">
          <a:xfrm rot="18900000">
            <a:off x="10121900" y="2540000"/>
            <a:ext cx="428625" cy="785813"/>
            <a:chOff x="0" y="0"/>
            <a:chExt cx="428774" cy="785149"/>
          </a:xfrm>
        </p:grpSpPr>
        <p:sp>
          <p:nvSpPr>
            <p:cNvPr id="15379" name="AutoShape 19">
              <a:extLst>
                <a:ext uri="{FF2B5EF4-FFF2-40B4-BE49-F238E27FC236}">
                  <a16:creationId xmlns:a16="http://schemas.microsoft.com/office/drawing/2014/main" id="{2949620F-7489-48C7-9B36-FD7490057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5380" name="Oval 20">
              <a:extLst>
                <a:ext uri="{FF2B5EF4-FFF2-40B4-BE49-F238E27FC236}">
                  <a16:creationId xmlns:a16="http://schemas.microsoft.com/office/drawing/2014/main" id="{22028174-CFED-499B-B6D4-C9215410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5381" name="Group 21">
            <a:extLst>
              <a:ext uri="{FF2B5EF4-FFF2-40B4-BE49-F238E27FC236}">
                <a16:creationId xmlns:a16="http://schemas.microsoft.com/office/drawing/2014/main" id="{EFDCE596-DDF9-405B-82BA-1F183C81C632}"/>
              </a:ext>
            </a:extLst>
          </p:cNvPr>
          <p:cNvGrpSpPr>
            <a:grpSpLocks/>
          </p:cNvGrpSpPr>
          <p:nvPr/>
        </p:nvGrpSpPr>
        <p:grpSpPr bwMode="auto">
          <a:xfrm>
            <a:off x="10655300" y="2870200"/>
            <a:ext cx="428625" cy="785813"/>
            <a:chOff x="0" y="0"/>
            <a:chExt cx="428774" cy="785149"/>
          </a:xfrm>
        </p:grpSpPr>
        <p:sp>
          <p:nvSpPr>
            <p:cNvPr id="15382" name="AutoShape 22">
              <a:extLst>
                <a:ext uri="{FF2B5EF4-FFF2-40B4-BE49-F238E27FC236}">
                  <a16:creationId xmlns:a16="http://schemas.microsoft.com/office/drawing/2014/main" id="{EAA6DA07-9931-4557-9DFA-BA6DD0D33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5383" name="Oval 23">
              <a:extLst>
                <a:ext uri="{FF2B5EF4-FFF2-40B4-BE49-F238E27FC236}">
                  <a16:creationId xmlns:a16="http://schemas.microsoft.com/office/drawing/2014/main" id="{D292CA0D-017C-46A4-8A69-09E8A2047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5384" name="Group 24">
            <a:extLst>
              <a:ext uri="{FF2B5EF4-FFF2-40B4-BE49-F238E27FC236}">
                <a16:creationId xmlns:a16="http://schemas.microsoft.com/office/drawing/2014/main" id="{2E4D0A03-31DD-458C-B29C-8A6C81E93EBE}"/>
              </a:ext>
            </a:extLst>
          </p:cNvPr>
          <p:cNvGrpSpPr>
            <a:grpSpLocks/>
          </p:cNvGrpSpPr>
          <p:nvPr/>
        </p:nvGrpSpPr>
        <p:grpSpPr bwMode="auto">
          <a:xfrm rot="1324063">
            <a:off x="9353550" y="2616200"/>
            <a:ext cx="428625" cy="785813"/>
            <a:chOff x="0" y="0"/>
            <a:chExt cx="428774" cy="785149"/>
          </a:xfrm>
        </p:grpSpPr>
        <p:sp>
          <p:nvSpPr>
            <p:cNvPr id="15385" name="AutoShape 25">
              <a:extLst>
                <a:ext uri="{FF2B5EF4-FFF2-40B4-BE49-F238E27FC236}">
                  <a16:creationId xmlns:a16="http://schemas.microsoft.com/office/drawing/2014/main" id="{FD3011EB-5D6C-48C5-987F-03EA14829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5386" name="Oval 26">
              <a:extLst>
                <a:ext uri="{FF2B5EF4-FFF2-40B4-BE49-F238E27FC236}">
                  <a16:creationId xmlns:a16="http://schemas.microsoft.com/office/drawing/2014/main" id="{8A6CDD9F-4E76-453B-95FB-E202E6439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5387" name="Line 27">
            <a:extLst>
              <a:ext uri="{FF2B5EF4-FFF2-40B4-BE49-F238E27FC236}">
                <a16:creationId xmlns:a16="http://schemas.microsoft.com/office/drawing/2014/main" id="{D020A6C8-9710-4056-B470-DE498177CD5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018713" y="4271963"/>
            <a:ext cx="714375" cy="71437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grpSp>
        <p:nvGrpSpPr>
          <p:cNvPr id="15388" name="Group 28">
            <a:extLst>
              <a:ext uri="{FF2B5EF4-FFF2-40B4-BE49-F238E27FC236}">
                <a16:creationId xmlns:a16="http://schemas.microsoft.com/office/drawing/2014/main" id="{6763CE42-D21A-42B0-84BB-EC8D8DB36505}"/>
              </a:ext>
            </a:extLst>
          </p:cNvPr>
          <p:cNvGrpSpPr>
            <a:grpSpLocks/>
          </p:cNvGrpSpPr>
          <p:nvPr/>
        </p:nvGrpSpPr>
        <p:grpSpPr bwMode="auto">
          <a:xfrm rot="18900000">
            <a:off x="9505950" y="3698875"/>
            <a:ext cx="428625" cy="784225"/>
            <a:chOff x="0" y="0"/>
            <a:chExt cx="428774" cy="785149"/>
          </a:xfrm>
        </p:grpSpPr>
        <p:sp>
          <p:nvSpPr>
            <p:cNvPr id="15389" name="AutoShape 29">
              <a:extLst>
                <a:ext uri="{FF2B5EF4-FFF2-40B4-BE49-F238E27FC236}">
                  <a16:creationId xmlns:a16="http://schemas.microsoft.com/office/drawing/2014/main" id="{1E528272-8BD3-4959-A903-55390CC47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5390" name="Oval 30">
              <a:extLst>
                <a:ext uri="{FF2B5EF4-FFF2-40B4-BE49-F238E27FC236}">
                  <a16:creationId xmlns:a16="http://schemas.microsoft.com/office/drawing/2014/main" id="{0ED13203-1F86-4E4F-800B-1DA77F8B2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A2445C79-E79B-407B-A479-BDDDDF5DB7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/>
              <a:t>Example: Trees (Finite Recursion)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FD389479-A481-4D19-8159-FD0422AD83C6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xfrm>
            <a:off x="952500" y="2265363"/>
            <a:ext cx="11099800" cy="803275"/>
          </a:xfrm>
        </p:spPr>
        <p:txBody>
          <a:bodyPr anchor="t"/>
          <a:lstStyle/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Term: </a:t>
            </a:r>
            <a:r>
              <a:rPr lang="en-US" altLang="en-US" sz="3200"/>
              <a:t>branch</a:t>
            </a:r>
            <a:endParaRPr lang="en-US" altLang="en-US" sz="32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1FF8BA1F-2747-4BC7-A82C-F6739D0443C4}"/>
              </a:ext>
            </a:extLst>
          </p:cNvPr>
          <p:cNvSpPr txBox="1">
            <a:spLocks/>
          </p:cNvSpPr>
          <p:nvPr/>
        </p:nvSpPr>
        <p:spPr bwMode="auto">
          <a:xfrm>
            <a:off x="952500" y="3763963"/>
            <a:ext cx="6140450" cy="162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Def</a:t>
            </a:r>
            <a:r>
              <a:rPr lang="en-US" altLang="en-US" sz="3200"/>
              <a:t>: wooden stick, with an end </a:t>
            </a:r>
            <a:r>
              <a:rPr lang="en-US" altLang="en-US" sz="3200">
                <a:solidFill>
                  <a:srgbClr val="C82506"/>
                </a:solidFill>
              </a:rPr>
              <a:t>splitting into other branches</a:t>
            </a:r>
            <a:r>
              <a:rPr lang="en-US" altLang="en-US" sz="3200"/>
              <a:t>, OR terminating with a leaf</a:t>
            </a:r>
            <a:endParaRPr lang="en-US" altLang="en-US" sz="32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16388" name="Line 4">
            <a:extLst>
              <a:ext uri="{FF2B5EF4-FFF2-40B4-BE49-F238E27FC236}">
                <a16:creationId xmlns:a16="http://schemas.microsoft.com/office/drawing/2014/main" id="{08AEB59B-38D5-4BC1-89AA-D959C00FF7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69600" y="4975225"/>
            <a:ext cx="0" cy="98107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6389" name="Line 5">
            <a:extLst>
              <a:ext uri="{FF2B5EF4-FFF2-40B4-BE49-F238E27FC236}">
                <a16:creationId xmlns:a16="http://schemas.microsoft.com/office/drawing/2014/main" id="{0FB10682-730C-4E28-8714-6C0AF108BB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20400" y="4057650"/>
            <a:ext cx="460375" cy="933450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6390" name="Line 6">
            <a:extLst>
              <a:ext uri="{FF2B5EF4-FFF2-40B4-BE49-F238E27FC236}">
                <a16:creationId xmlns:a16="http://schemas.microsoft.com/office/drawing/2014/main" id="{AD5D6AF9-01C1-4015-937B-FB25D97A98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15550" y="3851275"/>
            <a:ext cx="608013" cy="113982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6391" name="Line 7">
            <a:extLst>
              <a:ext uri="{FF2B5EF4-FFF2-40B4-BE49-F238E27FC236}">
                <a16:creationId xmlns:a16="http://schemas.microsoft.com/office/drawing/2014/main" id="{3DEACC0F-B9C6-49CB-81A7-6A8087A3E8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10713" y="3252788"/>
            <a:ext cx="608012" cy="608012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6392" name="Line 8">
            <a:extLst>
              <a:ext uri="{FF2B5EF4-FFF2-40B4-BE49-F238E27FC236}">
                <a16:creationId xmlns:a16="http://schemas.microsoft.com/office/drawing/2014/main" id="{19FBB83E-94B2-4F4A-991A-8360B5E5AB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56825" y="3216275"/>
            <a:ext cx="357188" cy="608013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6393" name="Line 9">
            <a:extLst>
              <a:ext uri="{FF2B5EF4-FFF2-40B4-BE49-F238E27FC236}">
                <a16:creationId xmlns:a16="http://schemas.microsoft.com/office/drawing/2014/main" id="{B6E0A1EE-F898-457B-92E6-556D9CDAEB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376025" y="3492500"/>
            <a:ext cx="357188" cy="608013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6394" name="Line 10">
            <a:extLst>
              <a:ext uri="{FF2B5EF4-FFF2-40B4-BE49-F238E27FC236}">
                <a16:creationId xmlns:a16="http://schemas.microsoft.com/office/drawing/2014/main" id="{57BDD9E1-E711-41E4-80F0-890FC7D1F3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945813" y="3554413"/>
            <a:ext cx="285750" cy="533400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6395" name="Line 11">
            <a:extLst>
              <a:ext uri="{FF2B5EF4-FFF2-40B4-BE49-F238E27FC236}">
                <a16:creationId xmlns:a16="http://schemas.microsoft.com/office/drawing/2014/main" id="{445DBF60-DF5E-43FD-B4A6-90FEFD49DA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307763" y="3278188"/>
            <a:ext cx="0" cy="78422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grpSp>
        <p:nvGrpSpPr>
          <p:cNvPr id="16396" name="Group 12">
            <a:extLst>
              <a:ext uri="{FF2B5EF4-FFF2-40B4-BE49-F238E27FC236}">
                <a16:creationId xmlns:a16="http://schemas.microsoft.com/office/drawing/2014/main" id="{E5AECB80-F525-4B74-B28A-A7F212FBCB60}"/>
              </a:ext>
            </a:extLst>
          </p:cNvPr>
          <p:cNvGrpSpPr>
            <a:grpSpLocks/>
          </p:cNvGrpSpPr>
          <p:nvPr/>
        </p:nvGrpSpPr>
        <p:grpSpPr bwMode="auto">
          <a:xfrm rot="1323016">
            <a:off x="11699875" y="2849563"/>
            <a:ext cx="428625" cy="785812"/>
            <a:chOff x="0" y="0"/>
            <a:chExt cx="428774" cy="785149"/>
          </a:xfrm>
        </p:grpSpPr>
        <p:sp>
          <p:nvSpPr>
            <p:cNvPr id="16397" name="AutoShape 13">
              <a:extLst>
                <a:ext uri="{FF2B5EF4-FFF2-40B4-BE49-F238E27FC236}">
                  <a16:creationId xmlns:a16="http://schemas.microsoft.com/office/drawing/2014/main" id="{79D2619C-5129-4ABE-9851-18DE9AAE5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6398" name="Oval 14">
              <a:extLst>
                <a:ext uri="{FF2B5EF4-FFF2-40B4-BE49-F238E27FC236}">
                  <a16:creationId xmlns:a16="http://schemas.microsoft.com/office/drawing/2014/main" id="{E2A3E7C4-985F-4E87-82AB-7371FF905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6399" name="Group 15">
            <a:extLst>
              <a:ext uri="{FF2B5EF4-FFF2-40B4-BE49-F238E27FC236}">
                <a16:creationId xmlns:a16="http://schemas.microsoft.com/office/drawing/2014/main" id="{F363DB5D-6E84-465D-992F-ABD5E6FB8E87}"/>
              </a:ext>
            </a:extLst>
          </p:cNvPr>
          <p:cNvGrpSpPr>
            <a:grpSpLocks/>
          </p:cNvGrpSpPr>
          <p:nvPr/>
        </p:nvGrpSpPr>
        <p:grpSpPr bwMode="auto">
          <a:xfrm rot="1323016">
            <a:off x="11191875" y="2570163"/>
            <a:ext cx="428625" cy="785812"/>
            <a:chOff x="0" y="0"/>
            <a:chExt cx="428774" cy="785149"/>
          </a:xfrm>
        </p:grpSpPr>
        <p:sp>
          <p:nvSpPr>
            <p:cNvPr id="16400" name="AutoShape 16">
              <a:extLst>
                <a:ext uri="{FF2B5EF4-FFF2-40B4-BE49-F238E27FC236}">
                  <a16:creationId xmlns:a16="http://schemas.microsoft.com/office/drawing/2014/main" id="{E1A65495-A80D-4261-8A5C-10AEA4559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6401" name="Oval 17">
              <a:extLst>
                <a:ext uri="{FF2B5EF4-FFF2-40B4-BE49-F238E27FC236}">
                  <a16:creationId xmlns:a16="http://schemas.microsoft.com/office/drawing/2014/main" id="{21A8B073-B0A0-46BD-829A-B1FA27C34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6402" name="Group 18">
            <a:extLst>
              <a:ext uri="{FF2B5EF4-FFF2-40B4-BE49-F238E27FC236}">
                <a16:creationId xmlns:a16="http://schemas.microsoft.com/office/drawing/2014/main" id="{EB290FE0-9606-47C5-BF42-7A0F8A8481C6}"/>
              </a:ext>
            </a:extLst>
          </p:cNvPr>
          <p:cNvGrpSpPr>
            <a:grpSpLocks/>
          </p:cNvGrpSpPr>
          <p:nvPr/>
        </p:nvGrpSpPr>
        <p:grpSpPr bwMode="auto">
          <a:xfrm rot="18900000">
            <a:off x="10121900" y="2540000"/>
            <a:ext cx="428625" cy="785813"/>
            <a:chOff x="0" y="0"/>
            <a:chExt cx="428774" cy="785149"/>
          </a:xfrm>
        </p:grpSpPr>
        <p:sp>
          <p:nvSpPr>
            <p:cNvPr id="16403" name="AutoShape 19">
              <a:extLst>
                <a:ext uri="{FF2B5EF4-FFF2-40B4-BE49-F238E27FC236}">
                  <a16:creationId xmlns:a16="http://schemas.microsoft.com/office/drawing/2014/main" id="{81E1E44E-1271-427A-91C2-E21F9347E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6404" name="Oval 20">
              <a:extLst>
                <a:ext uri="{FF2B5EF4-FFF2-40B4-BE49-F238E27FC236}">
                  <a16:creationId xmlns:a16="http://schemas.microsoft.com/office/drawing/2014/main" id="{5A7FCF69-CBB6-49CF-AE16-E305117ED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6405" name="Group 21">
            <a:extLst>
              <a:ext uri="{FF2B5EF4-FFF2-40B4-BE49-F238E27FC236}">
                <a16:creationId xmlns:a16="http://schemas.microsoft.com/office/drawing/2014/main" id="{A45722FA-6B94-4CAB-91E2-D320881BAC27}"/>
              </a:ext>
            </a:extLst>
          </p:cNvPr>
          <p:cNvGrpSpPr>
            <a:grpSpLocks/>
          </p:cNvGrpSpPr>
          <p:nvPr/>
        </p:nvGrpSpPr>
        <p:grpSpPr bwMode="auto">
          <a:xfrm>
            <a:off x="10655300" y="2870200"/>
            <a:ext cx="428625" cy="785813"/>
            <a:chOff x="0" y="0"/>
            <a:chExt cx="428774" cy="785149"/>
          </a:xfrm>
        </p:grpSpPr>
        <p:sp>
          <p:nvSpPr>
            <p:cNvPr id="16406" name="AutoShape 22">
              <a:extLst>
                <a:ext uri="{FF2B5EF4-FFF2-40B4-BE49-F238E27FC236}">
                  <a16:creationId xmlns:a16="http://schemas.microsoft.com/office/drawing/2014/main" id="{9C3DA2EF-2DD1-46FB-89A8-DE52075CA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6407" name="Oval 23">
              <a:extLst>
                <a:ext uri="{FF2B5EF4-FFF2-40B4-BE49-F238E27FC236}">
                  <a16:creationId xmlns:a16="http://schemas.microsoft.com/office/drawing/2014/main" id="{30A61273-A4A9-4278-8B77-FD3A5BB33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6408" name="Group 24">
            <a:extLst>
              <a:ext uri="{FF2B5EF4-FFF2-40B4-BE49-F238E27FC236}">
                <a16:creationId xmlns:a16="http://schemas.microsoft.com/office/drawing/2014/main" id="{95DF08BF-81D5-486D-8CB9-3DDDA1286AA2}"/>
              </a:ext>
            </a:extLst>
          </p:cNvPr>
          <p:cNvGrpSpPr>
            <a:grpSpLocks/>
          </p:cNvGrpSpPr>
          <p:nvPr/>
        </p:nvGrpSpPr>
        <p:grpSpPr bwMode="auto">
          <a:xfrm rot="1324063">
            <a:off x="9353550" y="2616200"/>
            <a:ext cx="428625" cy="785813"/>
            <a:chOff x="0" y="0"/>
            <a:chExt cx="428774" cy="785149"/>
          </a:xfrm>
        </p:grpSpPr>
        <p:sp>
          <p:nvSpPr>
            <p:cNvPr id="16409" name="AutoShape 25">
              <a:extLst>
                <a:ext uri="{FF2B5EF4-FFF2-40B4-BE49-F238E27FC236}">
                  <a16:creationId xmlns:a16="http://schemas.microsoft.com/office/drawing/2014/main" id="{F886389B-E3FC-449D-9FBB-02675CC2E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6410" name="Oval 26">
              <a:extLst>
                <a:ext uri="{FF2B5EF4-FFF2-40B4-BE49-F238E27FC236}">
                  <a16:creationId xmlns:a16="http://schemas.microsoft.com/office/drawing/2014/main" id="{6C3B158A-22F0-4127-90A3-B4B6E9A3D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6411" name="Line 27">
            <a:extLst>
              <a:ext uri="{FF2B5EF4-FFF2-40B4-BE49-F238E27FC236}">
                <a16:creationId xmlns:a16="http://schemas.microsoft.com/office/drawing/2014/main" id="{2E80974B-7D1C-4289-B5AE-67B8089ABE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018713" y="4271963"/>
            <a:ext cx="714375" cy="71437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grpSp>
        <p:nvGrpSpPr>
          <p:cNvPr id="16412" name="Group 28">
            <a:extLst>
              <a:ext uri="{FF2B5EF4-FFF2-40B4-BE49-F238E27FC236}">
                <a16:creationId xmlns:a16="http://schemas.microsoft.com/office/drawing/2014/main" id="{54F25C82-692C-46CC-9685-0E08F1B8F32D}"/>
              </a:ext>
            </a:extLst>
          </p:cNvPr>
          <p:cNvGrpSpPr>
            <a:grpSpLocks/>
          </p:cNvGrpSpPr>
          <p:nvPr/>
        </p:nvGrpSpPr>
        <p:grpSpPr bwMode="auto">
          <a:xfrm rot="18900000">
            <a:off x="9505950" y="3698875"/>
            <a:ext cx="428625" cy="784225"/>
            <a:chOff x="0" y="0"/>
            <a:chExt cx="428774" cy="785149"/>
          </a:xfrm>
        </p:grpSpPr>
        <p:sp>
          <p:nvSpPr>
            <p:cNvPr id="16413" name="AutoShape 29">
              <a:extLst>
                <a:ext uri="{FF2B5EF4-FFF2-40B4-BE49-F238E27FC236}">
                  <a16:creationId xmlns:a16="http://schemas.microsoft.com/office/drawing/2014/main" id="{C7B6B37E-2457-4446-8B78-D1C286FDF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6414" name="Oval 30">
              <a:extLst>
                <a:ext uri="{FF2B5EF4-FFF2-40B4-BE49-F238E27FC236}">
                  <a16:creationId xmlns:a16="http://schemas.microsoft.com/office/drawing/2014/main" id="{E3FF0679-A62F-4751-943B-74B186FD8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6415" name="Text Box 31">
            <a:extLst>
              <a:ext uri="{FF2B5EF4-FFF2-40B4-BE49-F238E27FC236}">
                <a16:creationId xmlns:a16="http://schemas.microsoft.com/office/drawing/2014/main" id="{7ADA7997-FB09-4852-B657-D820085F0BB9}"/>
              </a:ext>
            </a:extLst>
          </p:cNvPr>
          <p:cNvSpPr txBox="1">
            <a:spLocks/>
          </p:cNvSpPr>
          <p:nvPr/>
        </p:nvSpPr>
        <p:spPr bwMode="auto">
          <a:xfrm>
            <a:off x="3724275" y="5780088"/>
            <a:ext cx="686435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en-US" altLang="en-US" sz="2800">
                <a:solidFill>
                  <a:srgbClr val="C82506"/>
                </a:solidFill>
              </a:rPr>
              <a:t>trees are arbitrarily large:</a:t>
            </a:r>
          </a:p>
          <a:p>
            <a:r>
              <a:rPr lang="en-US" altLang="en-US" sz="2800" b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recursive case</a:t>
            </a:r>
            <a:r>
              <a:rPr lang="en-US" altLang="en-US" sz="2800">
                <a:solidFill>
                  <a:srgbClr val="C82506"/>
                </a:solidFill>
              </a:rPr>
              <a:t> allows</a:t>
            </a:r>
          </a:p>
          <a:p>
            <a:r>
              <a:rPr lang="en-US" altLang="en-US" sz="2800">
                <a:solidFill>
                  <a:srgbClr val="C82506"/>
                </a:solidFill>
              </a:rPr>
              <a:t>indefinite growth</a:t>
            </a:r>
          </a:p>
        </p:txBody>
      </p:sp>
      <p:sp>
        <p:nvSpPr>
          <p:cNvPr id="16416" name="AutoShape 32">
            <a:extLst>
              <a:ext uri="{FF2B5EF4-FFF2-40B4-BE49-F238E27FC236}">
                <a16:creationId xmlns:a16="http://schemas.microsoft.com/office/drawing/2014/main" id="{9F75C619-0B37-43E4-94DF-E0C2D99098E1}"/>
              </a:ext>
            </a:extLst>
          </p:cNvPr>
          <p:cNvSpPr>
            <a:spLocks/>
          </p:cNvSpPr>
          <p:nvPr/>
        </p:nvSpPr>
        <p:spPr bwMode="auto">
          <a:xfrm>
            <a:off x="5540375" y="4921250"/>
            <a:ext cx="1244600" cy="9080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9533" y="19494"/>
                  <a:pt x="17617" y="17373"/>
                  <a:pt x="15924" y="15925"/>
                </a:cubicBezTo>
                <a:cubicBezTo>
                  <a:pt x="12623" y="13100"/>
                  <a:pt x="9143" y="14138"/>
                  <a:pt x="6248" y="10884"/>
                </a:cubicBezTo>
                <a:cubicBezTo>
                  <a:pt x="4153" y="8530"/>
                  <a:pt x="2069" y="4222"/>
                  <a:pt x="0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6417" name="Text Box 33">
            <a:extLst>
              <a:ext uri="{FF2B5EF4-FFF2-40B4-BE49-F238E27FC236}">
                <a16:creationId xmlns:a16="http://schemas.microsoft.com/office/drawing/2014/main" id="{40320C7F-2935-4298-8967-7A7F49894489}"/>
              </a:ext>
            </a:extLst>
          </p:cNvPr>
          <p:cNvSpPr txBox="1">
            <a:spLocks/>
          </p:cNvSpPr>
          <p:nvPr/>
        </p:nvSpPr>
        <p:spPr bwMode="auto">
          <a:xfrm>
            <a:off x="4786313" y="8785225"/>
            <a:ext cx="343058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800"/>
              <a:t>arbitrarily != infinitely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CE96EB84-513B-478E-A40C-205D9CC107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/>
              <a:t>Example: Trees (Finite Recursion)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4045BFD1-3B8D-429A-BF0F-DC2EFAB70BEB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xfrm>
            <a:off x="952500" y="2265363"/>
            <a:ext cx="11099800" cy="803275"/>
          </a:xfrm>
        </p:spPr>
        <p:txBody>
          <a:bodyPr anchor="t"/>
          <a:lstStyle/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Term: </a:t>
            </a:r>
            <a:r>
              <a:rPr lang="en-US" altLang="en-US" sz="3200"/>
              <a:t>branch</a:t>
            </a:r>
            <a:endParaRPr lang="en-US" altLang="en-US" sz="32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ED3977B7-FB9E-4908-9ED3-75CC2EE006CB}"/>
              </a:ext>
            </a:extLst>
          </p:cNvPr>
          <p:cNvSpPr txBox="1">
            <a:spLocks/>
          </p:cNvSpPr>
          <p:nvPr/>
        </p:nvSpPr>
        <p:spPr bwMode="auto">
          <a:xfrm>
            <a:off x="952500" y="3763963"/>
            <a:ext cx="6140450" cy="162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Def</a:t>
            </a:r>
            <a:r>
              <a:rPr lang="en-US" altLang="en-US" sz="3200"/>
              <a:t>: wooden stick, with an end </a:t>
            </a:r>
            <a:r>
              <a:rPr lang="en-US" altLang="en-US" sz="3200">
                <a:solidFill>
                  <a:srgbClr val="C82506"/>
                </a:solidFill>
              </a:rPr>
              <a:t>splitting into other branches</a:t>
            </a:r>
            <a:r>
              <a:rPr lang="en-US" altLang="en-US" sz="3200"/>
              <a:t>, OR </a:t>
            </a:r>
            <a:r>
              <a:rPr lang="en-US" altLang="en-US" sz="3200">
                <a:solidFill>
                  <a:schemeClr val="accent1"/>
                </a:solidFill>
              </a:rPr>
              <a:t>terminating with a leaf</a:t>
            </a:r>
            <a:endParaRPr lang="en-US" altLang="en-US" sz="32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17412" name="Line 4">
            <a:extLst>
              <a:ext uri="{FF2B5EF4-FFF2-40B4-BE49-F238E27FC236}">
                <a16:creationId xmlns:a16="http://schemas.microsoft.com/office/drawing/2014/main" id="{966B88C6-2519-4D0C-90D7-D04CD62EB8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69600" y="4975225"/>
            <a:ext cx="0" cy="98107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7413" name="Line 5">
            <a:extLst>
              <a:ext uri="{FF2B5EF4-FFF2-40B4-BE49-F238E27FC236}">
                <a16:creationId xmlns:a16="http://schemas.microsoft.com/office/drawing/2014/main" id="{1885A476-FE18-46F5-ABC7-F641E75C2C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20400" y="4057650"/>
            <a:ext cx="460375" cy="933450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7414" name="Line 6">
            <a:extLst>
              <a:ext uri="{FF2B5EF4-FFF2-40B4-BE49-F238E27FC236}">
                <a16:creationId xmlns:a16="http://schemas.microsoft.com/office/drawing/2014/main" id="{10A9FAA0-2109-4E2A-9DC8-ECAFB761215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15550" y="3851275"/>
            <a:ext cx="608013" cy="113982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7415" name="Line 7">
            <a:extLst>
              <a:ext uri="{FF2B5EF4-FFF2-40B4-BE49-F238E27FC236}">
                <a16:creationId xmlns:a16="http://schemas.microsoft.com/office/drawing/2014/main" id="{75A2C899-E6B6-458D-83EF-8829583F725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10713" y="3252788"/>
            <a:ext cx="608012" cy="608012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7416" name="Line 8">
            <a:extLst>
              <a:ext uri="{FF2B5EF4-FFF2-40B4-BE49-F238E27FC236}">
                <a16:creationId xmlns:a16="http://schemas.microsoft.com/office/drawing/2014/main" id="{52C9FEF5-E0A3-4763-B34B-077D81DA07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56825" y="3216275"/>
            <a:ext cx="357188" cy="608013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7417" name="Line 9">
            <a:extLst>
              <a:ext uri="{FF2B5EF4-FFF2-40B4-BE49-F238E27FC236}">
                <a16:creationId xmlns:a16="http://schemas.microsoft.com/office/drawing/2014/main" id="{991C9100-D841-4EF8-A01D-98552AFC0A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376025" y="3492500"/>
            <a:ext cx="357188" cy="608013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7418" name="Line 10">
            <a:extLst>
              <a:ext uri="{FF2B5EF4-FFF2-40B4-BE49-F238E27FC236}">
                <a16:creationId xmlns:a16="http://schemas.microsoft.com/office/drawing/2014/main" id="{98F68BC9-A0AE-4A5D-9383-C6AF9F7707E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945813" y="3554413"/>
            <a:ext cx="285750" cy="533400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7419" name="Line 11">
            <a:extLst>
              <a:ext uri="{FF2B5EF4-FFF2-40B4-BE49-F238E27FC236}">
                <a16:creationId xmlns:a16="http://schemas.microsoft.com/office/drawing/2014/main" id="{0F65A6FB-5F32-4772-B95C-B16A1F0551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307763" y="3278188"/>
            <a:ext cx="0" cy="78422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grpSp>
        <p:nvGrpSpPr>
          <p:cNvPr id="17420" name="Group 12">
            <a:extLst>
              <a:ext uri="{FF2B5EF4-FFF2-40B4-BE49-F238E27FC236}">
                <a16:creationId xmlns:a16="http://schemas.microsoft.com/office/drawing/2014/main" id="{281FF903-10AA-4B92-B365-1ECA16311490}"/>
              </a:ext>
            </a:extLst>
          </p:cNvPr>
          <p:cNvGrpSpPr>
            <a:grpSpLocks/>
          </p:cNvGrpSpPr>
          <p:nvPr/>
        </p:nvGrpSpPr>
        <p:grpSpPr bwMode="auto">
          <a:xfrm rot="1323016">
            <a:off x="11699875" y="2849563"/>
            <a:ext cx="428625" cy="785812"/>
            <a:chOff x="0" y="0"/>
            <a:chExt cx="428774" cy="785149"/>
          </a:xfrm>
        </p:grpSpPr>
        <p:sp>
          <p:nvSpPr>
            <p:cNvPr id="17421" name="AutoShape 13">
              <a:extLst>
                <a:ext uri="{FF2B5EF4-FFF2-40B4-BE49-F238E27FC236}">
                  <a16:creationId xmlns:a16="http://schemas.microsoft.com/office/drawing/2014/main" id="{31C293C3-11CB-45FA-9ECE-D8A80FA18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7422" name="Oval 14">
              <a:extLst>
                <a:ext uri="{FF2B5EF4-FFF2-40B4-BE49-F238E27FC236}">
                  <a16:creationId xmlns:a16="http://schemas.microsoft.com/office/drawing/2014/main" id="{756A808A-C8E1-4B14-A597-3DC7E2A49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7423" name="Group 15">
            <a:extLst>
              <a:ext uri="{FF2B5EF4-FFF2-40B4-BE49-F238E27FC236}">
                <a16:creationId xmlns:a16="http://schemas.microsoft.com/office/drawing/2014/main" id="{A2B86952-7948-4F29-9D29-DA614A97ED97}"/>
              </a:ext>
            </a:extLst>
          </p:cNvPr>
          <p:cNvGrpSpPr>
            <a:grpSpLocks/>
          </p:cNvGrpSpPr>
          <p:nvPr/>
        </p:nvGrpSpPr>
        <p:grpSpPr bwMode="auto">
          <a:xfrm rot="1323016">
            <a:off x="11191875" y="2570163"/>
            <a:ext cx="428625" cy="785812"/>
            <a:chOff x="0" y="0"/>
            <a:chExt cx="428774" cy="785149"/>
          </a:xfrm>
        </p:grpSpPr>
        <p:sp>
          <p:nvSpPr>
            <p:cNvPr id="17424" name="AutoShape 16">
              <a:extLst>
                <a:ext uri="{FF2B5EF4-FFF2-40B4-BE49-F238E27FC236}">
                  <a16:creationId xmlns:a16="http://schemas.microsoft.com/office/drawing/2014/main" id="{FFFFAF60-13EB-4F02-8D3D-488619A83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7425" name="Oval 17">
              <a:extLst>
                <a:ext uri="{FF2B5EF4-FFF2-40B4-BE49-F238E27FC236}">
                  <a16:creationId xmlns:a16="http://schemas.microsoft.com/office/drawing/2014/main" id="{82D22807-37CE-4166-80F7-7D659CDFB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7426" name="Group 18">
            <a:extLst>
              <a:ext uri="{FF2B5EF4-FFF2-40B4-BE49-F238E27FC236}">
                <a16:creationId xmlns:a16="http://schemas.microsoft.com/office/drawing/2014/main" id="{1BE145C0-2666-4A17-98AB-B247AA80444D}"/>
              </a:ext>
            </a:extLst>
          </p:cNvPr>
          <p:cNvGrpSpPr>
            <a:grpSpLocks/>
          </p:cNvGrpSpPr>
          <p:nvPr/>
        </p:nvGrpSpPr>
        <p:grpSpPr bwMode="auto">
          <a:xfrm rot="18900000">
            <a:off x="10121900" y="2540000"/>
            <a:ext cx="428625" cy="785813"/>
            <a:chOff x="0" y="0"/>
            <a:chExt cx="428774" cy="785149"/>
          </a:xfrm>
        </p:grpSpPr>
        <p:sp>
          <p:nvSpPr>
            <p:cNvPr id="17427" name="AutoShape 19">
              <a:extLst>
                <a:ext uri="{FF2B5EF4-FFF2-40B4-BE49-F238E27FC236}">
                  <a16:creationId xmlns:a16="http://schemas.microsoft.com/office/drawing/2014/main" id="{757775D6-F7BF-4DD7-984A-BB0925245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7428" name="Oval 20">
              <a:extLst>
                <a:ext uri="{FF2B5EF4-FFF2-40B4-BE49-F238E27FC236}">
                  <a16:creationId xmlns:a16="http://schemas.microsoft.com/office/drawing/2014/main" id="{88A10F2A-284F-49C6-9B74-A78064E3F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7429" name="Group 21">
            <a:extLst>
              <a:ext uri="{FF2B5EF4-FFF2-40B4-BE49-F238E27FC236}">
                <a16:creationId xmlns:a16="http://schemas.microsoft.com/office/drawing/2014/main" id="{0F6E8B06-4989-4BBB-9BA8-DFBE9519EB92}"/>
              </a:ext>
            </a:extLst>
          </p:cNvPr>
          <p:cNvGrpSpPr>
            <a:grpSpLocks/>
          </p:cNvGrpSpPr>
          <p:nvPr/>
        </p:nvGrpSpPr>
        <p:grpSpPr bwMode="auto">
          <a:xfrm>
            <a:off x="10655300" y="2870200"/>
            <a:ext cx="428625" cy="785813"/>
            <a:chOff x="0" y="0"/>
            <a:chExt cx="428774" cy="785149"/>
          </a:xfrm>
        </p:grpSpPr>
        <p:sp>
          <p:nvSpPr>
            <p:cNvPr id="17430" name="AutoShape 22">
              <a:extLst>
                <a:ext uri="{FF2B5EF4-FFF2-40B4-BE49-F238E27FC236}">
                  <a16:creationId xmlns:a16="http://schemas.microsoft.com/office/drawing/2014/main" id="{ABFE40A4-B8B4-4289-958B-86EC7823B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7431" name="Oval 23">
              <a:extLst>
                <a:ext uri="{FF2B5EF4-FFF2-40B4-BE49-F238E27FC236}">
                  <a16:creationId xmlns:a16="http://schemas.microsoft.com/office/drawing/2014/main" id="{FDB50D12-D980-41C5-B864-2F9D22CDA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7432" name="Group 24">
            <a:extLst>
              <a:ext uri="{FF2B5EF4-FFF2-40B4-BE49-F238E27FC236}">
                <a16:creationId xmlns:a16="http://schemas.microsoft.com/office/drawing/2014/main" id="{1E7FC04C-0976-453B-B497-0BC4A74E0FD6}"/>
              </a:ext>
            </a:extLst>
          </p:cNvPr>
          <p:cNvGrpSpPr>
            <a:grpSpLocks/>
          </p:cNvGrpSpPr>
          <p:nvPr/>
        </p:nvGrpSpPr>
        <p:grpSpPr bwMode="auto">
          <a:xfrm rot="1324063">
            <a:off x="9353550" y="2616200"/>
            <a:ext cx="428625" cy="785813"/>
            <a:chOff x="0" y="0"/>
            <a:chExt cx="428774" cy="785149"/>
          </a:xfrm>
        </p:grpSpPr>
        <p:sp>
          <p:nvSpPr>
            <p:cNvPr id="17433" name="AutoShape 25">
              <a:extLst>
                <a:ext uri="{FF2B5EF4-FFF2-40B4-BE49-F238E27FC236}">
                  <a16:creationId xmlns:a16="http://schemas.microsoft.com/office/drawing/2014/main" id="{1852E393-0A5D-4BEF-85A2-A550CF44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7434" name="Oval 26">
              <a:extLst>
                <a:ext uri="{FF2B5EF4-FFF2-40B4-BE49-F238E27FC236}">
                  <a16:creationId xmlns:a16="http://schemas.microsoft.com/office/drawing/2014/main" id="{D30CB19F-4594-48FE-881A-47AF9E1BA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7435" name="Line 27">
            <a:extLst>
              <a:ext uri="{FF2B5EF4-FFF2-40B4-BE49-F238E27FC236}">
                <a16:creationId xmlns:a16="http://schemas.microsoft.com/office/drawing/2014/main" id="{052F0A1D-AD48-433A-A17C-D782415CAF8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018713" y="4271963"/>
            <a:ext cx="714375" cy="71437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grpSp>
        <p:nvGrpSpPr>
          <p:cNvPr id="17436" name="Group 28">
            <a:extLst>
              <a:ext uri="{FF2B5EF4-FFF2-40B4-BE49-F238E27FC236}">
                <a16:creationId xmlns:a16="http://schemas.microsoft.com/office/drawing/2014/main" id="{AADD33D8-0108-4B59-BA5A-B361EEE1B75C}"/>
              </a:ext>
            </a:extLst>
          </p:cNvPr>
          <p:cNvGrpSpPr>
            <a:grpSpLocks/>
          </p:cNvGrpSpPr>
          <p:nvPr/>
        </p:nvGrpSpPr>
        <p:grpSpPr bwMode="auto">
          <a:xfrm rot="18900000">
            <a:off x="9505950" y="3698875"/>
            <a:ext cx="428625" cy="784225"/>
            <a:chOff x="0" y="0"/>
            <a:chExt cx="428774" cy="785149"/>
          </a:xfrm>
        </p:grpSpPr>
        <p:sp>
          <p:nvSpPr>
            <p:cNvPr id="17437" name="AutoShape 29">
              <a:extLst>
                <a:ext uri="{FF2B5EF4-FFF2-40B4-BE49-F238E27FC236}">
                  <a16:creationId xmlns:a16="http://schemas.microsoft.com/office/drawing/2014/main" id="{61EA4313-BC93-4733-9F3E-1E456106F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7438" name="Oval 30">
              <a:extLst>
                <a:ext uri="{FF2B5EF4-FFF2-40B4-BE49-F238E27FC236}">
                  <a16:creationId xmlns:a16="http://schemas.microsoft.com/office/drawing/2014/main" id="{2191775F-1E3D-4407-927D-F01E5FD78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7439" name="Text Box 31">
            <a:extLst>
              <a:ext uri="{FF2B5EF4-FFF2-40B4-BE49-F238E27FC236}">
                <a16:creationId xmlns:a16="http://schemas.microsoft.com/office/drawing/2014/main" id="{4D01CC7C-9437-42A3-919D-CC62D4E2220A}"/>
              </a:ext>
            </a:extLst>
          </p:cNvPr>
          <p:cNvSpPr txBox="1">
            <a:spLocks/>
          </p:cNvSpPr>
          <p:nvPr/>
        </p:nvSpPr>
        <p:spPr bwMode="auto">
          <a:xfrm>
            <a:off x="3724275" y="5780088"/>
            <a:ext cx="686435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en-US" altLang="en-US" sz="2800">
                <a:solidFill>
                  <a:srgbClr val="C82506"/>
                </a:solidFill>
              </a:rPr>
              <a:t>trees are arbitrarily large:</a:t>
            </a:r>
          </a:p>
          <a:p>
            <a:r>
              <a:rPr lang="en-US" altLang="en-US" sz="2800" b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recursive case</a:t>
            </a:r>
            <a:r>
              <a:rPr lang="en-US" altLang="en-US" sz="2800">
                <a:solidFill>
                  <a:srgbClr val="C82506"/>
                </a:solidFill>
              </a:rPr>
              <a:t> allows</a:t>
            </a:r>
          </a:p>
          <a:p>
            <a:r>
              <a:rPr lang="en-US" altLang="en-US" sz="2800">
                <a:solidFill>
                  <a:srgbClr val="C82506"/>
                </a:solidFill>
              </a:rPr>
              <a:t>indefinite growth</a:t>
            </a:r>
          </a:p>
        </p:txBody>
      </p:sp>
      <p:sp>
        <p:nvSpPr>
          <p:cNvPr id="17440" name="AutoShape 32">
            <a:extLst>
              <a:ext uri="{FF2B5EF4-FFF2-40B4-BE49-F238E27FC236}">
                <a16:creationId xmlns:a16="http://schemas.microsoft.com/office/drawing/2014/main" id="{3155BA46-C460-4329-B775-CC8A04E79B6F}"/>
              </a:ext>
            </a:extLst>
          </p:cNvPr>
          <p:cNvSpPr>
            <a:spLocks/>
          </p:cNvSpPr>
          <p:nvPr/>
        </p:nvSpPr>
        <p:spPr bwMode="auto">
          <a:xfrm>
            <a:off x="5540375" y="4921250"/>
            <a:ext cx="1244600" cy="9080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9533" y="19494"/>
                  <a:pt x="17617" y="17373"/>
                  <a:pt x="15924" y="15925"/>
                </a:cubicBezTo>
                <a:cubicBezTo>
                  <a:pt x="12623" y="13100"/>
                  <a:pt x="9143" y="14138"/>
                  <a:pt x="6248" y="10884"/>
                </a:cubicBezTo>
                <a:cubicBezTo>
                  <a:pt x="4153" y="8530"/>
                  <a:pt x="2069" y="4222"/>
                  <a:pt x="0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7441" name="Text Box 33">
            <a:extLst>
              <a:ext uri="{FF2B5EF4-FFF2-40B4-BE49-F238E27FC236}">
                <a16:creationId xmlns:a16="http://schemas.microsoft.com/office/drawing/2014/main" id="{24D8EC34-531C-43DF-8B0F-DAFCCF97B7ED}"/>
              </a:ext>
            </a:extLst>
          </p:cNvPr>
          <p:cNvSpPr txBox="1">
            <a:spLocks/>
          </p:cNvSpPr>
          <p:nvPr/>
        </p:nvSpPr>
        <p:spPr bwMode="auto">
          <a:xfrm>
            <a:off x="384175" y="6086475"/>
            <a:ext cx="3565525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trees are finite:</a:t>
            </a:r>
          </a:p>
          <a:p>
            <a:r>
              <a:rPr lang="en-US" altLang="en-US" sz="2800">
                <a:solidFill>
                  <a:schemeClr val="accent1"/>
                </a:solidFill>
              </a:rPr>
              <a:t>eventual </a:t>
            </a:r>
            <a:r>
              <a:rPr lang="en-US" altLang="en-US" sz="2800" b="1">
                <a:solidFill>
                  <a:schemeClr val="accent1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base case</a:t>
            </a:r>
          </a:p>
          <a:p>
            <a:r>
              <a:rPr lang="en-US" altLang="en-US" sz="2800">
                <a:solidFill>
                  <a:schemeClr val="accent1"/>
                </a:solidFill>
              </a:rPr>
              <a:t>allows completion</a:t>
            </a:r>
          </a:p>
        </p:txBody>
      </p:sp>
      <p:sp>
        <p:nvSpPr>
          <p:cNvPr id="17442" name="AutoShape 34">
            <a:extLst>
              <a:ext uri="{FF2B5EF4-FFF2-40B4-BE49-F238E27FC236}">
                <a16:creationId xmlns:a16="http://schemas.microsoft.com/office/drawing/2014/main" id="{FB9194DF-3D72-45A2-8280-D807041BACE1}"/>
              </a:ext>
            </a:extLst>
          </p:cNvPr>
          <p:cNvSpPr>
            <a:spLocks/>
          </p:cNvSpPr>
          <p:nvPr/>
        </p:nvSpPr>
        <p:spPr bwMode="auto">
          <a:xfrm>
            <a:off x="1870075" y="5264150"/>
            <a:ext cx="268288" cy="9080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9533" y="19494"/>
                  <a:pt x="17617" y="17373"/>
                  <a:pt x="15924" y="15925"/>
                </a:cubicBezTo>
                <a:cubicBezTo>
                  <a:pt x="12623" y="13100"/>
                  <a:pt x="9143" y="14138"/>
                  <a:pt x="6248" y="10884"/>
                </a:cubicBezTo>
                <a:cubicBezTo>
                  <a:pt x="4153" y="8530"/>
                  <a:pt x="2069" y="4222"/>
                  <a:pt x="0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7443" name="Text Box 35">
            <a:extLst>
              <a:ext uri="{FF2B5EF4-FFF2-40B4-BE49-F238E27FC236}">
                <a16:creationId xmlns:a16="http://schemas.microsoft.com/office/drawing/2014/main" id="{FA257E6D-7FEC-4199-B258-E764679DDDDB}"/>
              </a:ext>
            </a:extLst>
          </p:cNvPr>
          <p:cNvSpPr txBox="1">
            <a:spLocks/>
          </p:cNvSpPr>
          <p:nvPr/>
        </p:nvSpPr>
        <p:spPr bwMode="auto">
          <a:xfrm>
            <a:off x="4786313" y="8785225"/>
            <a:ext cx="343058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800"/>
              <a:t>arbitrarily != infinitely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Line 1">
            <a:extLst>
              <a:ext uri="{FF2B5EF4-FFF2-40B4-BE49-F238E27FC236}">
                <a16:creationId xmlns:a16="http://schemas.microsoft.com/office/drawing/2014/main" id="{6F68057A-43BD-4BD9-A3C1-9D8B071FB4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82963" y="5373688"/>
            <a:ext cx="1150937" cy="1933575"/>
          </a:xfrm>
          <a:prstGeom prst="line">
            <a:avLst/>
          </a:prstGeom>
          <a:noFill/>
          <a:ln w="2413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grpSp>
        <p:nvGrpSpPr>
          <p:cNvPr id="18434" name="Group 2">
            <a:extLst>
              <a:ext uri="{FF2B5EF4-FFF2-40B4-BE49-F238E27FC236}">
                <a16:creationId xmlns:a16="http://schemas.microsoft.com/office/drawing/2014/main" id="{13953823-3BB3-4A17-94F0-9A8FC9AA26F1}"/>
              </a:ext>
            </a:extLst>
          </p:cNvPr>
          <p:cNvGrpSpPr>
            <a:grpSpLocks/>
          </p:cNvGrpSpPr>
          <p:nvPr/>
        </p:nvGrpSpPr>
        <p:grpSpPr bwMode="auto">
          <a:xfrm rot="1324063">
            <a:off x="3516313" y="2290763"/>
            <a:ext cx="884237" cy="1619250"/>
            <a:chOff x="-1" y="-1"/>
            <a:chExt cx="884033" cy="1618794"/>
          </a:xfrm>
        </p:grpSpPr>
        <p:sp>
          <p:nvSpPr>
            <p:cNvPr id="18435" name="AutoShape 3">
              <a:extLst>
                <a:ext uri="{FF2B5EF4-FFF2-40B4-BE49-F238E27FC236}">
                  <a16:creationId xmlns:a16="http://schemas.microsoft.com/office/drawing/2014/main" id="{C176E2DE-AA37-40DB-B076-FB0A97DECAA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-1"/>
              <a:ext cx="884033" cy="161879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8436" name="Oval 4">
              <a:extLst>
                <a:ext uri="{FF2B5EF4-FFF2-40B4-BE49-F238E27FC236}">
                  <a16:creationId xmlns:a16="http://schemas.microsoft.com/office/drawing/2014/main" id="{F7E20004-0668-4E3C-A3CD-0FEF7D6A2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408779"/>
              <a:ext cx="884033" cy="118383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8437" name="Text Box 5">
            <a:extLst>
              <a:ext uri="{FF2B5EF4-FFF2-40B4-BE49-F238E27FC236}">
                <a16:creationId xmlns:a16="http://schemas.microsoft.com/office/drawing/2014/main" id="{8D547E31-AF95-4265-A346-A4762B2FDE89}"/>
              </a:ext>
            </a:extLst>
          </p:cNvPr>
          <p:cNvSpPr txBox="1">
            <a:spLocks/>
          </p:cNvSpPr>
          <p:nvPr/>
        </p:nvSpPr>
        <p:spPr bwMode="auto">
          <a:xfrm>
            <a:off x="5478463" y="2914650"/>
            <a:ext cx="34178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/>
              <a:t>base case (leaf)</a:t>
            </a:r>
          </a:p>
        </p:txBody>
      </p:sp>
      <p:sp>
        <p:nvSpPr>
          <p:cNvPr id="18438" name="Text Box 6">
            <a:extLst>
              <a:ext uri="{FF2B5EF4-FFF2-40B4-BE49-F238E27FC236}">
                <a16:creationId xmlns:a16="http://schemas.microsoft.com/office/drawing/2014/main" id="{42E72A56-8185-430B-BBBF-C187C37568D7}"/>
              </a:ext>
            </a:extLst>
          </p:cNvPr>
          <p:cNvSpPr txBox="1">
            <a:spLocks/>
          </p:cNvSpPr>
          <p:nvPr/>
        </p:nvSpPr>
        <p:spPr bwMode="auto">
          <a:xfrm>
            <a:off x="5478463" y="6089650"/>
            <a:ext cx="49847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/>
              <a:t>recursive case (branch)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EDB07E56-702B-4620-BA1C-41F4652C32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/>
              <a:t>Example: Directories (aka folders)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034E84B9-1BF1-4089-84B0-D87A9711C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5262563"/>
            <a:ext cx="123444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59" name="Rectangle 3">
            <a:extLst>
              <a:ext uri="{FF2B5EF4-FFF2-40B4-BE49-F238E27FC236}">
                <a16:creationId xmlns:a16="http://schemas.microsoft.com/office/drawing/2014/main" id="{E6B1AF3D-34E5-4F81-84AE-332B061EDCA9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xfrm>
            <a:off x="952500" y="2265363"/>
            <a:ext cx="11099800" cy="803275"/>
          </a:xfrm>
        </p:spPr>
        <p:txBody>
          <a:bodyPr anchor="t"/>
          <a:lstStyle/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Term: </a:t>
            </a:r>
            <a:r>
              <a:rPr lang="en-US" altLang="en-US" sz="3200">
                <a:solidFill>
                  <a:srgbClr val="C82506"/>
                </a:solidFill>
              </a:rPr>
              <a:t>directory</a:t>
            </a:r>
            <a:endParaRPr lang="en-US" altLang="en-US" sz="32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B848B888-F82C-47DA-9D86-0F9FD380153B}"/>
              </a:ext>
            </a:extLst>
          </p:cNvPr>
          <p:cNvSpPr txBox="1">
            <a:spLocks/>
          </p:cNvSpPr>
          <p:nvPr/>
        </p:nvSpPr>
        <p:spPr bwMode="auto">
          <a:xfrm>
            <a:off x="952500" y="3763963"/>
            <a:ext cx="110998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Def</a:t>
            </a:r>
            <a:r>
              <a:rPr lang="en-US" altLang="en-US" sz="3200"/>
              <a:t>: a collection of files and </a:t>
            </a:r>
            <a:r>
              <a:rPr lang="en-US" altLang="en-US" sz="3200">
                <a:solidFill>
                  <a:srgbClr val="C82506"/>
                </a:solidFill>
              </a:rPr>
              <a:t>directories</a:t>
            </a:r>
            <a:endParaRPr lang="en-US" altLang="en-US" sz="32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19461" name="AutoShape 5">
            <a:extLst>
              <a:ext uri="{FF2B5EF4-FFF2-40B4-BE49-F238E27FC236}">
                <a16:creationId xmlns:a16="http://schemas.microsoft.com/office/drawing/2014/main" id="{92DF121A-B816-46A0-B11A-92ACD44FC359}"/>
              </a:ext>
            </a:extLst>
          </p:cNvPr>
          <p:cNvSpPr>
            <a:spLocks/>
          </p:cNvSpPr>
          <p:nvPr/>
        </p:nvSpPr>
        <p:spPr bwMode="auto">
          <a:xfrm>
            <a:off x="3838575" y="2890838"/>
            <a:ext cx="3662363" cy="9096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20420" y="18127"/>
                  <a:pt x="19171" y="15709"/>
                  <a:pt x="17887" y="14416"/>
                </a:cubicBezTo>
                <a:cubicBezTo>
                  <a:pt x="14008" y="10507"/>
                  <a:pt x="10056" y="16993"/>
                  <a:pt x="6162" y="13873"/>
                </a:cubicBezTo>
                <a:cubicBezTo>
                  <a:pt x="3976" y="12122"/>
                  <a:pt x="1874" y="7390"/>
                  <a:pt x="0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2C72F5F5-AA2F-4C74-9FE0-E2DD43911F5E}"/>
              </a:ext>
            </a:extLst>
          </p:cNvPr>
          <p:cNvSpPr txBox="1">
            <a:spLocks/>
          </p:cNvSpPr>
          <p:nvPr/>
        </p:nvSpPr>
        <p:spPr bwMode="auto">
          <a:xfrm>
            <a:off x="6469063" y="2811463"/>
            <a:ext cx="509428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recursive because def contains term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E650E32E-B62D-4174-8E81-AD03FCB488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/>
              <a:t>Example: Directories (aka folders)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86D20C31-64F3-4D73-8F94-C26705E30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5262563"/>
            <a:ext cx="123444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0483" name="Group 3">
            <a:extLst>
              <a:ext uri="{FF2B5EF4-FFF2-40B4-BE49-F238E27FC236}">
                <a16:creationId xmlns:a16="http://schemas.microsoft.com/office/drawing/2014/main" id="{AC00E34F-F08F-4F67-A136-9435ACD96A2C}"/>
              </a:ext>
            </a:extLst>
          </p:cNvPr>
          <p:cNvGrpSpPr>
            <a:grpSpLocks/>
          </p:cNvGrpSpPr>
          <p:nvPr/>
        </p:nvGrpSpPr>
        <p:grpSpPr bwMode="auto">
          <a:xfrm rot="1324063">
            <a:off x="4222750" y="7392988"/>
            <a:ext cx="428625" cy="784225"/>
            <a:chOff x="0" y="0"/>
            <a:chExt cx="428774" cy="785149"/>
          </a:xfrm>
        </p:grpSpPr>
        <p:sp>
          <p:nvSpPr>
            <p:cNvPr id="20484" name="AutoShape 4">
              <a:extLst>
                <a:ext uri="{FF2B5EF4-FFF2-40B4-BE49-F238E27FC236}">
                  <a16:creationId xmlns:a16="http://schemas.microsoft.com/office/drawing/2014/main" id="{39F26727-931F-4CE7-9C32-7DE0DA59D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0485" name="Oval 5">
              <a:extLst>
                <a:ext uri="{FF2B5EF4-FFF2-40B4-BE49-F238E27FC236}">
                  <a16:creationId xmlns:a16="http://schemas.microsoft.com/office/drawing/2014/main" id="{823A914E-1068-4090-9320-CAF7AF583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20486" name="Group 6">
            <a:extLst>
              <a:ext uri="{FF2B5EF4-FFF2-40B4-BE49-F238E27FC236}">
                <a16:creationId xmlns:a16="http://schemas.microsoft.com/office/drawing/2014/main" id="{96E8CECD-8829-45DB-943D-343FF9D59E4C}"/>
              </a:ext>
            </a:extLst>
          </p:cNvPr>
          <p:cNvGrpSpPr>
            <a:grpSpLocks/>
          </p:cNvGrpSpPr>
          <p:nvPr/>
        </p:nvGrpSpPr>
        <p:grpSpPr bwMode="auto">
          <a:xfrm rot="1324063">
            <a:off x="6000750" y="7392988"/>
            <a:ext cx="428625" cy="784225"/>
            <a:chOff x="0" y="0"/>
            <a:chExt cx="428774" cy="785149"/>
          </a:xfrm>
        </p:grpSpPr>
        <p:sp>
          <p:nvSpPr>
            <p:cNvPr id="20487" name="AutoShape 7">
              <a:extLst>
                <a:ext uri="{FF2B5EF4-FFF2-40B4-BE49-F238E27FC236}">
                  <a16:creationId xmlns:a16="http://schemas.microsoft.com/office/drawing/2014/main" id="{20F96DAA-D2FE-434E-91CC-85580E969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0488" name="Oval 8">
              <a:extLst>
                <a:ext uri="{FF2B5EF4-FFF2-40B4-BE49-F238E27FC236}">
                  <a16:creationId xmlns:a16="http://schemas.microsoft.com/office/drawing/2014/main" id="{99CCE6A7-828D-4BF1-BA7A-5C97C9DBB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20489" name="Group 9">
            <a:extLst>
              <a:ext uri="{FF2B5EF4-FFF2-40B4-BE49-F238E27FC236}">
                <a16:creationId xmlns:a16="http://schemas.microsoft.com/office/drawing/2014/main" id="{C3F68162-A73F-4149-A2B6-A1E2FD6114BD}"/>
              </a:ext>
            </a:extLst>
          </p:cNvPr>
          <p:cNvGrpSpPr>
            <a:grpSpLocks/>
          </p:cNvGrpSpPr>
          <p:nvPr/>
        </p:nvGrpSpPr>
        <p:grpSpPr bwMode="auto">
          <a:xfrm rot="1324063">
            <a:off x="7651750" y="7392988"/>
            <a:ext cx="428625" cy="784225"/>
            <a:chOff x="0" y="0"/>
            <a:chExt cx="428774" cy="785149"/>
          </a:xfrm>
        </p:grpSpPr>
        <p:sp>
          <p:nvSpPr>
            <p:cNvPr id="20490" name="AutoShape 10">
              <a:extLst>
                <a:ext uri="{FF2B5EF4-FFF2-40B4-BE49-F238E27FC236}">
                  <a16:creationId xmlns:a16="http://schemas.microsoft.com/office/drawing/2014/main" id="{09261F3A-BDDE-4939-8FC7-292A00CD2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0491" name="Oval 11">
              <a:extLst>
                <a:ext uri="{FF2B5EF4-FFF2-40B4-BE49-F238E27FC236}">
                  <a16:creationId xmlns:a16="http://schemas.microsoft.com/office/drawing/2014/main" id="{EC9C3607-3C79-4801-862D-750DB2646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20492" name="Text Box 12">
            <a:extLst>
              <a:ext uri="{FF2B5EF4-FFF2-40B4-BE49-F238E27FC236}">
                <a16:creationId xmlns:a16="http://schemas.microsoft.com/office/drawing/2014/main" id="{F7F44DEB-4640-4DB8-B2A3-D1DE0A25A7B9}"/>
              </a:ext>
            </a:extLst>
          </p:cNvPr>
          <p:cNvSpPr txBox="1">
            <a:spLocks/>
          </p:cNvSpPr>
          <p:nvPr/>
        </p:nvSpPr>
        <p:spPr bwMode="auto">
          <a:xfrm>
            <a:off x="4827588" y="8818563"/>
            <a:ext cx="3348037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</a:pPr>
            <a:r>
              <a:rPr lang="en-US" altLang="en-US" sz="3200" i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file system tree</a:t>
            </a:r>
          </a:p>
        </p:txBody>
      </p:sp>
      <p:sp>
        <p:nvSpPr>
          <p:cNvPr id="20493" name="Line 13">
            <a:extLst>
              <a:ext uri="{FF2B5EF4-FFF2-40B4-BE49-F238E27FC236}">
                <a16:creationId xmlns:a16="http://schemas.microsoft.com/office/drawing/2014/main" id="{4CE787CE-7ECF-4D7D-AE85-660F451D39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378950" y="7470775"/>
            <a:ext cx="254000" cy="628650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20494" name="Line 14">
            <a:extLst>
              <a:ext uri="{FF2B5EF4-FFF2-40B4-BE49-F238E27FC236}">
                <a16:creationId xmlns:a16="http://schemas.microsoft.com/office/drawing/2014/main" id="{C8B07F8F-96C1-4A15-91B2-122B03889A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45650" y="7470775"/>
            <a:ext cx="254000" cy="628650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20495" name="Line 15">
            <a:extLst>
              <a:ext uri="{FF2B5EF4-FFF2-40B4-BE49-F238E27FC236}">
                <a16:creationId xmlns:a16="http://schemas.microsoft.com/office/drawing/2014/main" id="{809B11CD-1C6E-4EAC-B9AC-E2D22E3CB7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029950" y="7470775"/>
            <a:ext cx="254000" cy="628650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20496" name="Line 16">
            <a:extLst>
              <a:ext uri="{FF2B5EF4-FFF2-40B4-BE49-F238E27FC236}">
                <a16:creationId xmlns:a16="http://schemas.microsoft.com/office/drawing/2014/main" id="{B8A28FA1-5B10-4C5D-89BC-3C59D6525E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296650" y="7470775"/>
            <a:ext cx="103188" cy="628650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20497" name="Line 17">
            <a:extLst>
              <a:ext uri="{FF2B5EF4-FFF2-40B4-BE49-F238E27FC236}">
                <a16:creationId xmlns:a16="http://schemas.microsoft.com/office/drawing/2014/main" id="{27C6A051-C79B-4B37-86F6-E46F045F05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296650" y="7462838"/>
            <a:ext cx="428625" cy="636587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20498" name="Rectangle 18">
            <a:extLst>
              <a:ext uri="{FF2B5EF4-FFF2-40B4-BE49-F238E27FC236}">
                <a16:creationId xmlns:a16="http://schemas.microsoft.com/office/drawing/2014/main" id="{C7C44F1F-B64A-4382-9AE1-1EB7745DD8B8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xfrm>
            <a:off x="952500" y="2265363"/>
            <a:ext cx="11099800" cy="803275"/>
          </a:xfrm>
        </p:spPr>
        <p:txBody>
          <a:bodyPr anchor="t"/>
          <a:lstStyle/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Term: </a:t>
            </a:r>
            <a:r>
              <a:rPr lang="en-US" altLang="en-US" sz="3200">
                <a:solidFill>
                  <a:srgbClr val="C82506"/>
                </a:solidFill>
              </a:rPr>
              <a:t>directory</a:t>
            </a:r>
            <a:endParaRPr lang="en-US" altLang="en-US" sz="32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20499" name="Text Box 19">
            <a:extLst>
              <a:ext uri="{FF2B5EF4-FFF2-40B4-BE49-F238E27FC236}">
                <a16:creationId xmlns:a16="http://schemas.microsoft.com/office/drawing/2014/main" id="{A18EC1D4-FA7A-43C8-A00C-A9C5987CC1B0}"/>
              </a:ext>
            </a:extLst>
          </p:cNvPr>
          <p:cNvSpPr txBox="1">
            <a:spLocks/>
          </p:cNvSpPr>
          <p:nvPr/>
        </p:nvSpPr>
        <p:spPr bwMode="auto">
          <a:xfrm>
            <a:off x="952500" y="3763963"/>
            <a:ext cx="110998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Def</a:t>
            </a:r>
            <a:r>
              <a:rPr lang="en-US" altLang="en-US" sz="3200"/>
              <a:t>: a collection of files and </a:t>
            </a:r>
            <a:r>
              <a:rPr lang="en-US" altLang="en-US" sz="3200">
                <a:solidFill>
                  <a:srgbClr val="C82506"/>
                </a:solidFill>
              </a:rPr>
              <a:t>directories</a:t>
            </a:r>
            <a:endParaRPr lang="en-US" altLang="en-US" sz="32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20500" name="AutoShape 20">
            <a:extLst>
              <a:ext uri="{FF2B5EF4-FFF2-40B4-BE49-F238E27FC236}">
                <a16:creationId xmlns:a16="http://schemas.microsoft.com/office/drawing/2014/main" id="{4F6B5515-02E7-4FCF-83A5-4A7C359127D4}"/>
              </a:ext>
            </a:extLst>
          </p:cNvPr>
          <p:cNvSpPr>
            <a:spLocks/>
          </p:cNvSpPr>
          <p:nvPr/>
        </p:nvSpPr>
        <p:spPr bwMode="auto">
          <a:xfrm>
            <a:off x="3838575" y="2890838"/>
            <a:ext cx="3662363" cy="9096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20420" y="18127"/>
                  <a:pt x="19171" y="15709"/>
                  <a:pt x="17887" y="14416"/>
                </a:cubicBezTo>
                <a:cubicBezTo>
                  <a:pt x="14008" y="10507"/>
                  <a:pt x="10056" y="16993"/>
                  <a:pt x="6162" y="13873"/>
                </a:cubicBezTo>
                <a:cubicBezTo>
                  <a:pt x="3976" y="12122"/>
                  <a:pt x="1874" y="7390"/>
                  <a:pt x="0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20501" name="Text Box 21">
            <a:extLst>
              <a:ext uri="{FF2B5EF4-FFF2-40B4-BE49-F238E27FC236}">
                <a16:creationId xmlns:a16="http://schemas.microsoft.com/office/drawing/2014/main" id="{75B9D231-FA4E-4080-AB40-F8038ADD7453}"/>
              </a:ext>
            </a:extLst>
          </p:cNvPr>
          <p:cNvSpPr txBox="1">
            <a:spLocks/>
          </p:cNvSpPr>
          <p:nvPr/>
        </p:nvSpPr>
        <p:spPr bwMode="auto">
          <a:xfrm>
            <a:off x="6469063" y="2811463"/>
            <a:ext cx="509428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recursive because def contains term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D3752B90-7225-4E69-A497-3BD9F8AB79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/>
              <a:t>Example: Directories (aka folders)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47AAC888-08CA-42E1-82A9-E68DFC0C2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5262563"/>
            <a:ext cx="123444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07" name="Line 3">
            <a:extLst>
              <a:ext uri="{FF2B5EF4-FFF2-40B4-BE49-F238E27FC236}">
                <a16:creationId xmlns:a16="http://schemas.microsoft.com/office/drawing/2014/main" id="{2D758099-9CC5-4489-A727-6180054453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378950" y="7470775"/>
            <a:ext cx="254000" cy="628650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grpSp>
        <p:nvGrpSpPr>
          <p:cNvPr id="21508" name="Group 4">
            <a:extLst>
              <a:ext uri="{FF2B5EF4-FFF2-40B4-BE49-F238E27FC236}">
                <a16:creationId xmlns:a16="http://schemas.microsoft.com/office/drawing/2014/main" id="{5C43F8B5-3BE8-47C3-9958-93CA534CCC9E}"/>
              </a:ext>
            </a:extLst>
          </p:cNvPr>
          <p:cNvGrpSpPr>
            <a:grpSpLocks/>
          </p:cNvGrpSpPr>
          <p:nvPr/>
        </p:nvGrpSpPr>
        <p:grpSpPr bwMode="auto">
          <a:xfrm rot="1324063">
            <a:off x="4222750" y="7392988"/>
            <a:ext cx="428625" cy="784225"/>
            <a:chOff x="0" y="0"/>
            <a:chExt cx="428774" cy="785149"/>
          </a:xfrm>
        </p:grpSpPr>
        <p:sp>
          <p:nvSpPr>
            <p:cNvPr id="21509" name="AutoShape 5">
              <a:extLst>
                <a:ext uri="{FF2B5EF4-FFF2-40B4-BE49-F238E27FC236}">
                  <a16:creationId xmlns:a16="http://schemas.microsoft.com/office/drawing/2014/main" id="{FC6A7368-9142-43FD-BA16-F9A08C4F1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1510" name="Oval 6">
              <a:extLst>
                <a:ext uri="{FF2B5EF4-FFF2-40B4-BE49-F238E27FC236}">
                  <a16:creationId xmlns:a16="http://schemas.microsoft.com/office/drawing/2014/main" id="{444BDC63-1C27-467F-89CD-E9E21CA70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21511" name="Group 7">
            <a:extLst>
              <a:ext uri="{FF2B5EF4-FFF2-40B4-BE49-F238E27FC236}">
                <a16:creationId xmlns:a16="http://schemas.microsoft.com/office/drawing/2014/main" id="{B7F49E49-B679-4B8F-8FC4-65F231F63153}"/>
              </a:ext>
            </a:extLst>
          </p:cNvPr>
          <p:cNvGrpSpPr>
            <a:grpSpLocks/>
          </p:cNvGrpSpPr>
          <p:nvPr/>
        </p:nvGrpSpPr>
        <p:grpSpPr bwMode="auto">
          <a:xfrm rot="1324063">
            <a:off x="6000750" y="7392988"/>
            <a:ext cx="428625" cy="784225"/>
            <a:chOff x="0" y="0"/>
            <a:chExt cx="428774" cy="785149"/>
          </a:xfrm>
        </p:grpSpPr>
        <p:sp>
          <p:nvSpPr>
            <p:cNvPr id="21512" name="AutoShape 8">
              <a:extLst>
                <a:ext uri="{FF2B5EF4-FFF2-40B4-BE49-F238E27FC236}">
                  <a16:creationId xmlns:a16="http://schemas.microsoft.com/office/drawing/2014/main" id="{2132DE0C-AD48-4C4E-ACED-44BA7DD0B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1513" name="Oval 9">
              <a:extLst>
                <a:ext uri="{FF2B5EF4-FFF2-40B4-BE49-F238E27FC236}">
                  <a16:creationId xmlns:a16="http://schemas.microsoft.com/office/drawing/2014/main" id="{3D0FDF9A-132A-42D4-8BDE-AD4EDC186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21514" name="Group 10">
            <a:extLst>
              <a:ext uri="{FF2B5EF4-FFF2-40B4-BE49-F238E27FC236}">
                <a16:creationId xmlns:a16="http://schemas.microsoft.com/office/drawing/2014/main" id="{B4CFCA99-393B-46BA-803E-7780A8271E2A}"/>
              </a:ext>
            </a:extLst>
          </p:cNvPr>
          <p:cNvGrpSpPr>
            <a:grpSpLocks/>
          </p:cNvGrpSpPr>
          <p:nvPr/>
        </p:nvGrpSpPr>
        <p:grpSpPr bwMode="auto">
          <a:xfrm rot="1324063">
            <a:off x="7651750" y="7392988"/>
            <a:ext cx="428625" cy="784225"/>
            <a:chOff x="0" y="0"/>
            <a:chExt cx="428774" cy="785149"/>
          </a:xfrm>
        </p:grpSpPr>
        <p:sp>
          <p:nvSpPr>
            <p:cNvPr id="21515" name="AutoShape 11">
              <a:extLst>
                <a:ext uri="{FF2B5EF4-FFF2-40B4-BE49-F238E27FC236}">
                  <a16:creationId xmlns:a16="http://schemas.microsoft.com/office/drawing/2014/main" id="{4A69A839-E00A-4626-9A39-FACAEBBB2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1516" name="Oval 12">
              <a:extLst>
                <a:ext uri="{FF2B5EF4-FFF2-40B4-BE49-F238E27FC236}">
                  <a16:creationId xmlns:a16="http://schemas.microsoft.com/office/drawing/2014/main" id="{47347C2F-E17B-489F-B561-A178EBB35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21517" name="Rectangle 13">
            <a:extLst>
              <a:ext uri="{FF2B5EF4-FFF2-40B4-BE49-F238E27FC236}">
                <a16:creationId xmlns:a16="http://schemas.microsoft.com/office/drawing/2014/main" id="{4CA99B4D-5336-4F14-A0E0-AC23CA0CF434}"/>
              </a:ext>
            </a:extLst>
          </p:cNvPr>
          <p:cNvSpPr>
            <a:spLocks/>
          </p:cNvSpPr>
          <p:nvPr/>
        </p:nvSpPr>
        <p:spPr bwMode="auto">
          <a:xfrm>
            <a:off x="8985250" y="6032500"/>
            <a:ext cx="1270000" cy="1270000"/>
          </a:xfrm>
          <a:prstGeom prst="rect">
            <a:avLst/>
          </a:prstGeom>
          <a:noFill/>
          <a:ln w="508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21518" name="Text Box 14">
            <a:extLst>
              <a:ext uri="{FF2B5EF4-FFF2-40B4-BE49-F238E27FC236}">
                <a16:creationId xmlns:a16="http://schemas.microsoft.com/office/drawing/2014/main" id="{FF2285D0-9F83-4463-9725-678B3C52ED6E}"/>
              </a:ext>
            </a:extLst>
          </p:cNvPr>
          <p:cNvSpPr txBox="1">
            <a:spLocks/>
          </p:cNvSpPr>
          <p:nvPr/>
        </p:nvSpPr>
        <p:spPr bwMode="auto">
          <a:xfrm>
            <a:off x="4827588" y="8818563"/>
            <a:ext cx="3348037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</a:pPr>
            <a:r>
              <a:rPr lang="en-US" altLang="en-US" sz="3200" i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file system tree</a:t>
            </a:r>
          </a:p>
        </p:txBody>
      </p:sp>
      <p:sp>
        <p:nvSpPr>
          <p:cNvPr id="21519" name="Line 15">
            <a:extLst>
              <a:ext uri="{FF2B5EF4-FFF2-40B4-BE49-F238E27FC236}">
                <a16:creationId xmlns:a16="http://schemas.microsoft.com/office/drawing/2014/main" id="{9C2E3130-E1C3-482F-9689-BD982490C9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45650" y="7470775"/>
            <a:ext cx="254000" cy="628650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21520" name="Line 16">
            <a:extLst>
              <a:ext uri="{FF2B5EF4-FFF2-40B4-BE49-F238E27FC236}">
                <a16:creationId xmlns:a16="http://schemas.microsoft.com/office/drawing/2014/main" id="{2454525C-C98C-43F7-9576-6FF6CD1AD6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029950" y="7470775"/>
            <a:ext cx="254000" cy="628650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21521" name="Line 17">
            <a:extLst>
              <a:ext uri="{FF2B5EF4-FFF2-40B4-BE49-F238E27FC236}">
                <a16:creationId xmlns:a16="http://schemas.microsoft.com/office/drawing/2014/main" id="{5EA7D2E0-B388-4551-B925-C34E65A9A5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296650" y="7470775"/>
            <a:ext cx="103188" cy="628650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21522" name="Line 18">
            <a:extLst>
              <a:ext uri="{FF2B5EF4-FFF2-40B4-BE49-F238E27FC236}">
                <a16:creationId xmlns:a16="http://schemas.microsoft.com/office/drawing/2014/main" id="{B77698EF-FAC0-4FAD-A71C-EAD32BB8AD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296650" y="7462838"/>
            <a:ext cx="428625" cy="636587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21523" name="Rectangle 19">
            <a:extLst>
              <a:ext uri="{FF2B5EF4-FFF2-40B4-BE49-F238E27FC236}">
                <a16:creationId xmlns:a16="http://schemas.microsoft.com/office/drawing/2014/main" id="{74AB5C23-53BC-4221-A4B9-B544D64CCEA1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xfrm>
            <a:off x="952500" y="2265363"/>
            <a:ext cx="11099800" cy="803275"/>
          </a:xfrm>
        </p:spPr>
        <p:txBody>
          <a:bodyPr anchor="t"/>
          <a:lstStyle/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Term: </a:t>
            </a:r>
            <a:r>
              <a:rPr lang="en-US" altLang="en-US" sz="3200">
                <a:solidFill>
                  <a:srgbClr val="C82506"/>
                </a:solidFill>
              </a:rPr>
              <a:t>directory</a:t>
            </a:r>
            <a:endParaRPr lang="en-US" altLang="en-US" sz="32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21524" name="Text Box 20">
            <a:extLst>
              <a:ext uri="{FF2B5EF4-FFF2-40B4-BE49-F238E27FC236}">
                <a16:creationId xmlns:a16="http://schemas.microsoft.com/office/drawing/2014/main" id="{D5E1E96B-69F3-4043-8830-DF0B868C15CB}"/>
              </a:ext>
            </a:extLst>
          </p:cNvPr>
          <p:cNvSpPr txBox="1">
            <a:spLocks/>
          </p:cNvSpPr>
          <p:nvPr/>
        </p:nvSpPr>
        <p:spPr bwMode="auto">
          <a:xfrm>
            <a:off x="952500" y="3763963"/>
            <a:ext cx="110998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Def</a:t>
            </a:r>
            <a:r>
              <a:rPr lang="en-US" altLang="en-US" sz="3200"/>
              <a:t>: a collection of files and </a:t>
            </a:r>
            <a:r>
              <a:rPr lang="en-US" altLang="en-US" sz="3200">
                <a:solidFill>
                  <a:srgbClr val="C82506"/>
                </a:solidFill>
              </a:rPr>
              <a:t>directories</a:t>
            </a:r>
            <a:endParaRPr lang="en-US" altLang="en-US" sz="32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21525" name="AutoShape 21">
            <a:extLst>
              <a:ext uri="{FF2B5EF4-FFF2-40B4-BE49-F238E27FC236}">
                <a16:creationId xmlns:a16="http://schemas.microsoft.com/office/drawing/2014/main" id="{E7FB0EA1-25C3-4DBE-BFD6-C3C346A9E3E0}"/>
              </a:ext>
            </a:extLst>
          </p:cNvPr>
          <p:cNvSpPr>
            <a:spLocks/>
          </p:cNvSpPr>
          <p:nvPr/>
        </p:nvSpPr>
        <p:spPr bwMode="auto">
          <a:xfrm>
            <a:off x="3838575" y="2890838"/>
            <a:ext cx="3662363" cy="9096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20420" y="18127"/>
                  <a:pt x="19171" y="15709"/>
                  <a:pt x="17887" y="14416"/>
                </a:cubicBezTo>
                <a:cubicBezTo>
                  <a:pt x="14008" y="10507"/>
                  <a:pt x="10056" y="16993"/>
                  <a:pt x="6162" y="13873"/>
                </a:cubicBezTo>
                <a:cubicBezTo>
                  <a:pt x="3976" y="12122"/>
                  <a:pt x="1874" y="7390"/>
                  <a:pt x="0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21526" name="Text Box 22">
            <a:extLst>
              <a:ext uri="{FF2B5EF4-FFF2-40B4-BE49-F238E27FC236}">
                <a16:creationId xmlns:a16="http://schemas.microsoft.com/office/drawing/2014/main" id="{853A434C-3940-4F3B-B17A-D930E0D21192}"/>
              </a:ext>
            </a:extLst>
          </p:cNvPr>
          <p:cNvSpPr txBox="1">
            <a:spLocks/>
          </p:cNvSpPr>
          <p:nvPr/>
        </p:nvSpPr>
        <p:spPr bwMode="auto">
          <a:xfrm>
            <a:off x="6469063" y="2811463"/>
            <a:ext cx="509428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recursive because def contains term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01FB372D-A3A2-49B0-BB9D-9F8232158D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/>
              <a:t>Example: Directories (aka folders)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3FF46868-8BD6-47E5-996B-2D1F8BDC8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5262563"/>
            <a:ext cx="123444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1" name="Picture 3">
            <a:extLst>
              <a:ext uri="{FF2B5EF4-FFF2-40B4-BE49-F238E27FC236}">
                <a16:creationId xmlns:a16="http://schemas.microsoft.com/office/drawing/2014/main" id="{2C724C78-E383-49C4-8A6E-C6DF1E894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4845050"/>
            <a:ext cx="7594600" cy="244157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32" name="Text Box 4">
            <a:extLst>
              <a:ext uri="{FF2B5EF4-FFF2-40B4-BE49-F238E27FC236}">
                <a16:creationId xmlns:a16="http://schemas.microsoft.com/office/drawing/2014/main" id="{9A937362-BD16-4F93-B047-8C87FDDF5B09}"/>
              </a:ext>
            </a:extLst>
          </p:cNvPr>
          <p:cNvSpPr txBox="1">
            <a:spLocks/>
          </p:cNvSpPr>
          <p:nvPr/>
        </p:nvSpPr>
        <p:spPr bwMode="auto">
          <a:xfrm>
            <a:off x="4827588" y="8818563"/>
            <a:ext cx="3348037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</a:pPr>
            <a:r>
              <a:rPr lang="en-US" altLang="en-US" sz="3200" i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file system tree</a:t>
            </a: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A4DAF1B3-0A51-4D96-B07D-1CCCAF15FA81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xfrm>
            <a:off x="952500" y="2265363"/>
            <a:ext cx="11099800" cy="803275"/>
          </a:xfrm>
        </p:spPr>
        <p:txBody>
          <a:bodyPr anchor="t"/>
          <a:lstStyle/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Term: </a:t>
            </a:r>
            <a:r>
              <a:rPr lang="en-US" altLang="en-US" sz="3200">
                <a:solidFill>
                  <a:srgbClr val="C82506"/>
                </a:solidFill>
              </a:rPr>
              <a:t>directory</a:t>
            </a:r>
            <a:endParaRPr lang="en-US" altLang="en-US" sz="32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22534" name="Text Box 6">
            <a:extLst>
              <a:ext uri="{FF2B5EF4-FFF2-40B4-BE49-F238E27FC236}">
                <a16:creationId xmlns:a16="http://schemas.microsoft.com/office/drawing/2014/main" id="{C6FC3B4D-BC91-4D07-900F-853523E7E822}"/>
              </a:ext>
            </a:extLst>
          </p:cNvPr>
          <p:cNvSpPr txBox="1">
            <a:spLocks/>
          </p:cNvSpPr>
          <p:nvPr/>
        </p:nvSpPr>
        <p:spPr bwMode="auto">
          <a:xfrm>
            <a:off x="952500" y="3763963"/>
            <a:ext cx="110998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Def</a:t>
            </a:r>
            <a:r>
              <a:rPr lang="en-US" altLang="en-US" sz="3200"/>
              <a:t>: a collection of files and </a:t>
            </a:r>
            <a:r>
              <a:rPr lang="en-US" altLang="en-US" sz="3200">
                <a:solidFill>
                  <a:srgbClr val="C82506"/>
                </a:solidFill>
              </a:rPr>
              <a:t>directories</a:t>
            </a:r>
            <a:endParaRPr lang="en-US" altLang="en-US" sz="32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22535" name="AutoShape 7">
            <a:extLst>
              <a:ext uri="{FF2B5EF4-FFF2-40B4-BE49-F238E27FC236}">
                <a16:creationId xmlns:a16="http://schemas.microsoft.com/office/drawing/2014/main" id="{8FA5CB92-5B85-45E4-A1D9-66E0D13A0EF1}"/>
              </a:ext>
            </a:extLst>
          </p:cNvPr>
          <p:cNvSpPr>
            <a:spLocks/>
          </p:cNvSpPr>
          <p:nvPr/>
        </p:nvSpPr>
        <p:spPr bwMode="auto">
          <a:xfrm>
            <a:off x="3838575" y="2890838"/>
            <a:ext cx="3662363" cy="9096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20420" y="18127"/>
                  <a:pt x="19171" y="15709"/>
                  <a:pt x="17887" y="14416"/>
                </a:cubicBezTo>
                <a:cubicBezTo>
                  <a:pt x="14008" y="10507"/>
                  <a:pt x="10056" y="16993"/>
                  <a:pt x="6162" y="13873"/>
                </a:cubicBezTo>
                <a:cubicBezTo>
                  <a:pt x="3976" y="12122"/>
                  <a:pt x="1874" y="7390"/>
                  <a:pt x="0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22536" name="Text Box 8">
            <a:extLst>
              <a:ext uri="{FF2B5EF4-FFF2-40B4-BE49-F238E27FC236}">
                <a16:creationId xmlns:a16="http://schemas.microsoft.com/office/drawing/2014/main" id="{C08315A7-CF0B-4666-ACB5-62899E9D551E}"/>
              </a:ext>
            </a:extLst>
          </p:cNvPr>
          <p:cNvSpPr txBox="1">
            <a:spLocks/>
          </p:cNvSpPr>
          <p:nvPr/>
        </p:nvSpPr>
        <p:spPr bwMode="auto">
          <a:xfrm>
            <a:off x="6469063" y="2811463"/>
            <a:ext cx="509428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recursive because def contains term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37EFFD98-127A-45E5-BD7B-EA20A0E49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/>
              <a:t>Example: Directories (aka folders)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F71C9C2D-50A2-490B-8019-D8AADC1ED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5262563"/>
            <a:ext cx="123444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55" name="Picture 3">
            <a:extLst>
              <a:ext uri="{FF2B5EF4-FFF2-40B4-BE49-F238E27FC236}">
                <a16:creationId xmlns:a16="http://schemas.microsoft.com/office/drawing/2014/main" id="{7C97BC89-275E-46F5-9AAB-DBD1271DA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4845050"/>
            <a:ext cx="7594600" cy="244157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6" name="Rectangle 4">
            <a:extLst>
              <a:ext uri="{FF2B5EF4-FFF2-40B4-BE49-F238E27FC236}">
                <a16:creationId xmlns:a16="http://schemas.microsoft.com/office/drawing/2014/main" id="{8F9E8A47-D4B9-4EEC-8059-9195F36A0441}"/>
              </a:ext>
            </a:extLst>
          </p:cNvPr>
          <p:cNvSpPr>
            <a:spLocks/>
          </p:cNvSpPr>
          <p:nvPr/>
        </p:nvSpPr>
        <p:spPr bwMode="auto">
          <a:xfrm>
            <a:off x="3384550" y="5430838"/>
            <a:ext cx="1270000" cy="1270000"/>
          </a:xfrm>
          <a:prstGeom prst="rect">
            <a:avLst/>
          </a:prstGeom>
          <a:noFill/>
          <a:ln w="508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C1B622EC-1E54-4279-9E4F-ED20A07E5D0C}"/>
              </a:ext>
            </a:extLst>
          </p:cNvPr>
          <p:cNvSpPr txBox="1">
            <a:spLocks/>
          </p:cNvSpPr>
          <p:nvPr/>
        </p:nvSpPr>
        <p:spPr bwMode="auto">
          <a:xfrm>
            <a:off x="4827588" y="8818563"/>
            <a:ext cx="3348037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</a:pPr>
            <a:r>
              <a:rPr lang="en-US" altLang="en-US" sz="3200" i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file system tree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C1D811AD-BF68-4B45-9F2C-C21B4208B910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xfrm>
            <a:off x="952500" y="2265363"/>
            <a:ext cx="11099800" cy="803275"/>
          </a:xfrm>
        </p:spPr>
        <p:txBody>
          <a:bodyPr anchor="t"/>
          <a:lstStyle/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Term: </a:t>
            </a:r>
            <a:r>
              <a:rPr lang="en-US" altLang="en-US" sz="3200">
                <a:solidFill>
                  <a:srgbClr val="C82506"/>
                </a:solidFill>
              </a:rPr>
              <a:t>directory</a:t>
            </a:r>
            <a:endParaRPr lang="en-US" altLang="en-US" sz="32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23559" name="Text Box 7">
            <a:extLst>
              <a:ext uri="{FF2B5EF4-FFF2-40B4-BE49-F238E27FC236}">
                <a16:creationId xmlns:a16="http://schemas.microsoft.com/office/drawing/2014/main" id="{6615CF8E-5E40-47E9-98DA-DDE53AE38E98}"/>
              </a:ext>
            </a:extLst>
          </p:cNvPr>
          <p:cNvSpPr txBox="1">
            <a:spLocks/>
          </p:cNvSpPr>
          <p:nvPr/>
        </p:nvSpPr>
        <p:spPr bwMode="auto">
          <a:xfrm>
            <a:off x="952500" y="3763963"/>
            <a:ext cx="110998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Def</a:t>
            </a:r>
            <a:r>
              <a:rPr lang="en-US" altLang="en-US" sz="3200"/>
              <a:t>: a collection of files and </a:t>
            </a:r>
            <a:r>
              <a:rPr lang="en-US" altLang="en-US" sz="3200">
                <a:solidFill>
                  <a:srgbClr val="C82506"/>
                </a:solidFill>
              </a:rPr>
              <a:t>directories</a:t>
            </a:r>
            <a:endParaRPr lang="en-US" altLang="en-US" sz="32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23560" name="AutoShape 8">
            <a:extLst>
              <a:ext uri="{FF2B5EF4-FFF2-40B4-BE49-F238E27FC236}">
                <a16:creationId xmlns:a16="http://schemas.microsoft.com/office/drawing/2014/main" id="{8397BA8A-9895-4724-8655-375788F4E863}"/>
              </a:ext>
            </a:extLst>
          </p:cNvPr>
          <p:cNvSpPr>
            <a:spLocks/>
          </p:cNvSpPr>
          <p:nvPr/>
        </p:nvSpPr>
        <p:spPr bwMode="auto">
          <a:xfrm>
            <a:off x="3838575" y="2890838"/>
            <a:ext cx="3662363" cy="9096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20420" y="18127"/>
                  <a:pt x="19171" y="15709"/>
                  <a:pt x="17887" y="14416"/>
                </a:cubicBezTo>
                <a:cubicBezTo>
                  <a:pt x="14008" y="10507"/>
                  <a:pt x="10056" y="16993"/>
                  <a:pt x="6162" y="13873"/>
                </a:cubicBezTo>
                <a:cubicBezTo>
                  <a:pt x="3976" y="12122"/>
                  <a:pt x="1874" y="7390"/>
                  <a:pt x="0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23561" name="Text Box 9">
            <a:extLst>
              <a:ext uri="{FF2B5EF4-FFF2-40B4-BE49-F238E27FC236}">
                <a16:creationId xmlns:a16="http://schemas.microsoft.com/office/drawing/2014/main" id="{C8D22306-47B5-405E-AEC6-EAD9856552BA}"/>
              </a:ext>
            </a:extLst>
          </p:cNvPr>
          <p:cNvSpPr txBox="1">
            <a:spLocks/>
          </p:cNvSpPr>
          <p:nvPr/>
        </p:nvSpPr>
        <p:spPr bwMode="auto">
          <a:xfrm>
            <a:off x="6469063" y="2811463"/>
            <a:ext cx="509428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recursive because def contains term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6835BD2E-71FE-4B0A-AA92-11AF4B295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/>
              <a:t>Example: Directories (aka folders)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4DDAA8A3-2633-42FC-A744-62FC97A82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5262563"/>
            <a:ext cx="123444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579" name="Picture 3">
            <a:extLst>
              <a:ext uri="{FF2B5EF4-FFF2-40B4-BE49-F238E27FC236}">
                <a16:creationId xmlns:a16="http://schemas.microsoft.com/office/drawing/2014/main" id="{4DBB495B-00C6-4056-BD10-94FE79918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4845050"/>
            <a:ext cx="7594600" cy="244157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19FACD2C-511B-46A5-AEBE-C515E9ED85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5275263"/>
            <a:ext cx="8450263" cy="2703512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81" name="Text Box 5">
            <a:extLst>
              <a:ext uri="{FF2B5EF4-FFF2-40B4-BE49-F238E27FC236}">
                <a16:creationId xmlns:a16="http://schemas.microsoft.com/office/drawing/2014/main" id="{FE87B868-A5FB-4AF2-AB48-D5884D497886}"/>
              </a:ext>
            </a:extLst>
          </p:cNvPr>
          <p:cNvSpPr txBox="1">
            <a:spLocks/>
          </p:cNvSpPr>
          <p:nvPr/>
        </p:nvSpPr>
        <p:spPr bwMode="auto">
          <a:xfrm>
            <a:off x="4827588" y="8818563"/>
            <a:ext cx="3348037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</a:pPr>
            <a:r>
              <a:rPr lang="en-US" altLang="en-US" sz="3200" i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file system tree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8B318BAD-D033-4525-9D96-F0744ECC6D83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xfrm>
            <a:off x="952500" y="2265363"/>
            <a:ext cx="11099800" cy="803275"/>
          </a:xfrm>
        </p:spPr>
        <p:txBody>
          <a:bodyPr anchor="t"/>
          <a:lstStyle/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Term: </a:t>
            </a:r>
            <a:r>
              <a:rPr lang="en-US" altLang="en-US" sz="3200">
                <a:solidFill>
                  <a:srgbClr val="C82506"/>
                </a:solidFill>
              </a:rPr>
              <a:t>directory</a:t>
            </a:r>
            <a:endParaRPr lang="en-US" altLang="en-US" sz="32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24583" name="Text Box 7">
            <a:extLst>
              <a:ext uri="{FF2B5EF4-FFF2-40B4-BE49-F238E27FC236}">
                <a16:creationId xmlns:a16="http://schemas.microsoft.com/office/drawing/2014/main" id="{21CA240C-2FB6-4FE9-90AD-549ED868BC38}"/>
              </a:ext>
            </a:extLst>
          </p:cNvPr>
          <p:cNvSpPr txBox="1">
            <a:spLocks/>
          </p:cNvSpPr>
          <p:nvPr/>
        </p:nvSpPr>
        <p:spPr bwMode="auto">
          <a:xfrm>
            <a:off x="952500" y="3763963"/>
            <a:ext cx="110998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Def</a:t>
            </a:r>
            <a:r>
              <a:rPr lang="en-US" altLang="en-US" sz="3200"/>
              <a:t>: a collection of files and </a:t>
            </a:r>
            <a:r>
              <a:rPr lang="en-US" altLang="en-US" sz="3200">
                <a:solidFill>
                  <a:srgbClr val="C82506"/>
                </a:solidFill>
              </a:rPr>
              <a:t>directories</a:t>
            </a:r>
            <a:endParaRPr lang="en-US" altLang="en-US" sz="32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24584" name="AutoShape 8">
            <a:extLst>
              <a:ext uri="{FF2B5EF4-FFF2-40B4-BE49-F238E27FC236}">
                <a16:creationId xmlns:a16="http://schemas.microsoft.com/office/drawing/2014/main" id="{1D6106E4-C664-4BBC-996B-04175FBE779A}"/>
              </a:ext>
            </a:extLst>
          </p:cNvPr>
          <p:cNvSpPr>
            <a:spLocks/>
          </p:cNvSpPr>
          <p:nvPr/>
        </p:nvSpPr>
        <p:spPr bwMode="auto">
          <a:xfrm>
            <a:off x="3838575" y="2890838"/>
            <a:ext cx="3662363" cy="9096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20420" y="18127"/>
                  <a:pt x="19171" y="15709"/>
                  <a:pt x="17887" y="14416"/>
                </a:cubicBezTo>
                <a:cubicBezTo>
                  <a:pt x="14008" y="10507"/>
                  <a:pt x="10056" y="16993"/>
                  <a:pt x="6162" y="13873"/>
                </a:cubicBezTo>
                <a:cubicBezTo>
                  <a:pt x="3976" y="12122"/>
                  <a:pt x="1874" y="7390"/>
                  <a:pt x="0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24585" name="Text Box 9">
            <a:extLst>
              <a:ext uri="{FF2B5EF4-FFF2-40B4-BE49-F238E27FC236}">
                <a16:creationId xmlns:a16="http://schemas.microsoft.com/office/drawing/2014/main" id="{BE54E464-3A9D-4BDC-BB20-0D3AA02DBB9B}"/>
              </a:ext>
            </a:extLst>
          </p:cNvPr>
          <p:cNvSpPr txBox="1">
            <a:spLocks/>
          </p:cNvSpPr>
          <p:nvPr/>
        </p:nvSpPr>
        <p:spPr bwMode="auto">
          <a:xfrm>
            <a:off x="6469063" y="2811463"/>
            <a:ext cx="509428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recursive because def contains term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4C2E6C-B8F7-4CD7-AD90-07CFE3202E2D}"/>
              </a:ext>
            </a:extLst>
          </p:cNvPr>
          <p:cNvSpPr/>
          <p:nvPr/>
        </p:nvSpPr>
        <p:spPr>
          <a:xfrm>
            <a:off x="2159000" y="762000"/>
            <a:ext cx="8991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>
                <a:sym typeface="Helvetica Light"/>
              </a:rPr>
              <a:t>Part 2 of 3 - Data Structures</a:t>
            </a:r>
          </a:p>
          <a:p>
            <a:pPr algn="l">
              <a:spcBef>
                <a:spcPts val="0"/>
              </a:spcBef>
            </a:pPr>
            <a:endParaRPr lang="en-US" sz="4000" dirty="0">
              <a:sym typeface="Helvetica Light"/>
            </a:endParaRPr>
          </a:p>
          <a:p>
            <a:pPr marL="571500" indent="-5715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4000" dirty="0">
                <a:sym typeface="Helvetica Light"/>
              </a:rPr>
              <a:t>Lists and Dictionaries</a:t>
            </a:r>
          </a:p>
          <a:p>
            <a:pPr marL="571500" indent="-5715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4000" dirty="0">
                <a:sym typeface="Helvetica Light"/>
              </a:rPr>
              <a:t>CSV and JSON </a:t>
            </a:r>
          </a:p>
        </p:txBody>
      </p:sp>
    </p:spTree>
    <p:extLst>
      <p:ext uri="{BB962C8B-B14F-4D97-AF65-F5344CB8AC3E}">
        <p14:creationId xmlns:p14="http://schemas.microsoft.com/office/powerpoint/2010/main" val="1978889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3633878D-CA56-4026-883B-BF2879819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/>
              <a:t>Example: Directories (aka folders)</a:t>
            </a: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188C8401-D36D-491E-A67D-D885C246F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5262563"/>
            <a:ext cx="123444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3" name="Picture 3">
            <a:extLst>
              <a:ext uri="{FF2B5EF4-FFF2-40B4-BE49-F238E27FC236}">
                <a16:creationId xmlns:a16="http://schemas.microsoft.com/office/drawing/2014/main" id="{46B56644-6316-49DB-8092-34F305B87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4845050"/>
            <a:ext cx="7594600" cy="244157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4" name="Picture 4">
            <a:extLst>
              <a:ext uri="{FF2B5EF4-FFF2-40B4-BE49-F238E27FC236}">
                <a16:creationId xmlns:a16="http://schemas.microsoft.com/office/drawing/2014/main" id="{F026C32D-57D9-4FF9-8229-A1D44B4B9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5275263"/>
            <a:ext cx="8450263" cy="2703512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05" name="Rectangle 5">
            <a:extLst>
              <a:ext uri="{FF2B5EF4-FFF2-40B4-BE49-F238E27FC236}">
                <a16:creationId xmlns:a16="http://schemas.microsoft.com/office/drawing/2014/main" id="{71275E36-9CEE-4C54-BA6D-F330C8E47CC9}"/>
              </a:ext>
            </a:extLst>
          </p:cNvPr>
          <p:cNvSpPr>
            <a:spLocks/>
          </p:cNvSpPr>
          <p:nvPr/>
        </p:nvSpPr>
        <p:spPr bwMode="auto">
          <a:xfrm>
            <a:off x="5149850" y="5930900"/>
            <a:ext cx="1270000" cy="1270000"/>
          </a:xfrm>
          <a:prstGeom prst="rect">
            <a:avLst/>
          </a:prstGeom>
          <a:noFill/>
          <a:ln w="508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25606" name="Text Box 6">
            <a:extLst>
              <a:ext uri="{FF2B5EF4-FFF2-40B4-BE49-F238E27FC236}">
                <a16:creationId xmlns:a16="http://schemas.microsoft.com/office/drawing/2014/main" id="{30FDF3B2-68BD-45AF-B88D-2563BE3EC9F6}"/>
              </a:ext>
            </a:extLst>
          </p:cNvPr>
          <p:cNvSpPr txBox="1">
            <a:spLocks/>
          </p:cNvSpPr>
          <p:nvPr/>
        </p:nvSpPr>
        <p:spPr bwMode="auto">
          <a:xfrm>
            <a:off x="4827588" y="8818563"/>
            <a:ext cx="3348037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</a:pPr>
            <a:r>
              <a:rPr lang="en-US" altLang="en-US" sz="3200" i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file system tree</a:t>
            </a:r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CAE8924E-1554-492B-9531-2BEABBF9EDAB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xfrm>
            <a:off x="952500" y="2265363"/>
            <a:ext cx="11099800" cy="803275"/>
          </a:xfrm>
        </p:spPr>
        <p:txBody>
          <a:bodyPr anchor="t"/>
          <a:lstStyle/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Term: </a:t>
            </a:r>
            <a:r>
              <a:rPr lang="en-US" altLang="en-US" sz="3200">
                <a:solidFill>
                  <a:srgbClr val="C82506"/>
                </a:solidFill>
              </a:rPr>
              <a:t>directory</a:t>
            </a:r>
            <a:endParaRPr lang="en-US" altLang="en-US" sz="32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25608" name="Text Box 8">
            <a:extLst>
              <a:ext uri="{FF2B5EF4-FFF2-40B4-BE49-F238E27FC236}">
                <a16:creationId xmlns:a16="http://schemas.microsoft.com/office/drawing/2014/main" id="{C3579C9D-5E49-4E85-8310-EE43B461E77A}"/>
              </a:ext>
            </a:extLst>
          </p:cNvPr>
          <p:cNvSpPr txBox="1">
            <a:spLocks/>
          </p:cNvSpPr>
          <p:nvPr/>
        </p:nvSpPr>
        <p:spPr bwMode="auto">
          <a:xfrm>
            <a:off x="952500" y="3763963"/>
            <a:ext cx="110998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Def</a:t>
            </a:r>
            <a:r>
              <a:rPr lang="en-US" altLang="en-US" sz="3200"/>
              <a:t>: a collection of files and </a:t>
            </a:r>
            <a:r>
              <a:rPr lang="en-US" altLang="en-US" sz="3200">
                <a:solidFill>
                  <a:srgbClr val="C82506"/>
                </a:solidFill>
              </a:rPr>
              <a:t>directories</a:t>
            </a:r>
            <a:endParaRPr lang="en-US" altLang="en-US" sz="32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25609" name="AutoShape 9">
            <a:extLst>
              <a:ext uri="{FF2B5EF4-FFF2-40B4-BE49-F238E27FC236}">
                <a16:creationId xmlns:a16="http://schemas.microsoft.com/office/drawing/2014/main" id="{9115BC02-A1F2-4BE7-9BAC-46DF9E12D459}"/>
              </a:ext>
            </a:extLst>
          </p:cNvPr>
          <p:cNvSpPr>
            <a:spLocks/>
          </p:cNvSpPr>
          <p:nvPr/>
        </p:nvSpPr>
        <p:spPr bwMode="auto">
          <a:xfrm>
            <a:off x="3838575" y="2890838"/>
            <a:ext cx="3662363" cy="9096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20420" y="18127"/>
                  <a:pt x="19171" y="15709"/>
                  <a:pt x="17887" y="14416"/>
                </a:cubicBezTo>
                <a:cubicBezTo>
                  <a:pt x="14008" y="10507"/>
                  <a:pt x="10056" y="16993"/>
                  <a:pt x="6162" y="13873"/>
                </a:cubicBezTo>
                <a:cubicBezTo>
                  <a:pt x="3976" y="12122"/>
                  <a:pt x="1874" y="7390"/>
                  <a:pt x="0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25610" name="Text Box 10">
            <a:extLst>
              <a:ext uri="{FF2B5EF4-FFF2-40B4-BE49-F238E27FC236}">
                <a16:creationId xmlns:a16="http://schemas.microsoft.com/office/drawing/2014/main" id="{37629FB9-24BC-4D38-9952-0F7FC3BABD22}"/>
              </a:ext>
            </a:extLst>
          </p:cNvPr>
          <p:cNvSpPr txBox="1">
            <a:spLocks/>
          </p:cNvSpPr>
          <p:nvPr/>
        </p:nvSpPr>
        <p:spPr bwMode="auto">
          <a:xfrm>
            <a:off x="6469063" y="2811463"/>
            <a:ext cx="509428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recursive because def contains term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494E5513-776E-4871-8560-6EE882A643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/>
              <a:t>Example: Directories (aka folders)</a:t>
            </a: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A859553D-7785-4338-9861-AA5D6A130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5262563"/>
            <a:ext cx="123444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627" name="Picture 3">
            <a:extLst>
              <a:ext uri="{FF2B5EF4-FFF2-40B4-BE49-F238E27FC236}">
                <a16:creationId xmlns:a16="http://schemas.microsoft.com/office/drawing/2014/main" id="{2AE7D13D-68D0-46A6-963A-B5E47D75F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4845050"/>
            <a:ext cx="7594600" cy="244157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628" name="Picture 4">
            <a:extLst>
              <a:ext uri="{FF2B5EF4-FFF2-40B4-BE49-F238E27FC236}">
                <a16:creationId xmlns:a16="http://schemas.microsoft.com/office/drawing/2014/main" id="{F45227E2-D27E-4FE8-9C70-C9899DD74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5275263"/>
            <a:ext cx="8450263" cy="2703512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629" name="Picture 5">
            <a:extLst>
              <a:ext uri="{FF2B5EF4-FFF2-40B4-BE49-F238E27FC236}">
                <a16:creationId xmlns:a16="http://schemas.microsoft.com/office/drawing/2014/main" id="{048A035B-88F8-4BBE-A9A9-5E9C927A5E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5759450"/>
            <a:ext cx="9377362" cy="2876550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30" name="Text Box 6">
            <a:extLst>
              <a:ext uri="{FF2B5EF4-FFF2-40B4-BE49-F238E27FC236}">
                <a16:creationId xmlns:a16="http://schemas.microsoft.com/office/drawing/2014/main" id="{81F4353B-EB0B-425F-A40D-CDBDE4B3DC70}"/>
              </a:ext>
            </a:extLst>
          </p:cNvPr>
          <p:cNvSpPr txBox="1">
            <a:spLocks/>
          </p:cNvSpPr>
          <p:nvPr/>
        </p:nvSpPr>
        <p:spPr bwMode="auto">
          <a:xfrm>
            <a:off x="4827588" y="8818563"/>
            <a:ext cx="3348037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</a:pPr>
            <a:r>
              <a:rPr lang="en-US" altLang="en-US" sz="3200" i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file system tree</a:t>
            </a:r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634E781F-ACAB-493B-B006-6CCEABD39587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xfrm>
            <a:off x="952500" y="2265363"/>
            <a:ext cx="11099800" cy="803275"/>
          </a:xfrm>
        </p:spPr>
        <p:txBody>
          <a:bodyPr anchor="t"/>
          <a:lstStyle/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Term: </a:t>
            </a:r>
            <a:r>
              <a:rPr lang="en-US" altLang="en-US" sz="3200">
                <a:solidFill>
                  <a:srgbClr val="C82506"/>
                </a:solidFill>
              </a:rPr>
              <a:t>directory</a:t>
            </a:r>
            <a:endParaRPr lang="en-US" altLang="en-US" sz="32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26632" name="Text Box 8">
            <a:extLst>
              <a:ext uri="{FF2B5EF4-FFF2-40B4-BE49-F238E27FC236}">
                <a16:creationId xmlns:a16="http://schemas.microsoft.com/office/drawing/2014/main" id="{624CD6CB-B7FD-4F6C-AE7E-5DC98F09E7E5}"/>
              </a:ext>
            </a:extLst>
          </p:cNvPr>
          <p:cNvSpPr txBox="1">
            <a:spLocks/>
          </p:cNvSpPr>
          <p:nvPr/>
        </p:nvSpPr>
        <p:spPr bwMode="auto">
          <a:xfrm>
            <a:off x="952500" y="3763963"/>
            <a:ext cx="110998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Def</a:t>
            </a:r>
            <a:r>
              <a:rPr lang="en-US" altLang="en-US" sz="3200"/>
              <a:t>: a collection of files and </a:t>
            </a:r>
            <a:r>
              <a:rPr lang="en-US" altLang="en-US" sz="3200">
                <a:solidFill>
                  <a:srgbClr val="C82506"/>
                </a:solidFill>
              </a:rPr>
              <a:t>directories</a:t>
            </a:r>
            <a:endParaRPr lang="en-US" altLang="en-US" sz="32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26633" name="AutoShape 9">
            <a:extLst>
              <a:ext uri="{FF2B5EF4-FFF2-40B4-BE49-F238E27FC236}">
                <a16:creationId xmlns:a16="http://schemas.microsoft.com/office/drawing/2014/main" id="{C7DB8B7D-A03E-4014-ABC0-F81028B2C4C3}"/>
              </a:ext>
            </a:extLst>
          </p:cNvPr>
          <p:cNvSpPr>
            <a:spLocks/>
          </p:cNvSpPr>
          <p:nvPr/>
        </p:nvSpPr>
        <p:spPr bwMode="auto">
          <a:xfrm>
            <a:off x="3838575" y="2890838"/>
            <a:ext cx="3662363" cy="9096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20420" y="18127"/>
                  <a:pt x="19171" y="15709"/>
                  <a:pt x="17887" y="14416"/>
                </a:cubicBezTo>
                <a:cubicBezTo>
                  <a:pt x="14008" y="10507"/>
                  <a:pt x="10056" y="16993"/>
                  <a:pt x="6162" y="13873"/>
                </a:cubicBezTo>
                <a:cubicBezTo>
                  <a:pt x="3976" y="12122"/>
                  <a:pt x="1874" y="7390"/>
                  <a:pt x="0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26634" name="Text Box 10">
            <a:extLst>
              <a:ext uri="{FF2B5EF4-FFF2-40B4-BE49-F238E27FC236}">
                <a16:creationId xmlns:a16="http://schemas.microsoft.com/office/drawing/2014/main" id="{03C42DCC-6B98-4D7D-AC0A-2DC3C7FB2F38}"/>
              </a:ext>
            </a:extLst>
          </p:cNvPr>
          <p:cNvSpPr txBox="1">
            <a:spLocks/>
          </p:cNvSpPr>
          <p:nvPr/>
        </p:nvSpPr>
        <p:spPr bwMode="auto">
          <a:xfrm>
            <a:off x="6469063" y="2811463"/>
            <a:ext cx="509428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recursive because def contains term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13EE4DE8-3E1D-4BB9-9E25-D251937E5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/>
              <a:t>Example: Directories (aka folders)</a:t>
            </a:r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BCB32133-1AFE-41B9-A598-13EA5E672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5262563"/>
            <a:ext cx="123444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7651" name="Picture 3">
            <a:extLst>
              <a:ext uri="{FF2B5EF4-FFF2-40B4-BE49-F238E27FC236}">
                <a16:creationId xmlns:a16="http://schemas.microsoft.com/office/drawing/2014/main" id="{60BA80D6-2F84-458E-ABC6-C938FDE03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4845050"/>
            <a:ext cx="7594600" cy="244157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7652" name="Picture 4">
            <a:extLst>
              <a:ext uri="{FF2B5EF4-FFF2-40B4-BE49-F238E27FC236}">
                <a16:creationId xmlns:a16="http://schemas.microsoft.com/office/drawing/2014/main" id="{A9A4B158-0363-4CA0-AA64-577383D28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5275263"/>
            <a:ext cx="8450263" cy="2703512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7653" name="Picture 5">
            <a:extLst>
              <a:ext uri="{FF2B5EF4-FFF2-40B4-BE49-F238E27FC236}">
                <a16:creationId xmlns:a16="http://schemas.microsoft.com/office/drawing/2014/main" id="{1B7D45D3-2FC2-4537-8A70-A784BE9D32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5759450"/>
            <a:ext cx="9377362" cy="2876550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654" name="Rectangle 6">
            <a:extLst>
              <a:ext uri="{FF2B5EF4-FFF2-40B4-BE49-F238E27FC236}">
                <a16:creationId xmlns:a16="http://schemas.microsoft.com/office/drawing/2014/main" id="{9F065B30-6C71-4864-949D-0EF0F2719484}"/>
              </a:ext>
            </a:extLst>
          </p:cNvPr>
          <p:cNvSpPr>
            <a:spLocks/>
          </p:cNvSpPr>
          <p:nvPr/>
        </p:nvSpPr>
        <p:spPr bwMode="auto">
          <a:xfrm>
            <a:off x="6724650" y="6426200"/>
            <a:ext cx="1270000" cy="1270000"/>
          </a:xfrm>
          <a:prstGeom prst="rect">
            <a:avLst/>
          </a:prstGeom>
          <a:noFill/>
          <a:ln w="508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27655" name="Text Box 7">
            <a:extLst>
              <a:ext uri="{FF2B5EF4-FFF2-40B4-BE49-F238E27FC236}">
                <a16:creationId xmlns:a16="http://schemas.microsoft.com/office/drawing/2014/main" id="{073396C3-F508-44AF-AAF5-96CFDC1E9D10}"/>
              </a:ext>
            </a:extLst>
          </p:cNvPr>
          <p:cNvSpPr txBox="1">
            <a:spLocks/>
          </p:cNvSpPr>
          <p:nvPr/>
        </p:nvSpPr>
        <p:spPr bwMode="auto">
          <a:xfrm>
            <a:off x="4827588" y="8818563"/>
            <a:ext cx="3348037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</a:pPr>
            <a:r>
              <a:rPr lang="en-US" altLang="en-US" sz="3200" i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file system tree</a:t>
            </a:r>
          </a:p>
        </p:txBody>
      </p:sp>
      <p:sp>
        <p:nvSpPr>
          <p:cNvPr id="27656" name="Rectangle 8">
            <a:extLst>
              <a:ext uri="{FF2B5EF4-FFF2-40B4-BE49-F238E27FC236}">
                <a16:creationId xmlns:a16="http://schemas.microsoft.com/office/drawing/2014/main" id="{9BCD10F7-AE1C-4288-9DA6-868045A7719F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xfrm>
            <a:off x="952500" y="2265363"/>
            <a:ext cx="11099800" cy="803275"/>
          </a:xfrm>
        </p:spPr>
        <p:txBody>
          <a:bodyPr anchor="t"/>
          <a:lstStyle/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Term: </a:t>
            </a:r>
            <a:r>
              <a:rPr lang="en-US" altLang="en-US" sz="3200">
                <a:solidFill>
                  <a:srgbClr val="C82506"/>
                </a:solidFill>
              </a:rPr>
              <a:t>directory</a:t>
            </a:r>
            <a:endParaRPr lang="en-US" altLang="en-US" sz="32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27657" name="Text Box 9">
            <a:extLst>
              <a:ext uri="{FF2B5EF4-FFF2-40B4-BE49-F238E27FC236}">
                <a16:creationId xmlns:a16="http://schemas.microsoft.com/office/drawing/2014/main" id="{24BA45A9-9567-4604-8E0A-6E134D80C0BC}"/>
              </a:ext>
            </a:extLst>
          </p:cNvPr>
          <p:cNvSpPr txBox="1">
            <a:spLocks/>
          </p:cNvSpPr>
          <p:nvPr/>
        </p:nvSpPr>
        <p:spPr bwMode="auto">
          <a:xfrm>
            <a:off x="952500" y="3763963"/>
            <a:ext cx="110998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Def</a:t>
            </a:r>
            <a:r>
              <a:rPr lang="en-US" altLang="en-US" sz="3200"/>
              <a:t>: a collection of files and </a:t>
            </a:r>
            <a:r>
              <a:rPr lang="en-US" altLang="en-US" sz="3200">
                <a:solidFill>
                  <a:srgbClr val="C82506"/>
                </a:solidFill>
              </a:rPr>
              <a:t>directories</a:t>
            </a:r>
            <a:endParaRPr lang="en-US" altLang="en-US" sz="32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27658" name="AutoShape 10">
            <a:extLst>
              <a:ext uri="{FF2B5EF4-FFF2-40B4-BE49-F238E27FC236}">
                <a16:creationId xmlns:a16="http://schemas.microsoft.com/office/drawing/2014/main" id="{764DA104-DC1A-4843-B1EB-E985470599DF}"/>
              </a:ext>
            </a:extLst>
          </p:cNvPr>
          <p:cNvSpPr>
            <a:spLocks/>
          </p:cNvSpPr>
          <p:nvPr/>
        </p:nvSpPr>
        <p:spPr bwMode="auto">
          <a:xfrm>
            <a:off x="3838575" y="2890838"/>
            <a:ext cx="3662363" cy="9096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20420" y="18127"/>
                  <a:pt x="19171" y="15709"/>
                  <a:pt x="17887" y="14416"/>
                </a:cubicBezTo>
                <a:cubicBezTo>
                  <a:pt x="14008" y="10507"/>
                  <a:pt x="10056" y="16993"/>
                  <a:pt x="6162" y="13873"/>
                </a:cubicBezTo>
                <a:cubicBezTo>
                  <a:pt x="3976" y="12122"/>
                  <a:pt x="1874" y="7390"/>
                  <a:pt x="0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27659" name="Text Box 11">
            <a:extLst>
              <a:ext uri="{FF2B5EF4-FFF2-40B4-BE49-F238E27FC236}">
                <a16:creationId xmlns:a16="http://schemas.microsoft.com/office/drawing/2014/main" id="{8DBB1E8C-3F4F-4768-8CC2-70ECA5F8965D}"/>
              </a:ext>
            </a:extLst>
          </p:cNvPr>
          <p:cNvSpPr txBox="1">
            <a:spLocks/>
          </p:cNvSpPr>
          <p:nvPr/>
        </p:nvSpPr>
        <p:spPr bwMode="auto">
          <a:xfrm>
            <a:off x="6469063" y="2811463"/>
            <a:ext cx="509428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recursive because def contains term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CBFC03EE-F6E5-4DA6-98AB-72AE14393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/>
              <a:t>Example: (simplified) JSON Format</a:t>
            </a:r>
          </a:p>
        </p:txBody>
      </p:sp>
      <p:sp>
        <p:nvSpPr>
          <p:cNvPr id="29698" name="Text Box 2">
            <a:extLst>
              <a:ext uri="{FF2B5EF4-FFF2-40B4-BE49-F238E27FC236}">
                <a16:creationId xmlns:a16="http://schemas.microsoft.com/office/drawing/2014/main" id="{872D8FB1-A6BA-45F7-9FC9-FC6226C9E360}"/>
              </a:ext>
            </a:extLst>
          </p:cNvPr>
          <p:cNvSpPr txBox="1">
            <a:spLocks/>
          </p:cNvSpPr>
          <p:nvPr/>
        </p:nvSpPr>
        <p:spPr bwMode="auto">
          <a:xfrm>
            <a:off x="749300" y="2252663"/>
            <a:ext cx="4587875" cy="324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Example JSON Dictionary:</a:t>
            </a:r>
            <a:b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</a:br>
            <a:endParaRPr lang="en-US" altLang="en-US" sz="26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/>
            <a:r>
              <a:rPr lang="en-US" altLang="en-US" sz="2600">
                <a:latin typeface="Courier" charset="0"/>
                <a:ea typeface="Courier" charset="0"/>
                <a:cs typeface="Courier" charset="0"/>
                <a:sym typeface="Courier" charset="0"/>
              </a:rPr>
              <a:t>{</a:t>
            </a:r>
          </a:p>
          <a:p>
            <a:pPr lvl="1" algn="l"/>
            <a:r>
              <a:rPr lang="en-US" altLang="en-US" sz="2600">
                <a:latin typeface="Courier" charset="0"/>
                <a:ea typeface="Courier" charset="0"/>
                <a:cs typeface="Courier" charset="0"/>
                <a:sym typeface="Courier" charset="0"/>
              </a:rPr>
              <a:t>“name”: “alice”,</a:t>
            </a:r>
          </a:p>
          <a:p>
            <a:pPr lvl="1" algn="l"/>
            <a:r>
              <a:rPr lang="en-US" altLang="en-US" sz="2600">
                <a:latin typeface="Courier" charset="0"/>
                <a:ea typeface="Courier" charset="0"/>
                <a:cs typeface="Courier" charset="0"/>
                <a:sym typeface="Courier" charset="0"/>
              </a:rPr>
              <a:t>“grade”: “A”,</a:t>
            </a:r>
          </a:p>
          <a:p>
            <a:pPr lvl="1" algn="l"/>
            <a:r>
              <a:rPr lang="en-US" altLang="en-US" sz="2600">
                <a:latin typeface="Courier" charset="0"/>
                <a:ea typeface="Courier" charset="0"/>
                <a:cs typeface="Courier" charset="0"/>
                <a:sym typeface="Courier" charset="0"/>
              </a:rPr>
              <a:t>“score”: 96</a:t>
            </a:r>
          </a:p>
          <a:p>
            <a:pPr algn="l"/>
            <a:r>
              <a:rPr lang="en-US" altLang="en-US" sz="2600"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  <a:endParaRPr lang="en-US" altLang="en-US" sz="2600" b="1"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2A6F6A3F-2A64-421B-A802-1ED3928B0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/>
              <a:t>Example: (simplified) JSON Format</a:t>
            </a:r>
          </a:p>
        </p:txBody>
      </p:sp>
      <p:sp>
        <p:nvSpPr>
          <p:cNvPr id="30722" name="Text Box 2">
            <a:extLst>
              <a:ext uri="{FF2B5EF4-FFF2-40B4-BE49-F238E27FC236}">
                <a16:creationId xmlns:a16="http://schemas.microsoft.com/office/drawing/2014/main" id="{A4302BA2-CC7B-4BE7-A7B8-BEF65D7DC9EF}"/>
              </a:ext>
            </a:extLst>
          </p:cNvPr>
          <p:cNvSpPr txBox="1">
            <a:spLocks/>
          </p:cNvSpPr>
          <p:nvPr/>
        </p:nvSpPr>
        <p:spPr bwMode="auto">
          <a:xfrm>
            <a:off x="749300" y="2252663"/>
            <a:ext cx="4402138" cy="324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Example JSON Dictionary:</a:t>
            </a:r>
            <a:b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</a:br>
            <a:endParaRPr lang="en-US" altLang="en-US" sz="26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/>
            <a:r>
              <a:rPr lang="en-US" altLang="en-US" sz="260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{</a:t>
            </a:r>
          </a:p>
          <a:p>
            <a:pPr lvl="1" algn="l"/>
            <a:r>
              <a:rPr lang="en-US" altLang="en-US" sz="260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“name”: “alice”,</a:t>
            </a:r>
          </a:p>
          <a:p>
            <a:pPr lvl="1" algn="l"/>
            <a:r>
              <a:rPr lang="en-US" altLang="en-US" sz="260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“grade”: “A”,</a:t>
            </a:r>
          </a:p>
          <a:p>
            <a:pPr lvl="1" algn="l"/>
            <a:r>
              <a:rPr lang="en-US" altLang="en-US" sz="260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“score”: 96</a:t>
            </a:r>
          </a:p>
          <a:p>
            <a:pPr algn="l"/>
            <a:r>
              <a:rPr lang="en-US" altLang="en-US" sz="260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  <a:endParaRPr lang="en-US" altLang="en-US" sz="2600" b="1">
              <a:solidFill>
                <a:srgbClr val="C82506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DB5B39A-FC46-4575-9F56-C369D90E3799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xfrm>
            <a:off x="6604000" y="2252663"/>
            <a:ext cx="5926138" cy="3562350"/>
          </a:xfrm>
        </p:spPr>
        <p:txBody>
          <a:bodyPr anchor="t"/>
          <a:lstStyle/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Term: </a:t>
            </a:r>
            <a:r>
              <a:rPr lang="en-US" altLang="en-US" sz="2600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json-dict</a:t>
            </a:r>
            <a:br>
              <a:rPr lang="en-US" altLang="en-US" sz="2600" i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</a:br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Def:</a:t>
            </a:r>
            <a:r>
              <a:rPr lang="en-US" altLang="en-US" sz="2600"/>
              <a:t> a set of </a:t>
            </a:r>
            <a:r>
              <a:rPr lang="en-US" altLang="en-US" sz="2600" i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json-mapping</a:t>
            </a:r>
            <a:r>
              <a:rPr lang="en-US" altLang="en-US" sz="2600"/>
              <a:t>'s</a:t>
            </a:r>
            <a:br>
              <a:rPr lang="en-US" altLang="en-US" sz="2600"/>
            </a:br>
            <a:endParaRPr lang="en-US" altLang="en-US" sz="2600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01634DE0-AB42-4B57-9E41-1EAE722EA5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/>
              <a:t>Example: (simplified) JSON Format</a:t>
            </a:r>
          </a:p>
        </p:txBody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4B3ACFF7-C7A7-46EC-9C11-01055BED8F89}"/>
              </a:ext>
            </a:extLst>
          </p:cNvPr>
          <p:cNvSpPr txBox="1">
            <a:spLocks/>
          </p:cNvSpPr>
          <p:nvPr/>
        </p:nvSpPr>
        <p:spPr bwMode="auto">
          <a:xfrm>
            <a:off x="749300" y="2252663"/>
            <a:ext cx="4337050" cy="324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Example JSON Dictionary:</a:t>
            </a:r>
            <a:b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</a:br>
            <a:endParaRPr lang="en-US" altLang="en-US" sz="26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/>
            <a:r>
              <a:rPr lang="en-US" altLang="en-US" sz="2600">
                <a:latin typeface="Courier" charset="0"/>
                <a:ea typeface="Courier" charset="0"/>
                <a:cs typeface="Courier" charset="0"/>
                <a:sym typeface="Courier" charset="0"/>
              </a:rPr>
              <a:t>{</a:t>
            </a:r>
          </a:p>
          <a:p>
            <a:pPr lvl="1" algn="l"/>
            <a:r>
              <a:rPr lang="en-US" altLang="en-US" sz="260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“name”: “alice”,</a:t>
            </a:r>
          </a:p>
          <a:p>
            <a:pPr lvl="1" algn="l"/>
            <a:r>
              <a:rPr lang="en-US" altLang="en-US" sz="260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“grade”: “A”,</a:t>
            </a:r>
          </a:p>
          <a:p>
            <a:pPr lvl="1" algn="l"/>
            <a:r>
              <a:rPr lang="en-US" altLang="en-US" sz="260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“score”: 96</a:t>
            </a:r>
          </a:p>
          <a:p>
            <a:pPr algn="l"/>
            <a:r>
              <a:rPr lang="en-US" altLang="en-US" sz="2600"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  <a:endParaRPr lang="en-US" altLang="en-US" sz="2600" b="1"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08D30AB9-EE78-4F8D-BE51-006343FF67F9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xfrm>
            <a:off x="6604000" y="2252663"/>
            <a:ext cx="5926138" cy="3562350"/>
          </a:xfrm>
        </p:spPr>
        <p:txBody>
          <a:bodyPr anchor="t"/>
          <a:lstStyle/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Term: </a:t>
            </a:r>
            <a:r>
              <a:rPr lang="en-US" altLang="en-US" sz="2600" i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json-dict</a:t>
            </a:r>
            <a:br>
              <a:rPr lang="en-US" altLang="en-US" sz="2600" i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</a:br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Def:</a:t>
            </a:r>
            <a:r>
              <a:rPr lang="en-US" altLang="en-US" sz="2600"/>
              <a:t> </a:t>
            </a:r>
            <a:r>
              <a:rPr lang="en-US" altLang="en-US" sz="2600">
                <a:solidFill>
                  <a:srgbClr val="C82506"/>
                </a:solidFill>
              </a:rPr>
              <a:t>a set of </a:t>
            </a:r>
            <a:r>
              <a:rPr lang="en-US" altLang="en-US" sz="2600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json-mapping</a:t>
            </a:r>
            <a:r>
              <a:rPr lang="en-US" altLang="en-US" sz="2600">
                <a:solidFill>
                  <a:srgbClr val="C82506"/>
                </a:solidFill>
              </a:rPr>
              <a:t>'s</a:t>
            </a:r>
            <a:br>
              <a:rPr lang="en-US" altLang="en-US" sz="2600"/>
            </a:br>
            <a:endParaRPr lang="en-US" altLang="en-US" sz="2600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6416FE01-0C93-41A0-BAE2-59960D642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/>
              <a:t>Example: (simplified) JSON Format</a:t>
            </a:r>
          </a:p>
        </p:txBody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315DECCC-FAC6-4C5A-861A-A8BF85F24EEA}"/>
              </a:ext>
            </a:extLst>
          </p:cNvPr>
          <p:cNvSpPr txBox="1">
            <a:spLocks/>
          </p:cNvSpPr>
          <p:nvPr/>
        </p:nvSpPr>
        <p:spPr bwMode="auto">
          <a:xfrm>
            <a:off x="749300" y="2252663"/>
            <a:ext cx="4470400" cy="324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Example JSON Dictionary:</a:t>
            </a:r>
            <a:b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</a:br>
            <a:endParaRPr lang="en-US" altLang="en-US" sz="26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/>
            <a:r>
              <a:rPr lang="en-US" altLang="en-US" sz="2600">
                <a:latin typeface="Courier" charset="0"/>
                <a:ea typeface="Courier" charset="0"/>
                <a:cs typeface="Courier" charset="0"/>
                <a:sym typeface="Courier" charset="0"/>
              </a:rPr>
              <a:t>{</a:t>
            </a:r>
          </a:p>
          <a:p>
            <a:pPr lvl="1" algn="l"/>
            <a:r>
              <a:rPr lang="en-US" altLang="en-US" sz="260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“name”</a:t>
            </a:r>
            <a:r>
              <a:rPr lang="en-US" altLang="en-US" sz="2600">
                <a:latin typeface="Courier" charset="0"/>
                <a:ea typeface="Courier" charset="0"/>
                <a:cs typeface="Courier" charset="0"/>
                <a:sym typeface="Courier" charset="0"/>
              </a:rPr>
              <a:t>: </a:t>
            </a:r>
            <a:r>
              <a:rPr lang="en-US" altLang="en-US" sz="260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“alice”</a:t>
            </a:r>
            <a:r>
              <a:rPr lang="en-US" altLang="en-US" sz="2600">
                <a:latin typeface="Courier" charset="0"/>
                <a:ea typeface="Courier" charset="0"/>
                <a:cs typeface="Courier" charset="0"/>
                <a:sym typeface="Courier" charset="0"/>
              </a:rPr>
              <a:t>,</a:t>
            </a:r>
          </a:p>
          <a:p>
            <a:pPr lvl="1" algn="l"/>
            <a:r>
              <a:rPr lang="en-US" altLang="en-US" sz="260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“grade”</a:t>
            </a:r>
            <a:r>
              <a:rPr lang="en-US" altLang="en-US" sz="2600">
                <a:latin typeface="Courier" charset="0"/>
                <a:ea typeface="Courier" charset="0"/>
                <a:cs typeface="Courier" charset="0"/>
                <a:sym typeface="Courier" charset="0"/>
              </a:rPr>
              <a:t>: </a:t>
            </a:r>
            <a:r>
              <a:rPr lang="en-US" altLang="en-US" sz="260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“A”</a:t>
            </a:r>
            <a:r>
              <a:rPr lang="en-US" altLang="en-US" sz="2600">
                <a:latin typeface="Courier" charset="0"/>
                <a:ea typeface="Courier" charset="0"/>
                <a:cs typeface="Courier" charset="0"/>
                <a:sym typeface="Courier" charset="0"/>
              </a:rPr>
              <a:t>,</a:t>
            </a:r>
          </a:p>
          <a:p>
            <a:pPr lvl="1" algn="l"/>
            <a:r>
              <a:rPr lang="en-US" altLang="en-US" sz="260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“score”</a:t>
            </a:r>
            <a:r>
              <a:rPr lang="en-US" altLang="en-US" sz="2600">
                <a:latin typeface="Courier" charset="0"/>
                <a:ea typeface="Courier" charset="0"/>
                <a:cs typeface="Courier" charset="0"/>
                <a:sym typeface="Courier" charset="0"/>
              </a:rPr>
              <a:t>: </a:t>
            </a:r>
            <a:r>
              <a:rPr lang="en-US" altLang="en-US" sz="260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96</a:t>
            </a:r>
            <a:endParaRPr lang="en-US" altLang="en-US" sz="2600"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algn="l"/>
            <a:r>
              <a:rPr lang="en-US" altLang="en-US" sz="2600"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  <a:endParaRPr lang="en-US" altLang="en-US" sz="2600" b="1"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54A80012-B5DA-4C02-B4C1-3D22507724B0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xfrm>
            <a:off x="6604000" y="2252663"/>
            <a:ext cx="5926138" cy="3562350"/>
          </a:xfrm>
        </p:spPr>
        <p:txBody>
          <a:bodyPr anchor="t"/>
          <a:lstStyle/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Term: </a:t>
            </a:r>
            <a:r>
              <a:rPr lang="en-US" altLang="en-US" sz="2600" i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json-dict</a:t>
            </a:r>
            <a:br>
              <a:rPr lang="en-US" altLang="en-US" sz="2600" i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</a:br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Def:</a:t>
            </a:r>
            <a:r>
              <a:rPr lang="en-US" altLang="en-US" sz="2600"/>
              <a:t> a set of </a:t>
            </a:r>
            <a:r>
              <a:rPr lang="en-US" altLang="en-US" sz="2600" i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json-mapping</a:t>
            </a:r>
            <a:r>
              <a:rPr lang="en-US" altLang="en-US" sz="2600"/>
              <a:t>'s</a:t>
            </a:r>
            <a:br>
              <a:rPr lang="en-US" altLang="en-US" sz="2600"/>
            </a:br>
            <a:endParaRPr lang="en-US" altLang="en-US" sz="2600"/>
          </a:p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Term:</a:t>
            </a:r>
            <a:r>
              <a:rPr lang="en-US" altLang="en-US" sz="2600"/>
              <a:t> </a:t>
            </a:r>
            <a:r>
              <a:rPr lang="en-US" altLang="en-US" sz="2600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json-mapping</a:t>
            </a:r>
            <a:br>
              <a:rPr lang="en-US" altLang="en-US" sz="2600">
                <a:solidFill>
                  <a:srgbClr val="C82506"/>
                </a:solidFill>
              </a:rPr>
            </a:br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Def:</a:t>
            </a:r>
            <a:r>
              <a:rPr lang="en-US" altLang="en-US" sz="2600"/>
              <a:t> a </a:t>
            </a:r>
            <a:r>
              <a:rPr lang="en-US" altLang="en-US" sz="2600" i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json-string</a:t>
            </a:r>
            <a:r>
              <a:rPr lang="en-US" altLang="en-US" sz="2600"/>
              <a:t> </a:t>
            </a:r>
            <a:r>
              <a:rPr lang="en-US" altLang="en-US" sz="2600">
                <a:solidFill>
                  <a:srgbClr val="C82506"/>
                </a:solidFill>
              </a:rPr>
              <a:t>(KEY)</a:t>
            </a:r>
            <a:r>
              <a:rPr lang="en-US" altLang="en-US" sz="2600"/>
              <a:t> paired with a</a:t>
            </a:r>
            <a:br>
              <a:rPr lang="en-US" altLang="en-US" sz="2600"/>
            </a:br>
            <a:r>
              <a:rPr lang="en-US" altLang="en-US" sz="2600"/>
              <a:t>        </a:t>
            </a:r>
            <a:r>
              <a:rPr lang="en-US" altLang="en-US" sz="2600" i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json-string </a:t>
            </a:r>
            <a:r>
              <a:rPr lang="en-US" altLang="en-US" sz="2600"/>
              <a:t>OR </a:t>
            </a:r>
            <a:r>
              <a:rPr lang="en-US" altLang="en-US" sz="2600" i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json-number</a:t>
            </a:r>
            <a:r>
              <a:rPr lang="en-US" altLang="en-US" sz="2600"/>
              <a:t> </a:t>
            </a:r>
            <a:br>
              <a:rPr lang="en-US" altLang="en-US" sz="2600"/>
            </a:br>
            <a:r>
              <a:rPr lang="en-US" altLang="en-US" sz="2600"/>
              <a:t>        OR </a:t>
            </a:r>
            <a:r>
              <a:rPr lang="en-US" altLang="en-US" sz="2600" i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json-dict</a:t>
            </a:r>
            <a:r>
              <a:rPr lang="en-US" altLang="en-US" sz="2600"/>
              <a:t> </a:t>
            </a:r>
            <a:r>
              <a:rPr lang="en-US" altLang="en-US" sz="2600">
                <a:solidFill>
                  <a:schemeClr val="accent1"/>
                </a:solidFill>
              </a:rPr>
              <a:t>(VALUE)</a:t>
            </a:r>
            <a:endParaRPr lang="en-US" altLang="en-US" sz="26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32772" name="AutoShape 4">
            <a:extLst>
              <a:ext uri="{FF2B5EF4-FFF2-40B4-BE49-F238E27FC236}">
                <a16:creationId xmlns:a16="http://schemas.microsoft.com/office/drawing/2014/main" id="{08FEE4D3-9ABA-4354-BFAB-BB1F56D651E4}"/>
              </a:ext>
            </a:extLst>
          </p:cNvPr>
          <p:cNvSpPr>
            <a:spLocks/>
          </p:cNvSpPr>
          <p:nvPr/>
        </p:nvSpPr>
        <p:spPr bwMode="auto">
          <a:xfrm rot="16200000">
            <a:off x="1295400" y="4826000"/>
            <a:ext cx="819150" cy="81915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2773" name="AutoShape 5">
            <a:extLst>
              <a:ext uri="{FF2B5EF4-FFF2-40B4-BE49-F238E27FC236}">
                <a16:creationId xmlns:a16="http://schemas.microsoft.com/office/drawing/2014/main" id="{0341CC47-E997-4FFF-857D-8C3FBFFBEA95}"/>
              </a:ext>
            </a:extLst>
          </p:cNvPr>
          <p:cNvSpPr>
            <a:spLocks/>
          </p:cNvSpPr>
          <p:nvPr/>
        </p:nvSpPr>
        <p:spPr bwMode="auto">
          <a:xfrm rot="16200000">
            <a:off x="2679700" y="4826000"/>
            <a:ext cx="819150" cy="81915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2774" name="Text Box 6">
            <a:extLst>
              <a:ext uri="{FF2B5EF4-FFF2-40B4-BE49-F238E27FC236}">
                <a16:creationId xmlns:a16="http://schemas.microsoft.com/office/drawing/2014/main" id="{F7C1553D-46B4-4163-8662-53C03E3D5F2D}"/>
              </a:ext>
            </a:extLst>
          </p:cNvPr>
          <p:cNvSpPr txBox="1">
            <a:spLocks/>
          </p:cNvSpPr>
          <p:nvPr/>
        </p:nvSpPr>
        <p:spPr bwMode="auto">
          <a:xfrm>
            <a:off x="1281113" y="5676900"/>
            <a:ext cx="84613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800">
                <a:solidFill>
                  <a:srgbClr val="C82506"/>
                </a:solidFill>
              </a:rPr>
              <a:t>keys</a:t>
            </a:r>
          </a:p>
        </p:txBody>
      </p:sp>
      <p:sp>
        <p:nvSpPr>
          <p:cNvPr id="32775" name="Text Box 7">
            <a:extLst>
              <a:ext uri="{FF2B5EF4-FFF2-40B4-BE49-F238E27FC236}">
                <a16:creationId xmlns:a16="http://schemas.microsoft.com/office/drawing/2014/main" id="{E756599A-C5FA-4238-B9BD-39609D8CFB33}"/>
              </a:ext>
            </a:extLst>
          </p:cNvPr>
          <p:cNvSpPr txBox="1">
            <a:spLocks/>
          </p:cNvSpPr>
          <p:nvPr/>
        </p:nvSpPr>
        <p:spPr bwMode="auto">
          <a:xfrm>
            <a:off x="2517775" y="5676900"/>
            <a:ext cx="114141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values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DCB0B696-C564-4E16-8E3E-CA577340BD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/>
              <a:t>Example: (simplified) JSON Format</a:t>
            </a:r>
          </a:p>
        </p:txBody>
      </p:sp>
      <p:sp>
        <p:nvSpPr>
          <p:cNvPr id="33794" name="Text Box 2">
            <a:extLst>
              <a:ext uri="{FF2B5EF4-FFF2-40B4-BE49-F238E27FC236}">
                <a16:creationId xmlns:a16="http://schemas.microsoft.com/office/drawing/2014/main" id="{D70D874D-8043-415B-847F-4263D848EC82}"/>
              </a:ext>
            </a:extLst>
          </p:cNvPr>
          <p:cNvSpPr txBox="1">
            <a:spLocks/>
          </p:cNvSpPr>
          <p:nvPr/>
        </p:nvSpPr>
        <p:spPr bwMode="auto">
          <a:xfrm>
            <a:off x="749300" y="2252663"/>
            <a:ext cx="4389438" cy="324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Example JSON Dictionary:</a:t>
            </a:r>
            <a:b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</a:br>
            <a:endParaRPr lang="en-US" altLang="en-US" sz="26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/>
            <a:r>
              <a:rPr lang="en-US" altLang="en-US" sz="2600">
                <a:latin typeface="Courier" charset="0"/>
                <a:ea typeface="Courier" charset="0"/>
                <a:cs typeface="Courier" charset="0"/>
                <a:sym typeface="Courier" charset="0"/>
              </a:rPr>
              <a:t>{</a:t>
            </a:r>
          </a:p>
          <a:p>
            <a:pPr lvl="1" algn="l"/>
            <a:r>
              <a:rPr lang="en-US" altLang="en-US" sz="2600">
                <a:latin typeface="Courier" charset="0"/>
                <a:ea typeface="Courier" charset="0"/>
                <a:cs typeface="Courier" charset="0"/>
                <a:sym typeface="Courier" charset="0"/>
              </a:rPr>
              <a:t>“name”: “alice”,</a:t>
            </a:r>
          </a:p>
          <a:p>
            <a:pPr lvl="1" algn="l"/>
            <a:r>
              <a:rPr lang="en-US" altLang="en-US" sz="2600">
                <a:latin typeface="Courier" charset="0"/>
                <a:ea typeface="Courier" charset="0"/>
                <a:cs typeface="Courier" charset="0"/>
                <a:sym typeface="Courier" charset="0"/>
              </a:rPr>
              <a:t>“grade”: “A”,</a:t>
            </a:r>
          </a:p>
          <a:p>
            <a:pPr lvl="1" algn="l"/>
            <a:r>
              <a:rPr lang="en-US" altLang="en-US" sz="2600">
                <a:latin typeface="Courier" charset="0"/>
                <a:ea typeface="Courier" charset="0"/>
                <a:cs typeface="Courier" charset="0"/>
                <a:sym typeface="Courier" charset="0"/>
              </a:rPr>
              <a:t>“score”: 96</a:t>
            </a:r>
          </a:p>
          <a:p>
            <a:pPr algn="l"/>
            <a:r>
              <a:rPr lang="en-US" altLang="en-US" sz="2600"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  <a:endParaRPr lang="en-US" altLang="en-US" sz="2600" b="1"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4F0A54F-5BD6-4536-9FE1-B4068CCA737E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xfrm>
            <a:off x="6604000" y="2252663"/>
            <a:ext cx="5926138" cy="3562350"/>
          </a:xfrm>
        </p:spPr>
        <p:txBody>
          <a:bodyPr anchor="t"/>
          <a:lstStyle/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Term: </a:t>
            </a:r>
            <a:r>
              <a:rPr lang="en-US" altLang="en-US" sz="2600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json-dict</a:t>
            </a:r>
            <a:br>
              <a:rPr lang="en-US" altLang="en-US" sz="2600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</a:br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Def:</a:t>
            </a:r>
            <a:r>
              <a:rPr lang="en-US" altLang="en-US" sz="2600"/>
              <a:t> a set of </a:t>
            </a:r>
            <a:r>
              <a:rPr lang="en-US" altLang="en-US" sz="2600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json-mapping</a:t>
            </a:r>
            <a:r>
              <a:rPr lang="en-US" altLang="en-US" sz="2600">
                <a:solidFill>
                  <a:srgbClr val="C82506"/>
                </a:solidFill>
              </a:rPr>
              <a:t>'s</a:t>
            </a:r>
            <a:br>
              <a:rPr lang="en-US" altLang="en-US" sz="2600">
                <a:solidFill>
                  <a:srgbClr val="C82506"/>
                </a:solidFill>
              </a:rPr>
            </a:br>
            <a:endParaRPr lang="en-US" altLang="en-US" sz="2600"/>
          </a:p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Term:</a:t>
            </a:r>
            <a:r>
              <a:rPr lang="en-US" altLang="en-US" sz="2600"/>
              <a:t> </a:t>
            </a:r>
            <a:r>
              <a:rPr lang="en-US" altLang="en-US" sz="2600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json-mapping</a:t>
            </a:r>
            <a:br>
              <a:rPr lang="en-US" altLang="en-US" sz="2600"/>
            </a:br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Def:</a:t>
            </a:r>
            <a:r>
              <a:rPr lang="en-US" altLang="en-US" sz="2600"/>
              <a:t> a </a:t>
            </a:r>
            <a:r>
              <a:rPr lang="en-US" altLang="en-US" sz="2600" i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json-string</a:t>
            </a:r>
            <a:r>
              <a:rPr lang="en-US" altLang="en-US" sz="2600"/>
              <a:t> (KEY) paired with a</a:t>
            </a:r>
            <a:br>
              <a:rPr lang="en-US" altLang="en-US" sz="2600"/>
            </a:br>
            <a:r>
              <a:rPr lang="en-US" altLang="en-US" sz="2600"/>
              <a:t>        </a:t>
            </a:r>
            <a:r>
              <a:rPr lang="en-US" altLang="en-US" sz="2600" i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json-string </a:t>
            </a:r>
            <a:r>
              <a:rPr lang="en-US" altLang="en-US" sz="2600"/>
              <a:t>OR </a:t>
            </a:r>
            <a:r>
              <a:rPr lang="en-US" altLang="en-US" sz="2600" i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json-number</a:t>
            </a:r>
            <a:r>
              <a:rPr lang="en-US" altLang="en-US" sz="2600"/>
              <a:t> </a:t>
            </a:r>
            <a:br>
              <a:rPr lang="en-US" altLang="en-US" sz="2600"/>
            </a:br>
            <a:r>
              <a:rPr lang="en-US" altLang="en-US" sz="2600"/>
              <a:t>        OR </a:t>
            </a:r>
            <a:r>
              <a:rPr lang="en-US" altLang="en-US" sz="2600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json-dict</a:t>
            </a:r>
            <a:r>
              <a:rPr lang="en-US" altLang="en-US" sz="2600">
                <a:solidFill>
                  <a:srgbClr val="C82506"/>
                </a:solidFill>
              </a:rPr>
              <a:t> </a:t>
            </a:r>
            <a:r>
              <a:rPr lang="en-US" altLang="en-US" sz="2600"/>
              <a:t>(VALUE)</a:t>
            </a:r>
            <a:endParaRPr lang="en-US" altLang="en-US" sz="26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33796" name="Line 4">
            <a:extLst>
              <a:ext uri="{FF2B5EF4-FFF2-40B4-BE49-F238E27FC236}">
                <a16:creationId xmlns:a16="http://schemas.microsoft.com/office/drawing/2014/main" id="{EA6091EE-ED2D-4918-B2BF-6542D0959A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09050" y="3152775"/>
            <a:ext cx="776288" cy="776288"/>
          </a:xfrm>
          <a:prstGeom prst="line">
            <a:avLst/>
          </a:prstGeom>
          <a:noFill/>
          <a:ln w="63500" cap="flat" cmpd="sng">
            <a:solidFill>
              <a:srgbClr val="C8250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33797" name="AutoShape 5">
            <a:extLst>
              <a:ext uri="{FF2B5EF4-FFF2-40B4-BE49-F238E27FC236}">
                <a16:creationId xmlns:a16="http://schemas.microsoft.com/office/drawing/2014/main" id="{D72170D7-37D5-4220-8579-B3EF9A9A3902}"/>
              </a:ext>
            </a:extLst>
          </p:cNvPr>
          <p:cNvSpPr>
            <a:spLocks/>
          </p:cNvSpPr>
          <p:nvPr/>
        </p:nvSpPr>
        <p:spPr bwMode="auto">
          <a:xfrm>
            <a:off x="5440363" y="2584450"/>
            <a:ext cx="2389187" cy="2800350"/>
          </a:xfrm>
          <a:custGeom>
            <a:avLst/>
            <a:gdLst>
              <a:gd name="T0" fmla="+- 0 13276 4953"/>
              <a:gd name="T1" fmla="*/ T0 w 16647"/>
              <a:gd name="T2" fmla="*/ 10800 h 21600"/>
              <a:gd name="T3" fmla="+- 0 13276 4953"/>
              <a:gd name="T4" fmla="*/ T3 w 16647"/>
              <a:gd name="T5" fmla="*/ 10800 h 21600"/>
              <a:gd name="T6" fmla="+- 0 13276 4953"/>
              <a:gd name="T7" fmla="*/ T6 w 16647"/>
              <a:gd name="T8" fmla="*/ 10800 h 21600"/>
              <a:gd name="T9" fmla="+- 0 13276 4953"/>
              <a:gd name="T10" fmla="*/ T9 w 16647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647" h="21600">
                <a:moveTo>
                  <a:pt x="16647" y="21600"/>
                </a:moveTo>
                <a:cubicBezTo>
                  <a:pt x="-1913" y="15915"/>
                  <a:pt x="-4953" y="8715"/>
                  <a:pt x="7526" y="0"/>
                </a:cubicBezTo>
              </a:path>
            </a:pathLst>
          </a:custGeom>
          <a:noFill/>
          <a:ln w="63500" cap="flat" cmpd="sng">
            <a:solidFill>
              <a:srgbClr val="C82506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" name="Text Box 6">
            <a:extLst>
              <a:ext uri="{FF2B5EF4-FFF2-40B4-BE49-F238E27FC236}">
                <a16:creationId xmlns:a16="http://schemas.microsoft.com/office/drawing/2014/main" id="{7C5A55C2-13C8-4B9B-A108-19A13B86BEDA}"/>
              </a:ext>
            </a:extLst>
          </p:cNvPr>
          <p:cNvSpPr txBox="1">
            <a:spLocks/>
          </p:cNvSpPr>
          <p:nvPr/>
        </p:nvSpPr>
        <p:spPr bwMode="auto">
          <a:xfrm>
            <a:off x="3071813" y="6002338"/>
            <a:ext cx="685958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800">
                <a:solidFill>
                  <a:srgbClr val="C82506"/>
                </a:solidFill>
              </a:rPr>
              <a:t>recursive self reference isn’t always direct!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7136CEC8-E8CF-4822-8EC5-87598C39C7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/>
              <a:t>Example: (simplified) JSON Format</a:t>
            </a:r>
          </a:p>
        </p:txBody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AAB57883-82AC-4519-9B5D-6ED8729D599A}"/>
              </a:ext>
            </a:extLst>
          </p:cNvPr>
          <p:cNvSpPr txBox="1">
            <a:spLocks/>
          </p:cNvSpPr>
          <p:nvPr/>
        </p:nvSpPr>
        <p:spPr bwMode="auto">
          <a:xfrm>
            <a:off x="749300" y="2252663"/>
            <a:ext cx="5586413" cy="479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Example JSON Dictionary:</a:t>
            </a:r>
            <a:b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</a:br>
            <a:endParaRPr lang="en-US" altLang="en-US" sz="26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/>
            <a:r>
              <a:rPr lang="en-US" altLang="en-US" sz="2600">
                <a:latin typeface="Courier" charset="0"/>
                <a:ea typeface="Courier" charset="0"/>
                <a:cs typeface="Courier" charset="0"/>
                <a:sym typeface="Courier" charset="0"/>
              </a:rPr>
              <a:t>{</a:t>
            </a:r>
          </a:p>
          <a:p>
            <a:pPr lvl="1" algn="l"/>
            <a:r>
              <a:rPr lang="en-US" altLang="en-US" sz="2600">
                <a:latin typeface="Courier" charset="0"/>
                <a:ea typeface="Courier" charset="0"/>
                <a:cs typeface="Courier" charset="0"/>
                <a:sym typeface="Courier" charset="0"/>
              </a:rPr>
              <a:t>“name”: “alice”,</a:t>
            </a:r>
          </a:p>
          <a:p>
            <a:pPr lvl="1" algn="l"/>
            <a:r>
              <a:rPr lang="en-US" altLang="en-US" sz="2600">
                <a:latin typeface="Courier" charset="0"/>
                <a:ea typeface="Courier" charset="0"/>
                <a:cs typeface="Courier" charset="0"/>
                <a:sym typeface="Courier" charset="0"/>
              </a:rPr>
              <a:t>“grade”: “A”,</a:t>
            </a:r>
          </a:p>
          <a:p>
            <a:pPr lvl="1" algn="l"/>
            <a:r>
              <a:rPr lang="en-US" altLang="en-US" sz="2600">
                <a:latin typeface="Courier" charset="0"/>
                <a:ea typeface="Courier" charset="0"/>
                <a:cs typeface="Courier" charset="0"/>
                <a:sym typeface="Courier" charset="0"/>
              </a:rPr>
              <a:t>“score”: 96,</a:t>
            </a:r>
          </a:p>
          <a:p>
            <a:pPr lvl="1" algn="l"/>
            <a:r>
              <a:rPr lang="en-US" altLang="en-US" sz="2600">
                <a:latin typeface="Courier" charset="0"/>
                <a:ea typeface="Courier" charset="0"/>
                <a:cs typeface="Courier" charset="0"/>
                <a:sym typeface="Courier" charset="0"/>
              </a:rPr>
              <a:t>“exams”: </a:t>
            </a:r>
            <a:r>
              <a:rPr lang="en-US" altLang="en-US" sz="2600" b="1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{</a:t>
            </a:r>
          </a:p>
          <a:p>
            <a:pPr lvl="1" algn="l"/>
            <a:r>
              <a:rPr lang="en-US" altLang="en-US" sz="2600" b="1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“midterm”: 94,</a:t>
            </a:r>
          </a:p>
          <a:p>
            <a:pPr lvl="1" algn="l"/>
            <a:r>
              <a:rPr lang="en-US" altLang="en-US" sz="2600" b="1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“final”: 98</a:t>
            </a:r>
          </a:p>
          <a:p>
            <a:pPr lvl="1" algn="l"/>
            <a:r>
              <a:rPr lang="en-US" altLang="en-US" sz="2600" b="1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</a:p>
          <a:p>
            <a:pPr algn="l"/>
            <a:r>
              <a:rPr lang="en-US" altLang="en-US" sz="2600"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  <a:endParaRPr lang="en-US" altLang="en-US" sz="2600" b="1"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50EE4338-77F7-4127-97C5-CA137B86097F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xfrm>
            <a:off x="6604000" y="2252663"/>
            <a:ext cx="5926138" cy="3562350"/>
          </a:xfrm>
        </p:spPr>
        <p:txBody>
          <a:bodyPr anchor="t"/>
          <a:lstStyle/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Term: </a:t>
            </a:r>
            <a:r>
              <a:rPr lang="en-US" altLang="en-US" sz="2600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json-dict</a:t>
            </a:r>
            <a:br>
              <a:rPr lang="en-US" altLang="en-US" sz="2600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</a:br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Def:</a:t>
            </a:r>
            <a:r>
              <a:rPr lang="en-US" altLang="en-US" sz="2600"/>
              <a:t> a set of </a:t>
            </a:r>
            <a:r>
              <a:rPr lang="en-US" altLang="en-US" sz="2600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json-mapping</a:t>
            </a:r>
            <a:r>
              <a:rPr lang="en-US" altLang="en-US" sz="2600">
                <a:solidFill>
                  <a:srgbClr val="C82506"/>
                </a:solidFill>
              </a:rPr>
              <a:t>'s</a:t>
            </a:r>
            <a:br>
              <a:rPr lang="en-US" altLang="en-US" sz="2600">
                <a:solidFill>
                  <a:srgbClr val="C82506"/>
                </a:solidFill>
              </a:rPr>
            </a:br>
            <a:endParaRPr lang="en-US" altLang="en-US" sz="2600"/>
          </a:p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Term:</a:t>
            </a:r>
            <a:r>
              <a:rPr lang="en-US" altLang="en-US" sz="2600"/>
              <a:t> </a:t>
            </a:r>
            <a:r>
              <a:rPr lang="en-US" altLang="en-US" sz="2600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json-mapping</a:t>
            </a:r>
            <a:br>
              <a:rPr lang="en-US" altLang="en-US" sz="2600"/>
            </a:br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Def:</a:t>
            </a:r>
            <a:r>
              <a:rPr lang="en-US" altLang="en-US" sz="2600"/>
              <a:t> a </a:t>
            </a:r>
            <a:r>
              <a:rPr lang="en-US" altLang="en-US" sz="2600" i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json-string</a:t>
            </a:r>
            <a:r>
              <a:rPr lang="en-US" altLang="en-US" sz="2600"/>
              <a:t> (KEY) paired with a</a:t>
            </a:r>
            <a:br>
              <a:rPr lang="en-US" altLang="en-US" sz="2600"/>
            </a:br>
            <a:r>
              <a:rPr lang="en-US" altLang="en-US" sz="2600"/>
              <a:t>        </a:t>
            </a:r>
            <a:r>
              <a:rPr lang="en-US" altLang="en-US" sz="2600" i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json-string </a:t>
            </a:r>
            <a:r>
              <a:rPr lang="en-US" altLang="en-US" sz="2600"/>
              <a:t>OR </a:t>
            </a:r>
            <a:r>
              <a:rPr lang="en-US" altLang="en-US" sz="2600" i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json-number</a:t>
            </a:r>
            <a:r>
              <a:rPr lang="en-US" altLang="en-US" sz="2600"/>
              <a:t> </a:t>
            </a:r>
            <a:br>
              <a:rPr lang="en-US" altLang="en-US" sz="2600"/>
            </a:br>
            <a:r>
              <a:rPr lang="en-US" altLang="en-US" sz="2600"/>
              <a:t>        OR </a:t>
            </a:r>
            <a:r>
              <a:rPr lang="en-US" altLang="en-US" sz="2600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json-dict</a:t>
            </a:r>
            <a:r>
              <a:rPr lang="en-US" altLang="en-US" sz="2600">
                <a:solidFill>
                  <a:srgbClr val="C82506"/>
                </a:solidFill>
              </a:rPr>
              <a:t> </a:t>
            </a:r>
            <a:r>
              <a:rPr lang="en-US" altLang="en-US" sz="2600"/>
              <a:t>(VALUE)</a:t>
            </a:r>
            <a:endParaRPr lang="en-US" altLang="en-US" sz="26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FEA0C996-0B64-4838-BCC4-AC92B6B390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/>
              <a:t>Example: (simplified) JSON Format</a:t>
            </a:r>
          </a:p>
        </p:txBody>
      </p:sp>
      <p:sp>
        <p:nvSpPr>
          <p:cNvPr id="35842" name="Text Box 2">
            <a:extLst>
              <a:ext uri="{FF2B5EF4-FFF2-40B4-BE49-F238E27FC236}">
                <a16:creationId xmlns:a16="http://schemas.microsoft.com/office/drawing/2014/main" id="{BEED78FC-0542-40F0-8DE2-AC515D397842}"/>
              </a:ext>
            </a:extLst>
          </p:cNvPr>
          <p:cNvSpPr txBox="1">
            <a:spLocks/>
          </p:cNvSpPr>
          <p:nvPr/>
        </p:nvSpPr>
        <p:spPr bwMode="auto">
          <a:xfrm>
            <a:off x="749300" y="2252663"/>
            <a:ext cx="6551613" cy="538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Example JSON Dictionary:</a:t>
            </a:r>
            <a:b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</a:br>
            <a:endParaRPr lang="en-US" altLang="en-US" sz="26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/>
            <a:r>
              <a:rPr lang="en-US" altLang="en-US" sz="2600">
                <a:latin typeface="Courier" charset="0"/>
                <a:ea typeface="Courier" charset="0"/>
                <a:cs typeface="Courier" charset="0"/>
                <a:sym typeface="Courier" charset="0"/>
              </a:rPr>
              <a:t>{</a:t>
            </a:r>
          </a:p>
          <a:p>
            <a:pPr lvl="1" algn="l"/>
            <a:r>
              <a:rPr lang="en-US" altLang="en-US" sz="2600">
                <a:latin typeface="Courier" charset="0"/>
                <a:ea typeface="Courier" charset="0"/>
                <a:cs typeface="Courier" charset="0"/>
                <a:sym typeface="Courier" charset="0"/>
              </a:rPr>
              <a:t>“name”: “alice”,</a:t>
            </a:r>
          </a:p>
          <a:p>
            <a:pPr lvl="1" algn="l"/>
            <a:r>
              <a:rPr lang="en-US" altLang="en-US" sz="2600">
                <a:latin typeface="Courier" charset="0"/>
                <a:ea typeface="Courier" charset="0"/>
                <a:cs typeface="Courier" charset="0"/>
                <a:sym typeface="Courier" charset="0"/>
              </a:rPr>
              <a:t>“grade”: “A”,</a:t>
            </a:r>
          </a:p>
          <a:p>
            <a:pPr lvl="1" algn="l"/>
            <a:r>
              <a:rPr lang="en-US" altLang="en-US" sz="2600">
                <a:latin typeface="Courier" charset="0"/>
                <a:ea typeface="Courier" charset="0"/>
                <a:cs typeface="Courier" charset="0"/>
                <a:sym typeface="Courier" charset="0"/>
              </a:rPr>
              <a:t>“score”: 96,</a:t>
            </a:r>
          </a:p>
          <a:p>
            <a:pPr lvl="1" algn="l"/>
            <a:r>
              <a:rPr lang="en-US" altLang="en-US" sz="2600">
                <a:latin typeface="Courier" charset="0"/>
                <a:ea typeface="Courier" charset="0"/>
                <a:cs typeface="Courier" charset="0"/>
                <a:sym typeface="Courier" charset="0"/>
              </a:rPr>
              <a:t>“exams”: {</a:t>
            </a:r>
          </a:p>
          <a:p>
            <a:pPr lvl="1" algn="l"/>
            <a:r>
              <a:rPr lang="en-US" altLang="en-US" sz="2600">
                <a:latin typeface="Courier" charset="0"/>
                <a:ea typeface="Courier" charset="0"/>
                <a:cs typeface="Courier" charset="0"/>
                <a:sym typeface="Courier" charset="0"/>
              </a:rPr>
              <a:t>  “midterm”: </a:t>
            </a:r>
            <a:r>
              <a:rPr lang="en-US" altLang="en-US" sz="2600" b="1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{“points”:94,</a:t>
            </a:r>
          </a:p>
          <a:p>
            <a:pPr lvl="1" algn="l"/>
            <a:r>
              <a:rPr lang="en-US" altLang="en-US" sz="2600" b="1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          “total”:100}</a:t>
            </a:r>
            <a:r>
              <a:rPr lang="en-US" altLang="en-US" sz="2600">
                <a:latin typeface="Courier" charset="0"/>
                <a:ea typeface="Courier" charset="0"/>
                <a:cs typeface="Courier" charset="0"/>
                <a:sym typeface="Courier" charset="0"/>
              </a:rPr>
              <a:t>,</a:t>
            </a:r>
          </a:p>
          <a:p>
            <a:pPr lvl="1" algn="l"/>
            <a:r>
              <a:rPr lang="en-US" altLang="en-US" sz="2600">
                <a:latin typeface="Courier" charset="0"/>
                <a:ea typeface="Courier" charset="0"/>
                <a:cs typeface="Courier" charset="0"/>
                <a:sym typeface="Courier" charset="0"/>
              </a:rPr>
              <a:t>  “final”: </a:t>
            </a:r>
            <a:r>
              <a:rPr lang="en-US" altLang="en-US" sz="2600" b="1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{“points”: 98,</a:t>
            </a:r>
          </a:p>
          <a:p>
            <a:pPr lvl="1" algn="l"/>
            <a:r>
              <a:rPr lang="en-US" altLang="en-US" sz="2600" b="1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        “total”: 100}</a:t>
            </a:r>
            <a:endParaRPr lang="en-US" altLang="en-US" sz="2600">
              <a:solidFill>
                <a:srgbClr val="C82506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lvl="1" algn="l"/>
            <a:r>
              <a:rPr lang="en-US" altLang="en-US" sz="2600"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</a:p>
          <a:p>
            <a:pPr algn="l"/>
            <a:r>
              <a:rPr lang="en-US" altLang="en-US" sz="2600"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  <a:endParaRPr lang="en-US" altLang="en-US" sz="2600" b="1"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81DA9262-145E-48B7-B4F8-69A46AFC65EE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xfrm>
            <a:off x="6604000" y="2252663"/>
            <a:ext cx="5926138" cy="3562350"/>
          </a:xfrm>
        </p:spPr>
        <p:txBody>
          <a:bodyPr anchor="t"/>
          <a:lstStyle/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Term: </a:t>
            </a:r>
            <a:r>
              <a:rPr lang="en-US" altLang="en-US" sz="2600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json-dict</a:t>
            </a:r>
            <a:br>
              <a:rPr lang="en-US" altLang="en-US" sz="2600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</a:br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Def:</a:t>
            </a:r>
            <a:r>
              <a:rPr lang="en-US" altLang="en-US" sz="2600"/>
              <a:t> a set of </a:t>
            </a:r>
            <a:r>
              <a:rPr lang="en-US" altLang="en-US" sz="2600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json-mapping</a:t>
            </a:r>
            <a:r>
              <a:rPr lang="en-US" altLang="en-US" sz="2600">
                <a:solidFill>
                  <a:srgbClr val="C82506"/>
                </a:solidFill>
              </a:rPr>
              <a:t>'s</a:t>
            </a:r>
            <a:br>
              <a:rPr lang="en-US" altLang="en-US" sz="2600">
                <a:solidFill>
                  <a:srgbClr val="C82506"/>
                </a:solidFill>
              </a:rPr>
            </a:br>
            <a:endParaRPr lang="en-US" altLang="en-US" sz="2600"/>
          </a:p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Term:</a:t>
            </a:r>
            <a:r>
              <a:rPr lang="en-US" altLang="en-US" sz="2600"/>
              <a:t> </a:t>
            </a:r>
            <a:r>
              <a:rPr lang="en-US" altLang="en-US" sz="2600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json-mapping</a:t>
            </a:r>
            <a:br>
              <a:rPr lang="en-US" altLang="en-US" sz="2600"/>
            </a:br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Def:</a:t>
            </a:r>
            <a:r>
              <a:rPr lang="en-US" altLang="en-US" sz="2600"/>
              <a:t> a </a:t>
            </a:r>
            <a:r>
              <a:rPr lang="en-US" altLang="en-US" sz="2600" i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json-string</a:t>
            </a:r>
            <a:r>
              <a:rPr lang="en-US" altLang="en-US" sz="2600"/>
              <a:t> (KEY) paired with a</a:t>
            </a:r>
            <a:br>
              <a:rPr lang="en-US" altLang="en-US" sz="2600"/>
            </a:br>
            <a:r>
              <a:rPr lang="en-US" altLang="en-US" sz="2600"/>
              <a:t>        </a:t>
            </a:r>
            <a:r>
              <a:rPr lang="en-US" altLang="en-US" sz="2600" i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json-string </a:t>
            </a:r>
            <a:r>
              <a:rPr lang="en-US" altLang="en-US" sz="2600"/>
              <a:t>OR </a:t>
            </a:r>
            <a:r>
              <a:rPr lang="en-US" altLang="en-US" sz="2600" i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json-number</a:t>
            </a:r>
            <a:r>
              <a:rPr lang="en-US" altLang="en-US" sz="2600"/>
              <a:t> </a:t>
            </a:r>
            <a:br>
              <a:rPr lang="en-US" altLang="en-US" sz="2600"/>
            </a:br>
            <a:r>
              <a:rPr lang="en-US" altLang="en-US" sz="2600"/>
              <a:t>        OR </a:t>
            </a:r>
            <a:r>
              <a:rPr lang="en-US" altLang="en-US" sz="2600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json-dict</a:t>
            </a:r>
            <a:r>
              <a:rPr lang="en-US" altLang="en-US" sz="2600">
                <a:solidFill>
                  <a:srgbClr val="C82506"/>
                </a:solidFill>
              </a:rPr>
              <a:t> </a:t>
            </a:r>
            <a:r>
              <a:rPr lang="en-US" altLang="en-US" sz="2600"/>
              <a:t>(VALUE)</a:t>
            </a:r>
            <a:endParaRPr lang="en-US" altLang="en-US" sz="26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4C2E6C-B8F7-4CD7-AD90-07CFE3202E2D}"/>
              </a:ext>
            </a:extLst>
          </p:cNvPr>
          <p:cNvSpPr/>
          <p:nvPr/>
        </p:nvSpPr>
        <p:spPr>
          <a:xfrm>
            <a:off x="2159000" y="762000"/>
            <a:ext cx="89916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>
                <a:sym typeface="Helvetica Light"/>
              </a:rPr>
              <a:t>Part 2 of 3 - Data Structures</a:t>
            </a:r>
          </a:p>
          <a:p>
            <a:pPr algn="l">
              <a:spcBef>
                <a:spcPts val="0"/>
              </a:spcBef>
            </a:pPr>
            <a:endParaRPr lang="en-US" sz="4000" dirty="0">
              <a:sym typeface="Helvetica Light"/>
            </a:endParaRPr>
          </a:p>
          <a:p>
            <a:pPr marL="571500" indent="-5715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4000" dirty="0">
                <a:sym typeface="Helvetica Light"/>
              </a:rPr>
              <a:t>Lists and Dictionaries</a:t>
            </a:r>
          </a:p>
          <a:p>
            <a:pPr marL="571500" indent="-5715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4000" dirty="0">
                <a:sym typeface="Helvetica Light"/>
              </a:rPr>
              <a:t>CSV and JSON </a:t>
            </a:r>
          </a:p>
          <a:p>
            <a:pPr marL="571500" indent="-5715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4000" dirty="0"/>
              <a:t>Objects and References</a:t>
            </a:r>
          </a:p>
        </p:txBody>
      </p:sp>
    </p:spTree>
    <p:extLst>
      <p:ext uri="{BB962C8B-B14F-4D97-AF65-F5344CB8AC3E}">
        <p14:creationId xmlns:p14="http://schemas.microsoft.com/office/powerpoint/2010/main" val="35785298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4DC0047D-88B6-4FD6-B7FD-44FE6429DC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/>
              <a:t>Example: (simplified) JSON Format</a:t>
            </a:r>
          </a:p>
        </p:txBody>
      </p:sp>
      <p:sp>
        <p:nvSpPr>
          <p:cNvPr id="36866" name="Text Box 2">
            <a:extLst>
              <a:ext uri="{FF2B5EF4-FFF2-40B4-BE49-F238E27FC236}">
                <a16:creationId xmlns:a16="http://schemas.microsoft.com/office/drawing/2014/main" id="{E40BCE58-1755-4444-902D-FD571EB953B9}"/>
              </a:ext>
            </a:extLst>
          </p:cNvPr>
          <p:cNvSpPr txBox="1">
            <a:spLocks/>
          </p:cNvSpPr>
          <p:nvPr/>
        </p:nvSpPr>
        <p:spPr bwMode="auto">
          <a:xfrm>
            <a:off x="749300" y="2252663"/>
            <a:ext cx="6551613" cy="538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Example JSON Dictionary:</a:t>
            </a:r>
            <a:b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</a:br>
            <a:endParaRPr lang="en-US" altLang="en-US" sz="26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/>
            <a:r>
              <a:rPr lang="en-US" altLang="en-US" sz="2600">
                <a:latin typeface="Courier" charset="0"/>
                <a:ea typeface="Courier" charset="0"/>
                <a:cs typeface="Courier" charset="0"/>
                <a:sym typeface="Courier" charset="0"/>
              </a:rPr>
              <a:t>{</a:t>
            </a:r>
          </a:p>
          <a:p>
            <a:pPr lvl="1" algn="l"/>
            <a:r>
              <a:rPr lang="en-US" altLang="en-US" sz="2600">
                <a:latin typeface="Courier" charset="0"/>
                <a:ea typeface="Courier" charset="0"/>
                <a:cs typeface="Courier" charset="0"/>
                <a:sym typeface="Courier" charset="0"/>
              </a:rPr>
              <a:t>“name”: “alice”,</a:t>
            </a:r>
          </a:p>
          <a:p>
            <a:pPr lvl="1" algn="l"/>
            <a:r>
              <a:rPr lang="en-US" altLang="en-US" sz="2600">
                <a:latin typeface="Courier" charset="0"/>
                <a:ea typeface="Courier" charset="0"/>
                <a:cs typeface="Courier" charset="0"/>
                <a:sym typeface="Courier" charset="0"/>
              </a:rPr>
              <a:t>“grade”: “A”,</a:t>
            </a:r>
          </a:p>
          <a:p>
            <a:pPr lvl="1" algn="l"/>
            <a:r>
              <a:rPr lang="en-US" altLang="en-US" sz="2600">
                <a:latin typeface="Courier" charset="0"/>
                <a:ea typeface="Courier" charset="0"/>
                <a:cs typeface="Courier" charset="0"/>
                <a:sym typeface="Courier" charset="0"/>
              </a:rPr>
              <a:t>“score”: 96,</a:t>
            </a:r>
          </a:p>
          <a:p>
            <a:pPr lvl="1" algn="l"/>
            <a:r>
              <a:rPr lang="en-US" altLang="en-US" sz="2600">
                <a:latin typeface="Courier" charset="0"/>
                <a:ea typeface="Courier" charset="0"/>
                <a:cs typeface="Courier" charset="0"/>
                <a:sym typeface="Courier" charset="0"/>
              </a:rPr>
              <a:t>“exams”: {</a:t>
            </a:r>
          </a:p>
          <a:p>
            <a:pPr lvl="1" algn="l"/>
            <a:r>
              <a:rPr lang="en-US" altLang="en-US" sz="2600">
                <a:latin typeface="Courier" charset="0"/>
                <a:ea typeface="Courier" charset="0"/>
                <a:cs typeface="Courier" charset="0"/>
                <a:sym typeface="Courier" charset="0"/>
              </a:rPr>
              <a:t>  “midterm”: </a:t>
            </a:r>
            <a:r>
              <a:rPr lang="en-US" altLang="en-US" sz="2600" b="1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{“points”:94,</a:t>
            </a:r>
          </a:p>
          <a:p>
            <a:pPr lvl="1" algn="l"/>
            <a:r>
              <a:rPr lang="en-US" altLang="en-US" sz="2600" b="1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          “total”:100}</a:t>
            </a:r>
            <a:r>
              <a:rPr lang="en-US" altLang="en-US" sz="2600">
                <a:latin typeface="Courier" charset="0"/>
                <a:ea typeface="Courier" charset="0"/>
                <a:cs typeface="Courier" charset="0"/>
                <a:sym typeface="Courier" charset="0"/>
              </a:rPr>
              <a:t>,</a:t>
            </a:r>
          </a:p>
          <a:p>
            <a:pPr lvl="1" algn="l"/>
            <a:r>
              <a:rPr lang="en-US" altLang="en-US" sz="2600">
                <a:latin typeface="Courier" charset="0"/>
                <a:ea typeface="Courier" charset="0"/>
                <a:cs typeface="Courier" charset="0"/>
                <a:sym typeface="Courier" charset="0"/>
              </a:rPr>
              <a:t>  “final”: </a:t>
            </a:r>
            <a:r>
              <a:rPr lang="en-US" altLang="en-US" sz="2600" b="1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{“points”: 98,</a:t>
            </a:r>
          </a:p>
          <a:p>
            <a:pPr lvl="1" algn="l"/>
            <a:r>
              <a:rPr lang="en-US" altLang="en-US" sz="2600" b="1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        “total”: 100}</a:t>
            </a:r>
            <a:endParaRPr lang="en-US" altLang="en-US" sz="2600">
              <a:solidFill>
                <a:srgbClr val="C82506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lvl="1" algn="l"/>
            <a:r>
              <a:rPr lang="en-US" altLang="en-US" sz="2600"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</a:p>
          <a:p>
            <a:pPr algn="l"/>
            <a:r>
              <a:rPr lang="en-US" altLang="en-US" sz="2600"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  <a:endParaRPr lang="en-US" altLang="en-US" sz="2600" b="1"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37FB01C-776F-46F4-9208-CE98D0E2998A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xfrm>
            <a:off x="6604000" y="2252663"/>
            <a:ext cx="5926138" cy="3562350"/>
          </a:xfrm>
        </p:spPr>
        <p:txBody>
          <a:bodyPr anchor="t"/>
          <a:lstStyle/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Term: </a:t>
            </a:r>
            <a:r>
              <a:rPr lang="en-US" altLang="en-US" sz="2600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json-dict</a:t>
            </a:r>
            <a:br>
              <a:rPr lang="en-US" altLang="en-US" sz="2600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</a:br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Def:</a:t>
            </a:r>
            <a:r>
              <a:rPr lang="en-US" altLang="en-US" sz="2600"/>
              <a:t> a set of </a:t>
            </a:r>
            <a:r>
              <a:rPr lang="en-US" altLang="en-US" sz="2600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json-mapping</a:t>
            </a:r>
            <a:r>
              <a:rPr lang="en-US" altLang="en-US" sz="2600">
                <a:solidFill>
                  <a:srgbClr val="C82506"/>
                </a:solidFill>
              </a:rPr>
              <a:t>'s</a:t>
            </a:r>
            <a:br>
              <a:rPr lang="en-US" altLang="en-US" sz="2600">
                <a:solidFill>
                  <a:srgbClr val="C82506"/>
                </a:solidFill>
              </a:rPr>
            </a:br>
            <a:endParaRPr lang="en-US" altLang="en-US" sz="2600"/>
          </a:p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Term:</a:t>
            </a:r>
            <a:r>
              <a:rPr lang="en-US" altLang="en-US" sz="2600"/>
              <a:t> </a:t>
            </a:r>
            <a:r>
              <a:rPr lang="en-US" altLang="en-US" sz="2600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json-mapping</a:t>
            </a:r>
            <a:br>
              <a:rPr lang="en-US" altLang="en-US" sz="2600"/>
            </a:br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Def:</a:t>
            </a:r>
            <a:r>
              <a:rPr lang="en-US" altLang="en-US" sz="2600"/>
              <a:t> a </a:t>
            </a:r>
            <a:r>
              <a:rPr lang="en-US" altLang="en-US" sz="2600" i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json-string</a:t>
            </a:r>
            <a:r>
              <a:rPr lang="en-US" altLang="en-US" sz="2600"/>
              <a:t> (KEY) paired with a</a:t>
            </a:r>
            <a:br>
              <a:rPr lang="en-US" altLang="en-US" sz="2600"/>
            </a:br>
            <a:r>
              <a:rPr lang="en-US" altLang="en-US" sz="2600"/>
              <a:t>        </a:t>
            </a:r>
            <a:r>
              <a:rPr lang="en-US" altLang="en-US" sz="2600" i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json-string </a:t>
            </a:r>
            <a:r>
              <a:rPr lang="en-US" altLang="en-US" sz="2600"/>
              <a:t>OR </a:t>
            </a:r>
            <a:r>
              <a:rPr lang="en-US" altLang="en-US" sz="2600" i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json-number</a:t>
            </a:r>
            <a:r>
              <a:rPr lang="en-US" altLang="en-US" sz="2600"/>
              <a:t> </a:t>
            </a:r>
            <a:br>
              <a:rPr lang="en-US" altLang="en-US" sz="2600"/>
            </a:br>
            <a:r>
              <a:rPr lang="en-US" altLang="en-US" sz="2600"/>
              <a:t>        OR </a:t>
            </a:r>
            <a:r>
              <a:rPr lang="en-US" altLang="en-US" sz="2600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json-dict</a:t>
            </a:r>
            <a:r>
              <a:rPr lang="en-US" altLang="en-US" sz="2600">
                <a:solidFill>
                  <a:srgbClr val="C82506"/>
                </a:solidFill>
              </a:rPr>
              <a:t> </a:t>
            </a:r>
            <a:r>
              <a:rPr lang="en-US" altLang="en-US" sz="2600"/>
              <a:t>(VALUE)</a:t>
            </a:r>
            <a:endParaRPr lang="en-US" altLang="en-US" sz="26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36868" name="Line 4">
            <a:extLst>
              <a:ext uri="{FF2B5EF4-FFF2-40B4-BE49-F238E27FC236}">
                <a16:creationId xmlns:a16="http://schemas.microsoft.com/office/drawing/2014/main" id="{ED5E84D3-C209-4C66-AE66-088105EBE0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70175" y="4672013"/>
            <a:ext cx="193675" cy="407987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grpSp>
        <p:nvGrpSpPr>
          <p:cNvPr id="36869" name="Group 5">
            <a:extLst>
              <a:ext uri="{FF2B5EF4-FFF2-40B4-BE49-F238E27FC236}">
                <a16:creationId xmlns:a16="http://schemas.microsoft.com/office/drawing/2014/main" id="{156C0C67-508A-4C55-8369-3369D0FB9906}"/>
              </a:ext>
            </a:extLst>
          </p:cNvPr>
          <p:cNvGrpSpPr>
            <a:grpSpLocks/>
          </p:cNvGrpSpPr>
          <p:nvPr/>
        </p:nvGrpSpPr>
        <p:grpSpPr bwMode="auto">
          <a:xfrm rot="1324063">
            <a:off x="3700463" y="3800475"/>
            <a:ext cx="254000" cy="468313"/>
            <a:chOff x="0" y="-1"/>
            <a:chExt cx="255398" cy="467672"/>
          </a:xfrm>
        </p:grpSpPr>
        <p:sp>
          <p:nvSpPr>
            <p:cNvPr id="36870" name="AutoShape 6">
              <a:extLst>
                <a:ext uri="{FF2B5EF4-FFF2-40B4-BE49-F238E27FC236}">
                  <a16:creationId xmlns:a16="http://schemas.microsoft.com/office/drawing/2014/main" id="{09DBF43E-6EE4-425A-BF07-8C1CC2C8A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55398" cy="46767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6871" name="Oval 7">
              <a:extLst>
                <a:ext uri="{FF2B5EF4-FFF2-40B4-BE49-F238E27FC236}">
                  <a16:creationId xmlns:a16="http://schemas.microsoft.com/office/drawing/2014/main" id="{FBD840A5-0C96-423A-B863-D1B607D51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8096"/>
              <a:ext cx="255398" cy="3420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36872" name="Group 8">
            <a:extLst>
              <a:ext uri="{FF2B5EF4-FFF2-40B4-BE49-F238E27FC236}">
                <a16:creationId xmlns:a16="http://schemas.microsoft.com/office/drawing/2014/main" id="{9BE68DFB-1598-4FEF-B022-DBD7A5D6D17F}"/>
              </a:ext>
            </a:extLst>
          </p:cNvPr>
          <p:cNvGrpSpPr>
            <a:grpSpLocks/>
          </p:cNvGrpSpPr>
          <p:nvPr/>
        </p:nvGrpSpPr>
        <p:grpSpPr bwMode="auto">
          <a:xfrm rot="1324063">
            <a:off x="4259263" y="3432175"/>
            <a:ext cx="254000" cy="468313"/>
            <a:chOff x="0" y="-1"/>
            <a:chExt cx="255398" cy="467672"/>
          </a:xfrm>
        </p:grpSpPr>
        <p:sp>
          <p:nvSpPr>
            <p:cNvPr id="36873" name="AutoShape 9">
              <a:extLst>
                <a:ext uri="{FF2B5EF4-FFF2-40B4-BE49-F238E27FC236}">
                  <a16:creationId xmlns:a16="http://schemas.microsoft.com/office/drawing/2014/main" id="{C00B6614-EA41-4AF9-B91A-FE3287854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55398" cy="46767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6874" name="Oval 10">
              <a:extLst>
                <a:ext uri="{FF2B5EF4-FFF2-40B4-BE49-F238E27FC236}">
                  <a16:creationId xmlns:a16="http://schemas.microsoft.com/office/drawing/2014/main" id="{5C3F9EBE-0599-4126-A03A-E75292FC2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8096"/>
              <a:ext cx="255398" cy="3420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36875" name="Group 11">
            <a:extLst>
              <a:ext uri="{FF2B5EF4-FFF2-40B4-BE49-F238E27FC236}">
                <a16:creationId xmlns:a16="http://schemas.microsoft.com/office/drawing/2014/main" id="{024DDFEB-B12E-40E6-9671-C9C9DE8E266E}"/>
              </a:ext>
            </a:extLst>
          </p:cNvPr>
          <p:cNvGrpSpPr>
            <a:grpSpLocks/>
          </p:cNvGrpSpPr>
          <p:nvPr/>
        </p:nvGrpSpPr>
        <p:grpSpPr bwMode="auto">
          <a:xfrm rot="1324063">
            <a:off x="3459163" y="4154488"/>
            <a:ext cx="254000" cy="468312"/>
            <a:chOff x="0" y="-1"/>
            <a:chExt cx="255398" cy="467672"/>
          </a:xfrm>
        </p:grpSpPr>
        <p:sp>
          <p:nvSpPr>
            <p:cNvPr id="36876" name="AutoShape 12">
              <a:extLst>
                <a:ext uri="{FF2B5EF4-FFF2-40B4-BE49-F238E27FC236}">
                  <a16:creationId xmlns:a16="http://schemas.microsoft.com/office/drawing/2014/main" id="{68EBF6F4-26C6-4252-A33F-C4A49BFD1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55398" cy="46767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6877" name="Oval 13">
              <a:extLst>
                <a:ext uri="{FF2B5EF4-FFF2-40B4-BE49-F238E27FC236}">
                  <a16:creationId xmlns:a16="http://schemas.microsoft.com/office/drawing/2014/main" id="{C5DBBDF1-3EB6-4D41-A6CC-C6C2A608E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8096"/>
              <a:ext cx="255398" cy="3420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36878" name="Line 14">
            <a:extLst>
              <a:ext uri="{FF2B5EF4-FFF2-40B4-BE49-F238E27FC236}">
                <a16:creationId xmlns:a16="http://schemas.microsoft.com/office/drawing/2014/main" id="{62B08B38-3B26-4E81-85B6-319B2EF4EE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89325" y="5040313"/>
            <a:ext cx="193675" cy="407987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36879" name="Line 15">
            <a:extLst>
              <a:ext uri="{FF2B5EF4-FFF2-40B4-BE49-F238E27FC236}">
                <a16:creationId xmlns:a16="http://schemas.microsoft.com/office/drawing/2014/main" id="{9205EA7B-FF99-46F2-85B9-77482B8A69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51175" y="5853113"/>
            <a:ext cx="193675" cy="407987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grpSp>
        <p:nvGrpSpPr>
          <p:cNvPr id="36880" name="Group 16">
            <a:extLst>
              <a:ext uri="{FF2B5EF4-FFF2-40B4-BE49-F238E27FC236}">
                <a16:creationId xmlns:a16="http://schemas.microsoft.com/office/drawing/2014/main" id="{D1789F3F-2288-4497-A784-ABD68D07A11E}"/>
              </a:ext>
            </a:extLst>
          </p:cNvPr>
          <p:cNvGrpSpPr>
            <a:grpSpLocks/>
          </p:cNvGrpSpPr>
          <p:nvPr/>
        </p:nvGrpSpPr>
        <p:grpSpPr bwMode="auto">
          <a:xfrm rot="1324063">
            <a:off x="6176963" y="5010150"/>
            <a:ext cx="254000" cy="468313"/>
            <a:chOff x="0" y="-1"/>
            <a:chExt cx="255398" cy="467672"/>
          </a:xfrm>
        </p:grpSpPr>
        <p:sp>
          <p:nvSpPr>
            <p:cNvPr id="36881" name="AutoShape 17">
              <a:extLst>
                <a:ext uri="{FF2B5EF4-FFF2-40B4-BE49-F238E27FC236}">
                  <a16:creationId xmlns:a16="http://schemas.microsoft.com/office/drawing/2014/main" id="{0A1E31A9-51AA-478C-8669-D0B628D91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55398" cy="46767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6882" name="Oval 18">
              <a:extLst>
                <a:ext uri="{FF2B5EF4-FFF2-40B4-BE49-F238E27FC236}">
                  <a16:creationId xmlns:a16="http://schemas.microsoft.com/office/drawing/2014/main" id="{AEB2F0DF-42EF-4BA8-AF75-1ECF3B435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8096"/>
              <a:ext cx="255398" cy="3420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36883" name="Group 19">
            <a:extLst>
              <a:ext uri="{FF2B5EF4-FFF2-40B4-BE49-F238E27FC236}">
                <a16:creationId xmlns:a16="http://schemas.microsoft.com/office/drawing/2014/main" id="{2DEAC520-36AE-4214-98AC-5C86AD119731}"/>
              </a:ext>
            </a:extLst>
          </p:cNvPr>
          <p:cNvGrpSpPr>
            <a:grpSpLocks/>
          </p:cNvGrpSpPr>
          <p:nvPr/>
        </p:nvGrpSpPr>
        <p:grpSpPr bwMode="auto">
          <a:xfrm rot="1324063">
            <a:off x="6405563" y="5378450"/>
            <a:ext cx="254000" cy="468313"/>
            <a:chOff x="0" y="-1"/>
            <a:chExt cx="255398" cy="467672"/>
          </a:xfrm>
        </p:grpSpPr>
        <p:sp>
          <p:nvSpPr>
            <p:cNvPr id="36884" name="AutoShape 20">
              <a:extLst>
                <a:ext uri="{FF2B5EF4-FFF2-40B4-BE49-F238E27FC236}">
                  <a16:creationId xmlns:a16="http://schemas.microsoft.com/office/drawing/2014/main" id="{07BE9C58-EA14-4657-97D7-B1F36BB0F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55398" cy="46767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6885" name="Oval 21">
              <a:extLst>
                <a:ext uri="{FF2B5EF4-FFF2-40B4-BE49-F238E27FC236}">
                  <a16:creationId xmlns:a16="http://schemas.microsoft.com/office/drawing/2014/main" id="{7CEE5D77-8803-46D9-8320-EC55BCF8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8096"/>
              <a:ext cx="255398" cy="3420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36886" name="Group 22">
            <a:extLst>
              <a:ext uri="{FF2B5EF4-FFF2-40B4-BE49-F238E27FC236}">
                <a16:creationId xmlns:a16="http://schemas.microsoft.com/office/drawing/2014/main" id="{BC8EE0E5-BCA3-40D4-9E47-B5FD1204445E}"/>
              </a:ext>
            </a:extLst>
          </p:cNvPr>
          <p:cNvGrpSpPr>
            <a:grpSpLocks/>
          </p:cNvGrpSpPr>
          <p:nvPr/>
        </p:nvGrpSpPr>
        <p:grpSpPr bwMode="auto">
          <a:xfrm rot="1324063">
            <a:off x="6049963" y="5810250"/>
            <a:ext cx="254000" cy="468313"/>
            <a:chOff x="0" y="-1"/>
            <a:chExt cx="255398" cy="467672"/>
          </a:xfrm>
        </p:grpSpPr>
        <p:sp>
          <p:nvSpPr>
            <p:cNvPr id="36887" name="AutoShape 23">
              <a:extLst>
                <a:ext uri="{FF2B5EF4-FFF2-40B4-BE49-F238E27FC236}">
                  <a16:creationId xmlns:a16="http://schemas.microsoft.com/office/drawing/2014/main" id="{E8C64022-7B69-4070-AAF4-B02A77FC8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55398" cy="46767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6888" name="Oval 24">
              <a:extLst>
                <a:ext uri="{FF2B5EF4-FFF2-40B4-BE49-F238E27FC236}">
                  <a16:creationId xmlns:a16="http://schemas.microsoft.com/office/drawing/2014/main" id="{CC7593AF-FBB2-4715-97AE-0051B4F2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8096"/>
              <a:ext cx="255398" cy="3420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36889" name="Group 25">
            <a:extLst>
              <a:ext uri="{FF2B5EF4-FFF2-40B4-BE49-F238E27FC236}">
                <a16:creationId xmlns:a16="http://schemas.microsoft.com/office/drawing/2014/main" id="{44396449-2D03-4D24-9AF0-89A23C2FF1F8}"/>
              </a:ext>
            </a:extLst>
          </p:cNvPr>
          <p:cNvGrpSpPr>
            <a:grpSpLocks/>
          </p:cNvGrpSpPr>
          <p:nvPr/>
        </p:nvGrpSpPr>
        <p:grpSpPr bwMode="auto">
          <a:xfrm rot="1324063">
            <a:off x="6049963" y="6191250"/>
            <a:ext cx="254000" cy="468313"/>
            <a:chOff x="0" y="-1"/>
            <a:chExt cx="255398" cy="467672"/>
          </a:xfrm>
        </p:grpSpPr>
        <p:sp>
          <p:nvSpPr>
            <p:cNvPr id="36890" name="AutoShape 26">
              <a:extLst>
                <a:ext uri="{FF2B5EF4-FFF2-40B4-BE49-F238E27FC236}">
                  <a16:creationId xmlns:a16="http://schemas.microsoft.com/office/drawing/2014/main" id="{C908EDB7-51DF-4808-9E5D-E00A3C3E4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55398" cy="46767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6891" name="Oval 27">
              <a:extLst>
                <a:ext uri="{FF2B5EF4-FFF2-40B4-BE49-F238E27FC236}">
                  <a16:creationId xmlns:a16="http://schemas.microsoft.com/office/drawing/2014/main" id="{1B720235-DFF0-44AD-9CB6-707B87F3D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8096"/>
              <a:ext cx="255398" cy="3420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36892" name="Line 28">
            <a:extLst>
              <a:ext uri="{FF2B5EF4-FFF2-40B4-BE49-F238E27FC236}">
                <a16:creationId xmlns:a16="http://schemas.microsoft.com/office/drawing/2014/main" id="{0A210E01-0D6B-4FB4-B2DF-25795FF488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8175" y="3071813"/>
            <a:ext cx="193675" cy="407987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1B32E2B1-FC29-433B-A6F5-617AA24101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254000"/>
            <a:ext cx="11099800" cy="904875"/>
          </a:xfrm>
        </p:spPr>
        <p:txBody>
          <a:bodyPr/>
          <a:lstStyle/>
          <a:p>
            <a:pPr algn="l"/>
            <a:r>
              <a:rPr lang="en-US" altLang="en-US" sz="4800"/>
              <a:t>Overview: Learning Objectives</a:t>
            </a: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E02CBD72-8655-456B-A7FA-2E27EE43CF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2500" y="1366838"/>
            <a:ext cx="11099800" cy="7008812"/>
          </a:xfrm>
        </p:spPr>
        <p:txBody>
          <a:bodyPr anchor="t"/>
          <a:lstStyle/>
          <a:p>
            <a:pPr marL="447675" indent="-295275">
              <a:spcBef>
                <a:spcPts val="3600"/>
              </a:spcBef>
              <a:buSzTx/>
              <a:buFontTx/>
              <a:buNone/>
            </a:pPr>
            <a:r>
              <a:rPr lang="en-US" altLang="en-US" sz="2600"/>
              <a:t>Recursive information</a:t>
            </a:r>
          </a:p>
          <a:p>
            <a:pPr marL="447675" indent="-295275">
              <a:spcBef>
                <a:spcPts val="800"/>
              </a:spcBef>
            </a:pPr>
            <a:r>
              <a:rPr lang="en-US" altLang="en-US" sz="2600"/>
              <a:t>What is a </a:t>
            </a:r>
            <a:r>
              <a:rPr lang="en-US" altLang="en-US" sz="2600" b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recursive definition/structure</a:t>
            </a:r>
            <a:r>
              <a:rPr lang="en-US" altLang="en-US" sz="2600"/>
              <a:t>?</a:t>
            </a:r>
          </a:p>
          <a:p>
            <a:pPr marL="447675" indent="-295275">
              <a:spcBef>
                <a:spcPts val="800"/>
              </a:spcBef>
            </a:pPr>
            <a:r>
              <a:rPr lang="en-US" altLang="en-US" sz="2600"/>
              <a:t>Arbitrarily vs. infinitely</a:t>
            </a:r>
          </a:p>
          <a:p>
            <a:pPr marL="447675" indent="-295275">
              <a:spcBef>
                <a:spcPts val="3600"/>
              </a:spcBef>
              <a:buSzTx/>
              <a:buFontTx/>
              <a:buNone/>
            </a:pPr>
            <a:r>
              <a:rPr lang="en-US" altLang="en-US" sz="2600"/>
              <a:t>Recursive code</a:t>
            </a:r>
          </a:p>
          <a:p>
            <a:pPr marL="447675" indent="-295275">
              <a:spcBef>
                <a:spcPts val="800"/>
              </a:spcBef>
            </a:pPr>
            <a:r>
              <a:rPr lang="en-US" altLang="en-US" sz="2600"/>
              <a:t>What is </a:t>
            </a:r>
            <a:r>
              <a:rPr lang="en-US" altLang="en-US" sz="2600" b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recursive code</a:t>
            </a:r>
            <a:r>
              <a:rPr lang="en-US" altLang="en-US" sz="2600"/>
              <a:t>?</a:t>
            </a:r>
          </a:p>
          <a:p>
            <a:pPr marL="447675" indent="-295275">
              <a:spcBef>
                <a:spcPts val="800"/>
              </a:spcBef>
            </a:pPr>
            <a:r>
              <a:rPr lang="en-US" altLang="en-US" sz="2600"/>
              <a:t>Why write recursive code?</a:t>
            </a:r>
          </a:p>
          <a:p>
            <a:pPr marL="447675" indent="-295275">
              <a:spcBef>
                <a:spcPts val="800"/>
              </a:spcBef>
            </a:pPr>
            <a:r>
              <a:rPr lang="en-US" altLang="en-US" sz="2600"/>
              <a:t>Where do computers keep local variables for recursive calls?</a:t>
            </a:r>
          </a:p>
          <a:p>
            <a:pPr marL="447675" indent="-295275">
              <a:spcBef>
                <a:spcPts val="800"/>
              </a:spcBef>
            </a:pPr>
            <a:r>
              <a:rPr lang="en-US" altLang="en-US" sz="2600"/>
              <a:t>What happens to programs with </a:t>
            </a:r>
            <a:r>
              <a:rPr lang="en-US" altLang="en-US" sz="2600" b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infinite recursion</a:t>
            </a:r>
            <a:r>
              <a:rPr lang="en-US" altLang="en-US" sz="2600"/>
              <a:t>?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3D167AB-8948-4093-8F3F-49BB7E061C77}"/>
              </a:ext>
            </a:extLst>
          </p:cNvPr>
          <p:cNvSpPr>
            <a:spLocks/>
          </p:cNvSpPr>
          <p:nvPr/>
        </p:nvSpPr>
        <p:spPr bwMode="auto">
          <a:xfrm>
            <a:off x="850900" y="3187700"/>
            <a:ext cx="9931400" cy="26257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ysDot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C7B6DBE4-1D9B-4725-8760-657E8174CAB9}"/>
              </a:ext>
            </a:extLst>
          </p:cNvPr>
          <p:cNvSpPr>
            <a:spLocks/>
          </p:cNvSpPr>
          <p:nvPr/>
        </p:nvSpPr>
        <p:spPr bwMode="auto">
          <a:xfrm>
            <a:off x="2387600" y="4692650"/>
            <a:ext cx="965200" cy="1066800"/>
          </a:xfrm>
          <a:prstGeom prst="rect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0F557D0F-85E6-4845-9C63-048798CA03DC}"/>
              </a:ext>
            </a:extLst>
          </p:cNvPr>
          <p:cNvSpPr>
            <a:spLocks/>
          </p:cNvSpPr>
          <p:nvPr/>
        </p:nvSpPr>
        <p:spPr bwMode="auto">
          <a:xfrm>
            <a:off x="6934200" y="4692650"/>
            <a:ext cx="965200" cy="1066800"/>
          </a:xfrm>
          <a:prstGeom prst="rect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E3875FB1-962A-42A3-8DF1-94749D7E8AF7}"/>
              </a:ext>
            </a:extLst>
          </p:cNvPr>
          <p:cNvSpPr>
            <a:spLocks/>
          </p:cNvSpPr>
          <p:nvPr/>
        </p:nvSpPr>
        <p:spPr bwMode="auto">
          <a:xfrm>
            <a:off x="8953500" y="4692650"/>
            <a:ext cx="965200" cy="1066800"/>
          </a:xfrm>
          <a:prstGeom prst="rect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8C739BA6-458F-4E72-8770-3C2C0B2CDA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/>
              <a:t>Recursive Code</a:t>
            </a:r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4FDEAB94-73D7-46BB-A1DA-447025EE2A07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xfrm>
            <a:off x="952500" y="2087563"/>
            <a:ext cx="11926888" cy="1392237"/>
          </a:xfrm>
        </p:spPr>
        <p:txBody>
          <a:bodyPr anchor="t"/>
          <a:lstStyle/>
          <a:p>
            <a:pPr marL="298450" indent="-196850">
              <a:spcBef>
                <a:spcPts val="3600"/>
              </a:spcBef>
              <a:buSzTx/>
              <a:buFontTx/>
              <a:buNone/>
            </a:pPr>
            <a:r>
              <a:rPr lang="en-US" altLang="en-US" sz="2700"/>
              <a:t>What is it?</a:t>
            </a:r>
          </a:p>
          <a:p>
            <a:pPr marL="298450" indent="-196850">
              <a:spcBef>
                <a:spcPts val="800"/>
              </a:spcBef>
            </a:pPr>
            <a:r>
              <a:rPr lang="en-US" altLang="en-US" sz="2700"/>
              <a:t>A function that calls itself (possible indirectly)</a:t>
            </a:r>
          </a:p>
        </p:txBody>
      </p:sp>
      <p:sp>
        <p:nvSpPr>
          <p:cNvPr id="38918" name="Text Box 6">
            <a:extLst>
              <a:ext uri="{FF2B5EF4-FFF2-40B4-BE49-F238E27FC236}">
                <a16:creationId xmlns:a16="http://schemas.microsoft.com/office/drawing/2014/main" id="{61A85FB5-D731-4FA8-94A9-BD58683DF27A}"/>
              </a:ext>
            </a:extLst>
          </p:cNvPr>
          <p:cNvSpPr txBox="1">
            <a:spLocks/>
          </p:cNvSpPr>
          <p:nvPr/>
        </p:nvSpPr>
        <p:spPr bwMode="auto">
          <a:xfrm>
            <a:off x="2676525" y="4684713"/>
            <a:ext cx="385763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6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</a:t>
            </a:r>
          </a:p>
        </p:txBody>
      </p:sp>
      <p:sp>
        <p:nvSpPr>
          <p:cNvPr id="38919" name="Text Box 7">
            <a:extLst>
              <a:ext uri="{FF2B5EF4-FFF2-40B4-BE49-F238E27FC236}">
                <a16:creationId xmlns:a16="http://schemas.microsoft.com/office/drawing/2014/main" id="{0A896225-B366-4D4B-9449-B0AA5CA35761}"/>
              </a:ext>
            </a:extLst>
          </p:cNvPr>
          <p:cNvSpPr txBox="1">
            <a:spLocks/>
          </p:cNvSpPr>
          <p:nvPr/>
        </p:nvSpPr>
        <p:spPr bwMode="auto">
          <a:xfrm>
            <a:off x="7110413" y="4684713"/>
            <a:ext cx="611187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6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</a:t>
            </a:r>
          </a:p>
        </p:txBody>
      </p:sp>
      <p:sp>
        <p:nvSpPr>
          <p:cNvPr id="38920" name="Text Box 8">
            <a:extLst>
              <a:ext uri="{FF2B5EF4-FFF2-40B4-BE49-F238E27FC236}">
                <a16:creationId xmlns:a16="http://schemas.microsoft.com/office/drawing/2014/main" id="{AFCA3583-8167-4F48-8BFF-71CCE14D067B}"/>
              </a:ext>
            </a:extLst>
          </p:cNvPr>
          <p:cNvSpPr txBox="1">
            <a:spLocks/>
          </p:cNvSpPr>
          <p:nvPr/>
        </p:nvSpPr>
        <p:spPr bwMode="auto">
          <a:xfrm>
            <a:off x="9129713" y="4684713"/>
            <a:ext cx="611187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6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h</a:t>
            </a:r>
          </a:p>
        </p:txBody>
      </p:sp>
      <p:sp>
        <p:nvSpPr>
          <p:cNvPr id="38921" name="AutoShape 9">
            <a:extLst>
              <a:ext uri="{FF2B5EF4-FFF2-40B4-BE49-F238E27FC236}">
                <a16:creationId xmlns:a16="http://schemas.microsoft.com/office/drawing/2014/main" id="{7A22F342-C599-4F8B-8E3F-71E41FAD621B}"/>
              </a:ext>
            </a:extLst>
          </p:cNvPr>
          <p:cNvSpPr>
            <a:spLocks/>
          </p:cNvSpPr>
          <p:nvPr/>
        </p:nvSpPr>
        <p:spPr bwMode="auto">
          <a:xfrm>
            <a:off x="7510463" y="4127500"/>
            <a:ext cx="1925637" cy="681038"/>
          </a:xfrm>
          <a:custGeom>
            <a:avLst/>
            <a:gdLst>
              <a:gd name="T0" fmla="*/ 10800 w 21600"/>
              <a:gd name="T1" fmla="+- 0 13499 5399"/>
              <a:gd name="T2" fmla="*/ 13499 h 16201"/>
              <a:gd name="T3" fmla="*/ 10800 w 21600"/>
              <a:gd name="T4" fmla="+- 0 13499 5399"/>
              <a:gd name="T5" fmla="*/ 13499 h 16201"/>
              <a:gd name="T6" fmla="*/ 10800 w 21600"/>
              <a:gd name="T7" fmla="+- 0 13499 5399"/>
              <a:gd name="T8" fmla="*/ 13499 h 16201"/>
              <a:gd name="T9" fmla="*/ 10800 w 21600"/>
              <a:gd name="T10" fmla="+- 0 13499 5399"/>
              <a:gd name="T11" fmla="*/ 13499 h 16201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16201">
                <a:moveTo>
                  <a:pt x="0" y="15656"/>
                </a:moveTo>
                <a:cubicBezTo>
                  <a:pt x="7503" y="-5399"/>
                  <a:pt x="14703" y="-5217"/>
                  <a:pt x="21600" y="16201"/>
                </a:cubicBezTo>
              </a:path>
            </a:pathLst>
          </a:custGeom>
          <a:noFill/>
          <a:ln w="508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2" name="AutoShape 10">
            <a:extLst>
              <a:ext uri="{FF2B5EF4-FFF2-40B4-BE49-F238E27FC236}">
                <a16:creationId xmlns:a16="http://schemas.microsoft.com/office/drawing/2014/main" id="{0F4DC7FD-B807-402B-8353-DDF7052C32EC}"/>
              </a:ext>
            </a:extLst>
          </p:cNvPr>
          <p:cNvSpPr>
            <a:spLocks/>
          </p:cNvSpPr>
          <p:nvPr/>
        </p:nvSpPr>
        <p:spPr bwMode="auto">
          <a:xfrm>
            <a:off x="7489825" y="5689600"/>
            <a:ext cx="1927225" cy="681038"/>
          </a:xfrm>
          <a:custGeom>
            <a:avLst/>
            <a:gdLst>
              <a:gd name="T0" fmla="*/ 10800 w 21600"/>
              <a:gd name="T1" fmla="*/ 8100 h 16201"/>
              <a:gd name="T2" fmla="*/ 10800 w 21600"/>
              <a:gd name="T3" fmla="*/ 8100 h 16201"/>
              <a:gd name="T4" fmla="*/ 10800 w 21600"/>
              <a:gd name="T5" fmla="*/ 8100 h 16201"/>
              <a:gd name="T6" fmla="*/ 10800 w 21600"/>
              <a:gd name="T7" fmla="*/ 8100 h 16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16201">
                <a:moveTo>
                  <a:pt x="21600" y="545"/>
                </a:moveTo>
                <a:cubicBezTo>
                  <a:pt x="14097" y="21600"/>
                  <a:pt x="6897" y="21418"/>
                  <a:pt x="0" y="0"/>
                </a:cubicBezTo>
              </a:path>
            </a:pathLst>
          </a:custGeom>
          <a:noFill/>
          <a:ln w="508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3" name="AutoShape 11">
            <a:extLst>
              <a:ext uri="{FF2B5EF4-FFF2-40B4-BE49-F238E27FC236}">
                <a16:creationId xmlns:a16="http://schemas.microsoft.com/office/drawing/2014/main" id="{AEB1FC9F-079E-4E23-9679-33BD3FCA23EA}"/>
              </a:ext>
            </a:extLst>
          </p:cNvPr>
          <p:cNvSpPr>
            <a:spLocks/>
          </p:cNvSpPr>
          <p:nvPr/>
        </p:nvSpPr>
        <p:spPr bwMode="auto">
          <a:xfrm>
            <a:off x="2682875" y="5784850"/>
            <a:ext cx="498475" cy="525463"/>
          </a:xfrm>
          <a:custGeom>
            <a:avLst/>
            <a:gdLst>
              <a:gd name="T0" fmla="*/ 10800 w 21600"/>
              <a:gd name="T1" fmla="*/ 8105 h 16211"/>
              <a:gd name="T2" fmla="*/ 10800 w 21600"/>
              <a:gd name="T3" fmla="*/ 8105 h 16211"/>
              <a:gd name="T4" fmla="*/ 10800 w 21600"/>
              <a:gd name="T5" fmla="*/ 8105 h 16211"/>
              <a:gd name="T6" fmla="*/ 10800 w 21600"/>
              <a:gd name="T7" fmla="*/ 8105 h 16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16211">
                <a:moveTo>
                  <a:pt x="21600" y="1678"/>
                </a:moveTo>
                <a:cubicBezTo>
                  <a:pt x="15218" y="21600"/>
                  <a:pt x="8018" y="21041"/>
                  <a:pt x="0" y="0"/>
                </a:cubicBezTo>
              </a:path>
            </a:pathLst>
          </a:custGeom>
          <a:noFill/>
          <a:ln w="508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4" name="Text Box 12">
            <a:extLst>
              <a:ext uri="{FF2B5EF4-FFF2-40B4-BE49-F238E27FC236}">
                <a16:creationId xmlns:a16="http://schemas.microsoft.com/office/drawing/2014/main" id="{49781C1E-FACC-4EC1-A4B5-DB3FC2D338E8}"/>
              </a:ext>
            </a:extLst>
          </p:cNvPr>
          <p:cNvSpPr txBox="1">
            <a:spLocks/>
          </p:cNvSpPr>
          <p:nvPr/>
        </p:nvSpPr>
        <p:spPr bwMode="auto">
          <a:xfrm>
            <a:off x="8050213" y="3389313"/>
            <a:ext cx="8255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call</a:t>
            </a:r>
          </a:p>
        </p:txBody>
      </p:sp>
      <p:sp>
        <p:nvSpPr>
          <p:cNvPr id="38925" name="Text Box 13">
            <a:extLst>
              <a:ext uri="{FF2B5EF4-FFF2-40B4-BE49-F238E27FC236}">
                <a16:creationId xmlns:a16="http://schemas.microsoft.com/office/drawing/2014/main" id="{ADF6B5C9-6A8E-495F-BDF9-2A1D966D9DC7}"/>
              </a:ext>
            </a:extLst>
          </p:cNvPr>
          <p:cNvSpPr txBox="1">
            <a:spLocks/>
          </p:cNvSpPr>
          <p:nvPr/>
        </p:nvSpPr>
        <p:spPr bwMode="auto">
          <a:xfrm>
            <a:off x="8050213" y="6399213"/>
            <a:ext cx="8255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call</a:t>
            </a:r>
          </a:p>
        </p:txBody>
      </p:sp>
      <p:sp>
        <p:nvSpPr>
          <p:cNvPr id="38926" name="Text Box 14">
            <a:extLst>
              <a:ext uri="{FF2B5EF4-FFF2-40B4-BE49-F238E27FC236}">
                <a16:creationId xmlns:a16="http://schemas.microsoft.com/office/drawing/2014/main" id="{B7C508F6-E3CB-4ECE-88C3-65B0E34CABA2}"/>
              </a:ext>
            </a:extLst>
          </p:cNvPr>
          <p:cNvSpPr txBox="1">
            <a:spLocks/>
          </p:cNvSpPr>
          <p:nvPr/>
        </p:nvSpPr>
        <p:spPr bwMode="auto">
          <a:xfrm>
            <a:off x="2511425" y="6342063"/>
            <a:ext cx="8255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call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77B2A8E1-7284-41C4-A5D6-5FE1A3A2F9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/>
              <a:t>Recursive Code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E9399FA8-5C13-48B9-813A-3D615D6C9D8B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xfrm>
            <a:off x="952500" y="2087563"/>
            <a:ext cx="11926888" cy="1392237"/>
          </a:xfrm>
        </p:spPr>
        <p:txBody>
          <a:bodyPr anchor="t"/>
          <a:lstStyle/>
          <a:p>
            <a:pPr marL="298450" indent="-196850">
              <a:spcBef>
                <a:spcPts val="3600"/>
              </a:spcBef>
              <a:buSzTx/>
              <a:buFontTx/>
              <a:buNone/>
            </a:pPr>
            <a:r>
              <a:rPr lang="en-US" altLang="en-US" sz="2700"/>
              <a:t>What is it?</a:t>
            </a:r>
          </a:p>
          <a:p>
            <a:pPr marL="298450" indent="-196850">
              <a:spcBef>
                <a:spcPts val="800"/>
              </a:spcBef>
            </a:pPr>
            <a:r>
              <a:rPr lang="en-US" altLang="en-US" sz="2700"/>
              <a:t>A function that calls itself (possible indirectly)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598162F8-1E92-4F12-B7D3-EC7FE9C6F7E6}"/>
              </a:ext>
            </a:extLst>
          </p:cNvPr>
          <p:cNvSpPr>
            <a:spLocks/>
          </p:cNvSpPr>
          <p:nvPr/>
        </p:nvSpPr>
        <p:spPr bwMode="auto">
          <a:xfrm>
            <a:off x="6934200" y="4692650"/>
            <a:ext cx="965200" cy="1066800"/>
          </a:xfrm>
          <a:prstGeom prst="rect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98840FC3-9E15-4528-98BD-533D6D76F3B8}"/>
              </a:ext>
            </a:extLst>
          </p:cNvPr>
          <p:cNvSpPr>
            <a:spLocks/>
          </p:cNvSpPr>
          <p:nvPr/>
        </p:nvSpPr>
        <p:spPr bwMode="auto">
          <a:xfrm>
            <a:off x="8953500" y="4692650"/>
            <a:ext cx="965200" cy="1066800"/>
          </a:xfrm>
          <a:prstGeom prst="rect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9941" name="Text Box 5">
            <a:extLst>
              <a:ext uri="{FF2B5EF4-FFF2-40B4-BE49-F238E27FC236}">
                <a16:creationId xmlns:a16="http://schemas.microsoft.com/office/drawing/2014/main" id="{58AEF94F-76E3-4B65-BC82-7E77CBE295F7}"/>
              </a:ext>
            </a:extLst>
          </p:cNvPr>
          <p:cNvSpPr txBox="1">
            <a:spLocks/>
          </p:cNvSpPr>
          <p:nvPr/>
        </p:nvSpPr>
        <p:spPr bwMode="auto">
          <a:xfrm>
            <a:off x="7110413" y="4684713"/>
            <a:ext cx="611187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6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</a:t>
            </a:r>
          </a:p>
        </p:txBody>
      </p:sp>
      <p:sp>
        <p:nvSpPr>
          <p:cNvPr id="39942" name="Text Box 6">
            <a:extLst>
              <a:ext uri="{FF2B5EF4-FFF2-40B4-BE49-F238E27FC236}">
                <a16:creationId xmlns:a16="http://schemas.microsoft.com/office/drawing/2014/main" id="{B1370291-9C25-4704-83F7-8705A23F969C}"/>
              </a:ext>
            </a:extLst>
          </p:cNvPr>
          <p:cNvSpPr txBox="1">
            <a:spLocks/>
          </p:cNvSpPr>
          <p:nvPr/>
        </p:nvSpPr>
        <p:spPr bwMode="auto">
          <a:xfrm>
            <a:off x="9129713" y="4684713"/>
            <a:ext cx="611187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6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h</a:t>
            </a:r>
          </a:p>
        </p:txBody>
      </p:sp>
      <p:sp>
        <p:nvSpPr>
          <p:cNvPr id="39943" name="AutoShape 7">
            <a:extLst>
              <a:ext uri="{FF2B5EF4-FFF2-40B4-BE49-F238E27FC236}">
                <a16:creationId xmlns:a16="http://schemas.microsoft.com/office/drawing/2014/main" id="{AA14F5EC-6428-4118-93DE-BDC49F925D8B}"/>
              </a:ext>
            </a:extLst>
          </p:cNvPr>
          <p:cNvSpPr>
            <a:spLocks/>
          </p:cNvSpPr>
          <p:nvPr/>
        </p:nvSpPr>
        <p:spPr bwMode="auto">
          <a:xfrm>
            <a:off x="7510463" y="4127500"/>
            <a:ext cx="1925637" cy="681038"/>
          </a:xfrm>
          <a:custGeom>
            <a:avLst/>
            <a:gdLst>
              <a:gd name="T0" fmla="*/ 10800 w 21600"/>
              <a:gd name="T1" fmla="+- 0 13499 5399"/>
              <a:gd name="T2" fmla="*/ 13499 h 16201"/>
              <a:gd name="T3" fmla="*/ 10800 w 21600"/>
              <a:gd name="T4" fmla="+- 0 13499 5399"/>
              <a:gd name="T5" fmla="*/ 13499 h 16201"/>
              <a:gd name="T6" fmla="*/ 10800 w 21600"/>
              <a:gd name="T7" fmla="+- 0 13499 5399"/>
              <a:gd name="T8" fmla="*/ 13499 h 16201"/>
              <a:gd name="T9" fmla="*/ 10800 w 21600"/>
              <a:gd name="T10" fmla="+- 0 13499 5399"/>
              <a:gd name="T11" fmla="*/ 13499 h 16201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16201">
                <a:moveTo>
                  <a:pt x="0" y="15656"/>
                </a:moveTo>
                <a:cubicBezTo>
                  <a:pt x="7503" y="-5399"/>
                  <a:pt x="14703" y="-5217"/>
                  <a:pt x="21600" y="16201"/>
                </a:cubicBezTo>
              </a:path>
            </a:pathLst>
          </a:custGeom>
          <a:noFill/>
          <a:ln w="508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4" name="AutoShape 8">
            <a:extLst>
              <a:ext uri="{FF2B5EF4-FFF2-40B4-BE49-F238E27FC236}">
                <a16:creationId xmlns:a16="http://schemas.microsoft.com/office/drawing/2014/main" id="{56EC6D93-0FF4-4E26-A8DA-26054929162B}"/>
              </a:ext>
            </a:extLst>
          </p:cNvPr>
          <p:cNvSpPr>
            <a:spLocks/>
          </p:cNvSpPr>
          <p:nvPr/>
        </p:nvSpPr>
        <p:spPr bwMode="auto">
          <a:xfrm>
            <a:off x="7489825" y="5689600"/>
            <a:ext cx="1927225" cy="681038"/>
          </a:xfrm>
          <a:custGeom>
            <a:avLst/>
            <a:gdLst>
              <a:gd name="T0" fmla="*/ 10800 w 21600"/>
              <a:gd name="T1" fmla="*/ 8100 h 16201"/>
              <a:gd name="T2" fmla="*/ 10800 w 21600"/>
              <a:gd name="T3" fmla="*/ 8100 h 16201"/>
              <a:gd name="T4" fmla="*/ 10800 w 21600"/>
              <a:gd name="T5" fmla="*/ 8100 h 16201"/>
              <a:gd name="T6" fmla="*/ 10800 w 21600"/>
              <a:gd name="T7" fmla="*/ 8100 h 16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16201">
                <a:moveTo>
                  <a:pt x="21600" y="545"/>
                </a:moveTo>
                <a:cubicBezTo>
                  <a:pt x="14097" y="21600"/>
                  <a:pt x="6897" y="21418"/>
                  <a:pt x="0" y="0"/>
                </a:cubicBezTo>
              </a:path>
            </a:pathLst>
          </a:custGeom>
          <a:noFill/>
          <a:ln w="508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5" name="Text Box 9">
            <a:extLst>
              <a:ext uri="{FF2B5EF4-FFF2-40B4-BE49-F238E27FC236}">
                <a16:creationId xmlns:a16="http://schemas.microsoft.com/office/drawing/2014/main" id="{4B979186-2F60-47CD-8721-EB5BC3BA5C0B}"/>
              </a:ext>
            </a:extLst>
          </p:cNvPr>
          <p:cNvSpPr txBox="1">
            <a:spLocks/>
          </p:cNvSpPr>
          <p:nvPr/>
        </p:nvSpPr>
        <p:spPr bwMode="auto">
          <a:xfrm>
            <a:off x="8050213" y="3389313"/>
            <a:ext cx="8255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call</a:t>
            </a:r>
          </a:p>
        </p:txBody>
      </p:sp>
      <p:sp>
        <p:nvSpPr>
          <p:cNvPr id="39946" name="Text Box 10">
            <a:extLst>
              <a:ext uri="{FF2B5EF4-FFF2-40B4-BE49-F238E27FC236}">
                <a16:creationId xmlns:a16="http://schemas.microsoft.com/office/drawing/2014/main" id="{9EBE902B-8BFD-4CB0-8F13-C0E3320153A4}"/>
              </a:ext>
            </a:extLst>
          </p:cNvPr>
          <p:cNvSpPr txBox="1">
            <a:spLocks/>
          </p:cNvSpPr>
          <p:nvPr/>
        </p:nvSpPr>
        <p:spPr bwMode="auto">
          <a:xfrm>
            <a:off x="8050213" y="6399213"/>
            <a:ext cx="8255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call</a:t>
            </a:r>
          </a:p>
        </p:txBody>
      </p:sp>
      <p:sp>
        <p:nvSpPr>
          <p:cNvPr id="39947" name="Text Box 11">
            <a:extLst>
              <a:ext uri="{FF2B5EF4-FFF2-40B4-BE49-F238E27FC236}">
                <a16:creationId xmlns:a16="http://schemas.microsoft.com/office/drawing/2014/main" id="{DA02818D-1A18-43CA-B0F4-D8A767F595D1}"/>
              </a:ext>
            </a:extLst>
          </p:cNvPr>
          <p:cNvSpPr txBox="1">
            <a:spLocks/>
          </p:cNvSpPr>
          <p:nvPr/>
        </p:nvSpPr>
        <p:spPr bwMode="auto">
          <a:xfrm>
            <a:off x="1077913" y="4760913"/>
            <a:ext cx="5106987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4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4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4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</a:t>
            </a:r>
            <a:r>
              <a:rPr lang="en-US" altLang="en-US" sz="2400">
                <a:latin typeface="Menlo" charset="0"/>
                <a:ea typeface="Menlo" charset="0"/>
                <a:cs typeface="Menlo" charset="0"/>
                <a:sym typeface="Menlo" charset="0"/>
              </a:rPr>
              <a:t>():</a:t>
            </a:r>
          </a:p>
          <a:p>
            <a:pPr algn="l"/>
            <a:r>
              <a:rPr lang="en-US" altLang="en-US" sz="24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4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 other code                                                                </a:t>
            </a:r>
            <a:endParaRPr lang="en-US" altLang="en-US" sz="24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400">
                <a:latin typeface="Menlo" charset="0"/>
                <a:ea typeface="Menlo" charset="0"/>
                <a:cs typeface="Menlo" charset="0"/>
                <a:sym typeface="Menlo" charset="0"/>
              </a:rPr>
              <a:t>    f()</a:t>
            </a:r>
          </a:p>
          <a:p>
            <a:pPr algn="l"/>
            <a:r>
              <a:rPr lang="en-US" altLang="en-US" sz="24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4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 other code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81F0CDC5-3234-4789-B474-6C34FCF81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/>
              <a:t>Recursive Code</a:t>
            </a: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ADDAFAB9-2DFB-48BB-9162-EE4A81199F83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xfrm>
            <a:off x="952500" y="2087563"/>
            <a:ext cx="11926888" cy="1392237"/>
          </a:xfrm>
        </p:spPr>
        <p:txBody>
          <a:bodyPr anchor="t"/>
          <a:lstStyle/>
          <a:p>
            <a:pPr marL="298450" indent="-196850">
              <a:spcBef>
                <a:spcPts val="3600"/>
              </a:spcBef>
              <a:buSzTx/>
              <a:buFontTx/>
              <a:buNone/>
            </a:pPr>
            <a:r>
              <a:rPr lang="en-US" altLang="en-US" sz="2700"/>
              <a:t>What is it?</a:t>
            </a:r>
          </a:p>
          <a:p>
            <a:pPr marL="298450" indent="-196850">
              <a:spcBef>
                <a:spcPts val="800"/>
              </a:spcBef>
            </a:pPr>
            <a:r>
              <a:rPr lang="en-US" altLang="en-US" sz="2700"/>
              <a:t>A function that calls itself (possible indirectly)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A6717F06-C337-4954-A4AD-1E5588D9EEA4}"/>
              </a:ext>
            </a:extLst>
          </p:cNvPr>
          <p:cNvSpPr txBox="1">
            <a:spLocks/>
          </p:cNvSpPr>
          <p:nvPr/>
        </p:nvSpPr>
        <p:spPr bwMode="auto">
          <a:xfrm>
            <a:off x="1077913" y="4760913"/>
            <a:ext cx="59340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4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4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4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</a:t>
            </a:r>
            <a:r>
              <a:rPr lang="en-US" altLang="en-US" sz="2400">
                <a:latin typeface="Menlo" charset="0"/>
                <a:ea typeface="Menlo" charset="0"/>
                <a:cs typeface="Menlo" charset="0"/>
                <a:sym typeface="Menlo" charset="0"/>
              </a:rPr>
              <a:t>():</a:t>
            </a:r>
          </a:p>
          <a:p>
            <a:pPr algn="l"/>
            <a:r>
              <a:rPr lang="en-US" altLang="en-US" sz="24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4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 other code                                                                </a:t>
            </a:r>
            <a:endParaRPr lang="en-US" altLang="en-US" sz="24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400">
                <a:latin typeface="Menlo" charset="0"/>
                <a:ea typeface="Menlo" charset="0"/>
                <a:cs typeface="Menlo" charset="0"/>
                <a:sym typeface="Menlo" charset="0"/>
              </a:rPr>
              <a:t>    f()</a:t>
            </a:r>
          </a:p>
          <a:p>
            <a:pPr algn="l"/>
            <a:r>
              <a:rPr lang="en-US" altLang="en-US" sz="24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4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 other code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56E68B71-A36D-44DD-A65E-D186D46A6137}"/>
              </a:ext>
            </a:extLst>
          </p:cNvPr>
          <p:cNvSpPr txBox="1">
            <a:spLocks/>
          </p:cNvSpPr>
          <p:nvPr/>
        </p:nvSpPr>
        <p:spPr bwMode="auto">
          <a:xfrm>
            <a:off x="6230938" y="3871913"/>
            <a:ext cx="5611812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4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4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4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g</a:t>
            </a:r>
            <a:r>
              <a:rPr lang="en-US" altLang="en-US" sz="2400">
                <a:latin typeface="Menlo" charset="0"/>
                <a:ea typeface="Menlo" charset="0"/>
                <a:cs typeface="Menlo" charset="0"/>
                <a:sym typeface="Menlo" charset="0"/>
              </a:rPr>
              <a:t>():</a:t>
            </a:r>
          </a:p>
          <a:p>
            <a:pPr algn="l"/>
            <a:r>
              <a:rPr lang="en-US" altLang="en-US" sz="24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4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 other code                                                                </a:t>
            </a:r>
            <a:endParaRPr lang="en-US" altLang="en-US" sz="24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400">
                <a:latin typeface="Menlo" charset="0"/>
                <a:ea typeface="Menlo" charset="0"/>
                <a:cs typeface="Menlo" charset="0"/>
                <a:sym typeface="Menlo" charset="0"/>
              </a:rPr>
              <a:t>    h()</a:t>
            </a:r>
          </a:p>
          <a:p>
            <a:pPr algn="l"/>
            <a:r>
              <a:rPr lang="en-US" altLang="en-US" sz="24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4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 other code                                                                </a:t>
            </a:r>
            <a:endParaRPr lang="en-US" altLang="en-US" sz="24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endParaRPr lang="en-US" altLang="en-US" sz="24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4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4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4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h</a:t>
            </a:r>
            <a:r>
              <a:rPr lang="en-US" altLang="en-US" sz="2400">
                <a:latin typeface="Menlo" charset="0"/>
                <a:ea typeface="Menlo" charset="0"/>
                <a:cs typeface="Menlo" charset="0"/>
                <a:sym typeface="Menlo" charset="0"/>
              </a:rPr>
              <a:t>():</a:t>
            </a:r>
          </a:p>
          <a:p>
            <a:pPr algn="l"/>
            <a:r>
              <a:rPr lang="en-US" altLang="en-US" sz="24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4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 other code                                                                </a:t>
            </a:r>
            <a:endParaRPr lang="en-US" altLang="en-US" sz="24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400">
                <a:latin typeface="Menlo" charset="0"/>
                <a:ea typeface="Menlo" charset="0"/>
                <a:cs typeface="Menlo" charset="0"/>
                <a:sym typeface="Menlo" charset="0"/>
              </a:rPr>
              <a:t>    g()</a:t>
            </a:r>
          </a:p>
          <a:p>
            <a:pPr algn="l"/>
            <a:r>
              <a:rPr lang="en-US" altLang="en-US" sz="24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4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 other code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19E7F3B4-867D-492A-B779-4BC9A25DED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/>
              <a:t>Recursive Code</a:t>
            </a: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1DED21C0-0E6D-4EE2-8F82-EE35D701D3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2500" y="2087563"/>
            <a:ext cx="11926888" cy="5411787"/>
          </a:xfrm>
        </p:spPr>
        <p:txBody>
          <a:bodyPr anchor="t"/>
          <a:lstStyle/>
          <a:p>
            <a:pPr marL="357188" indent="-236538">
              <a:spcBef>
                <a:spcPts val="3600"/>
              </a:spcBef>
              <a:buSzTx/>
              <a:buFontTx/>
              <a:buNone/>
            </a:pPr>
            <a:r>
              <a:rPr lang="en-US" altLang="en-US" sz="2700"/>
              <a:t>What is it?</a:t>
            </a:r>
          </a:p>
          <a:p>
            <a:pPr marL="357188" indent="-236538">
              <a:spcBef>
                <a:spcPts val="800"/>
              </a:spcBef>
            </a:pPr>
            <a:r>
              <a:rPr lang="en-US" altLang="en-US" sz="2700"/>
              <a:t>A function that calls itself (possible indirectly)</a:t>
            </a:r>
          </a:p>
          <a:p>
            <a:pPr marL="357188" indent="-236538">
              <a:spcBef>
                <a:spcPts val="3600"/>
              </a:spcBef>
              <a:buSzTx/>
              <a:buFontTx/>
              <a:buNone/>
            </a:pPr>
            <a:r>
              <a:rPr lang="en-US" altLang="en-US" sz="2700"/>
              <a:t>Motivation: don’t know how big the data is before execution</a:t>
            </a:r>
          </a:p>
          <a:p>
            <a:pPr marL="357188" indent="-236538">
              <a:spcBef>
                <a:spcPts val="800"/>
              </a:spcBef>
            </a:pPr>
            <a:r>
              <a:rPr lang="en-US" altLang="en-US" sz="2700"/>
              <a:t>Need either </a:t>
            </a:r>
            <a:r>
              <a:rPr lang="en-US" altLang="en-US" sz="2700" b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iteration</a:t>
            </a:r>
            <a:r>
              <a:rPr lang="en-US" altLang="en-US" sz="2700"/>
              <a:t> or </a:t>
            </a:r>
            <a:r>
              <a:rPr lang="en-US" altLang="en-US" sz="2700" b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recursion</a:t>
            </a:r>
            <a:endParaRPr lang="en-US" altLang="en-US" sz="2700"/>
          </a:p>
          <a:p>
            <a:pPr marL="357188" indent="-236538">
              <a:spcBef>
                <a:spcPts val="800"/>
              </a:spcBef>
            </a:pPr>
            <a:r>
              <a:rPr lang="en-US" altLang="en-US" sz="2700"/>
              <a:t>In theory, these techniques are equally powerful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7DEF5538-AB19-4F84-8358-8E8E37687F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/>
              <a:t>Recursive Code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52858E14-B6DF-4510-B919-8B860924EF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2500" y="2087563"/>
            <a:ext cx="11926888" cy="5411787"/>
          </a:xfrm>
        </p:spPr>
        <p:txBody>
          <a:bodyPr anchor="t"/>
          <a:lstStyle/>
          <a:p>
            <a:pPr marL="396875" indent="-261938">
              <a:spcBef>
                <a:spcPts val="3600"/>
              </a:spcBef>
              <a:buSzTx/>
              <a:buFontTx/>
              <a:buNone/>
            </a:pPr>
            <a:r>
              <a:rPr lang="en-US" altLang="en-US" sz="2700"/>
              <a:t>What is it?</a:t>
            </a:r>
          </a:p>
          <a:p>
            <a:pPr marL="396875" indent="-261938">
              <a:spcBef>
                <a:spcPts val="800"/>
              </a:spcBef>
            </a:pPr>
            <a:r>
              <a:rPr lang="en-US" altLang="en-US" sz="2700"/>
              <a:t>A function that calls itself (possible indirectly)</a:t>
            </a:r>
          </a:p>
          <a:p>
            <a:pPr marL="396875" indent="-261938">
              <a:spcBef>
                <a:spcPts val="3600"/>
              </a:spcBef>
              <a:buSzTx/>
              <a:buFontTx/>
              <a:buNone/>
            </a:pPr>
            <a:r>
              <a:rPr lang="en-US" altLang="en-US" sz="2700"/>
              <a:t>Motivation: don’t know how big the data is before execution</a:t>
            </a:r>
          </a:p>
          <a:p>
            <a:pPr marL="396875" indent="-261938">
              <a:spcBef>
                <a:spcPts val="800"/>
              </a:spcBef>
            </a:pPr>
            <a:r>
              <a:rPr lang="en-US" altLang="en-US" sz="2700"/>
              <a:t>Need either </a:t>
            </a:r>
            <a:r>
              <a:rPr lang="en-US" altLang="en-US" sz="2700" b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iteration</a:t>
            </a:r>
            <a:r>
              <a:rPr lang="en-US" altLang="en-US" sz="2700"/>
              <a:t> or </a:t>
            </a:r>
            <a:r>
              <a:rPr lang="en-US" altLang="en-US" sz="2700" b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recursion</a:t>
            </a:r>
            <a:endParaRPr lang="en-US" altLang="en-US" sz="2700"/>
          </a:p>
          <a:p>
            <a:pPr marL="396875" indent="-261938">
              <a:spcBef>
                <a:spcPts val="800"/>
              </a:spcBef>
            </a:pPr>
            <a:r>
              <a:rPr lang="en-US" altLang="en-US" sz="2700"/>
              <a:t>In theory, these techniques are equally powerful</a:t>
            </a:r>
          </a:p>
          <a:p>
            <a:pPr marL="396875" indent="-261938">
              <a:spcBef>
                <a:spcPts val="3600"/>
              </a:spcBef>
              <a:buSzTx/>
              <a:buFontTx/>
              <a:buNone/>
            </a:pPr>
            <a:r>
              <a:rPr lang="en-US" altLang="en-US" sz="2700"/>
              <a:t>Why recurse?  (instead of always iterating)</a:t>
            </a:r>
          </a:p>
          <a:p>
            <a:pPr marL="396875" indent="-261938">
              <a:spcBef>
                <a:spcPts val="800"/>
              </a:spcBef>
            </a:pPr>
            <a:r>
              <a:rPr lang="en-US" altLang="en-US" sz="2700"/>
              <a:t>in practice, often easier</a:t>
            </a:r>
          </a:p>
          <a:p>
            <a:pPr marL="396875" indent="-261938">
              <a:spcBef>
                <a:spcPts val="800"/>
              </a:spcBef>
            </a:pPr>
            <a:r>
              <a:rPr lang="en-US" altLang="en-US" sz="2700"/>
              <a:t>recursive code corresponds to recursive data</a:t>
            </a:r>
          </a:p>
          <a:p>
            <a:pPr marL="396875" indent="-261938">
              <a:spcBef>
                <a:spcPts val="800"/>
              </a:spcBef>
            </a:pPr>
            <a:r>
              <a:rPr lang="en-US" altLang="en-US" sz="2700"/>
              <a:t>reduce a big problem into a smaller problem</a:t>
            </a:r>
          </a:p>
        </p:txBody>
      </p:sp>
      <p:pic>
        <p:nvPicPr>
          <p:cNvPr id="43011" name="Picture 3">
            <a:extLst>
              <a:ext uri="{FF2B5EF4-FFF2-40B4-BE49-F238E27FC236}">
                <a16:creationId xmlns:a16="http://schemas.microsoft.com/office/drawing/2014/main" id="{6180EC26-A7F4-4615-A3E7-DC18E337E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5" y="5176838"/>
            <a:ext cx="3976688" cy="264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3012" name="Text Box 4">
            <a:extLst>
              <a:ext uri="{FF2B5EF4-FFF2-40B4-BE49-F238E27FC236}">
                <a16:creationId xmlns:a16="http://schemas.microsoft.com/office/drawing/2014/main" id="{B94BF237-6F21-40ED-9F74-E4908A935602}"/>
              </a:ext>
            </a:extLst>
          </p:cNvPr>
          <p:cNvSpPr txBox="1">
            <a:spLocks/>
          </p:cNvSpPr>
          <p:nvPr/>
        </p:nvSpPr>
        <p:spPr bwMode="auto">
          <a:xfrm>
            <a:off x="9675813" y="7851775"/>
            <a:ext cx="22479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572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>
              <a:lnSpc>
                <a:spcPts val="2300"/>
              </a:lnSpc>
            </a:pPr>
            <a:r>
              <a:rPr lang="en-US" altLang="en-US" sz="800" u="sng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  <a:sym typeface="Times" panose="02020603050405020304" pitchFamily="18" charset="0"/>
                <a:hlinkClick r:id="rId3"/>
              </a:rPr>
              <a:t>https://texastreesurgeons.com/services/tree-removal/</a:t>
            </a:r>
            <a:endParaRPr lang="en-US" altLang="en-US" sz="800" u="sng">
              <a:latin typeface="Times" panose="02020603050405020304" pitchFamily="18" charset="0"/>
              <a:ea typeface="Times" panose="02020603050405020304" pitchFamily="18" charset="0"/>
              <a:cs typeface="Times" panose="02020603050405020304" pitchFamily="18" charset="0"/>
              <a:sym typeface="Times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AE9644-751E-47F7-899C-3729006B2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0" t="20404"/>
          <a:stretch/>
        </p:blipFill>
        <p:spPr>
          <a:xfrm>
            <a:off x="3073400" y="73416"/>
            <a:ext cx="6426015" cy="9603984"/>
          </a:xfrm>
        </p:spPr>
      </p:pic>
    </p:spTree>
    <p:extLst>
      <p:ext uri="{BB962C8B-B14F-4D97-AF65-F5344CB8AC3E}">
        <p14:creationId xmlns:p14="http://schemas.microsoft.com/office/powerpoint/2010/main" val="30988052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1D416F50-7773-445B-96BE-6CE67AB4A4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 dirty="0"/>
              <a:t>Recursive Student</a:t>
            </a:r>
            <a:br>
              <a:rPr lang="en-US" altLang="en-US" sz="4800" dirty="0"/>
            </a:br>
            <a:r>
              <a:rPr lang="en-US" altLang="en-US" sz="4800" dirty="0"/>
              <a:t>Counting</a:t>
            </a:r>
          </a:p>
        </p:txBody>
      </p:sp>
      <p:grpSp>
        <p:nvGrpSpPr>
          <p:cNvPr id="44034" name="Group 2">
            <a:extLst>
              <a:ext uri="{FF2B5EF4-FFF2-40B4-BE49-F238E27FC236}">
                <a16:creationId xmlns:a16="http://schemas.microsoft.com/office/drawing/2014/main" id="{48ED6AEB-DB5C-4CE2-A27F-8C2F898B156F}"/>
              </a:ext>
            </a:extLst>
          </p:cNvPr>
          <p:cNvGrpSpPr>
            <a:grpSpLocks/>
          </p:cNvGrpSpPr>
          <p:nvPr/>
        </p:nvGrpSpPr>
        <p:grpSpPr bwMode="auto">
          <a:xfrm>
            <a:off x="7912100" y="4283075"/>
            <a:ext cx="736600" cy="736600"/>
            <a:chOff x="0" y="0"/>
            <a:chExt cx="736948" cy="736948"/>
          </a:xfrm>
        </p:grpSpPr>
        <p:sp>
          <p:nvSpPr>
            <p:cNvPr id="44035" name="Oval 3">
              <a:extLst>
                <a:ext uri="{FF2B5EF4-FFF2-40B4-BE49-F238E27FC236}">
                  <a16:creationId xmlns:a16="http://schemas.microsoft.com/office/drawing/2014/main" id="{F06ADD8D-7237-4648-B247-4FB996FDA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4036" name="Oval 4">
              <a:extLst>
                <a:ext uri="{FF2B5EF4-FFF2-40B4-BE49-F238E27FC236}">
                  <a16:creationId xmlns:a16="http://schemas.microsoft.com/office/drawing/2014/main" id="{35AF2D3B-792A-431D-BEE6-E0EAF5773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4037" name="Oval 5">
              <a:extLst>
                <a:ext uri="{FF2B5EF4-FFF2-40B4-BE49-F238E27FC236}">
                  <a16:creationId xmlns:a16="http://schemas.microsoft.com/office/drawing/2014/main" id="{09C96CC8-8519-4A96-992F-837055037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4038" name="AutoShape 6">
              <a:extLst>
                <a:ext uri="{FF2B5EF4-FFF2-40B4-BE49-F238E27FC236}">
                  <a16:creationId xmlns:a16="http://schemas.microsoft.com/office/drawing/2014/main" id="{9A179B13-6E93-4718-BB7B-DAE46455B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39" name="Group 7">
            <a:extLst>
              <a:ext uri="{FF2B5EF4-FFF2-40B4-BE49-F238E27FC236}">
                <a16:creationId xmlns:a16="http://schemas.microsoft.com/office/drawing/2014/main" id="{4CF93996-B37A-448B-8219-072B59C0EB07}"/>
              </a:ext>
            </a:extLst>
          </p:cNvPr>
          <p:cNvGrpSpPr>
            <a:grpSpLocks/>
          </p:cNvGrpSpPr>
          <p:nvPr/>
        </p:nvGrpSpPr>
        <p:grpSpPr bwMode="auto">
          <a:xfrm>
            <a:off x="8826500" y="4283075"/>
            <a:ext cx="736600" cy="736600"/>
            <a:chOff x="0" y="0"/>
            <a:chExt cx="736948" cy="736948"/>
          </a:xfrm>
        </p:grpSpPr>
        <p:sp>
          <p:nvSpPr>
            <p:cNvPr id="44040" name="Oval 8">
              <a:extLst>
                <a:ext uri="{FF2B5EF4-FFF2-40B4-BE49-F238E27FC236}">
                  <a16:creationId xmlns:a16="http://schemas.microsoft.com/office/drawing/2014/main" id="{1C8CB6CD-5479-469D-947D-A5AF6FE54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4041" name="Oval 9">
              <a:extLst>
                <a:ext uri="{FF2B5EF4-FFF2-40B4-BE49-F238E27FC236}">
                  <a16:creationId xmlns:a16="http://schemas.microsoft.com/office/drawing/2014/main" id="{12872325-59EC-45AF-876E-7F01E9E67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4042" name="Oval 10">
              <a:extLst>
                <a:ext uri="{FF2B5EF4-FFF2-40B4-BE49-F238E27FC236}">
                  <a16:creationId xmlns:a16="http://schemas.microsoft.com/office/drawing/2014/main" id="{21F6B67B-F609-443F-8E9C-1159E9DDB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4043" name="AutoShape 11">
              <a:extLst>
                <a:ext uri="{FF2B5EF4-FFF2-40B4-BE49-F238E27FC236}">
                  <a16:creationId xmlns:a16="http://schemas.microsoft.com/office/drawing/2014/main" id="{1F80024D-0E31-4C9B-93FD-DB8784A13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44" name="Group 12">
            <a:extLst>
              <a:ext uri="{FF2B5EF4-FFF2-40B4-BE49-F238E27FC236}">
                <a16:creationId xmlns:a16="http://schemas.microsoft.com/office/drawing/2014/main" id="{A4926F83-3745-473B-B178-2F5DC2787526}"/>
              </a:ext>
            </a:extLst>
          </p:cNvPr>
          <p:cNvGrpSpPr>
            <a:grpSpLocks/>
          </p:cNvGrpSpPr>
          <p:nvPr/>
        </p:nvGrpSpPr>
        <p:grpSpPr bwMode="auto">
          <a:xfrm>
            <a:off x="9740900" y="4283075"/>
            <a:ext cx="736600" cy="736600"/>
            <a:chOff x="0" y="0"/>
            <a:chExt cx="736948" cy="736948"/>
          </a:xfrm>
        </p:grpSpPr>
        <p:sp>
          <p:nvSpPr>
            <p:cNvPr id="44045" name="Oval 13">
              <a:extLst>
                <a:ext uri="{FF2B5EF4-FFF2-40B4-BE49-F238E27FC236}">
                  <a16:creationId xmlns:a16="http://schemas.microsoft.com/office/drawing/2014/main" id="{FB0E6F10-8CAE-4CA1-977A-FD8FF7BC1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4046" name="Oval 14">
              <a:extLst>
                <a:ext uri="{FF2B5EF4-FFF2-40B4-BE49-F238E27FC236}">
                  <a16:creationId xmlns:a16="http://schemas.microsoft.com/office/drawing/2014/main" id="{77271215-5F5C-463E-86E0-65DFB23D3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4047" name="Oval 15">
              <a:extLst>
                <a:ext uri="{FF2B5EF4-FFF2-40B4-BE49-F238E27FC236}">
                  <a16:creationId xmlns:a16="http://schemas.microsoft.com/office/drawing/2014/main" id="{6F21526C-57DD-4F8C-B9DA-D5D086AF3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4048" name="AutoShape 16">
              <a:extLst>
                <a:ext uri="{FF2B5EF4-FFF2-40B4-BE49-F238E27FC236}">
                  <a16:creationId xmlns:a16="http://schemas.microsoft.com/office/drawing/2014/main" id="{D09B16F4-D028-431F-BB07-E1BDFAD19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49" name="Group 17">
            <a:extLst>
              <a:ext uri="{FF2B5EF4-FFF2-40B4-BE49-F238E27FC236}">
                <a16:creationId xmlns:a16="http://schemas.microsoft.com/office/drawing/2014/main" id="{EAF9D2CF-9C6C-4B92-9909-C82984BFD9C3}"/>
              </a:ext>
            </a:extLst>
          </p:cNvPr>
          <p:cNvGrpSpPr>
            <a:grpSpLocks/>
          </p:cNvGrpSpPr>
          <p:nvPr/>
        </p:nvGrpSpPr>
        <p:grpSpPr bwMode="auto">
          <a:xfrm>
            <a:off x="10655300" y="4283075"/>
            <a:ext cx="736600" cy="736600"/>
            <a:chOff x="0" y="0"/>
            <a:chExt cx="736948" cy="736948"/>
          </a:xfrm>
        </p:grpSpPr>
        <p:sp>
          <p:nvSpPr>
            <p:cNvPr id="44050" name="Oval 18">
              <a:extLst>
                <a:ext uri="{FF2B5EF4-FFF2-40B4-BE49-F238E27FC236}">
                  <a16:creationId xmlns:a16="http://schemas.microsoft.com/office/drawing/2014/main" id="{91F71EA5-E20D-46D9-8A78-52AB301EB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4051" name="Oval 19">
              <a:extLst>
                <a:ext uri="{FF2B5EF4-FFF2-40B4-BE49-F238E27FC236}">
                  <a16:creationId xmlns:a16="http://schemas.microsoft.com/office/drawing/2014/main" id="{2AC88F9F-E58F-435F-BF8C-16758FED4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4052" name="Oval 20">
              <a:extLst>
                <a:ext uri="{FF2B5EF4-FFF2-40B4-BE49-F238E27FC236}">
                  <a16:creationId xmlns:a16="http://schemas.microsoft.com/office/drawing/2014/main" id="{734A7200-5755-4F05-A87D-C3815040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4053" name="AutoShape 21">
              <a:extLst>
                <a:ext uri="{FF2B5EF4-FFF2-40B4-BE49-F238E27FC236}">
                  <a16:creationId xmlns:a16="http://schemas.microsoft.com/office/drawing/2014/main" id="{B196F111-B997-46E1-B17C-3784CA63F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54" name="Oval 22">
            <a:extLst>
              <a:ext uri="{FF2B5EF4-FFF2-40B4-BE49-F238E27FC236}">
                <a16:creationId xmlns:a16="http://schemas.microsoft.com/office/drawing/2014/main" id="{A9C1DB1E-C315-4777-8634-920424E98C53}"/>
              </a:ext>
            </a:extLst>
          </p:cNvPr>
          <p:cNvSpPr>
            <a:spLocks/>
          </p:cNvSpPr>
          <p:nvPr/>
        </p:nvSpPr>
        <p:spPr bwMode="auto">
          <a:xfrm>
            <a:off x="11569700" y="4283075"/>
            <a:ext cx="736600" cy="736600"/>
          </a:xfrm>
          <a:prstGeom prst="ellipse">
            <a:avLst/>
          </a:prstGeom>
          <a:noFill/>
          <a:ln w="508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4055" name="Oval 23">
            <a:extLst>
              <a:ext uri="{FF2B5EF4-FFF2-40B4-BE49-F238E27FC236}">
                <a16:creationId xmlns:a16="http://schemas.microsoft.com/office/drawing/2014/main" id="{1DC61D2E-F1A9-4D29-9EB2-AD03568B142D}"/>
              </a:ext>
            </a:extLst>
          </p:cNvPr>
          <p:cNvSpPr>
            <a:spLocks/>
          </p:cNvSpPr>
          <p:nvPr/>
        </p:nvSpPr>
        <p:spPr bwMode="auto">
          <a:xfrm>
            <a:off x="11696700" y="4410075"/>
            <a:ext cx="174625" cy="174625"/>
          </a:xfrm>
          <a:prstGeom prst="ellipse">
            <a:avLst/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4056" name="Oval 24">
            <a:extLst>
              <a:ext uri="{FF2B5EF4-FFF2-40B4-BE49-F238E27FC236}">
                <a16:creationId xmlns:a16="http://schemas.microsoft.com/office/drawing/2014/main" id="{92B59B0D-3088-46E8-9C4D-176A1D867576}"/>
              </a:ext>
            </a:extLst>
          </p:cNvPr>
          <p:cNvSpPr>
            <a:spLocks/>
          </p:cNvSpPr>
          <p:nvPr/>
        </p:nvSpPr>
        <p:spPr bwMode="auto">
          <a:xfrm>
            <a:off x="11988800" y="4410075"/>
            <a:ext cx="174625" cy="174625"/>
          </a:xfrm>
          <a:prstGeom prst="ellipse">
            <a:avLst/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4057" name="AutoShape 25">
            <a:extLst>
              <a:ext uri="{FF2B5EF4-FFF2-40B4-BE49-F238E27FC236}">
                <a16:creationId xmlns:a16="http://schemas.microsoft.com/office/drawing/2014/main" id="{9948BD6E-697D-4754-9699-38D54AC6BDEF}"/>
              </a:ext>
            </a:extLst>
          </p:cNvPr>
          <p:cNvSpPr>
            <a:spLocks/>
          </p:cNvSpPr>
          <p:nvPr/>
        </p:nvSpPr>
        <p:spPr bwMode="auto">
          <a:xfrm>
            <a:off x="11706225" y="4703763"/>
            <a:ext cx="461963" cy="184150"/>
          </a:xfrm>
          <a:custGeom>
            <a:avLst/>
            <a:gdLst>
              <a:gd name="T0" fmla="*/ 10800 w 21600"/>
              <a:gd name="T1" fmla="*/ 8100 h 16200"/>
              <a:gd name="T2" fmla="*/ 10800 w 21600"/>
              <a:gd name="T3" fmla="*/ 8100 h 16200"/>
              <a:gd name="T4" fmla="*/ 10800 w 21600"/>
              <a:gd name="T5" fmla="*/ 8100 h 16200"/>
              <a:gd name="T6" fmla="*/ 10800 w 21600"/>
              <a:gd name="T7" fmla="*/ 8100 h 16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16200">
                <a:moveTo>
                  <a:pt x="21600" y="0"/>
                </a:moveTo>
                <a:cubicBezTo>
                  <a:pt x="14880" y="21500"/>
                  <a:pt x="7680" y="21600"/>
                  <a:pt x="0" y="300"/>
                </a:cubicBezTo>
              </a:path>
            </a:pathLst>
          </a:custGeom>
          <a:noFill/>
          <a:ln w="254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058" name="Group 26">
            <a:extLst>
              <a:ext uri="{FF2B5EF4-FFF2-40B4-BE49-F238E27FC236}">
                <a16:creationId xmlns:a16="http://schemas.microsoft.com/office/drawing/2014/main" id="{D3209C7E-3489-4469-AF02-0378C4BFED91}"/>
              </a:ext>
            </a:extLst>
          </p:cNvPr>
          <p:cNvGrpSpPr>
            <a:grpSpLocks/>
          </p:cNvGrpSpPr>
          <p:nvPr/>
        </p:nvGrpSpPr>
        <p:grpSpPr bwMode="auto">
          <a:xfrm>
            <a:off x="7912100" y="3359150"/>
            <a:ext cx="4394200" cy="736600"/>
            <a:chOff x="0" y="0"/>
            <a:chExt cx="4394548" cy="736948"/>
          </a:xfrm>
        </p:grpSpPr>
        <p:grpSp>
          <p:nvGrpSpPr>
            <p:cNvPr id="44059" name="Group 27">
              <a:extLst>
                <a:ext uri="{FF2B5EF4-FFF2-40B4-BE49-F238E27FC236}">
                  <a16:creationId xmlns:a16="http://schemas.microsoft.com/office/drawing/2014/main" id="{D379A3A0-85D6-427E-A027-71EA3898BF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736948" cy="736948"/>
              <a:chOff x="0" y="0"/>
              <a:chExt cx="736948" cy="736948"/>
            </a:xfrm>
          </p:grpSpPr>
          <p:sp>
            <p:nvSpPr>
              <p:cNvPr id="44060" name="Oval 28">
                <a:extLst>
                  <a:ext uri="{FF2B5EF4-FFF2-40B4-BE49-F238E27FC236}">
                    <a16:creationId xmlns:a16="http://schemas.microsoft.com/office/drawing/2014/main" id="{5A0FA7A1-A34A-4751-972B-A268FB574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61" name="Oval 29">
                <a:extLst>
                  <a:ext uri="{FF2B5EF4-FFF2-40B4-BE49-F238E27FC236}">
                    <a16:creationId xmlns:a16="http://schemas.microsoft.com/office/drawing/2014/main" id="{4251D4D5-E13E-4E31-A61D-58141701BB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62" name="Oval 30">
                <a:extLst>
                  <a:ext uri="{FF2B5EF4-FFF2-40B4-BE49-F238E27FC236}">
                    <a16:creationId xmlns:a16="http://schemas.microsoft.com/office/drawing/2014/main" id="{E2438E54-1D66-4294-8005-88C40CAF0A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63" name="AutoShape 31">
                <a:extLst>
                  <a:ext uri="{FF2B5EF4-FFF2-40B4-BE49-F238E27FC236}">
                    <a16:creationId xmlns:a16="http://schemas.microsoft.com/office/drawing/2014/main" id="{4DA02A8D-A431-4B5B-B503-3C656A8C78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64" name="Group 32">
              <a:extLst>
                <a:ext uri="{FF2B5EF4-FFF2-40B4-BE49-F238E27FC236}">
                  <a16:creationId xmlns:a16="http://schemas.microsoft.com/office/drawing/2014/main" id="{E1ACB40F-B89B-475F-AC14-A734EA78F1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0"/>
              <a:ext cx="736948" cy="736948"/>
              <a:chOff x="0" y="0"/>
              <a:chExt cx="736948" cy="736948"/>
            </a:xfrm>
          </p:grpSpPr>
          <p:sp>
            <p:nvSpPr>
              <p:cNvPr id="44065" name="Oval 33">
                <a:extLst>
                  <a:ext uri="{FF2B5EF4-FFF2-40B4-BE49-F238E27FC236}">
                    <a16:creationId xmlns:a16="http://schemas.microsoft.com/office/drawing/2014/main" id="{722FB21A-BE95-4F02-8A03-96CC752FD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66" name="Oval 34">
                <a:extLst>
                  <a:ext uri="{FF2B5EF4-FFF2-40B4-BE49-F238E27FC236}">
                    <a16:creationId xmlns:a16="http://schemas.microsoft.com/office/drawing/2014/main" id="{0B3E5352-7A76-4CD5-890B-093EDEF237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67" name="Oval 35">
                <a:extLst>
                  <a:ext uri="{FF2B5EF4-FFF2-40B4-BE49-F238E27FC236}">
                    <a16:creationId xmlns:a16="http://schemas.microsoft.com/office/drawing/2014/main" id="{A695F9B2-3E40-4FE1-ABF5-9769ECA1D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68" name="AutoShape 36">
                <a:extLst>
                  <a:ext uri="{FF2B5EF4-FFF2-40B4-BE49-F238E27FC236}">
                    <a16:creationId xmlns:a16="http://schemas.microsoft.com/office/drawing/2014/main" id="{3E0BFA92-4C25-4596-9FA7-AE5F34D48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69" name="Group 37">
              <a:extLst>
                <a:ext uri="{FF2B5EF4-FFF2-40B4-BE49-F238E27FC236}">
                  <a16:creationId xmlns:a16="http://schemas.microsoft.com/office/drawing/2014/main" id="{3A105A73-9296-4D05-A24C-65D82B3D95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0"/>
              <a:ext cx="736948" cy="736948"/>
              <a:chOff x="0" y="0"/>
              <a:chExt cx="736948" cy="736948"/>
            </a:xfrm>
          </p:grpSpPr>
          <p:sp>
            <p:nvSpPr>
              <p:cNvPr id="44070" name="Oval 38">
                <a:extLst>
                  <a:ext uri="{FF2B5EF4-FFF2-40B4-BE49-F238E27FC236}">
                    <a16:creationId xmlns:a16="http://schemas.microsoft.com/office/drawing/2014/main" id="{FDCFDB7E-C0DA-47AD-96BF-B1E9160150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71" name="Oval 39">
                <a:extLst>
                  <a:ext uri="{FF2B5EF4-FFF2-40B4-BE49-F238E27FC236}">
                    <a16:creationId xmlns:a16="http://schemas.microsoft.com/office/drawing/2014/main" id="{CAC41E8B-7E84-4FB1-AA8A-945A20A00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72" name="Oval 40">
                <a:extLst>
                  <a:ext uri="{FF2B5EF4-FFF2-40B4-BE49-F238E27FC236}">
                    <a16:creationId xmlns:a16="http://schemas.microsoft.com/office/drawing/2014/main" id="{E855C9AA-68C1-4AD0-AC56-96F97338E9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73" name="AutoShape 41">
                <a:extLst>
                  <a:ext uri="{FF2B5EF4-FFF2-40B4-BE49-F238E27FC236}">
                    <a16:creationId xmlns:a16="http://schemas.microsoft.com/office/drawing/2014/main" id="{42516DC2-7582-4002-9CE5-6E750F766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74" name="Group 42">
              <a:extLst>
                <a:ext uri="{FF2B5EF4-FFF2-40B4-BE49-F238E27FC236}">
                  <a16:creationId xmlns:a16="http://schemas.microsoft.com/office/drawing/2014/main" id="{A14254D3-03C8-4B04-A012-64C9FE0414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200" y="0"/>
              <a:ext cx="736948" cy="736948"/>
              <a:chOff x="0" y="0"/>
              <a:chExt cx="736948" cy="736948"/>
            </a:xfrm>
          </p:grpSpPr>
          <p:sp>
            <p:nvSpPr>
              <p:cNvPr id="44075" name="Oval 43">
                <a:extLst>
                  <a:ext uri="{FF2B5EF4-FFF2-40B4-BE49-F238E27FC236}">
                    <a16:creationId xmlns:a16="http://schemas.microsoft.com/office/drawing/2014/main" id="{A7F8CE04-6763-4E3D-9876-BE9E00DCF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76" name="Oval 44">
                <a:extLst>
                  <a:ext uri="{FF2B5EF4-FFF2-40B4-BE49-F238E27FC236}">
                    <a16:creationId xmlns:a16="http://schemas.microsoft.com/office/drawing/2014/main" id="{315FC1B8-A68B-4D1F-9DF6-EDFA51071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77" name="Oval 45">
                <a:extLst>
                  <a:ext uri="{FF2B5EF4-FFF2-40B4-BE49-F238E27FC236}">
                    <a16:creationId xmlns:a16="http://schemas.microsoft.com/office/drawing/2014/main" id="{2CF2F1AE-0820-431B-8043-59716000E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78" name="AutoShape 46">
                <a:extLst>
                  <a:ext uri="{FF2B5EF4-FFF2-40B4-BE49-F238E27FC236}">
                    <a16:creationId xmlns:a16="http://schemas.microsoft.com/office/drawing/2014/main" id="{C3875A8D-E740-4BD2-B645-E8D9313DE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79" name="Group 47">
              <a:extLst>
                <a:ext uri="{FF2B5EF4-FFF2-40B4-BE49-F238E27FC236}">
                  <a16:creationId xmlns:a16="http://schemas.microsoft.com/office/drawing/2014/main" id="{CCF3AA20-4673-4925-B0EC-A693131A2C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7600" y="0"/>
              <a:ext cx="736948" cy="736948"/>
              <a:chOff x="0" y="0"/>
              <a:chExt cx="736948" cy="736948"/>
            </a:xfrm>
          </p:grpSpPr>
          <p:sp>
            <p:nvSpPr>
              <p:cNvPr id="44080" name="Oval 48">
                <a:extLst>
                  <a:ext uri="{FF2B5EF4-FFF2-40B4-BE49-F238E27FC236}">
                    <a16:creationId xmlns:a16="http://schemas.microsoft.com/office/drawing/2014/main" id="{70F9F3A0-119D-456D-8BE3-D6DCB3489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81" name="Oval 49">
                <a:extLst>
                  <a:ext uri="{FF2B5EF4-FFF2-40B4-BE49-F238E27FC236}">
                    <a16:creationId xmlns:a16="http://schemas.microsoft.com/office/drawing/2014/main" id="{08A32199-57A6-43B0-9F20-0363972B17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82" name="Oval 50">
                <a:extLst>
                  <a:ext uri="{FF2B5EF4-FFF2-40B4-BE49-F238E27FC236}">
                    <a16:creationId xmlns:a16="http://schemas.microsoft.com/office/drawing/2014/main" id="{C197F0FF-4A66-449F-81F1-79DBA893A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83" name="AutoShape 51">
                <a:extLst>
                  <a:ext uri="{FF2B5EF4-FFF2-40B4-BE49-F238E27FC236}">
                    <a16:creationId xmlns:a16="http://schemas.microsoft.com/office/drawing/2014/main" id="{BAE0B1D8-9DFE-40A5-B492-18DA1E0F8D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4084" name="Group 52">
            <a:extLst>
              <a:ext uri="{FF2B5EF4-FFF2-40B4-BE49-F238E27FC236}">
                <a16:creationId xmlns:a16="http://schemas.microsoft.com/office/drawing/2014/main" id="{B9702031-CFE4-47ED-AB2D-8E549881A4C1}"/>
              </a:ext>
            </a:extLst>
          </p:cNvPr>
          <p:cNvGrpSpPr>
            <a:grpSpLocks/>
          </p:cNvGrpSpPr>
          <p:nvPr/>
        </p:nvGrpSpPr>
        <p:grpSpPr bwMode="auto">
          <a:xfrm>
            <a:off x="7912100" y="2435225"/>
            <a:ext cx="4394200" cy="736600"/>
            <a:chOff x="0" y="0"/>
            <a:chExt cx="4394548" cy="736948"/>
          </a:xfrm>
        </p:grpSpPr>
        <p:grpSp>
          <p:nvGrpSpPr>
            <p:cNvPr id="44085" name="Group 53">
              <a:extLst>
                <a:ext uri="{FF2B5EF4-FFF2-40B4-BE49-F238E27FC236}">
                  <a16:creationId xmlns:a16="http://schemas.microsoft.com/office/drawing/2014/main" id="{EC95F8CD-0347-4AA5-80B7-9E14149435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736948" cy="736948"/>
              <a:chOff x="0" y="0"/>
              <a:chExt cx="736948" cy="736948"/>
            </a:xfrm>
          </p:grpSpPr>
          <p:sp>
            <p:nvSpPr>
              <p:cNvPr id="44086" name="Oval 54">
                <a:extLst>
                  <a:ext uri="{FF2B5EF4-FFF2-40B4-BE49-F238E27FC236}">
                    <a16:creationId xmlns:a16="http://schemas.microsoft.com/office/drawing/2014/main" id="{FCCE5F10-C0DC-4AF1-B3F8-B3434B7369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87" name="Oval 55">
                <a:extLst>
                  <a:ext uri="{FF2B5EF4-FFF2-40B4-BE49-F238E27FC236}">
                    <a16:creationId xmlns:a16="http://schemas.microsoft.com/office/drawing/2014/main" id="{0D5674F0-CCCB-4EE9-9A0A-AF2FD1D1B8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88" name="Oval 56">
                <a:extLst>
                  <a:ext uri="{FF2B5EF4-FFF2-40B4-BE49-F238E27FC236}">
                    <a16:creationId xmlns:a16="http://schemas.microsoft.com/office/drawing/2014/main" id="{F9177756-7E12-479F-80D8-C309D2DB1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89" name="AutoShape 57">
                <a:extLst>
                  <a:ext uri="{FF2B5EF4-FFF2-40B4-BE49-F238E27FC236}">
                    <a16:creationId xmlns:a16="http://schemas.microsoft.com/office/drawing/2014/main" id="{2CD339CE-5C30-4DE3-93AA-2BE2F3FFB9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90" name="Group 58">
              <a:extLst>
                <a:ext uri="{FF2B5EF4-FFF2-40B4-BE49-F238E27FC236}">
                  <a16:creationId xmlns:a16="http://schemas.microsoft.com/office/drawing/2014/main" id="{A0DE5B28-8D23-42EB-BB7A-14A7B5304A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0"/>
              <a:ext cx="736948" cy="736948"/>
              <a:chOff x="0" y="0"/>
              <a:chExt cx="736948" cy="736948"/>
            </a:xfrm>
          </p:grpSpPr>
          <p:sp>
            <p:nvSpPr>
              <p:cNvPr id="44091" name="Oval 59">
                <a:extLst>
                  <a:ext uri="{FF2B5EF4-FFF2-40B4-BE49-F238E27FC236}">
                    <a16:creationId xmlns:a16="http://schemas.microsoft.com/office/drawing/2014/main" id="{B4C815EB-D752-4A02-A6B4-AF68C3AD9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92" name="Oval 60">
                <a:extLst>
                  <a:ext uri="{FF2B5EF4-FFF2-40B4-BE49-F238E27FC236}">
                    <a16:creationId xmlns:a16="http://schemas.microsoft.com/office/drawing/2014/main" id="{1BF0649A-20E6-4DDC-B2C2-EC592CF909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93" name="Oval 61">
                <a:extLst>
                  <a:ext uri="{FF2B5EF4-FFF2-40B4-BE49-F238E27FC236}">
                    <a16:creationId xmlns:a16="http://schemas.microsoft.com/office/drawing/2014/main" id="{5197237E-33DF-4B22-B2A1-BC93B0D136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94" name="AutoShape 62">
                <a:extLst>
                  <a:ext uri="{FF2B5EF4-FFF2-40B4-BE49-F238E27FC236}">
                    <a16:creationId xmlns:a16="http://schemas.microsoft.com/office/drawing/2014/main" id="{60FEBB64-B202-431D-886B-DA4CD3A18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95" name="Group 63">
              <a:extLst>
                <a:ext uri="{FF2B5EF4-FFF2-40B4-BE49-F238E27FC236}">
                  <a16:creationId xmlns:a16="http://schemas.microsoft.com/office/drawing/2014/main" id="{EEEEF723-1AD1-4D66-8F9F-A109BC5D68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0"/>
              <a:ext cx="736948" cy="736948"/>
              <a:chOff x="0" y="0"/>
              <a:chExt cx="736948" cy="736948"/>
            </a:xfrm>
          </p:grpSpPr>
          <p:sp>
            <p:nvSpPr>
              <p:cNvPr id="44096" name="Oval 64">
                <a:extLst>
                  <a:ext uri="{FF2B5EF4-FFF2-40B4-BE49-F238E27FC236}">
                    <a16:creationId xmlns:a16="http://schemas.microsoft.com/office/drawing/2014/main" id="{E10FD24C-41E5-4E70-A891-4E79F591E5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97" name="Oval 65">
                <a:extLst>
                  <a:ext uri="{FF2B5EF4-FFF2-40B4-BE49-F238E27FC236}">
                    <a16:creationId xmlns:a16="http://schemas.microsoft.com/office/drawing/2014/main" id="{021F9B65-9337-4D5F-955E-0C69B6E3A5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98" name="Oval 66">
                <a:extLst>
                  <a:ext uri="{FF2B5EF4-FFF2-40B4-BE49-F238E27FC236}">
                    <a16:creationId xmlns:a16="http://schemas.microsoft.com/office/drawing/2014/main" id="{7DB79FF6-765C-451C-8B0D-C2910D3EB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99" name="AutoShape 67">
                <a:extLst>
                  <a:ext uri="{FF2B5EF4-FFF2-40B4-BE49-F238E27FC236}">
                    <a16:creationId xmlns:a16="http://schemas.microsoft.com/office/drawing/2014/main" id="{68CB2D5C-E835-4262-8345-64096B7E4C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100" name="Group 68">
              <a:extLst>
                <a:ext uri="{FF2B5EF4-FFF2-40B4-BE49-F238E27FC236}">
                  <a16:creationId xmlns:a16="http://schemas.microsoft.com/office/drawing/2014/main" id="{E59D9CC2-C343-463A-B0C0-F8CA0FDDF1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200" y="0"/>
              <a:ext cx="736948" cy="736948"/>
              <a:chOff x="0" y="0"/>
              <a:chExt cx="736948" cy="736948"/>
            </a:xfrm>
          </p:grpSpPr>
          <p:sp>
            <p:nvSpPr>
              <p:cNvPr id="44101" name="Oval 69">
                <a:extLst>
                  <a:ext uri="{FF2B5EF4-FFF2-40B4-BE49-F238E27FC236}">
                    <a16:creationId xmlns:a16="http://schemas.microsoft.com/office/drawing/2014/main" id="{BB95B25C-59C4-4A1D-959E-C33B1A3EFB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02" name="Oval 70">
                <a:extLst>
                  <a:ext uri="{FF2B5EF4-FFF2-40B4-BE49-F238E27FC236}">
                    <a16:creationId xmlns:a16="http://schemas.microsoft.com/office/drawing/2014/main" id="{811F2CAC-0693-4830-8F65-CF118A2FA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03" name="Oval 71">
                <a:extLst>
                  <a:ext uri="{FF2B5EF4-FFF2-40B4-BE49-F238E27FC236}">
                    <a16:creationId xmlns:a16="http://schemas.microsoft.com/office/drawing/2014/main" id="{F7668937-4CE9-4989-A5F4-5068E7CD9D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04" name="AutoShape 72">
                <a:extLst>
                  <a:ext uri="{FF2B5EF4-FFF2-40B4-BE49-F238E27FC236}">
                    <a16:creationId xmlns:a16="http://schemas.microsoft.com/office/drawing/2014/main" id="{AEE4F00D-3481-48A5-A9D3-86E8AD7976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105" name="Group 73">
              <a:extLst>
                <a:ext uri="{FF2B5EF4-FFF2-40B4-BE49-F238E27FC236}">
                  <a16:creationId xmlns:a16="http://schemas.microsoft.com/office/drawing/2014/main" id="{9161C4F2-C92D-4148-BE2E-F75330B58A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7600" y="0"/>
              <a:ext cx="736948" cy="736948"/>
              <a:chOff x="0" y="0"/>
              <a:chExt cx="736948" cy="736948"/>
            </a:xfrm>
          </p:grpSpPr>
          <p:sp>
            <p:nvSpPr>
              <p:cNvPr id="44106" name="Oval 74">
                <a:extLst>
                  <a:ext uri="{FF2B5EF4-FFF2-40B4-BE49-F238E27FC236}">
                    <a16:creationId xmlns:a16="http://schemas.microsoft.com/office/drawing/2014/main" id="{7AA430A0-1902-483E-B880-F044DC3347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07" name="Oval 75">
                <a:extLst>
                  <a:ext uri="{FF2B5EF4-FFF2-40B4-BE49-F238E27FC236}">
                    <a16:creationId xmlns:a16="http://schemas.microsoft.com/office/drawing/2014/main" id="{59E634B4-D952-4B1D-A98B-2425D0BA7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08" name="Oval 76">
                <a:extLst>
                  <a:ext uri="{FF2B5EF4-FFF2-40B4-BE49-F238E27FC236}">
                    <a16:creationId xmlns:a16="http://schemas.microsoft.com/office/drawing/2014/main" id="{08FC2756-50AB-4D52-95B8-8380770E14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09" name="AutoShape 77">
                <a:extLst>
                  <a:ext uri="{FF2B5EF4-FFF2-40B4-BE49-F238E27FC236}">
                    <a16:creationId xmlns:a16="http://schemas.microsoft.com/office/drawing/2014/main" id="{074ADD66-71A4-4A2A-BD0E-71D13BF2ED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4110" name="Group 78">
            <a:extLst>
              <a:ext uri="{FF2B5EF4-FFF2-40B4-BE49-F238E27FC236}">
                <a16:creationId xmlns:a16="http://schemas.microsoft.com/office/drawing/2014/main" id="{4D8A5A9A-F138-4E66-B620-F0C2A3FF7176}"/>
              </a:ext>
            </a:extLst>
          </p:cNvPr>
          <p:cNvGrpSpPr>
            <a:grpSpLocks/>
          </p:cNvGrpSpPr>
          <p:nvPr/>
        </p:nvGrpSpPr>
        <p:grpSpPr bwMode="auto">
          <a:xfrm>
            <a:off x="7912100" y="1511300"/>
            <a:ext cx="4394200" cy="738188"/>
            <a:chOff x="0" y="0"/>
            <a:chExt cx="4394548" cy="736948"/>
          </a:xfrm>
        </p:grpSpPr>
        <p:grpSp>
          <p:nvGrpSpPr>
            <p:cNvPr id="44111" name="Group 79">
              <a:extLst>
                <a:ext uri="{FF2B5EF4-FFF2-40B4-BE49-F238E27FC236}">
                  <a16:creationId xmlns:a16="http://schemas.microsoft.com/office/drawing/2014/main" id="{1A8F79F2-8E29-4971-A377-58B6CF423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736948" cy="736948"/>
              <a:chOff x="0" y="0"/>
              <a:chExt cx="736948" cy="736948"/>
            </a:xfrm>
          </p:grpSpPr>
          <p:sp>
            <p:nvSpPr>
              <p:cNvPr id="44112" name="Oval 80">
                <a:extLst>
                  <a:ext uri="{FF2B5EF4-FFF2-40B4-BE49-F238E27FC236}">
                    <a16:creationId xmlns:a16="http://schemas.microsoft.com/office/drawing/2014/main" id="{2B6189F7-6AD8-4EEB-A276-B04F2CF7F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13" name="Oval 81">
                <a:extLst>
                  <a:ext uri="{FF2B5EF4-FFF2-40B4-BE49-F238E27FC236}">
                    <a16:creationId xmlns:a16="http://schemas.microsoft.com/office/drawing/2014/main" id="{0C87F31F-5FE8-4EE1-9312-85228684D4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14" name="Oval 82">
                <a:extLst>
                  <a:ext uri="{FF2B5EF4-FFF2-40B4-BE49-F238E27FC236}">
                    <a16:creationId xmlns:a16="http://schemas.microsoft.com/office/drawing/2014/main" id="{140722B4-9827-4DEB-9897-F4CD167F3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15" name="AutoShape 83">
                <a:extLst>
                  <a:ext uri="{FF2B5EF4-FFF2-40B4-BE49-F238E27FC236}">
                    <a16:creationId xmlns:a16="http://schemas.microsoft.com/office/drawing/2014/main" id="{06D43940-8F13-4CE5-9D1F-40C95E83DD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116" name="Group 84">
              <a:extLst>
                <a:ext uri="{FF2B5EF4-FFF2-40B4-BE49-F238E27FC236}">
                  <a16:creationId xmlns:a16="http://schemas.microsoft.com/office/drawing/2014/main" id="{3A2B2F32-6DB0-40E5-BF42-0BC6CCED6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0"/>
              <a:ext cx="736948" cy="736948"/>
              <a:chOff x="0" y="0"/>
              <a:chExt cx="736948" cy="736948"/>
            </a:xfrm>
          </p:grpSpPr>
          <p:sp>
            <p:nvSpPr>
              <p:cNvPr id="44117" name="Oval 85">
                <a:extLst>
                  <a:ext uri="{FF2B5EF4-FFF2-40B4-BE49-F238E27FC236}">
                    <a16:creationId xmlns:a16="http://schemas.microsoft.com/office/drawing/2014/main" id="{1E87FBF4-2290-4D61-9785-63EF6821F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18" name="Oval 86">
                <a:extLst>
                  <a:ext uri="{FF2B5EF4-FFF2-40B4-BE49-F238E27FC236}">
                    <a16:creationId xmlns:a16="http://schemas.microsoft.com/office/drawing/2014/main" id="{550D6EC4-34E0-46AF-9F42-D86B4E4D7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19" name="Oval 87">
                <a:extLst>
                  <a:ext uri="{FF2B5EF4-FFF2-40B4-BE49-F238E27FC236}">
                    <a16:creationId xmlns:a16="http://schemas.microsoft.com/office/drawing/2014/main" id="{B26E774C-44E2-465E-9645-82450490AD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20" name="AutoShape 88">
                <a:extLst>
                  <a:ext uri="{FF2B5EF4-FFF2-40B4-BE49-F238E27FC236}">
                    <a16:creationId xmlns:a16="http://schemas.microsoft.com/office/drawing/2014/main" id="{788E7CD2-4695-4D8F-B981-EBD2DF186C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121" name="Group 89">
              <a:extLst>
                <a:ext uri="{FF2B5EF4-FFF2-40B4-BE49-F238E27FC236}">
                  <a16:creationId xmlns:a16="http://schemas.microsoft.com/office/drawing/2014/main" id="{83B4E9F7-7E50-4A97-95CC-6B4D8149F8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0"/>
              <a:ext cx="736948" cy="736948"/>
              <a:chOff x="0" y="0"/>
              <a:chExt cx="736948" cy="736948"/>
            </a:xfrm>
          </p:grpSpPr>
          <p:sp>
            <p:nvSpPr>
              <p:cNvPr id="44122" name="Oval 90">
                <a:extLst>
                  <a:ext uri="{FF2B5EF4-FFF2-40B4-BE49-F238E27FC236}">
                    <a16:creationId xmlns:a16="http://schemas.microsoft.com/office/drawing/2014/main" id="{18817EBE-F0C2-46ED-8B17-AF3F8DFAE0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23" name="Oval 91">
                <a:extLst>
                  <a:ext uri="{FF2B5EF4-FFF2-40B4-BE49-F238E27FC236}">
                    <a16:creationId xmlns:a16="http://schemas.microsoft.com/office/drawing/2014/main" id="{DFB9F27D-E88B-4DAB-A280-470B67982F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24" name="Oval 92">
                <a:extLst>
                  <a:ext uri="{FF2B5EF4-FFF2-40B4-BE49-F238E27FC236}">
                    <a16:creationId xmlns:a16="http://schemas.microsoft.com/office/drawing/2014/main" id="{1E1346A5-4892-46CF-9858-CF2F0F9D07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25" name="AutoShape 93">
                <a:extLst>
                  <a:ext uri="{FF2B5EF4-FFF2-40B4-BE49-F238E27FC236}">
                    <a16:creationId xmlns:a16="http://schemas.microsoft.com/office/drawing/2014/main" id="{7557EC11-DF3E-4F9A-B310-145474505A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126" name="Group 94">
              <a:extLst>
                <a:ext uri="{FF2B5EF4-FFF2-40B4-BE49-F238E27FC236}">
                  <a16:creationId xmlns:a16="http://schemas.microsoft.com/office/drawing/2014/main" id="{B81D2B87-5840-4180-BC13-F52344DFD5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200" y="0"/>
              <a:ext cx="736948" cy="736948"/>
              <a:chOff x="0" y="0"/>
              <a:chExt cx="736948" cy="736948"/>
            </a:xfrm>
          </p:grpSpPr>
          <p:sp>
            <p:nvSpPr>
              <p:cNvPr id="44127" name="Oval 95">
                <a:extLst>
                  <a:ext uri="{FF2B5EF4-FFF2-40B4-BE49-F238E27FC236}">
                    <a16:creationId xmlns:a16="http://schemas.microsoft.com/office/drawing/2014/main" id="{45080DDA-8A0A-46CB-9BE0-F19BEC681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28" name="Oval 96">
                <a:extLst>
                  <a:ext uri="{FF2B5EF4-FFF2-40B4-BE49-F238E27FC236}">
                    <a16:creationId xmlns:a16="http://schemas.microsoft.com/office/drawing/2014/main" id="{1040BD73-38AA-41F5-8E34-624BE00E2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29" name="Oval 97">
                <a:extLst>
                  <a:ext uri="{FF2B5EF4-FFF2-40B4-BE49-F238E27FC236}">
                    <a16:creationId xmlns:a16="http://schemas.microsoft.com/office/drawing/2014/main" id="{37A66EF8-A19F-4C69-AA3F-CEC90FBF8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30" name="AutoShape 98">
                <a:extLst>
                  <a:ext uri="{FF2B5EF4-FFF2-40B4-BE49-F238E27FC236}">
                    <a16:creationId xmlns:a16="http://schemas.microsoft.com/office/drawing/2014/main" id="{C4BCE0A6-43AF-4DD8-8431-21E7F62D8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131" name="Group 99">
              <a:extLst>
                <a:ext uri="{FF2B5EF4-FFF2-40B4-BE49-F238E27FC236}">
                  <a16:creationId xmlns:a16="http://schemas.microsoft.com/office/drawing/2014/main" id="{A1B84680-97B5-48AB-8C81-E663E125F1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7600" y="0"/>
              <a:ext cx="736948" cy="736948"/>
              <a:chOff x="0" y="0"/>
              <a:chExt cx="736948" cy="736948"/>
            </a:xfrm>
          </p:grpSpPr>
          <p:sp>
            <p:nvSpPr>
              <p:cNvPr id="44132" name="Oval 100">
                <a:extLst>
                  <a:ext uri="{FF2B5EF4-FFF2-40B4-BE49-F238E27FC236}">
                    <a16:creationId xmlns:a16="http://schemas.microsoft.com/office/drawing/2014/main" id="{C07AD944-945A-47CD-8767-7C3034BB40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33" name="Oval 101">
                <a:extLst>
                  <a:ext uri="{FF2B5EF4-FFF2-40B4-BE49-F238E27FC236}">
                    <a16:creationId xmlns:a16="http://schemas.microsoft.com/office/drawing/2014/main" id="{1098488E-F8BD-47DB-B621-F21D4FECF5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34" name="Oval 102">
                <a:extLst>
                  <a:ext uri="{FF2B5EF4-FFF2-40B4-BE49-F238E27FC236}">
                    <a16:creationId xmlns:a16="http://schemas.microsoft.com/office/drawing/2014/main" id="{4514C737-A81F-4601-9BC6-79699C9B6B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35" name="AutoShape 103">
                <a:extLst>
                  <a:ext uri="{FF2B5EF4-FFF2-40B4-BE49-F238E27FC236}">
                    <a16:creationId xmlns:a16="http://schemas.microsoft.com/office/drawing/2014/main" id="{A5D79428-91DF-4054-9580-762B683CB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4136" name="Group 104">
            <a:extLst>
              <a:ext uri="{FF2B5EF4-FFF2-40B4-BE49-F238E27FC236}">
                <a16:creationId xmlns:a16="http://schemas.microsoft.com/office/drawing/2014/main" id="{B069BFD9-055D-41DB-8F50-F84832F05718}"/>
              </a:ext>
            </a:extLst>
          </p:cNvPr>
          <p:cNvGrpSpPr>
            <a:grpSpLocks/>
          </p:cNvGrpSpPr>
          <p:nvPr/>
        </p:nvGrpSpPr>
        <p:grpSpPr bwMode="auto">
          <a:xfrm>
            <a:off x="7912100" y="588963"/>
            <a:ext cx="4394200" cy="736600"/>
            <a:chOff x="0" y="0"/>
            <a:chExt cx="4394548" cy="736948"/>
          </a:xfrm>
        </p:grpSpPr>
        <p:grpSp>
          <p:nvGrpSpPr>
            <p:cNvPr id="44137" name="Group 105">
              <a:extLst>
                <a:ext uri="{FF2B5EF4-FFF2-40B4-BE49-F238E27FC236}">
                  <a16:creationId xmlns:a16="http://schemas.microsoft.com/office/drawing/2014/main" id="{7CE6E53D-A3F6-4CC8-8EE4-B07505E01A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736948" cy="736948"/>
              <a:chOff x="0" y="0"/>
              <a:chExt cx="736948" cy="736948"/>
            </a:xfrm>
          </p:grpSpPr>
          <p:sp>
            <p:nvSpPr>
              <p:cNvPr id="44138" name="Oval 106">
                <a:extLst>
                  <a:ext uri="{FF2B5EF4-FFF2-40B4-BE49-F238E27FC236}">
                    <a16:creationId xmlns:a16="http://schemas.microsoft.com/office/drawing/2014/main" id="{F0CC4D19-EC63-4DDA-AC64-E8472E73A0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39" name="Oval 107">
                <a:extLst>
                  <a:ext uri="{FF2B5EF4-FFF2-40B4-BE49-F238E27FC236}">
                    <a16:creationId xmlns:a16="http://schemas.microsoft.com/office/drawing/2014/main" id="{10B1CF89-7CFC-4EDF-A4ED-8DDD5BED9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40" name="Oval 108">
                <a:extLst>
                  <a:ext uri="{FF2B5EF4-FFF2-40B4-BE49-F238E27FC236}">
                    <a16:creationId xmlns:a16="http://schemas.microsoft.com/office/drawing/2014/main" id="{D81B46DC-FAFF-4FBB-80C3-31DC85D57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41" name="AutoShape 109">
                <a:extLst>
                  <a:ext uri="{FF2B5EF4-FFF2-40B4-BE49-F238E27FC236}">
                    <a16:creationId xmlns:a16="http://schemas.microsoft.com/office/drawing/2014/main" id="{9BFE715B-35FB-4881-B807-BB112D7327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142" name="Group 110">
              <a:extLst>
                <a:ext uri="{FF2B5EF4-FFF2-40B4-BE49-F238E27FC236}">
                  <a16:creationId xmlns:a16="http://schemas.microsoft.com/office/drawing/2014/main" id="{4CFBD76A-DE9C-43DC-A3B5-AC31E1C9AC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0"/>
              <a:ext cx="736948" cy="736948"/>
              <a:chOff x="0" y="0"/>
              <a:chExt cx="736948" cy="736948"/>
            </a:xfrm>
          </p:grpSpPr>
          <p:sp>
            <p:nvSpPr>
              <p:cNvPr id="44143" name="Oval 111">
                <a:extLst>
                  <a:ext uri="{FF2B5EF4-FFF2-40B4-BE49-F238E27FC236}">
                    <a16:creationId xmlns:a16="http://schemas.microsoft.com/office/drawing/2014/main" id="{C403D8CE-0059-439A-AB42-E3EABA8C7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44" name="Oval 112">
                <a:extLst>
                  <a:ext uri="{FF2B5EF4-FFF2-40B4-BE49-F238E27FC236}">
                    <a16:creationId xmlns:a16="http://schemas.microsoft.com/office/drawing/2014/main" id="{A41F0A30-0DDB-4A81-9C8A-BDD977D0A7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45" name="Oval 113">
                <a:extLst>
                  <a:ext uri="{FF2B5EF4-FFF2-40B4-BE49-F238E27FC236}">
                    <a16:creationId xmlns:a16="http://schemas.microsoft.com/office/drawing/2014/main" id="{06B83AF3-D65C-491C-9E22-8DC85416EC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46" name="AutoShape 114">
                <a:extLst>
                  <a:ext uri="{FF2B5EF4-FFF2-40B4-BE49-F238E27FC236}">
                    <a16:creationId xmlns:a16="http://schemas.microsoft.com/office/drawing/2014/main" id="{05C1B9FC-FC6C-4BA9-A7DC-CC0E5DBFD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147" name="Group 115">
              <a:extLst>
                <a:ext uri="{FF2B5EF4-FFF2-40B4-BE49-F238E27FC236}">
                  <a16:creationId xmlns:a16="http://schemas.microsoft.com/office/drawing/2014/main" id="{3227880F-115D-4125-B2E6-293321F73D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0"/>
              <a:ext cx="736948" cy="736948"/>
              <a:chOff x="0" y="0"/>
              <a:chExt cx="736948" cy="736948"/>
            </a:xfrm>
          </p:grpSpPr>
          <p:sp>
            <p:nvSpPr>
              <p:cNvPr id="44148" name="Oval 116">
                <a:extLst>
                  <a:ext uri="{FF2B5EF4-FFF2-40B4-BE49-F238E27FC236}">
                    <a16:creationId xmlns:a16="http://schemas.microsoft.com/office/drawing/2014/main" id="{8FD6D4CD-3480-4FBA-AC03-E161F5099F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49" name="Oval 117">
                <a:extLst>
                  <a:ext uri="{FF2B5EF4-FFF2-40B4-BE49-F238E27FC236}">
                    <a16:creationId xmlns:a16="http://schemas.microsoft.com/office/drawing/2014/main" id="{1FC0008D-F2AA-4A32-B873-709D5A640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50" name="Oval 118">
                <a:extLst>
                  <a:ext uri="{FF2B5EF4-FFF2-40B4-BE49-F238E27FC236}">
                    <a16:creationId xmlns:a16="http://schemas.microsoft.com/office/drawing/2014/main" id="{33B5A45D-20F7-44E7-AE2C-EAE0EA788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51" name="AutoShape 119">
                <a:extLst>
                  <a:ext uri="{FF2B5EF4-FFF2-40B4-BE49-F238E27FC236}">
                    <a16:creationId xmlns:a16="http://schemas.microsoft.com/office/drawing/2014/main" id="{18929406-153A-45DE-9ED6-E1D8A5DEF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152" name="Group 120">
              <a:extLst>
                <a:ext uri="{FF2B5EF4-FFF2-40B4-BE49-F238E27FC236}">
                  <a16:creationId xmlns:a16="http://schemas.microsoft.com/office/drawing/2014/main" id="{D4250D51-3660-4867-9464-12A1C3D625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200" y="0"/>
              <a:ext cx="736948" cy="736948"/>
              <a:chOff x="0" y="0"/>
              <a:chExt cx="736948" cy="736948"/>
            </a:xfrm>
          </p:grpSpPr>
          <p:sp>
            <p:nvSpPr>
              <p:cNvPr id="44153" name="Oval 121">
                <a:extLst>
                  <a:ext uri="{FF2B5EF4-FFF2-40B4-BE49-F238E27FC236}">
                    <a16:creationId xmlns:a16="http://schemas.microsoft.com/office/drawing/2014/main" id="{389018A3-D0BC-4D29-8A4F-1D0F66035D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54" name="Oval 122">
                <a:extLst>
                  <a:ext uri="{FF2B5EF4-FFF2-40B4-BE49-F238E27FC236}">
                    <a16:creationId xmlns:a16="http://schemas.microsoft.com/office/drawing/2014/main" id="{3E534CA8-984B-4DFD-9EF0-F046A44F15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55" name="Oval 123">
                <a:extLst>
                  <a:ext uri="{FF2B5EF4-FFF2-40B4-BE49-F238E27FC236}">
                    <a16:creationId xmlns:a16="http://schemas.microsoft.com/office/drawing/2014/main" id="{A777A8BC-FB85-44C0-BE43-796B73BF3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56" name="AutoShape 124">
                <a:extLst>
                  <a:ext uri="{FF2B5EF4-FFF2-40B4-BE49-F238E27FC236}">
                    <a16:creationId xmlns:a16="http://schemas.microsoft.com/office/drawing/2014/main" id="{6409387D-78B4-486F-BB24-30B226F7C7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157" name="Group 125">
              <a:extLst>
                <a:ext uri="{FF2B5EF4-FFF2-40B4-BE49-F238E27FC236}">
                  <a16:creationId xmlns:a16="http://schemas.microsoft.com/office/drawing/2014/main" id="{56823267-7688-4ABD-BB32-3755D2A431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7600" y="0"/>
              <a:ext cx="736948" cy="736948"/>
              <a:chOff x="0" y="0"/>
              <a:chExt cx="736948" cy="736948"/>
            </a:xfrm>
          </p:grpSpPr>
          <p:sp>
            <p:nvSpPr>
              <p:cNvPr id="44158" name="Oval 126">
                <a:extLst>
                  <a:ext uri="{FF2B5EF4-FFF2-40B4-BE49-F238E27FC236}">
                    <a16:creationId xmlns:a16="http://schemas.microsoft.com/office/drawing/2014/main" id="{976243A0-187D-4EC2-B30F-2AD690ACB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59" name="Oval 127">
                <a:extLst>
                  <a:ext uri="{FF2B5EF4-FFF2-40B4-BE49-F238E27FC236}">
                    <a16:creationId xmlns:a16="http://schemas.microsoft.com/office/drawing/2014/main" id="{E6EDE702-9758-4426-94B1-3522F161EE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60" name="Oval 128">
                <a:extLst>
                  <a:ext uri="{FF2B5EF4-FFF2-40B4-BE49-F238E27FC236}">
                    <a16:creationId xmlns:a16="http://schemas.microsoft.com/office/drawing/2014/main" id="{CECBD6D0-37D6-46DA-BD32-285CEEBAB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61" name="AutoShape 129">
                <a:extLst>
                  <a:ext uri="{FF2B5EF4-FFF2-40B4-BE49-F238E27FC236}">
                    <a16:creationId xmlns:a16="http://schemas.microsoft.com/office/drawing/2014/main" id="{60D827E0-612D-4753-8F1A-83975EED2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4162" name="Group 130">
            <a:extLst>
              <a:ext uri="{FF2B5EF4-FFF2-40B4-BE49-F238E27FC236}">
                <a16:creationId xmlns:a16="http://schemas.microsoft.com/office/drawing/2014/main" id="{6B6CF22D-6B27-423C-80AD-C616BBDC1CB1}"/>
              </a:ext>
            </a:extLst>
          </p:cNvPr>
          <p:cNvGrpSpPr>
            <a:grpSpLocks/>
          </p:cNvGrpSpPr>
          <p:nvPr/>
        </p:nvGrpSpPr>
        <p:grpSpPr bwMode="auto">
          <a:xfrm>
            <a:off x="11531600" y="5743575"/>
            <a:ext cx="963613" cy="1639888"/>
            <a:chOff x="0" y="0"/>
            <a:chExt cx="964034" cy="1639020"/>
          </a:xfrm>
        </p:grpSpPr>
        <p:sp>
          <p:nvSpPr>
            <p:cNvPr id="44163" name="Oval 131">
              <a:extLst>
                <a:ext uri="{FF2B5EF4-FFF2-40B4-BE49-F238E27FC236}">
                  <a16:creationId xmlns:a16="http://schemas.microsoft.com/office/drawing/2014/main" id="{B8821681-6452-40CE-9D67-ECCB6E307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32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4164" name="Line 132">
              <a:extLst>
                <a:ext uri="{FF2B5EF4-FFF2-40B4-BE49-F238E27FC236}">
                  <a16:creationId xmlns:a16="http://schemas.microsoft.com/office/drawing/2014/main" id="{5C1F5629-CFB7-4E1E-82E7-2EBBB49332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831" y="744785"/>
              <a:ext cx="1" cy="63555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4165" name="Line 133">
              <a:extLst>
                <a:ext uri="{FF2B5EF4-FFF2-40B4-BE49-F238E27FC236}">
                  <a16:creationId xmlns:a16="http://schemas.microsoft.com/office/drawing/2014/main" id="{C31E6403-D77D-437B-B671-53694142E5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0" y="746311"/>
              <a:ext cx="430832" cy="430833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4166" name="Line 134">
              <a:extLst>
                <a:ext uri="{FF2B5EF4-FFF2-40B4-BE49-F238E27FC236}">
                  <a16:creationId xmlns:a16="http://schemas.microsoft.com/office/drawing/2014/main" id="{327F6FDC-59B4-4556-9D3A-FE09C9BEFA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800" y="770743"/>
              <a:ext cx="532234" cy="38196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4167" name="Line 135">
              <a:extLst>
                <a:ext uri="{FF2B5EF4-FFF2-40B4-BE49-F238E27FC236}">
                  <a16:creationId xmlns:a16="http://schemas.microsoft.com/office/drawing/2014/main" id="{4D66ACE7-8EF9-4DB5-9D07-6342D5F73C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1800" y="1368611"/>
              <a:ext cx="270409" cy="27040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4168" name="Line 136">
              <a:extLst>
                <a:ext uri="{FF2B5EF4-FFF2-40B4-BE49-F238E27FC236}">
                  <a16:creationId xmlns:a16="http://schemas.microsoft.com/office/drawing/2014/main" id="{8073CCE4-F367-4EF2-9659-9F6D0FEC1E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843" y="1368611"/>
              <a:ext cx="222958" cy="260536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</p:grpSp>
      <p:sp>
        <p:nvSpPr>
          <p:cNvPr id="44169" name="Rectangle 137">
            <a:extLst>
              <a:ext uri="{FF2B5EF4-FFF2-40B4-BE49-F238E27FC236}">
                <a16:creationId xmlns:a16="http://schemas.microsoft.com/office/drawing/2014/main" id="{9FCA2147-1848-4EB8-B276-FF9706A0D564}"/>
              </a:ext>
            </a:extLst>
          </p:cNvPr>
          <p:cNvSpPr>
            <a:spLocks/>
          </p:cNvSpPr>
          <p:nvPr/>
        </p:nvSpPr>
        <p:spPr bwMode="auto">
          <a:xfrm>
            <a:off x="7848600" y="884238"/>
            <a:ext cx="4725988" cy="2389187"/>
          </a:xfrm>
          <a:prstGeom prst="rect">
            <a:avLst/>
          </a:prstGeom>
          <a:gradFill rotWithShape="0">
            <a:gsLst>
              <a:gs pos="0">
                <a:srgbClr val="FFFFFF">
                  <a:alpha val="70258"/>
                </a:srgbClr>
              </a:gs>
              <a:gs pos="100000">
                <a:srgbClr val="FFFFFF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4170" name="Rectangle 138">
            <a:extLst>
              <a:ext uri="{FF2B5EF4-FFF2-40B4-BE49-F238E27FC236}">
                <a16:creationId xmlns:a16="http://schemas.microsoft.com/office/drawing/2014/main" id="{995B5E63-016F-4CAA-A802-6F08A8E5AAF3}"/>
              </a:ext>
            </a:extLst>
          </p:cNvPr>
          <p:cNvSpPr>
            <a:spLocks/>
          </p:cNvSpPr>
          <p:nvPr/>
        </p:nvSpPr>
        <p:spPr bwMode="auto">
          <a:xfrm>
            <a:off x="7620000" y="49213"/>
            <a:ext cx="4978400" cy="90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4171" name="Text Box 139">
            <a:extLst>
              <a:ext uri="{FF2B5EF4-FFF2-40B4-BE49-F238E27FC236}">
                <a16:creationId xmlns:a16="http://schemas.microsoft.com/office/drawing/2014/main" id="{F49C53C7-1A30-4B94-A57B-9300A352CB28}"/>
              </a:ext>
            </a:extLst>
          </p:cNvPr>
          <p:cNvSpPr txBox="1">
            <a:spLocks/>
          </p:cNvSpPr>
          <p:nvPr/>
        </p:nvSpPr>
        <p:spPr bwMode="auto">
          <a:xfrm>
            <a:off x="4416425" y="8540750"/>
            <a:ext cx="417036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1000"/>
              <a:t>Example from https://courses.cs.washington.edu/courses/cse143/17au/</a:t>
            </a:r>
          </a:p>
        </p:txBody>
      </p:sp>
      <p:sp>
        <p:nvSpPr>
          <p:cNvPr id="44172" name="Text Box 140">
            <a:extLst>
              <a:ext uri="{FF2B5EF4-FFF2-40B4-BE49-F238E27FC236}">
                <a16:creationId xmlns:a16="http://schemas.microsoft.com/office/drawing/2014/main" id="{9E748AF9-07AD-4B7E-8071-62DB7446F02E}"/>
              </a:ext>
            </a:extLst>
          </p:cNvPr>
          <p:cNvSpPr txBox="1">
            <a:spLocks/>
          </p:cNvSpPr>
          <p:nvPr/>
        </p:nvSpPr>
        <p:spPr bwMode="auto">
          <a:xfrm>
            <a:off x="1472058" y="4046081"/>
            <a:ext cx="4674742" cy="121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/>
            <a:r>
              <a:rPr lang="en-US" altLang="en-US" dirty="0"/>
              <a:t>eager CS 220 students</a:t>
            </a:r>
          </a:p>
          <a:p>
            <a:pPr algn="l"/>
            <a:r>
              <a:rPr lang="en-US" altLang="en-US" dirty="0"/>
              <a:t>in the front row</a:t>
            </a:r>
          </a:p>
        </p:txBody>
      </p:sp>
      <p:sp>
        <p:nvSpPr>
          <p:cNvPr id="44173" name="Text Box 141">
            <a:extLst>
              <a:ext uri="{FF2B5EF4-FFF2-40B4-BE49-F238E27FC236}">
                <a16:creationId xmlns:a16="http://schemas.microsoft.com/office/drawing/2014/main" id="{6D67532A-E490-4660-8052-B20EA9D4863D}"/>
              </a:ext>
            </a:extLst>
          </p:cNvPr>
          <p:cNvSpPr txBox="1">
            <a:spLocks/>
          </p:cNvSpPr>
          <p:nvPr/>
        </p:nvSpPr>
        <p:spPr bwMode="auto">
          <a:xfrm>
            <a:off x="4630539" y="5959019"/>
            <a:ext cx="5148461" cy="121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dirty="0"/>
              <a:t>wise and benevolent</a:t>
            </a:r>
          </a:p>
          <a:p>
            <a:pPr algn="l"/>
            <a:r>
              <a:rPr lang="en-US" altLang="en-US" dirty="0"/>
              <a:t>teacher wearing a top hat</a:t>
            </a:r>
          </a:p>
        </p:txBody>
      </p:sp>
      <p:sp>
        <p:nvSpPr>
          <p:cNvPr id="44174" name="AutoShape 142">
            <a:extLst>
              <a:ext uri="{FF2B5EF4-FFF2-40B4-BE49-F238E27FC236}">
                <a16:creationId xmlns:a16="http://schemas.microsoft.com/office/drawing/2014/main" id="{1CD16466-2CA9-4952-8F5D-C82E33E4E22B}"/>
              </a:ext>
            </a:extLst>
          </p:cNvPr>
          <p:cNvSpPr>
            <a:spLocks/>
          </p:cNvSpPr>
          <p:nvPr/>
        </p:nvSpPr>
        <p:spPr bwMode="auto">
          <a:xfrm>
            <a:off x="6443663" y="4216400"/>
            <a:ext cx="1169987" cy="868363"/>
          </a:xfrm>
          <a:prstGeom prst="rightArrow">
            <a:avLst>
              <a:gd name="adj1" fmla="val 32000"/>
              <a:gd name="adj2" fmla="val 9359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4175" name="AutoShape 143">
            <a:extLst>
              <a:ext uri="{FF2B5EF4-FFF2-40B4-BE49-F238E27FC236}">
                <a16:creationId xmlns:a16="http://schemas.microsoft.com/office/drawing/2014/main" id="{51A1DCEF-555B-434E-ACE2-83C97D40AE0E}"/>
              </a:ext>
            </a:extLst>
          </p:cNvPr>
          <p:cNvSpPr>
            <a:spLocks/>
          </p:cNvSpPr>
          <p:nvPr/>
        </p:nvSpPr>
        <p:spPr bwMode="auto">
          <a:xfrm>
            <a:off x="9948863" y="6129338"/>
            <a:ext cx="1169987" cy="869950"/>
          </a:xfrm>
          <a:prstGeom prst="rightArrow">
            <a:avLst>
              <a:gd name="adj1" fmla="val 32000"/>
              <a:gd name="adj2" fmla="val 93420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4176" name="AutoShape 144">
            <a:extLst>
              <a:ext uri="{FF2B5EF4-FFF2-40B4-BE49-F238E27FC236}">
                <a16:creationId xmlns:a16="http://schemas.microsoft.com/office/drawing/2014/main" id="{1DF71C00-DB0A-475C-BC0F-8B729940C80A}"/>
              </a:ext>
            </a:extLst>
          </p:cNvPr>
          <p:cNvSpPr>
            <a:spLocks/>
          </p:cNvSpPr>
          <p:nvPr/>
        </p:nvSpPr>
        <p:spPr bwMode="auto">
          <a:xfrm>
            <a:off x="11569700" y="5205413"/>
            <a:ext cx="736600" cy="642937"/>
          </a:xfrm>
          <a:custGeom>
            <a:avLst/>
            <a:gdLst>
              <a:gd name="T0" fmla="+- 0 10799 797"/>
              <a:gd name="T1" fmla="*/ T0 w 20005"/>
              <a:gd name="T2" fmla="*/ 10800 h 21600"/>
              <a:gd name="T3" fmla="+- 0 10799 797"/>
              <a:gd name="T4" fmla="*/ T3 w 20005"/>
              <a:gd name="T5" fmla="*/ 10800 h 21600"/>
              <a:gd name="T6" fmla="+- 0 10799 797"/>
              <a:gd name="T7" fmla="*/ T6 w 20005"/>
              <a:gd name="T8" fmla="*/ 10800 h 21600"/>
              <a:gd name="T9" fmla="+- 0 10799 797"/>
              <a:gd name="T10" fmla="*/ T9 w 20005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0005" h="21600">
                <a:moveTo>
                  <a:pt x="10002" y="0"/>
                </a:moveTo>
                <a:cubicBezTo>
                  <a:pt x="7466" y="0"/>
                  <a:pt x="5046" y="249"/>
                  <a:pt x="2831" y="696"/>
                </a:cubicBezTo>
                <a:cubicBezTo>
                  <a:pt x="2560" y="752"/>
                  <a:pt x="2390" y="1092"/>
                  <a:pt x="2475" y="1421"/>
                </a:cubicBezTo>
                <a:cubicBezTo>
                  <a:pt x="3678" y="6023"/>
                  <a:pt x="3568" y="11197"/>
                  <a:pt x="3347" y="14224"/>
                </a:cubicBezTo>
                <a:cubicBezTo>
                  <a:pt x="3342" y="14286"/>
                  <a:pt x="3287" y="14310"/>
                  <a:pt x="3247" y="14273"/>
                </a:cubicBezTo>
                <a:cubicBezTo>
                  <a:pt x="2681" y="13683"/>
                  <a:pt x="1077" y="12215"/>
                  <a:pt x="235" y="13412"/>
                </a:cubicBezTo>
                <a:cubicBezTo>
                  <a:pt x="-797" y="14876"/>
                  <a:pt x="1417" y="21575"/>
                  <a:pt x="10002" y="21600"/>
                </a:cubicBezTo>
                <a:cubicBezTo>
                  <a:pt x="18587" y="21581"/>
                  <a:pt x="20803" y="14882"/>
                  <a:pt x="19771" y="13412"/>
                </a:cubicBezTo>
                <a:cubicBezTo>
                  <a:pt x="18929" y="12215"/>
                  <a:pt x="17325" y="13683"/>
                  <a:pt x="16759" y="14273"/>
                </a:cubicBezTo>
                <a:cubicBezTo>
                  <a:pt x="16724" y="14316"/>
                  <a:pt x="16664" y="14286"/>
                  <a:pt x="16659" y="14224"/>
                </a:cubicBezTo>
                <a:cubicBezTo>
                  <a:pt x="16438" y="11197"/>
                  <a:pt x="16328" y="6017"/>
                  <a:pt x="17531" y="1421"/>
                </a:cubicBezTo>
                <a:cubicBezTo>
                  <a:pt x="17616" y="1092"/>
                  <a:pt x="17451" y="752"/>
                  <a:pt x="17175" y="696"/>
                </a:cubicBezTo>
                <a:cubicBezTo>
                  <a:pt x="14955" y="249"/>
                  <a:pt x="12533" y="0"/>
                  <a:pt x="1000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3D55111E-4423-4A4E-848A-256504A30A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 dirty="0"/>
              <a:t>Recursive Student</a:t>
            </a:r>
            <a:br>
              <a:rPr lang="en-US" altLang="en-US" sz="4800" dirty="0"/>
            </a:br>
            <a:r>
              <a:rPr lang="en-US" altLang="en-US" sz="4800" dirty="0"/>
              <a:t>Counting</a:t>
            </a: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E7CD1D55-1C8C-47A2-9E24-BD07E578172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52500" y="1731963"/>
            <a:ext cx="6935788" cy="6134100"/>
          </a:xfrm>
        </p:spPr>
        <p:txBody>
          <a:bodyPr anchor="t"/>
          <a:lstStyle/>
          <a:p>
            <a:pPr marL="393700" indent="-260350" defTabSz="577850">
              <a:spcBef>
                <a:spcPts val="3500"/>
              </a:spcBef>
              <a:buSzTx/>
              <a:buFontTx/>
              <a:buNone/>
            </a:pPr>
            <a:r>
              <a:rPr lang="en-US" altLang="en-US" sz="3100"/>
              <a:t>Imagine:</a:t>
            </a:r>
          </a:p>
          <a:p>
            <a:pPr marL="0" lvl="3" indent="677863" defTabSz="577850">
              <a:spcBef>
                <a:spcPct val="0"/>
              </a:spcBef>
              <a:buSzTx/>
              <a:buFontTx/>
              <a:buNone/>
            </a:pPr>
            <a:r>
              <a:rPr lang="en-US" altLang="en-US" sz="3100"/>
              <a:t>A teacher wants to know how many students are in a column.</a:t>
            </a:r>
            <a:br>
              <a:rPr lang="en-US" altLang="en-US" sz="3100"/>
            </a:br>
            <a:r>
              <a:rPr lang="en-US" altLang="en-US" sz="31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What should each student ask</a:t>
            </a:r>
          </a:p>
          <a:p>
            <a:pPr marL="0" lvl="3" indent="677863" defTabSz="577850">
              <a:spcBef>
                <a:spcPct val="0"/>
              </a:spcBef>
              <a:buSzTx/>
              <a:buFontTx/>
              <a:buNone/>
            </a:pPr>
            <a:r>
              <a:rPr lang="en-US" altLang="en-US" sz="31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the person behind them?</a:t>
            </a:r>
            <a:endParaRPr lang="en-US" altLang="en-US" sz="3100"/>
          </a:p>
          <a:p>
            <a:pPr marL="393700" indent="-260350" defTabSz="577850">
              <a:spcBef>
                <a:spcPts val="3500"/>
              </a:spcBef>
              <a:buSzTx/>
              <a:buFontTx/>
              <a:buNone/>
            </a:pPr>
            <a:r>
              <a:rPr lang="en-US" altLang="en-US" sz="3100"/>
              <a:t>Constraints:</a:t>
            </a:r>
          </a:p>
          <a:p>
            <a:pPr marL="393700" indent="-260350" defTabSz="577850">
              <a:spcBef>
                <a:spcPts val="700"/>
              </a:spcBef>
            </a:pPr>
            <a:r>
              <a:rPr lang="en-US" altLang="en-US" sz="3100"/>
              <a:t>It is dark, you </a:t>
            </a:r>
            <a:r>
              <a:rPr lang="en-US" altLang="en-US" sz="31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can’t</a:t>
            </a:r>
            <a:r>
              <a:rPr lang="en-US" altLang="en-US" sz="3100"/>
              <a:t> see the back</a:t>
            </a:r>
          </a:p>
          <a:p>
            <a:pPr marL="393700" indent="-260350" defTabSz="577850">
              <a:spcBef>
                <a:spcPts val="700"/>
              </a:spcBef>
            </a:pPr>
            <a:r>
              <a:rPr lang="en-US" altLang="en-US" sz="3100"/>
              <a:t>You </a:t>
            </a:r>
            <a:r>
              <a:rPr lang="en-US" altLang="en-US" sz="31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can’t</a:t>
            </a:r>
            <a:r>
              <a:rPr lang="en-US" altLang="en-US" sz="3100"/>
              <a:t> get up to count</a:t>
            </a:r>
          </a:p>
          <a:p>
            <a:pPr marL="393700" indent="-260350" defTabSz="577850">
              <a:spcBef>
                <a:spcPts val="700"/>
              </a:spcBef>
            </a:pPr>
            <a:r>
              <a:rPr lang="en-US" altLang="en-US" sz="3100"/>
              <a:t>You </a:t>
            </a:r>
            <a:r>
              <a:rPr lang="en-US" altLang="en-US" sz="31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may</a:t>
            </a:r>
            <a:r>
              <a:rPr lang="en-US" altLang="en-US" sz="3100"/>
              <a:t> talk to adjacent students</a:t>
            </a:r>
          </a:p>
          <a:p>
            <a:pPr marL="393700" indent="-260350" defTabSz="577850">
              <a:spcBef>
                <a:spcPts val="700"/>
              </a:spcBef>
            </a:pPr>
            <a:r>
              <a:rPr lang="en-US" altLang="en-US" sz="3100"/>
              <a:t>Mic is broken (students in back can't hear from front)</a:t>
            </a:r>
          </a:p>
        </p:txBody>
      </p:sp>
      <p:grpSp>
        <p:nvGrpSpPr>
          <p:cNvPr id="45059" name="Group 3">
            <a:extLst>
              <a:ext uri="{FF2B5EF4-FFF2-40B4-BE49-F238E27FC236}">
                <a16:creationId xmlns:a16="http://schemas.microsoft.com/office/drawing/2014/main" id="{824B37A7-1337-4EAE-9FF3-9E0C9D9897D9}"/>
              </a:ext>
            </a:extLst>
          </p:cNvPr>
          <p:cNvGrpSpPr>
            <a:grpSpLocks/>
          </p:cNvGrpSpPr>
          <p:nvPr/>
        </p:nvGrpSpPr>
        <p:grpSpPr bwMode="auto">
          <a:xfrm>
            <a:off x="7912100" y="4283075"/>
            <a:ext cx="736600" cy="736600"/>
            <a:chOff x="0" y="0"/>
            <a:chExt cx="736948" cy="736948"/>
          </a:xfrm>
        </p:grpSpPr>
        <p:sp>
          <p:nvSpPr>
            <p:cNvPr id="45060" name="Oval 4">
              <a:extLst>
                <a:ext uri="{FF2B5EF4-FFF2-40B4-BE49-F238E27FC236}">
                  <a16:creationId xmlns:a16="http://schemas.microsoft.com/office/drawing/2014/main" id="{BB7A9D53-4613-48AC-900F-1F9240CF2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5061" name="Oval 5">
              <a:extLst>
                <a:ext uri="{FF2B5EF4-FFF2-40B4-BE49-F238E27FC236}">
                  <a16:creationId xmlns:a16="http://schemas.microsoft.com/office/drawing/2014/main" id="{B272283E-A809-4B9A-80B8-0AD998EFF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5062" name="Oval 6">
              <a:extLst>
                <a:ext uri="{FF2B5EF4-FFF2-40B4-BE49-F238E27FC236}">
                  <a16:creationId xmlns:a16="http://schemas.microsoft.com/office/drawing/2014/main" id="{4557FD70-0339-41D7-9551-C236A3992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5063" name="AutoShape 7">
              <a:extLst>
                <a:ext uri="{FF2B5EF4-FFF2-40B4-BE49-F238E27FC236}">
                  <a16:creationId xmlns:a16="http://schemas.microsoft.com/office/drawing/2014/main" id="{B47E7223-DE24-4ED4-802A-17721B582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64" name="Group 8">
            <a:extLst>
              <a:ext uri="{FF2B5EF4-FFF2-40B4-BE49-F238E27FC236}">
                <a16:creationId xmlns:a16="http://schemas.microsoft.com/office/drawing/2014/main" id="{D640FFA6-2C4F-42B6-A783-59A1D27E1ADB}"/>
              </a:ext>
            </a:extLst>
          </p:cNvPr>
          <p:cNvGrpSpPr>
            <a:grpSpLocks/>
          </p:cNvGrpSpPr>
          <p:nvPr/>
        </p:nvGrpSpPr>
        <p:grpSpPr bwMode="auto">
          <a:xfrm>
            <a:off x="8826500" y="4283075"/>
            <a:ext cx="736600" cy="736600"/>
            <a:chOff x="0" y="0"/>
            <a:chExt cx="736948" cy="736948"/>
          </a:xfrm>
        </p:grpSpPr>
        <p:sp>
          <p:nvSpPr>
            <p:cNvPr id="45065" name="Oval 9">
              <a:extLst>
                <a:ext uri="{FF2B5EF4-FFF2-40B4-BE49-F238E27FC236}">
                  <a16:creationId xmlns:a16="http://schemas.microsoft.com/office/drawing/2014/main" id="{5E60CF27-D18C-4E23-8B7D-82A20068D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5066" name="Oval 10">
              <a:extLst>
                <a:ext uri="{FF2B5EF4-FFF2-40B4-BE49-F238E27FC236}">
                  <a16:creationId xmlns:a16="http://schemas.microsoft.com/office/drawing/2014/main" id="{ADEBD113-3112-4DA2-A46F-30F90DAD4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5067" name="Oval 11">
              <a:extLst>
                <a:ext uri="{FF2B5EF4-FFF2-40B4-BE49-F238E27FC236}">
                  <a16:creationId xmlns:a16="http://schemas.microsoft.com/office/drawing/2014/main" id="{7D918EE7-130F-40AB-AB5D-EA7333244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5068" name="AutoShape 12">
              <a:extLst>
                <a:ext uri="{FF2B5EF4-FFF2-40B4-BE49-F238E27FC236}">
                  <a16:creationId xmlns:a16="http://schemas.microsoft.com/office/drawing/2014/main" id="{069101DE-1855-4ADB-AD5C-3DC9068CD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69" name="Group 13">
            <a:extLst>
              <a:ext uri="{FF2B5EF4-FFF2-40B4-BE49-F238E27FC236}">
                <a16:creationId xmlns:a16="http://schemas.microsoft.com/office/drawing/2014/main" id="{0D6F9673-D3C3-4042-B3CC-5D49AF640595}"/>
              </a:ext>
            </a:extLst>
          </p:cNvPr>
          <p:cNvGrpSpPr>
            <a:grpSpLocks/>
          </p:cNvGrpSpPr>
          <p:nvPr/>
        </p:nvGrpSpPr>
        <p:grpSpPr bwMode="auto">
          <a:xfrm>
            <a:off x="9740900" y="4283075"/>
            <a:ext cx="736600" cy="736600"/>
            <a:chOff x="0" y="0"/>
            <a:chExt cx="736948" cy="736948"/>
          </a:xfrm>
        </p:grpSpPr>
        <p:sp>
          <p:nvSpPr>
            <p:cNvPr id="45070" name="Oval 14">
              <a:extLst>
                <a:ext uri="{FF2B5EF4-FFF2-40B4-BE49-F238E27FC236}">
                  <a16:creationId xmlns:a16="http://schemas.microsoft.com/office/drawing/2014/main" id="{2EE90ADE-3047-449D-8CCE-DCC486977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5071" name="Oval 15">
              <a:extLst>
                <a:ext uri="{FF2B5EF4-FFF2-40B4-BE49-F238E27FC236}">
                  <a16:creationId xmlns:a16="http://schemas.microsoft.com/office/drawing/2014/main" id="{58B6FAB6-D5E0-4E88-8E27-82803795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5072" name="Oval 16">
              <a:extLst>
                <a:ext uri="{FF2B5EF4-FFF2-40B4-BE49-F238E27FC236}">
                  <a16:creationId xmlns:a16="http://schemas.microsoft.com/office/drawing/2014/main" id="{9BEA070A-B181-4008-A73D-CE56643B0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5073" name="AutoShape 17">
              <a:extLst>
                <a:ext uri="{FF2B5EF4-FFF2-40B4-BE49-F238E27FC236}">
                  <a16:creationId xmlns:a16="http://schemas.microsoft.com/office/drawing/2014/main" id="{BB2D429E-823C-4A58-BB34-D78D1DD15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74" name="Group 18">
            <a:extLst>
              <a:ext uri="{FF2B5EF4-FFF2-40B4-BE49-F238E27FC236}">
                <a16:creationId xmlns:a16="http://schemas.microsoft.com/office/drawing/2014/main" id="{952DD40D-26BA-4552-B1E9-A73FC47E4394}"/>
              </a:ext>
            </a:extLst>
          </p:cNvPr>
          <p:cNvGrpSpPr>
            <a:grpSpLocks/>
          </p:cNvGrpSpPr>
          <p:nvPr/>
        </p:nvGrpSpPr>
        <p:grpSpPr bwMode="auto">
          <a:xfrm>
            <a:off x="10655300" y="4283075"/>
            <a:ext cx="736600" cy="736600"/>
            <a:chOff x="0" y="0"/>
            <a:chExt cx="736948" cy="736948"/>
          </a:xfrm>
        </p:grpSpPr>
        <p:sp>
          <p:nvSpPr>
            <p:cNvPr id="45075" name="Oval 19">
              <a:extLst>
                <a:ext uri="{FF2B5EF4-FFF2-40B4-BE49-F238E27FC236}">
                  <a16:creationId xmlns:a16="http://schemas.microsoft.com/office/drawing/2014/main" id="{42B2B619-46A8-4470-BA47-A2DF45D09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5076" name="Oval 20">
              <a:extLst>
                <a:ext uri="{FF2B5EF4-FFF2-40B4-BE49-F238E27FC236}">
                  <a16:creationId xmlns:a16="http://schemas.microsoft.com/office/drawing/2014/main" id="{5860971D-8AAA-4214-BDE7-6FEEBF45A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5077" name="Oval 21">
              <a:extLst>
                <a:ext uri="{FF2B5EF4-FFF2-40B4-BE49-F238E27FC236}">
                  <a16:creationId xmlns:a16="http://schemas.microsoft.com/office/drawing/2014/main" id="{3DE8D82D-3F18-4A0C-AE47-BD068FBD5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5078" name="AutoShape 22">
              <a:extLst>
                <a:ext uri="{FF2B5EF4-FFF2-40B4-BE49-F238E27FC236}">
                  <a16:creationId xmlns:a16="http://schemas.microsoft.com/office/drawing/2014/main" id="{FA15F83C-8244-498C-9A92-26D0E6145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079" name="Oval 23">
            <a:extLst>
              <a:ext uri="{FF2B5EF4-FFF2-40B4-BE49-F238E27FC236}">
                <a16:creationId xmlns:a16="http://schemas.microsoft.com/office/drawing/2014/main" id="{25E9D3BA-A3B8-4034-8217-32C59807081C}"/>
              </a:ext>
            </a:extLst>
          </p:cNvPr>
          <p:cNvSpPr>
            <a:spLocks/>
          </p:cNvSpPr>
          <p:nvPr/>
        </p:nvSpPr>
        <p:spPr bwMode="auto">
          <a:xfrm>
            <a:off x="11569700" y="4283075"/>
            <a:ext cx="736600" cy="736600"/>
          </a:xfrm>
          <a:prstGeom prst="ellipse">
            <a:avLst/>
          </a:prstGeom>
          <a:noFill/>
          <a:ln w="508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5080" name="Oval 24">
            <a:extLst>
              <a:ext uri="{FF2B5EF4-FFF2-40B4-BE49-F238E27FC236}">
                <a16:creationId xmlns:a16="http://schemas.microsoft.com/office/drawing/2014/main" id="{0E8E344D-B1E1-42D0-B61B-01F3E38A3248}"/>
              </a:ext>
            </a:extLst>
          </p:cNvPr>
          <p:cNvSpPr>
            <a:spLocks/>
          </p:cNvSpPr>
          <p:nvPr/>
        </p:nvSpPr>
        <p:spPr bwMode="auto">
          <a:xfrm>
            <a:off x="11696700" y="4410075"/>
            <a:ext cx="174625" cy="174625"/>
          </a:xfrm>
          <a:prstGeom prst="ellipse">
            <a:avLst/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5081" name="Oval 25">
            <a:extLst>
              <a:ext uri="{FF2B5EF4-FFF2-40B4-BE49-F238E27FC236}">
                <a16:creationId xmlns:a16="http://schemas.microsoft.com/office/drawing/2014/main" id="{2C5DC1D3-0954-4945-90B5-CE4BCCB9F508}"/>
              </a:ext>
            </a:extLst>
          </p:cNvPr>
          <p:cNvSpPr>
            <a:spLocks/>
          </p:cNvSpPr>
          <p:nvPr/>
        </p:nvSpPr>
        <p:spPr bwMode="auto">
          <a:xfrm>
            <a:off x="11988800" y="4410075"/>
            <a:ext cx="174625" cy="174625"/>
          </a:xfrm>
          <a:prstGeom prst="ellipse">
            <a:avLst/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5082" name="AutoShape 26">
            <a:extLst>
              <a:ext uri="{FF2B5EF4-FFF2-40B4-BE49-F238E27FC236}">
                <a16:creationId xmlns:a16="http://schemas.microsoft.com/office/drawing/2014/main" id="{15BEF5DF-9B8F-48B8-A973-F7533E3D6B78}"/>
              </a:ext>
            </a:extLst>
          </p:cNvPr>
          <p:cNvSpPr>
            <a:spLocks/>
          </p:cNvSpPr>
          <p:nvPr/>
        </p:nvSpPr>
        <p:spPr bwMode="auto">
          <a:xfrm>
            <a:off x="11706225" y="4703763"/>
            <a:ext cx="461963" cy="184150"/>
          </a:xfrm>
          <a:custGeom>
            <a:avLst/>
            <a:gdLst>
              <a:gd name="T0" fmla="*/ 10800 w 21600"/>
              <a:gd name="T1" fmla="*/ 8100 h 16200"/>
              <a:gd name="T2" fmla="*/ 10800 w 21600"/>
              <a:gd name="T3" fmla="*/ 8100 h 16200"/>
              <a:gd name="T4" fmla="*/ 10800 w 21600"/>
              <a:gd name="T5" fmla="*/ 8100 h 16200"/>
              <a:gd name="T6" fmla="*/ 10800 w 21600"/>
              <a:gd name="T7" fmla="*/ 8100 h 16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16200">
                <a:moveTo>
                  <a:pt x="21600" y="0"/>
                </a:moveTo>
                <a:cubicBezTo>
                  <a:pt x="14880" y="21500"/>
                  <a:pt x="7680" y="21600"/>
                  <a:pt x="0" y="300"/>
                </a:cubicBezTo>
              </a:path>
            </a:pathLst>
          </a:custGeom>
          <a:noFill/>
          <a:ln w="254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083" name="Group 27">
            <a:extLst>
              <a:ext uri="{FF2B5EF4-FFF2-40B4-BE49-F238E27FC236}">
                <a16:creationId xmlns:a16="http://schemas.microsoft.com/office/drawing/2014/main" id="{B6C8E4CC-029E-4055-A59E-5FB8B0E2F4AB}"/>
              </a:ext>
            </a:extLst>
          </p:cNvPr>
          <p:cNvGrpSpPr>
            <a:grpSpLocks/>
          </p:cNvGrpSpPr>
          <p:nvPr/>
        </p:nvGrpSpPr>
        <p:grpSpPr bwMode="auto">
          <a:xfrm>
            <a:off x="7912100" y="3359150"/>
            <a:ext cx="4394200" cy="736600"/>
            <a:chOff x="0" y="0"/>
            <a:chExt cx="4394548" cy="736948"/>
          </a:xfrm>
        </p:grpSpPr>
        <p:grpSp>
          <p:nvGrpSpPr>
            <p:cNvPr id="45084" name="Group 28">
              <a:extLst>
                <a:ext uri="{FF2B5EF4-FFF2-40B4-BE49-F238E27FC236}">
                  <a16:creationId xmlns:a16="http://schemas.microsoft.com/office/drawing/2014/main" id="{F3CF80F3-2A22-4F88-AAB7-42A9D1ECE1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736948" cy="736948"/>
              <a:chOff x="0" y="0"/>
              <a:chExt cx="736948" cy="736948"/>
            </a:xfrm>
          </p:grpSpPr>
          <p:sp>
            <p:nvSpPr>
              <p:cNvPr id="45085" name="Oval 29">
                <a:extLst>
                  <a:ext uri="{FF2B5EF4-FFF2-40B4-BE49-F238E27FC236}">
                    <a16:creationId xmlns:a16="http://schemas.microsoft.com/office/drawing/2014/main" id="{1F2508D9-8A2F-40F2-8F03-509BC752F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086" name="Oval 30">
                <a:extLst>
                  <a:ext uri="{FF2B5EF4-FFF2-40B4-BE49-F238E27FC236}">
                    <a16:creationId xmlns:a16="http://schemas.microsoft.com/office/drawing/2014/main" id="{2E0E6CAC-9CD1-4DFC-A8FD-1700B0D87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087" name="Oval 31">
                <a:extLst>
                  <a:ext uri="{FF2B5EF4-FFF2-40B4-BE49-F238E27FC236}">
                    <a16:creationId xmlns:a16="http://schemas.microsoft.com/office/drawing/2014/main" id="{86E52940-FA7C-4023-B475-3FB7EDE6A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088" name="AutoShape 32">
                <a:extLst>
                  <a:ext uri="{FF2B5EF4-FFF2-40B4-BE49-F238E27FC236}">
                    <a16:creationId xmlns:a16="http://schemas.microsoft.com/office/drawing/2014/main" id="{F067F53F-0607-4C1D-ADAB-73397F212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089" name="Group 33">
              <a:extLst>
                <a:ext uri="{FF2B5EF4-FFF2-40B4-BE49-F238E27FC236}">
                  <a16:creationId xmlns:a16="http://schemas.microsoft.com/office/drawing/2014/main" id="{1A233A7E-12D1-4B04-9409-E5DC637BB3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0"/>
              <a:ext cx="736948" cy="736948"/>
              <a:chOff x="0" y="0"/>
              <a:chExt cx="736948" cy="736948"/>
            </a:xfrm>
          </p:grpSpPr>
          <p:sp>
            <p:nvSpPr>
              <p:cNvPr id="45090" name="Oval 34">
                <a:extLst>
                  <a:ext uri="{FF2B5EF4-FFF2-40B4-BE49-F238E27FC236}">
                    <a16:creationId xmlns:a16="http://schemas.microsoft.com/office/drawing/2014/main" id="{05F5EA0E-C2C6-42C4-97F1-AEFEE8DA3D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091" name="Oval 35">
                <a:extLst>
                  <a:ext uri="{FF2B5EF4-FFF2-40B4-BE49-F238E27FC236}">
                    <a16:creationId xmlns:a16="http://schemas.microsoft.com/office/drawing/2014/main" id="{8708B752-B018-491A-A534-56D799C61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092" name="Oval 36">
                <a:extLst>
                  <a:ext uri="{FF2B5EF4-FFF2-40B4-BE49-F238E27FC236}">
                    <a16:creationId xmlns:a16="http://schemas.microsoft.com/office/drawing/2014/main" id="{AA11564B-FD29-45AF-8CC1-76BFFDF0A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093" name="AutoShape 37">
                <a:extLst>
                  <a:ext uri="{FF2B5EF4-FFF2-40B4-BE49-F238E27FC236}">
                    <a16:creationId xmlns:a16="http://schemas.microsoft.com/office/drawing/2014/main" id="{189EFAEB-59CB-47F0-864D-017D1371F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094" name="Group 38">
              <a:extLst>
                <a:ext uri="{FF2B5EF4-FFF2-40B4-BE49-F238E27FC236}">
                  <a16:creationId xmlns:a16="http://schemas.microsoft.com/office/drawing/2014/main" id="{2F1D19B3-EB44-4ACE-8849-44EE489BF2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0"/>
              <a:ext cx="736948" cy="736948"/>
              <a:chOff x="0" y="0"/>
              <a:chExt cx="736948" cy="736948"/>
            </a:xfrm>
          </p:grpSpPr>
          <p:sp>
            <p:nvSpPr>
              <p:cNvPr id="45095" name="Oval 39">
                <a:extLst>
                  <a:ext uri="{FF2B5EF4-FFF2-40B4-BE49-F238E27FC236}">
                    <a16:creationId xmlns:a16="http://schemas.microsoft.com/office/drawing/2014/main" id="{407D4560-370B-4FE2-BF2F-1271D88BE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096" name="Oval 40">
                <a:extLst>
                  <a:ext uri="{FF2B5EF4-FFF2-40B4-BE49-F238E27FC236}">
                    <a16:creationId xmlns:a16="http://schemas.microsoft.com/office/drawing/2014/main" id="{81A6AC31-DF67-4213-8C00-3A5ACEF62E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097" name="Oval 41">
                <a:extLst>
                  <a:ext uri="{FF2B5EF4-FFF2-40B4-BE49-F238E27FC236}">
                    <a16:creationId xmlns:a16="http://schemas.microsoft.com/office/drawing/2014/main" id="{1BFB5D80-B311-4D2B-ADBC-9337E23D36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098" name="AutoShape 42">
                <a:extLst>
                  <a:ext uri="{FF2B5EF4-FFF2-40B4-BE49-F238E27FC236}">
                    <a16:creationId xmlns:a16="http://schemas.microsoft.com/office/drawing/2014/main" id="{ADE55D3F-34F2-4E3A-9607-FEE14B338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099" name="Group 43">
              <a:extLst>
                <a:ext uri="{FF2B5EF4-FFF2-40B4-BE49-F238E27FC236}">
                  <a16:creationId xmlns:a16="http://schemas.microsoft.com/office/drawing/2014/main" id="{4674570E-6AE0-4781-AE49-AD42FE0623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200" y="0"/>
              <a:ext cx="736948" cy="736948"/>
              <a:chOff x="0" y="0"/>
              <a:chExt cx="736948" cy="736948"/>
            </a:xfrm>
          </p:grpSpPr>
          <p:sp>
            <p:nvSpPr>
              <p:cNvPr id="45100" name="Oval 44">
                <a:extLst>
                  <a:ext uri="{FF2B5EF4-FFF2-40B4-BE49-F238E27FC236}">
                    <a16:creationId xmlns:a16="http://schemas.microsoft.com/office/drawing/2014/main" id="{1A8E1EBF-F4C6-4C72-BF41-F16B6A5CB6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01" name="Oval 45">
                <a:extLst>
                  <a:ext uri="{FF2B5EF4-FFF2-40B4-BE49-F238E27FC236}">
                    <a16:creationId xmlns:a16="http://schemas.microsoft.com/office/drawing/2014/main" id="{68D402DB-2F32-4829-BCA0-EE9AD57DF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02" name="Oval 46">
                <a:extLst>
                  <a:ext uri="{FF2B5EF4-FFF2-40B4-BE49-F238E27FC236}">
                    <a16:creationId xmlns:a16="http://schemas.microsoft.com/office/drawing/2014/main" id="{70126640-AE47-4222-BD39-05AB7CD86C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03" name="AutoShape 47">
                <a:extLst>
                  <a:ext uri="{FF2B5EF4-FFF2-40B4-BE49-F238E27FC236}">
                    <a16:creationId xmlns:a16="http://schemas.microsoft.com/office/drawing/2014/main" id="{BB594301-CCFD-4824-B5AB-1731F514A7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104" name="Group 48">
              <a:extLst>
                <a:ext uri="{FF2B5EF4-FFF2-40B4-BE49-F238E27FC236}">
                  <a16:creationId xmlns:a16="http://schemas.microsoft.com/office/drawing/2014/main" id="{A4D918FC-EB7F-4B3F-826B-BA50AE69A5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7600" y="0"/>
              <a:ext cx="736948" cy="736948"/>
              <a:chOff x="0" y="0"/>
              <a:chExt cx="736948" cy="736948"/>
            </a:xfrm>
          </p:grpSpPr>
          <p:sp>
            <p:nvSpPr>
              <p:cNvPr id="45105" name="Oval 49">
                <a:extLst>
                  <a:ext uri="{FF2B5EF4-FFF2-40B4-BE49-F238E27FC236}">
                    <a16:creationId xmlns:a16="http://schemas.microsoft.com/office/drawing/2014/main" id="{D388B46E-434C-498A-88BF-954092467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06" name="Oval 50">
                <a:extLst>
                  <a:ext uri="{FF2B5EF4-FFF2-40B4-BE49-F238E27FC236}">
                    <a16:creationId xmlns:a16="http://schemas.microsoft.com/office/drawing/2014/main" id="{D56F9D79-B382-42E1-B204-82AE4B457E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07" name="Oval 51">
                <a:extLst>
                  <a:ext uri="{FF2B5EF4-FFF2-40B4-BE49-F238E27FC236}">
                    <a16:creationId xmlns:a16="http://schemas.microsoft.com/office/drawing/2014/main" id="{94711799-6A62-4E8F-88CD-9B7727A55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08" name="AutoShape 52">
                <a:extLst>
                  <a:ext uri="{FF2B5EF4-FFF2-40B4-BE49-F238E27FC236}">
                    <a16:creationId xmlns:a16="http://schemas.microsoft.com/office/drawing/2014/main" id="{ECCF92B5-66BE-4923-9ABE-1A6A15542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5109" name="Group 53">
            <a:extLst>
              <a:ext uri="{FF2B5EF4-FFF2-40B4-BE49-F238E27FC236}">
                <a16:creationId xmlns:a16="http://schemas.microsoft.com/office/drawing/2014/main" id="{C06A9529-0168-4F10-BA7F-07F63991D5DA}"/>
              </a:ext>
            </a:extLst>
          </p:cNvPr>
          <p:cNvGrpSpPr>
            <a:grpSpLocks/>
          </p:cNvGrpSpPr>
          <p:nvPr/>
        </p:nvGrpSpPr>
        <p:grpSpPr bwMode="auto">
          <a:xfrm>
            <a:off x="7912100" y="2435225"/>
            <a:ext cx="4394200" cy="736600"/>
            <a:chOff x="0" y="0"/>
            <a:chExt cx="4394548" cy="736948"/>
          </a:xfrm>
        </p:grpSpPr>
        <p:grpSp>
          <p:nvGrpSpPr>
            <p:cNvPr id="45110" name="Group 54">
              <a:extLst>
                <a:ext uri="{FF2B5EF4-FFF2-40B4-BE49-F238E27FC236}">
                  <a16:creationId xmlns:a16="http://schemas.microsoft.com/office/drawing/2014/main" id="{3F5C8D59-8449-4394-9FF9-F687FE068C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736948" cy="736948"/>
              <a:chOff x="0" y="0"/>
              <a:chExt cx="736948" cy="736948"/>
            </a:xfrm>
          </p:grpSpPr>
          <p:sp>
            <p:nvSpPr>
              <p:cNvPr id="45111" name="Oval 55">
                <a:extLst>
                  <a:ext uri="{FF2B5EF4-FFF2-40B4-BE49-F238E27FC236}">
                    <a16:creationId xmlns:a16="http://schemas.microsoft.com/office/drawing/2014/main" id="{CEA95358-D88B-4609-B0A0-B5DB8575E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12" name="Oval 56">
                <a:extLst>
                  <a:ext uri="{FF2B5EF4-FFF2-40B4-BE49-F238E27FC236}">
                    <a16:creationId xmlns:a16="http://schemas.microsoft.com/office/drawing/2014/main" id="{55F48D83-83EE-4990-A994-48D85C0D7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13" name="Oval 57">
                <a:extLst>
                  <a:ext uri="{FF2B5EF4-FFF2-40B4-BE49-F238E27FC236}">
                    <a16:creationId xmlns:a16="http://schemas.microsoft.com/office/drawing/2014/main" id="{89A8EF6E-2A0E-4438-B55C-E97E5126E4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14" name="AutoShape 58">
                <a:extLst>
                  <a:ext uri="{FF2B5EF4-FFF2-40B4-BE49-F238E27FC236}">
                    <a16:creationId xmlns:a16="http://schemas.microsoft.com/office/drawing/2014/main" id="{355EC863-B45D-450F-A474-AA1748CE04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115" name="Group 59">
              <a:extLst>
                <a:ext uri="{FF2B5EF4-FFF2-40B4-BE49-F238E27FC236}">
                  <a16:creationId xmlns:a16="http://schemas.microsoft.com/office/drawing/2014/main" id="{89373A67-CACC-44A8-83D2-7F3A288B0A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0"/>
              <a:ext cx="736948" cy="736948"/>
              <a:chOff x="0" y="0"/>
              <a:chExt cx="736948" cy="736948"/>
            </a:xfrm>
          </p:grpSpPr>
          <p:sp>
            <p:nvSpPr>
              <p:cNvPr id="45116" name="Oval 60">
                <a:extLst>
                  <a:ext uri="{FF2B5EF4-FFF2-40B4-BE49-F238E27FC236}">
                    <a16:creationId xmlns:a16="http://schemas.microsoft.com/office/drawing/2014/main" id="{3D560070-F8D8-481B-9D50-75D6942804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17" name="Oval 61">
                <a:extLst>
                  <a:ext uri="{FF2B5EF4-FFF2-40B4-BE49-F238E27FC236}">
                    <a16:creationId xmlns:a16="http://schemas.microsoft.com/office/drawing/2014/main" id="{EDAB1A14-C52C-46D5-9488-5F8F83F306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18" name="Oval 62">
                <a:extLst>
                  <a:ext uri="{FF2B5EF4-FFF2-40B4-BE49-F238E27FC236}">
                    <a16:creationId xmlns:a16="http://schemas.microsoft.com/office/drawing/2014/main" id="{86C04304-ABC2-40DC-A766-87E3B7518D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19" name="AutoShape 63">
                <a:extLst>
                  <a:ext uri="{FF2B5EF4-FFF2-40B4-BE49-F238E27FC236}">
                    <a16:creationId xmlns:a16="http://schemas.microsoft.com/office/drawing/2014/main" id="{4DFA4A14-F60F-480E-AD3D-44FED32687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120" name="Group 64">
              <a:extLst>
                <a:ext uri="{FF2B5EF4-FFF2-40B4-BE49-F238E27FC236}">
                  <a16:creationId xmlns:a16="http://schemas.microsoft.com/office/drawing/2014/main" id="{C70A7FCB-A575-4253-A0B3-D8808DED83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0"/>
              <a:ext cx="736948" cy="736948"/>
              <a:chOff x="0" y="0"/>
              <a:chExt cx="736948" cy="736948"/>
            </a:xfrm>
          </p:grpSpPr>
          <p:sp>
            <p:nvSpPr>
              <p:cNvPr id="45121" name="Oval 65">
                <a:extLst>
                  <a:ext uri="{FF2B5EF4-FFF2-40B4-BE49-F238E27FC236}">
                    <a16:creationId xmlns:a16="http://schemas.microsoft.com/office/drawing/2014/main" id="{C4262FED-E4F1-47A0-8B83-BF830A571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22" name="Oval 66">
                <a:extLst>
                  <a:ext uri="{FF2B5EF4-FFF2-40B4-BE49-F238E27FC236}">
                    <a16:creationId xmlns:a16="http://schemas.microsoft.com/office/drawing/2014/main" id="{880ABE10-FB86-4DC2-9A77-9F8C0F05A3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23" name="Oval 67">
                <a:extLst>
                  <a:ext uri="{FF2B5EF4-FFF2-40B4-BE49-F238E27FC236}">
                    <a16:creationId xmlns:a16="http://schemas.microsoft.com/office/drawing/2014/main" id="{DC52AF4E-6B34-4E5E-BD71-73DA303A14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24" name="AutoShape 68">
                <a:extLst>
                  <a:ext uri="{FF2B5EF4-FFF2-40B4-BE49-F238E27FC236}">
                    <a16:creationId xmlns:a16="http://schemas.microsoft.com/office/drawing/2014/main" id="{A4F3F1C0-B43C-4960-B5B8-216D72AB9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125" name="Group 69">
              <a:extLst>
                <a:ext uri="{FF2B5EF4-FFF2-40B4-BE49-F238E27FC236}">
                  <a16:creationId xmlns:a16="http://schemas.microsoft.com/office/drawing/2014/main" id="{F2D1D77A-CF90-481E-AFA7-A3902A2F97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200" y="0"/>
              <a:ext cx="736948" cy="736948"/>
              <a:chOff x="0" y="0"/>
              <a:chExt cx="736948" cy="736948"/>
            </a:xfrm>
          </p:grpSpPr>
          <p:sp>
            <p:nvSpPr>
              <p:cNvPr id="45126" name="Oval 70">
                <a:extLst>
                  <a:ext uri="{FF2B5EF4-FFF2-40B4-BE49-F238E27FC236}">
                    <a16:creationId xmlns:a16="http://schemas.microsoft.com/office/drawing/2014/main" id="{F0B10001-A060-49DA-8687-623B144CB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27" name="Oval 71">
                <a:extLst>
                  <a:ext uri="{FF2B5EF4-FFF2-40B4-BE49-F238E27FC236}">
                    <a16:creationId xmlns:a16="http://schemas.microsoft.com/office/drawing/2014/main" id="{88E90607-AB4C-4DC9-AB44-F03A3349E9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28" name="Oval 72">
                <a:extLst>
                  <a:ext uri="{FF2B5EF4-FFF2-40B4-BE49-F238E27FC236}">
                    <a16:creationId xmlns:a16="http://schemas.microsoft.com/office/drawing/2014/main" id="{63364D89-E0D2-423F-9831-7B3E2EA2A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29" name="AutoShape 73">
                <a:extLst>
                  <a:ext uri="{FF2B5EF4-FFF2-40B4-BE49-F238E27FC236}">
                    <a16:creationId xmlns:a16="http://schemas.microsoft.com/office/drawing/2014/main" id="{5FA2125B-B969-43C3-89C6-9E57E03AF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130" name="Group 74">
              <a:extLst>
                <a:ext uri="{FF2B5EF4-FFF2-40B4-BE49-F238E27FC236}">
                  <a16:creationId xmlns:a16="http://schemas.microsoft.com/office/drawing/2014/main" id="{DAC2CD97-9B46-4BE7-8F76-ABC7DB6994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7600" y="0"/>
              <a:ext cx="736948" cy="736948"/>
              <a:chOff x="0" y="0"/>
              <a:chExt cx="736948" cy="736948"/>
            </a:xfrm>
          </p:grpSpPr>
          <p:sp>
            <p:nvSpPr>
              <p:cNvPr id="45131" name="Oval 75">
                <a:extLst>
                  <a:ext uri="{FF2B5EF4-FFF2-40B4-BE49-F238E27FC236}">
                    <a16:creationId xmlns:a16="http://schemas.microsoft.com/office/drawing/2014/main" id="{800AD2A4-4292-4C76-ADFE-2BFAC7B86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32" name="Oval 76">
                <a:extLst>
                  <a:ext uri="{FF2B5EF4-FFF2-40B4-BE49-F238E27FC236}">
                    <a16:creationId xmlns:a16="http://schemas.microsoft.com/office/drawing/2014/main" id="{A15C470E-7852-42F8-8FD6-11A9CBB24D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33" name="Oval 77">
                <a:extLst>
                  <a:ext uri="{FF2B5EF4-FFF2-40B4-BE49-F238E27FC236}">
                    <a16:creationId xmlns:a16="http://schemas.microsoft.com/office/drawing/2014/main" id="{DB197CE9-47C5-4624-866A-6973DEBEE0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34" name="AutoShape 78">
                <a:extLst>
                  <a:ext uri="{FF2B5EF4-FFF2-40B4-BE49-F238E27FC236}">
                    <a16:creationId xmlns:a16="http://schemas.microsoft.com/office/drawing/2014/main" id="{7110FC6D-57E7-4BBF-95D6-68CBEB38D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5135" name="Group 79">
            <a:extLst>
              <a:ext uri="{FF2B5EF4-FFF2-40B4-BE49-F238E27FC236}">
                <a16:creationId xmlns:a16="http://schemas.microsoft.com/office/drawing/2014/main" id="{0634CC5D-572D-42C9-A053-E7317A0CE156}"/>
              </a:ext>
            </a:extLst>
          </p:cNvPr>
          <p:cNvGrpSpPr>
            <a:grpSpLocks/>
          </p:cNvGrpSpPr>
          <p:nvPr/>
        </p:nvGrpSpPr>
        <p:grpSpPr bwMode="auto">
          <a:xfrm>
            <a:off x="7912100" y="1511300"/>
            <a:ext cx="4394200" cy="738188"/>
            <a:chOff x="0" y="0"/>
            <a:chExt cx="4394548" cy="736948"/>
          </a:xfrm>
        </p:grpSpPr>
        <p:grpSp>
          <p:nvGrpSpPr>
            <p:cNvPr id="45136" name="Group 80">
              <a:extLst>
                <a:ext uri="{FF2B5EF4-FFF2-40B4-BE49-F238E27FC236}">
                  <a16:creationId xmlns:a16="http://schemas.microsoft.com/office/drawing/2014/main" id="{07229FFD-B052-4ACD-AD5A-95D8D73CF4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736948" cy="736948"/>
              <a:chOff x="0" y="0"/>
              <a:chExt cx="736948" cy="736948"/>
            </a:xfrm>
          </p:grpSpPr>
          <p:sp>
            <p:nvSpPr>
              <p:cNvPr id="45137" name="Oval 81">
                <a:extLst>
                  <a:ext uri="{FF2B5EF4-FFF2-40B4-BE49-F238E27FC236}">
                    <a16:creationId xmlns:a16="http://schemas.microsoft.com/office/drawing/2014/main" id="{6D2CC7CB-3988-4B0B-BA9D-48F4A6F578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38" name="Oval 82">
                <a:extLst>
                  <a:ext uri="{FF2B5EF4-FFF2-40B4-BE49-F238E27FC236}">
                    <a16:creationId xmlns:a16="http://schemas.microsoft.com/office/drawing/2014/main" id="{41588969-E5CC-4BAB-B4B6-092AA1D00B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39" name="Oval 83">
                <a:extLst>
                  <a:ext uri="{FF2B5EF4-FFF2-40B4-BE49-F238E27FC236}">
                    <a16:creationId xmlns:a16="http://schemas.microsoft.com/office/drawing/2014/main" id="{07D6ECB7-C9A9-4BF5-B804-1709A693E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40" name="AutoShape 84">
                <a:extLst>
                  <a:ext uri="{FF2B5EF4-FFF2-40B4-BE49-F238E27FC236}">
                    <a16:creationId xmlns:a16="http://schemas.microsoft.com/office/drawing/2014/main" id="{4A99F4D3-F46B-47D2-B9AE-A6F557091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141" name="Group 85">
              <a:extLst>
                <a:ext uri="{FF2B5EF4-FFF2-40B4-BE49-F238E27FC236}">
                  <a16:creationId xmlns:a16="http://schemas.microsoft.com/office/drawing/2014/main" id="{7C6F20A7-9468-4553-8CDE-9C9AA08ECF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0"/>
              <a:ext cx="736948" cy="736948"/>
              <a:chOff x="0" y="0"/>
              <a:chExt cx="736948" cy="736948"/>
            </a:xfrm>
          </p:grpSpPr>
          <p:sp>
            <p:nvSpPr>
              <p:cNvPr id="45142" name="Oval 86">
                <a:extLst>
                  <a:ext uri="{FF2B5EF4-FFF2-40B4-BE49-F238E27FC236}">
                    <a16:creationId xmlns:a16="http://schemas.microsoft.com/office/drawing/2014/main" id="{E217B32D-2DCF-473E-BB56-9099257BF9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43" name="Oval 87">
                <a:extLst>
                  <a:ext uri="{FF2B5EF4-FFF2-40B4-BE49-F238E27FC236}">
                    <a16:creationId xmlns:a16="http://schemas.microsoft.com/office/drawing/2014/main" id="{61906781-888A-44AE-AE28-A2CD2A864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44" name="Oval 88">
                <a:extLst>
                  <a:ext uri="{FF2B5EF4-FFF2-40B4-BE49-F238E27FC236}">
                    <a16:creationId xmlns:a16="http://schemas.microsoft.com/office/drawing/2014/main" id="{63C0FF1A-CE1A-4E67-8127-67AC8506AF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45" name="AutoShape 89">
                <a:extLst>
                  <a:ext uri="{FF2B5EF4-FFF2-40B4-BE49-F238E27FC236}">
                    <a16:creationId xmlns:a16="http://schemas.microsoft.com/office/drawing/2014/main" id="{FA41990D-AF1C-483C-B3E2-5F74F3D21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146" name="Group 90">
              <a:extLst>
                <a:ext uri="{FF2B5EF4-FFF2-40B4-BE49-F238E27FC236}">
                  <a16:creationId xmlns:a16="http://schemas.microsoft.com/office/drawing/2014/main" id="{BC4C9D29-ADB7-4E6B-A874-D67E18E26D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0"/>
              <a:ext cx="736948" cy="736948"/>
              <a:chOff x="0" y="0"/>
              <a:chExt cx="736948" cy="736948"/>
            </a:xfrm>
          </p:grpSpPr>
          <p:sp>
            <p:nvSpPr>
              <p:cNvPr id="45147" name="Oval 91">
                <a:extLst>
                  <a:ext uri="{FF2B5EF4-FFF2-40B4-BE49-F238E27FC236}">
                    <a16:creationId xmlns:a16="http://schemas.microsoft.com/office/drawing/2014/main" id="{F9E6E45E-AD56-4812-906E-BC801BC8D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48" name="Oval 92">
                <a:extLst>
                  <a:ext uri="{FF2B5EF4-FFF2-40B4-BE49-F238E27FC236}">
                    <a16:creationId xmlns:a16="http://schemas.microsoft.com/office/drawing/2014/main" id="{78FC8C5F-62E9-4BF1-82CB-3CB3E30F44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49" name="Oval 93">
                <a:extLst>
                  <a:ext uri="{FF2B5EF4-FFF2-40B4-BE49-F238E27FC236}">
                    <a16:creationId xmlns:a16="http://schemas.microsoft.com/office/drawing/2014/main" id="{066517F3-117F-484B-B804-AA51ACADC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50" name="AutoShape 94">
                <a:extLst>
                  <a:ext uri="{FF2B5EF4-FFF2-40B4-BE49-F238E27FC236}">
                    <a16:creationId xmlns:a16="http://schemas.microsoft.com/office/drawing/2014/main" id="{99A1A388-77FA-473C-9D7A-909FC9D4D8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151" name="Group 95">
              <a:extLst>
                <a:ext uri="{FF2B5EF4-FFF2-40B4-BE49-F238E27FC236}">
                  <a16:creationId xmlns:a16="http://schemas.microsoft.com/office/drawing/2014/main" id="{5D6CAC3B-4637-423A-A996-B96D140534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200" y="0"/>
              <a:ext cx="736948" cy="736948"/>
              <a:chOff x="0" y="0"/>
              <a:chExt cx="736948" cy="736948"/>
            </a:xfrm>
          </p:grpSpPr>
          <p:sp>
            <p:nvSpPr>
              <p:cNvPr id="45152" name="Oval 96">
                <a:extLst>
                  <a:ext uri="{FF2B5EF4-FFF2-40B4-BE49-F238E27FC236}">
                    <a16:creationId xmlns:a16="http://schemas.microsoft.com/office/drawing/2014/main" id="{5E503D2A-980D-4186-8D3F-70A3A97786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53" name="Oval 97">
                <a:extLst>
                  <a:ext uri="{FF2B5EF4-FFF2-40B4-BE49-F238E27FC236}">
                    <a16:creationId xmlns:a16="http://schemas.microsoft.com/office/drawing/2014/main" id="{D7F432DA-5C1A-408B-8997-2D9BF4D111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54" name="Oval 98">
                <a:extLst>
                  <a:ext uri="{FF2B5EF4-FFF2-40B4-BE49-F238E27FC236}">
                    <a16:creationId xmlns:a16="http://schemas.microsoft.com/office/drawing/2014/main" id="{1E0EA914-D8CB-4CCB-8F0A-AC86EF4657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55" name="AutoShape 99">
                <a:extLst>
                  <a:ext uri="{FF2B5EF4-FFF2-40B4-BE49-F238E27FC236}">
                    <a16:creationId xmlns:a16="http://schemas.microsoft.com/office/drawing/2014/main" id="{A369C22E-BD52-405E-A0AB-E73DCD93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156" name="Group 100">
              <a:extLst>
                <a:ext uri="{FF2B5EF4-FFF2-40B4-BE49-F238E27FC236}">
                  <a16:creationId xmlns:a16="http://schemas.microsoft.com/office/drawing/2014/main" id="{32D66337-18AB-409F-AE2C-E874513EAE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7600" y="0"/>
              <a:ext cx="736948" cy="736948"/>
              <a:chOff x="0" y="0"/>
              <a:chExt cx="736948" cy="736948"/>
            </a:xfrm>
          </p:grpSpPr>
          <p:sp>
            <p:nvSpPr>
              <p:cNvPr id="45157" name="Oval 101">
                <a:extLst>
                  <a:ext uri="{FF2B5EF4-FFF2-40B4-BE49-F238E27FC236}">
                    <a16:creationId xmlns:a16="http://schemas.microsoft.com/office/drawing/2014/main" id="{98BE6055-141A-4723-9401-E631EBAE58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58" name="Oval 102">
                <a:extLst>
                  <a:ext uri="{FF2B5EF4-FFF2-40B4-BE49-F238E27FC236}">
                    <a16:creationId xmlns:a16="http://schemas.microsoft.com/office/drawing/2014/main" id="{615B12D0-2EAC-4A0D-8B5B-66958A7B23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59" name="Oval 103">
                <a:extLst>
                  <a:ext uri="{FF2B5EF4-FFF2-40B4-BE49-F238E27FC236}">
                    <a16:creationId xmlns:a16="http://schemas.microsoft.com/office/drawing/2014/main" id="{58909E09-9EAB-4B0E-92B4-53EB608C5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60" name="AutoShape 104">
                <a:extLst>
                  <a:ext uri="{FF2B5EF4-FFF2-40B4-BE49-F238E27FC236}">
                    <a16:creationId xmlns:a16="http://schemas.microsoft.com/office/drawing/2014/main" id="{7A61D068-CE97-4957-B3FD-62B6DCF98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5161" name="Group 105">
            <a:extLst>
              <a:ext uri="{FF2B5EF4-FFF2-40B4-BE49-F238E27FC236}">
                <a16:creationId xmlns:a16="http://schemas.microsoft.com/office/drawing/2014/main" id="{BBD184C4-DAC3-40B1-AF88-D072F3EBCF52}"/>
              </a:ext>
            </a:extLst>
          </p:cNvPr>
          <p:cNvGrpSpPr>
            <a:grpSpLocks/>
          </p:cNvGrpSpPr>
          <p:nvPr/>
        </p:nvGrpSpPr>
        <p:grpSpPr bwMode="auto">
          <a:xfrm>
            <a:off x="7912100" y="588963"/>
            <a:ext cx="4394200" cy="736600"/>
            <a:chOff x="0" y="0"/>
            <a:chExt cx="4394548" cy="736948"/>
          </a:xfrm>
        </p:grpSpPr>
        <p:grpSp>
          <p:nvGrpSpPr>
            <p:cNvPr id="45162" name="Group 106">
              <a:extLst>
                <a:ext uri="{FF2B5EF4-FFF2-40B4-BE49-F238E27FC236}">
                  <a16:creationId xmlns:a16="http://schemas.microsoft.com/office/drawing/2014/main" id="{49F4B115-E936-4F46-8E75-4210C43581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736948" cy="736948"/>
              <a:chOff x="0" y="0"/>
              <a:chExt cx="736948" cy="736948"/>
            </a:xfrm>
          </p:grpSpPr>
          <p:sp>
            <p:nvSpPr>
              <p:cNvPr id="45163" name="Oval 107">
                <a:extLst>
                  <a:ext uri="{FF2B5EF4-FFF2-40B4-BE49-F238E27FC236}">
                    <a16:creationId xmlns:a16="http://schemas.microsoft.com/office/drawing/2014/main" id="{99DE153A-22D6-4EAF-A4CA-7D70FCFF9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64" name="Oval 108">
                <a:extLst>
                  <a:ext uri="{FF2B5EF4-FFF2-40B4-BE49-F238E27FC236}">
                    <a16:creationId xmlns:a16="http://schemas.microsoft.com/office/drawing/2014/main" id="{AB02E2AF-9B19-4E88-BA56-1BB1F810D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65" name="Oval 109">
                <a:extLst>
                  <a:ext uri="{FF2B5EF4-FFF2-40B4-BE49-F238E27FC236}">
                    <a16:creationId xmlns:a16="http://schemas.microsoft.com/office/drawing/2014/main" id="{3D83CDD1-4086-4EEB-BA70-96DE605F39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66" name="AutoShape 110">
                <a:extLst>
                  <a:ext uri="{FF2B5EF4-FFF2-40B4-BE49-F238E27FC236}">
                    <a16:creationId xmlns:a16="http://schemas.microsoft.com/office/drawing/2014/main" id="{39846DF2-9824-4A68-A35B-3110BBFB8D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167" name="Group 111">
              <a:extLst>
                <a:ext uri="{FF2B5EF4-FFF2-40B4-BE49-F238E27FC236}">
                  <a16:creationId xmlns:a16="http://schemas.microsoft.com/office/drawing/2014/main" id="{7BBE504A-DDB0-408F-B429-E8DB0C683D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0"/>
              <a:ext cx="736948" cy="736948"/>
              <a:chOff x="0" y="0"/>
              <a:chExt cx="736948" cy="736948"/>
            </a:xfrm>
          </p:grpSpPr>
          <p:sp>
            <p:nvSpPr>
              <p:cNvPr id="45168" name="Oval 112">
                <a:extLst>
                  <a:ext uri="{FF2B5EF4-FFF2-40B4-BE49-F238E27FC236}">
                    <a16:creationId xmlns:a16="http://schemas.microsoft.com/office/drawing/2014/main" id="{7A483EC8-EA47-4708-B9CF-2BED2E646C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69" name="Oval 113">
                <a:extLst>
                  <a:ext uri="{FF2B5EF4-FFF2-40B4-BE49-F238E27FC236}">
                    <a16:creationId xmlns:a16="http://schemas.microsoft.com/office/drawing/2014/main" id="{71E23D02-6239-47D3-87DB-1590776D9E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70" name="Oval 114">
                <a:extLst>
                  <a:ext uri="{FF2B5EF4-FFF2-40B4-BE49-F238E27FC236}">
                    <a16:creationId xmlns:a16="http://schemas.microsoft.com/office/drawing/2014/main" id="{C4A9E36E-4FBC-4572-B166-BAD58D650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71" name="AutoShape 115">
                <a:extLst>
                  <a:ext uri="{FF2B5EF4-FFF2-40B4-BE49-F238E27FC236}">
                    <a16:creationId xmlns:a16="http://schemas.microsoft.com/office/drawing/2014/main" id="{89D2046B-9E96-4B70-AADF-FA8B8C5D0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172" name="Group 116">
              <a:extLst>
                <a:ext uri="{FF2B5EF4-FFF2-40B4-BE49-F238E27FC236}">
                  <a16:creationId xmlns:a16="http://schemas.microsoft.com/office/drawing/2014/main" id="{FDCEB084-202A-42D3-B621-C052AB152D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0"/>
              <a:ext cx="736948" cy="736948"/>
              <a:chOff x="0" y="0"/>
              <a:chExt cx="736948" cy="736948"/>
            </a:xfrm>
          </p:grpSpPr>
          <p:sp>
            <p:nvSpPr>
              <p:cNvPr id="45173" name="Oval 117">
                <a:extLst>
                  <a:ext uri="{FF2B5EF4-FFF2-40B4-BE49-F238E27FC236}">
                    <a16:creationId xmlns:a16="http://schemas.microsoft.com/office/drawing/2014/main" id="{CC2C002D-1D5A-4123-B946-3647367036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74" name="Oval 118">
                <a:extLst>
                  <a:ext uri="{FF2B5EF4-FFF2-40B4-BE49-F238E27FC236}">
                    <a16:creationId xmlns:a16="http://schemas.microsoft.com/office/drawing/2014/main" id="{D1271C7A-143C-4C38-8C61-688E9BB2DB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75" name="Oval 119">
                <a:extLst>
                  <a:ext uri="{FF2B5EF4-FFF2-40B4-BE49-F238E27FC236}">
                    <a16:creationId xmlns:a16="http://schemas.microsoft.com/office/drawing/2014/main" id="{4F928459-DF3B-481D-A007-64BB6227C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76" name="AutoShape 120">
                <a:extLst>
                  <a:ext uri="{FF2B5EF4-FFF2-40B4-BE49-F238E27FC236}">
                    <a16:creationId xmlns:a16="http://schemas.microsoft.com/office/drawing/2014/main" id="{C23709B1-8FBB-4DDB-8420-1F5E76BDF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177" name="Group 121">
              <a:extLst>
                <a:ext uri="{FF2B5EF4-FFF2-40B4-BE49-F238E27FC236}">
                  <a16:creationId xmlns:a16="http://schemas.microsoft.com/office/drawing/2014/main" id="{071F18E5-1905-4E15-A45B-185BD145B4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200" y="0"/>
              <a:ext cx="736948" cy="736948"/>
              <a:chOff x="0" y="0"/>
              <a:chExt cx="736948" cy="736948"/>
            </a:xfrm>
          </p:grpSpPr>
          <p:sp>
            <p:nvSpPr>
              <p:cNvPr id="45178" name="Oval 122">
                <a:extLst>
                  <a:ext uri="{FF2B5EF4-FFF2-40B4-BE49-F238E27FC236}">
                    <a16:creationId xmlns:a16="http://schemas.microsoft.com/office/drawing/2014/main" id="{52033AB9-3ECB-4EA0-9A22-F3F7327BD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79" name="Oval 123">
                <a:extLst>
                  <a:ext uri="{FF2B5EF4-FFF2-40B4-BE49-F238E27FC236}">
                    <a16:creationId xmlns:a16="http://schemas.microsoft.com/office/drawing/2014/main" id="{89BED1C9-BC36-4F86-A4F0-E12C9F6A2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80" name="Oval 124">
                <a:extLst>
                  <a:ext uri="{FF2B5EF4-FFF2-40B4-BE49-F238E27FC236}">
                    <a16:creationId xmlns:a16="http://schemas.microsoft.com/office/drawing/2014/main" id="{575F187E-5B87-45A5-A883-02B9A55EC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81" name="AutoShape 125">
                <a:extLst>
                  <a:ext uri="{FF2B5EF4-FFF2-40B4-BE49-F238E27FC236}">
                    <a16:creationId xmlns:a16="http://schemas.microsoft.com/office/drawing/2014/main" id="{407AD1BD-BABF-41AE-9954-30A2E5D1E5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182" name="Group 126">
              <a:extLst>
                <a:ext uri="{FF2B5EF4-FFF2-40B4-BE49-F238E27FC236}">
                  <a16:creationId xmlns:a16="http://schemas.microsoft.com/office/drawing/2014/main" id="{C780BD7E-8E38-42EF-8F1B-48863D660C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7600" y="0"/>
              <a:ext cx="736948" cy="736948"/>
              <a:chOff x="0" y="0"/>
              <a:chExt cx="736948" cy="736948"/>
            </a:xfrm>
          </p:grpSpPr>
          <p:sp>
            <p:nvSpPr>
              <p:cNvPr id="45183" name="Oval 127">
                <a:extLst>
                  <a:ext uri="{FF2B5EF4-FFF2-40B4-BE49-F238E27FC236}">
                    <a16:creationId xmlns:a16="http://schemas.microsoft.com/office/drawing/2014/main" id="{BF86E7D3-9296-4D7F-8FBD-BC3CC62457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84" name="Oval 128">
                <a:extLst>
                  <a:ext uri="{FF2B5EF4-FFF2-40B4-BE49-F238E27FC236}">
                    <a16:creationId xmlns:a16="http://schemas.microsoft.com/office/drawing/2014/main" id="{7347CB8B-029A-4BC0-887A-6A3A25E8E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85" name="Oval 129">
                <a:extLst>
                  <a:ext uri="{FF2B5EF4-FFF2-40B4-BE49-F238E27FC236}">
                    <a16:creationId xmlns:a16="http://schemas.microsoft.com/office/drawing/2014/main" id="{20B0C941-0588-4B6C-908C-63E4F6091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86" name="AutoShape 130">
                <a:extLst>
                  <a:ext uri="{FF2B5EF4-FFF2-40B4-BE49-F238E27FC236}">
                    <a16:creationId xmlns:a16="http://schemas.microsoft.com/office/drawing/2014/main" id="{68FC1BD8-3F12-4811-B4F4-B91CBFD27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5187" name="Group 131">
            <a:extLst>
              <a:ext uri="{FF2B5EF4-FFF2-40B4-BE49-F238E27FC236}">
                <a16:creationId xmlns:a16="http://schemas.microsoft.com/office/drawing/2014/main" id="{8F1FDA6F-56C7-4576-93A8-EE60943997A1}"/>
              </a:ext>
            </a:extLst>
          </p:cNvPr>
          <p:cNvGrpSpPr>
            <a:grpSpLocks/>
          </p:cNvGrpSpPr>
          <p:nvPr/>
        </p:nvGrpSpPr>
        <p:grpSpPr bwMode="auto">
          <a:xfrm>
            <a:off x="11531600" y="5743575"/>
            <a:ext cx="963613" cy="1639888"/>
            <a:chOff x="0" y="0"/>
            <a:chExt cx="964034" cy="1639020"/>
          </a:xfrm>
        </p:grpSpPr>
        <p:sp>
          <p:nvSpPr>
            <p:cNvPr id="45188" name="Oval 132">
              <a:extLst>
                <a:ext uri="{FF2B5EF4-FFF2-40B4-BE49-F238E27FC236}">
                  <a16:creationId xmlns:a16="http://schemas.microsoft.com/office/drawing/2014/main" id="{A64A2D92-8B72-4934-9989-A1964F5E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32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5189" name="Line 133">
              <a:extLst>
                <a:ext uri="{FF2B5EF4-FFF2-40B4-BE49-F238E27FC236}">
                  <a16:creationId xmlns:a16="http://schemas.microsoft.com/office/drawing/2014/main" id="{98ADDC4E-C29A-45B3-AC9F-8A336EB7BC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831" y="744785"/>
              <a:ext cx="1" cy="63555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5190" name="Line 134">
              <a:extLst>
                <a:ext uri="{FF2B5EF4-FFF2-40B4-BE49-F238E27FC236}">
                  <a16:creationId xmlns:a16="http://schemas.microsoft.com/office/drawing/2014/main" id="{54790E7B-5361-4200-9FE1-92D3335A52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0" y="746311"/>
              <a:ext cx="430832" cy="430833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5191" name="Line 135">
              <a:extLst>
                <a:ext uri="{FF2B5EF4-FFF2-40B4-BE49-F238E27FC236}">
                  <a16:creationId xmlns:a16="http://schemas.microsoft.com/office/drawing/2014/main" id="{D3F78CD6-FCE4-43CF-BF50-A36EE11807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800" y="770743"/>
              <a:ext cx="532234" cy="38196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5192" name="Line 136">
              <a:extLst>
                <a:ext uri="{FF2B5EF4-FFF2-40B4-BE49-F238E27FC236}">
                  <a16:creationId xmlns:a16="http://schemas.microsoft.com/office/drawing/2014/main" id="{E263350D-B4DE-470D-8196-9FCA5B2BC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1800" y="1368611"/>
              <a:ext cx="270409" cy="27040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5193" name="Line 137">
              <a:extLst>
                <a:ext uri="{FF2B5EF4-FFF2-40B4-BE49-F238E27FC236}">
                  <a16:creationId xmlns:a16="http://schemas.microsoft.com/office/drawing/2014/main" id="{C357C3D7-FE15-4CBF-8B9D-6B3AA50CB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843" y="1368611"/>
              <a:ext cx="222958" cy="260536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</p:grpSp>
      <p:sp>
        <p:nvSpPr>
          <p:cNvPr id="45194" name="Rectangle 138">
            <a:extLst>
              <a:ext uri="{FF2B5EF4-FFF2-40B4-BE49-F238E27FC236}">
                <a16:creationId xmlns:a16="http://schemas.microsoft.com/office/drawing/2014/main" id="{F44518A7-5489-440A-BC1B-6B113D3A9680}"/>
              </a:ext>
            </a:extLst>
          </p:cNvPr>
          <p:cNvSpPr>
            <a:spLocks/>
          </p:cNvSpPr>
          <p:nvPr/>
        </p:nvSpPr>
        <p:spPr bwMode="auto">
          <a:xfrm>
            <a:off x="7848600" y="884238"/>
            <a:ext cx="4725988" cy="2389187"/>
          </a:xfrm>
          <a:prstGeom prst="rect">
            <a:avLst/>
          </a:prstGeom>
          <a:gradFill rotWithShape="0">
            <a:gsLst>
              <a:gs pos="0">
                <a:srgbClr val="FFFFFF">
                  <a:alpha val="70258"/>
                </a:srgbClr>
              </a:gs>
              <a:gs pos="100000">
                <a:srgbClr val="FFFFFF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5195" name="Rectangle 139">
            <a:extLst>
              <a:ext uri="{FF2B5EF4-FFF2-40B4-BE49-F238E27FC236}">
                <a16:creationId xmlns:a16="http://schemas.microsoft.com/office/drawing/2014/main" id="{99AB975A-0DAF-4829-8214-44AD55E19FC6}"/>
              </a:ext>
            </a:extLst>
          </p:cNvPr>
          <p:cNvSpPr>
            <a:spLocks/>
          </p:cNvSpPr>
          <p:nvPr/>
        </p:nvSpPr>
        <p:spPr bwMode="auto">
          <a:xfrm>
            <a:off x="7620000" y="49213"/>
            <a:ext cx="4978400" cy="90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5196" name="AutoShape 140">
            <a:extLst>
              <a:ext uri="{FF2B5EF4-FFF2-40B4-BE49-F238E27FC236}">
                <a16:creationId xmlns:a16="http://schemas.microsoft.com/office/drawing/2014/main" id="{AFCC3F58-B8E1-4E9C-BACC-2CCA026ED292}"/>
              </a:ext>
            </a:extLst>
          </p:cNvPr>
          <p:cNvSpPr>
            <a:spLocks/>
          </p:cNvSpPr>
          <p:nvPr/>
        </p:nvSpPr>
        <p:spPr bwMode="auto">
          <a:xfrm>
            <a:off x="8026400" y="5718175"/>
            <a:ext cx="3622676" cy="12684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451" y="0"/>
                </a:moveTo>
                <a:cubicBezTo>
                  <a:pt x="202" y="0"/>
                  <a:pt x="0" y="485"/>
                  <a:pt x="0" y="1082"/>
                </a:cubicBezTo>
                <a:lnTo>
                  <a:pt x="0" y="20518"/>
                </a:lnTo>
                <a:cubicBezTo>
                  <a:pt x="0" y="21115"/>
                  <a:pt x="202" y="21600"/>
                  <a:pt x="451" y="21600"/>
                </a:cubicBezTo>
                <a:lnTo>
                  <a:pt x="14767" y="21600"/>
                </a:lnTo>
                <a:cubicBezTo>
                  <a:pt x="15016" y="21600"/>
                  <a:pt x="15218" y="21115"/>
                  <a:pt x="15218" y="20518"/>
                </a:cubicBezTo>
                <a:lnTo>
                  <a:pt x="15218" y="8327"/>
                </a:lnTo>
                <a:lnTo>
                  <a:pt x="21600" y="6163"/>
                </a:lnTo>
                <a:lnTo>
                  <a:pt x="15218" y="4005"/>
                </a:lnTo>
                <a:lnTo>
                  <a:pt x="15218" y="1082"/>
                </a:lnTo>
                <a:cubicBezTo>
                  <a:pt x="15218" y="485"/>
                  <a:pt x="15016" y="0"/>
                  <a:pt x="14767" y="0"/>
                </a:cubicBezTo>
                <a:lnTo>
                  <a:pt x="451" y="0"/>
                </a:lnTo>
                <a:close/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l"/>
            <a:r>
              <a:rPr lang="en-US" altLang="en-US" sz="2000" dirty="0"/>
              <a:t>How many students</a:t>
            </a:r>
          </a:p>
          <a:p>
            <a:pPr algn="l"/>
            <a:r>
              <a:rPr lang="en-US" altLang="en-US" sz="2000" dirty="0"/>
              <a:t>are in this column?</a:t>
            </a:r>
          </a:p>
        </p:txBody>
      </p:sp>
      <p:sp>
        <p:nvSpPr>
          <p:cNvPr id="45197" name="Text Box 141">
            <a:extLst>
              <a:ext uri="{FF2B5EF4-FFF2-40B4-BE49-F238E27FC236}">
                <a16:creationId xmlns:a16="http://schemas.microsoft.com/office/drawing/2014/main" id="{2A1D5994-057A-4A8E-9BA7-770F0DB2EEF3}"/>
              </a:ext>
            </a:extLst>
          </p:cNvPr>
          <p:cNvSpPr txBox="1">
            <a:spLocks/>
          </p:cNvSpPr>
          <p:nvPr/>
        </p:nvSpPr>
        <p:spPr bwMode="auto">
          <a:xfrm>
            <a:off x="4416425" y="8540750"/>
            <a:ext cx="417036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1000"/>
              <a:t>Example from https://courses.cs.washington.edu/courses/cse143/17au/</a:t>
            </a:r>
          </a:p>
        </p:txBody>
      </p:sp>
      <p:sp>
        <p:nvSpPr>
          <p:cNvPr id="45198" name="AutoShape 142">
            <a:extLst>
              <a:ext uri="{FF2B5EF4-FFF2-40B4-BE49-F238E27FC236}">
                <a16:creationId xmlns:a16="http://schemas.microsoft.com/office/drawing/2014/main" id="{5F06DC74-7EDF-436E-9514-8BEB8038EF6D}"/>
              </a:ext>
            </a:extLst>
          </p:cNvPr>
          <p:cNvSpPr>
            <a:spLocks/>
          </p:cNvSpPr>
          <p:nvPr/>
        </p:nvSpPr>
        <p:spPr bwMode="auto">
          <a:xfrm>
            <a:off x="11569700" y="5205413"/>
            <a:ext cx="736600" cy="642937"/>
          </a:xfrm>
          <a:custGeom>
            <a:avLst/>
            <a:gdLst>
              <a:gd name="T0" fmla="+- 0 10799 797"/>
              <a:gd name="T1" fmla="*/ T0 w 20005"/>
              <a:gd name="T2" fmla="*/ 10800 h 21600"/>
              <a:gd name="T3" fmla="+- 0 10799 797"/>
              <a:gd name="T4" fmla="*/ T3 w 20005"/>
              <a:gd name="T5" fmla="*/ 10800 h 21600"/>
              <a:gd name="T6" fmla="+- 0 10799 797"/>
              <a:gd name="T7" fmla="*/ T6 w 20005"/>
              <a:gd name="T8" fmla="*/ 10800 h 21600"/>
              <a:gd name="T9" fmla="+- 0 10799 797"/>
              <a:gd name="T10" fmla="*/ T9 w 20005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0005" h="21600">
                <a:moveTo>
                  <a:pt x="10002" y="0"/>
                </a:moveTo>
                <a:cubicBezTo>
                  <a:pt x="7466" y="0"/>
                  <a:pt x="5046" y="249"/>
                  <a:pt x="2831" y="696"/>
                </a:cubicBezTo>
                <a:cubicBezTo>
                  <a:pt x="2560" y="752"/>
                  <a:pt x="2390" y="1092"/>
                  <a:pt x="2475" y="1421"/>
                </a:cubicBezTo>
                <a:cubicBezTo>
                  <a:pt x="3678" y="6023"/>
                  <a:pt x="3568" y="11197"/>
                  <a:pt x="3347" y="14224"/>
                </a:cubicBezTo>
                <a:cubicBezTo>
                  <a:pt x="3342" y="14286"/>
                  <a:pt x="3287" y="14310"/>
                  <a:pt x="3247" y="14273"/>
                </a:cubicBezTo>
                <a:cubicBezTo>
                  <a:pt x="2681" y="13683"/>
                  <a:pt x="1077" y="12215"/>
                  <a:pt x="235" y="13412"/>
                </a:cubicBezTo>
                <a:cubicBezTo>
                  <a:pt x="-797" y="14876"/>
                  <a:pt x="1417" y="21575"/>
                  <a:pt x="10002" y="21600"/>
                </a:cubicBezTo>
                <a:cubicBezTo>
                  <a:pt x="18587" y="21581"/>
                  <a:pt x="20803" y="14882"/>
                  <a:pt x="19771" y="13412"/>
                </a:cubicBezTo>
                <a:cubicBezTo>
                  <a:pt x="18929" y="12215"/>
                  <a:pt x="17325" y="13683"/>
                  <a:pt x="16759" y="14273"/>
                </a:cubicBezTo>
                <a:cubicBezTo>
                  <a:pt x="16724" y="14316"/>
                  <a:pt x="16664" y="14286"/>
                  <a:pt x="16659" y="14224"/>
                </a:cubicBezTo>
                <a:cubicBezTo>
                  <a:pt x="16438" y="11197"/>
                  <a:pt x="16328" y="6017"/>
                  <a:pt x="17531" y="1421"/>
                </a:cubicBezTo>
                <a:cubicBezTo>
                  <a:pt x="17616" y="1092"/>
                  <a:pt x="17451" y="752"/>
                  <a:pt x="17175" y="696"/>
                </a:cubicBezTo>
                <a:cubicBezTo>
                  <a:pt x="14955" y="249"/>
                  <a:pt x="12533" y="0"/>
                  <a:pt x="1000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4C2E6C-B8F7-4CD7-AD90-07CFE3202E2D}"/>
              </a:ext>
            </a:extLst>
          </p:cNvPr>
          <p:cNvSpPr/>
          <p:nvPr/>
        </p:nvSpPr>
        <p:spPr>
          <a:xfrm>
            <a:off x="2159000" y="762000"/>
            <a:ext cx="89916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>
                <a:sym typeface="Helvetica Light"/>
              </a:rPr>
              <a:t>Part 2 of 3 - Data Structures</a:t>
            </a:r>
          </a:p>
          <a:p>
            <a:pPr algn="l">
              <a:spcBef>
                <a:spcPts val="0"/>
              </a:spcBef>
            </a:pPr>
            <a:endParaRPr lang="en-US" sz="4000" dirty="0">
              <a:sym typeface="Helvetica Light"/>
            </a:endParaRPr>
          </a:p>
          <a:p>
            <a:pPr marL="571500" indent="-5715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4000" dirty="0">
                <a:sym typeface="Helvetica Light"/>
              </a:rPr>
              <a:t>Lists and Dictionaries</a:t>
            </a:r>
          </a:p>
          <a:p>
            <a:pPr marL="571500" indent="-5715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4000" dirty="0">
                <a:sym typeface="Helvetica Light"/>
              </a:rPr>
              <a:t>CSV and JSON </a:t>
            </a:r>
          </a:p>
          <a:p>
            <a:pPr marL="571500" indent="-5715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4000" dirty="0"/>
              <a:t>Objects and References</a:t>
            </a:r>
          </a:p>
          <a:p>
            <a:pPr marL="571500" indent="-5715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4000" dirty="0">
                <a:sym typeface="Helvetica Light"/>
              </a:rPr>
              <a:t>Fancy Functions</a:t>
            </a:r>
            <a:endParaRPr lang="en-US" sz="4000" dirty="0"/>
          </a:p>
          <a:p>
            <a:pPr marL="1028700" lvl="7" indent="-571500">
              <a:buFont typeface="Wingdings" panose="05000000000000000000" pitchFamily="2" charset="2"/>
              <a:buChar char="§"/>
            </a:pPr>
            <a:r>
              <a:rPr lang="en-US" sz="4000" dirty="0"/>
              <a:t>Recursion</a:t>
            </a:r>
          </a:p>
          <a:p>
            <a:pPr marL="1028700" lvl="5" indent="-571500">
              <a:buFont typeface="Wingdings" panose="05000000000000000000" pitchFamily="2" charset="2"/>
              <a:buChar char="§"/>
            </a:pPr>
            <a:r>
              <a:rPr lang="en-US" sz="4000" dirty="0">
                <a:sym typeface="Helvetica Light"/>
              </a:rPr>
              <a:t>Generators</a:t>
            </a:r>
          </a:p>
          <a:p>
            <a:pPr marL="1028700" lvl="5" indent="-571500">
              <a:buFont typeface="Wingdings" panose="05000000000000000000" pitchFamily="2" charset="2"/>
              <a:buChar char="§"/>
            </a:pPr>
            <a:r>
              <a:rPr lang="en-US" sz="4000" dirty="0"/>
              <a:t>Functions are Objects</a:t>
            </a:r>
          </a:p>
        </p:txBody>
      </p:sp>
    </p:spTree>
    <p:extLst>
      <p:ext uri="{BB962C8B-B14F-4D97-AF65-F5344CB8AC3E}">
        <p14:creationId xmlns:p14="http://schemas.microsoft.com/office/powerpoint/2010/main" val="15678748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6D281CA8-E6ED-4E7B-A250-E04ED18DFD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6491288" cy="1292225"/>
          </a:xfrm>
        </p:spPr>
        <p:txBody>
          <a:bodyPr/>
          <a:lstStyle/>
          <a:p>
            <a:pPr algn="l"/>
            <a:r>
              <a:rPr lang="en-US" altLang="en-US" sz="4800" dirty="0"/>
              <a:t>Recursive Student</a:t>
            </a:r>
            <a:br>
              <a:rPr lang="en-US" altLang="en-US" sz="4800" dirty="0"/>
            </a:br>
            <a:r>
              <a:rPr lang="en-US" altLang="en-US" sz="4800" dirty="0"/>
              <a:t>Counting</a:t>
            </a: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B87AE803-0519-461B-8794-B86AA7B51F3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52500" y="1887538"/>
            <a:ext cx="6491288" cy="5427662"/>
          </a:xfrm>
        </p:spPr>
        <p:txBody>
          <a:bodyPr anchor="t"/>
          <a:lstStyle/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 dirty="0"/>
              <a:t>Strategy: reframe question as </a:t>
            </a:r>
            <a:r>
              <a:rPr lang="en-US" altLang="en-US" sz="3200" i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“how many students are behind you?”</a:t>
            </a:r>
          </a:p>
        </p:txBody>
      </p:sp>
      <p:sp>
        <p:nvSpPr>
          <p:cNvPr id="46083" name="Oval 3">
            <a:extLst>
              <a:ext uri="{FF2B5EF4-FFF2-40B4-BE49-F238E27FC236}">
                <a16:creationId xmlns:a16="http://schemas.microsoft.com/office/drawing/2014/main" id="{62BBED62-03A3-43FD-B44B-4C0363161775}"/>
              </a:ext>
            </a:extLst>
          </p:cNvPr>
          <p:cNvSpPr>
            <a:spLocks/>
          </p:cNvSpPr>
          <p:nvPr/>
        </p:nvSpPr>
        <p:spPr bwMode="auto">
          <a:xfrm>
            <a:off x="11569700" y="4283075"/>
            <a:ext cx="736600" cy="736600"/>
          </a:xfrm>
          <a:prstGeom prst="ellipse">
            <a:avLst/>
          </a:prstGeom>
          <a:noFill/>
          <a:ln w="508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6084" name="Oval 4">
            <a:extLst>
              <a:ext uri="{FF2B5EF4-FFF2-40B4-BE49-F238E27FC236}">
                <a16:creationId xmlns:a16="http://schemas.microsoft.com/office/drawing/2014/main" id="{23F9BB59-59B4-4936-A8F7-ED57E9EFBD2C}"/>
              </a:ext>
            </a:extLst>
          </p:cNvPr>
          <p:cNvSpPr>
            <a:spLocks/>
          </p:cNvSpPr>
          <p:nvPr/>
        </p:nvSpPr>
        <p:spPr bwMode="auto">
          <a:xfrm>
            <a:off x="11696700" y="4410075"/>
            <a:ext cx="174625" cy="174625"/>
          </a:xfrm>
          <a:prstGeom prst="ellipse">
            <a:avLst/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6085" name="Oval 5">
            <a:extLst>
              <a:ext uri="{FF2B5EF4-FFF2-40B4-BE49-F238E27FC236}">
                <a16:creationId xmlns:a16="http://schemas.microsoft.com/office/drawing/2014/main" id="{56AF0D78-1F94-4567-8A10-200AAB69C06F}"/>
              </a:ext>
            </a:extLst>
          </p:cNvPr>
          <p:cNvSpPr>
            <a:spLocks/>
          </p:cNvSpPr>
          <p:nvPr/>
        </p:nvSpPr>
        <p:spPr bwMode="auto">
          <a:xfrm>
            <a:off x="11988800" y="4410075"/>
            <a:ext cx="174625" cy="174625"/>
          </a:xfrm>
          <a:prstGeom prst="ellipse">
            <a:avLst/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6086" name="AutoShape 6">
            <a:extLst>
              <a:ext uri="{FF2B5EF4-FFF2-40B4-BE49-F238E27FC236}">
                <a16:creationId xmlns:a16="http://schemas.microsoft.com/office/drawing/2014/main" id="{825D912B-BB37-4CFF-AE0F-A8FDA0D6C462}"/>
              </a:ext>
            </a:extLst>
          </p:cNvPr>
          <p:cNvSpPr>
            <a:spLocks/>
          </p:cNvSpPr>
          <p:nvPr/>
        </p:nvSpPr>
        <p:spPr bwMode="auto">
          <a:xfrm>
            <a:off x="11706225" y="4703763"/>
            <a:ext cx="461963" cy="184150"/>
          </a:xfrm>
          <a:custGeom>
            <a:avLst/>
            <a:gdLst>
              <a:gd name="T0" fmla="*/ 10800 w 21600"/>
              <a:gd name="T1" fmla="*/ 8100 h 16200"/>
              <a:gd name="T2" fmla="*/ 10800 w 21600"/>
              <a:gd name="T3" fmla="*/ 8100 h 16200"/>
              <a:gd name="T4" fmla="*/ 10800 w 21600"/>
              <a:gd name="T5" fmla="*/ 8100 h 16200"/>
              <a:gd name="T6" fmla="*/ 10800 w 21600"/>
              <a:gd name="T7" fmla="*/ 8100 h 16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16200">
                <a:moveTo>
                  <a:pt x="21600" y="0"/>
                </a:moveTo>
                <a:cubicBezTo>
                  <a:pt x="14880" y="21500"/>
                  <a:pt x="7680" y="21600"/>
                  <a:pt x="0" y="300"/>
                </a:cubicBezTo>
              </a:path>
            </a:pathLst>
          </a:custGeom>
          <a:noFill/>
          <a:ln w="254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087" name="Group 7">
            <a:extLst>
              <a:ext uri="{FF2B5EF4-FFF2-40B4-BE49-F238E27FC236}">
                <a16:creationId xmlns:a16="http://schemas.microsoft.com/office/drawing/2014/main" id="{2A770417-8127-459E-96C5-2AD642C8A6A9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3359150"/>
            <a:ext cx="736600" cy="736600"/>
            <a:chOff x="0" y="0"/>
            <a:chExt cx="736948" cy="736948"/>
          </a:xfrm>
        </p:grpSpPr>
        <p:sp>
          <p:nvSpPr>
            <p:cNvPr id="46088" name="Oval 8">
              <a:extLst>
                <a:ext uri="{FF2B5EF4-FFF2-40B4-BE49-F238E27FC236}">
                  <a16:creationId xmlns:a16="http://schemas.microsoft.com/office/drawing/2014/main" id="{BB9B9E7E-0C1C-4967-9127-7BD3AF6C7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6089" name="Oval 9">
              <a:extLst>
                <a:ext uri="{FF2B5EF4-FFF2-40B4-BE49-F238E27FC236}">
                  <a16:creationId xmlns:a16="http://schemas.microsoft.com/office/drawing/2014/main" id="{E3F048C1-75B3-4447-A4C5-1073569F5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6090" name="Oval 10">
              <a:extLst>
                <a:ext uri="{FF2B5EF4-FFF2-40B4-BE49-F238E27FC236}">
                  <a16:creationId xmlns:a16="http://schemas.microsoft.com/office/drawing/2014/main" id="{D2ACC1AD-495C-4A1A-A398-BC5FB92C7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6091" name="AutoShape 11">
              <a:extLst>
                <a:ext uri="{FF2B5EF4-FFF2-40B4-BE49-F238E27FC236}">
                  <a16:creationId xmlns:a16="http://schemas.microsoft.com/office/drawing/2014/main" id="{967370A5-AA3E-4E51-93F8-00FE59715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092" name="Group 12">
            <a:extLst>
              <a:ext uri="{FF2B5EF4-FFF2-40B4-BE49-F238E27FC236}">
                <a16:creationId xmlns:a16="http://schemas.microsoft.com/office/drawing/2014/main" id="{69345C26-A9A8-46D2-B16C-F3D5D1026633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2435225"/>
            <a:ext cx="736600" cy="736600"/>
            <a:chOff x="0" y="0"/>
            <a:chExt cx="736948" cy="736948"/>
          </a:xfrm>
        </p:grpSpPr>
        <p:sp>
          <p:nvSpPr>
            <p:cNvPr id="46093" name="Oval 13">
              <a:extLst>
                <a:ext uri="{FF2B5EF4-FFF2-40B4-BE49-F238E27FC236}">
                  <a16:creationId xmlns:a16="http://schemas.microsoft.com/office/drawing/2014/main" id="{E9506A2D-5857-47B6-ADD1-E5FBEFED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6094" name="Oval 14">
              <a:extLst>
                <a:ext uri="{FF2B5EF4-FFF2-40B4-BE49-F238E27FC236}">
                  <a16:creationId xmlns:a16="http://schemas.microsoft.com/office/drawing/2014/main" id="{FAA7AEFB-8048-4E7B-A5B4-2248498C2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6095" name="Oval 15">
              <a:extLst>
                <a:ext uri="{FF2B5EF4-FFF2-40B4-BE49-F238E27FC236}">
                  <a16:creationId xmlns:a16="http://schemas.microsoft.com/office/drawing/2014/main" id="{741B0F9C-235C-49E6-A657-C6BBCF892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6096" name="AutoShape 16">
              <a:extLst>
                <a:ext uri="{FF2B5EF4-FFF2-40B4-BE49-F238E27FC236}">
                  <a16:creationId xmlns:a16="http://schemas.microsoft.com/office/drawing/2014/main" id="{9526FC84-3E11-4C18-B3EE-7B96E6B4D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097" name="Group 17">
            <a:extLst>
              <a:ext uri="{FF2B5EF4-FFF2-40B4-BE49-F238E27FC236}">
                <a16:creationId xmlns:a16="http://schemas.microsoft.com/office/drawing/2014/main" id="{C48873AD-D435-4028-A6D2-5C741E802B03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1511300"/>
            <a:ext cx="736600" cy="738188"/>
            <a:chOff x="0" y="0"/>
            <a:chExt cx="736948" cy="736948"/>
          </a:xfrm>
        </p:grpSpPr>
        <p:sp>
          <p:nvSpPr>
            <p:cNvPr id="46098" name="Oval 18">
              <a:extLst>
                <a:ext uri="{FF2B5EF4-FFF2-40B4-BE49-F238E27FC236}">
                  <a16:creationId xmlns:a16="http://schemas.microsoft.com/office/drawing/2014/main" id="{4FF594FB-8B95-4BD2-B6AD-EC8F0533B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6099" name="Oval 19">
              <a:extLst>
                <a:ext uri="{FF2B5EF4-FFF2-40B4-BE49-F238E27FC236}">
                  <a16:creationId xmlns:a16="http://schemas.microsoft.com/office/drawing/2014/main" id="{34B29DCD-5C0B-4960-8876-74518108F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6100" name="Oval 20">
              <a:extLst>
                <a:ext uri="{FF2B5EF4-FFF2-40B4-BE49-F238E27FC236}">
                  <a16:creationId xmlns:a16="http://schemas.microsoft.com/office/drawing/2014/main" id="{BE0B55C7-DEAF-4C68-A655-CD2B6D4C8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6101" name="AutoShape 21">
              <a:extLst>
                <a:ext uri="{FF2B5EF4-FFF2-40B4-BE49-F238E27FC236}">
                  <a16:creationId xmlns:a16="http://schemas.microsoft.com/office/drawing/2014/main" id="{18EC1C4B-B0B8-4843-9266-DCC8661E8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102" name="Group 22">
            <a:extLst>
              <a:ext uri="{FF2B5EF4-FFF2-40B4-BE49-F238E27FC236}">
                <a16:creationId xmlns:a16="http://schemas.microsoft.com/office/drawing/2014/main" id="{BD8C0058-9F4E-483A-8DBE-965086508F89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588963"/>
            <a:ext cx="736600" cy="736600"/>
            <a:chOff x="0" y="0"/>
            <a:chExt cx="736948" cy="736948"/>
          </a:xfrm>
        </p:grpSpPr>
        <p:sp>
          <p:nvSpPr>
            <p:cNvPr id="46103" name="Oval 23">
              <a:extLst>
                <a:ext uri="{FF2B5EF4-FFF2-40B4-BE49-F238E27FC236}">
                  <a16:creationId xmlns:a16="http://schemas.microsoft.com/office/drawing/2014/main" id="{B9A4869B-0EA4-40DB-BD75-A02B7A5AA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6104" name="Oval 24">
              <a:extLst>
                <a:ext uri="{FF2B5EF4-FFF2-40B4-BE49-F238E27FC236}">
                  <a16:creationId xmlns:a16="http://schemas.microsoft.com/office/drawing/2014/main" id="{1A97F0A1-102B-4BDB-8A64-191A35683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6105" name="Oval 25">
              <a:extLst>
                <a:ext uri="{FF2B5EF4-FFF2-40B4-BE49-F238E27FC236}">
                  <a16:creationId xmlns:a16="http://schemas.microsoft.com/office/drawing/2014/main" id="{9A0D28B4-3CE1-4022-A500-F56DA0FD8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6106" name="AutoShape 26">
              <a:extLst>
                <a:ext uri="{FF2B5EF4-FFF2-40B4-BE49-F238E27FC236}">
                  <a16:creationId xmlns:a16="http://schemas.microsoft.com/office/drawing/2014/main" id="{D2D1BFCD-77AF-4C0D-90BE-88A6E384B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107" name="Group 27">
            <a:extLst>
              <a:ext uri="{FF2B5EF4-FFF2-40B4-BE49-F238E27FC236}">
                <a16:creationId xmlns:a16="http://schemas.microsoft.com/office/drawing/2014/main" id="{2ABA8257-ADA5-4BC4-930E-184AA111CB5F}"/>
              </a:ext>
            </a:extLst>
          </p:cNvPr>
          <p:cNvGrpSpPr>
            <a:grpSpLocks/>
          </p:cNvGrpSpPr>
          <p:nvPr/>
        </p:nvGrpSpPr>
        <p:grpSpPr bwMode="auto">
          <a:xfrm>
            <a:off x="11531600" y="5743575"/>
            <a:ext cx="963613" cy="1639888"/>
            <a:chOff x="0" y="0"/>
            <a:chExt cx="964034" cy="1639020"/>
          </a:xfrm>
        </p:grpSpPr>
        <p:sp>
          <p:nvSpPr>
            <p:cNvPr id="46108" name="Oval 28">
              <a:extLst>
                <a:ext uri="{FF2B5EF4-FFF2-40B4-BE49-F238E27FC236}">
                  <a16:creationId xmlns:a16="http://schemas.microsoft.com/office/drawing/2014/main" id="{4669BC0D-A4E6-44B0-A2E7-7462416F7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32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6109" name="Line 29">
              <a:extLst>
                <a:ext uri="{FF2B5EF4-FFF2-40B4-BE49-F238E27FC236}">
                  <a16:creationId xmlns:a16="http://schemas.microsoft.com/office/drawing/2014/main" id="{72DC9941-B14F-48BC-8C41-A51A9252AF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831" y="744785"/>
              <a:ext cx="1" cy="63555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6110" name="Line 30">
              <a:extLst>
                <a:ext uri="{FF2B5EF4-FFF2-40B4-BE49-F238E27FC236}">
                  <a16:creationId xmlns:a16="http://schemas.microsoft.com/office/drawing/2014/main" id="{BF9ADB5B-07B3-4786-AEDF-7BF8913E3F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0" y="746311"/>
              <a:ext cx="430832" cy="430833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6111" name="Line 31">
              <a:extLst>
                <a:ext uri="{FF2B5EF4-FFF2-40B4-BE49-F238E27FC236}">
                  <a16:creationId xmlns:a16="http://schemas.microsoft.com/office/drawing/2014/main" id="{E01C5AC1-C9FD-4E82-A822-4B196683D3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800" y="770743"/>
              <a:ext cx="532234" cy="38196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6112" name="Line 32">
              <a:extLst>
                <a:ext uri="{FF2B5EF4-FFF2-40B4-BE49-F238E27FC236}">
                  <a16:creationId xmlns:a16="http://schemas.microsoft.com/office/drawing/2014/main" id="{378635A5-F7F9-4615-A0D6-F36761B8EF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1800" y="1368611"/>
              <a:ext cx="270409" cy="27040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6113" name="Line 33">
              <a:extLst>
                <a:ext uri="{FF2B5EF4-FFF2-40B4-BE49-F238E27FC236}">
                  <a16:creationId xmlns:a16="http://schemas.microsoft.com/office/drawing/2014/main" id="{A98C0FCA-AE19-4713-9745-D5730E9FF8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843" y="1368611"/>
              <a:ext cx="222958" cy="260536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</p:grpSp>
      <p:sp>
        <p:nvSpPr>
          <p:cNvPr id="46114" name="Rectangle 34">
            <a:extLst>
              <a:ext uri="{FF2B5EF4-FFF2-40B4-BE49-F238E27FC236}">
                <a16:creationId xmlns:a16="http://schemas.microsoft.com/office/drawing/2014/main" id="{4E9A779A-34D7-4E30-A1DB-A2A3AA93F886}"/>
              </a:ext>
            </a:extLst>
          </p:cNvPr>
          <p:cNvSpPr>
            <a:spLocks/>
          </p:cNvSpPr>
          <p:nvPr/>
        </p:nvSpPr>
        <p:spPr bwMode="auto">
          <a:xfrm>
            <a:off x="7620000" y="49213"/>
            <a:ext cx="4978400" cy="90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6115" name="Text Box 35">
            <a:extLst>
              <a:ext uri="{FF2B5EF4-FFF2-40B4-BE49-F238E27FC236}">
                <a16:creationId xmlns:a16="http://schemas.microsoft.com/office/drawing/2014/main" id="{3DE455B7-3BF5-48A1-A9C3-D730B60485BC}"/>
              </a:ext>
            </a:extLst>
          </p:cNvPr>
          <p:cNvSpPr txBox="1">
            <a:spLocks/>
          </p:cNvSpPr>
          <p:nvPr/>
        </p:nvSpPr>
        <p:spPr bwMode="auto">
          <a:xfrm>
            <a:off x="4416425" y="8540750"/>
            <a:ext cx="417036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1000"/>
              <a:t>Example from https://courses.cs.washington.edu/courses/cse143/17au/</a:t>
            </a:r>
          </a:p>
        </p:txBody>
      </p:sp>
      <p:sp>
        <p:nvSpPr>
          <p:cNvPr id="46116" name="Rectangle 36">
            <a:extLst>
              <a:ext uri="{FF2B5EF4-FFF2-40B4-BE49-F238E27FC236}">
                <a16:creationId xmlns:a16="http://schemas.microsoft.com/office/drawing/2014/main" id="{BC9C886C-6A4A-431F-9A3F-C031498EC6DB}"/>
              </a:ext>
            </a:extLst>
          </p:cNvPr>
          <p:cNvSpPr>
            <a:spLocks/>
          </p:cNvSpPr>
          <p:nvPr/>
        </p:nvSpPr>
        <p:spPr bwMode="auto">
          <a:xfrm>
            <a:off x="11453813" y="884238"/>
            <a:ext cx="1120775" cy="2389187"/>
          </a:xfrm>
          <a:prstGeom prst="rect">
            <a:avLst/>
          </a:prstGeom>
          <a:gradFill rotWithShape="0">
            <a:gsLst>
              <a:gs pos="0">
                <a:srgbClr val="FFFFFF">
                  <a:alpha val="70258"/>
                </a:srgbClr>
              </a:gs>
              <a:gs pos="100000">
                <a:srgbClr val="FFFFFF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6117" name="AutoShape 37">
            <a:extLst>
              <a:ext uri="{FF2B5EF4-FFF2-40B4-BE49-F238E27FC236}">
                <a16:creationId xmlns:a16="http://schemas.microsoft.com/office/drawing/2014/main" id="{29DD5484-9636-450C-8990-8698A94491F7}"/>
              </a:ext>
            </a:extLst>
          </p:cNvPr>
          <p:cNvSpPr>
            <a:spLocks/>
          </p:cNvSpPr>
          <p:nvPr/>
        </p:nvSpPr>
        <p:spPr bwMode="auto">
          <a:xfrm>
            <a:off x="10874375" y="4938713"/>
            <a:ext cx="566738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8" name="Text Box 38">
            <a:extLst>
              <a:ext uri="{FF2B5EF4-FFF2-40B4-BE49-F238E27FC236}">
                <a16:creationId xmlns:a16="http://schemas.microsoft.com/office/drawing/2014/main" id="{9183792C-CF9D-4089-9AFD-5605705B94A0}"/>
              </a:ext>
            </a:extLst>
          </p:cNvPr>
          <p:cNvSpPr txBox="1">
            <a:spLocks/>
          </p:cNvSpPr>
          <p:nvPr/>
        </p:nvSpPr>
        <p:spPr bwMode="auto">
          <a:xfrm>
            <a:off x="7572375" y="5032375"/>
            <a:ext cx="31734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000"/>
              <a:t>how many are behind you?</a:t>
            </a:r>
          </a:p>
        </p:txBody>
      </p:sp>
      <p:sp>
        <p:nvSpPr>
          <p:cNvPr id="46119" name="AutoShape 39">
            <a:extLst>
              <a:ext uri="{FF2B5EF4-FFF2-40B4-BE49-F238E27FC236}">
                <a16:creationId xmlns:a16="http://schemas.microsoft.com/office/drawing/2014/main" id="{65243831-E470-44F5-8A5E-E8DCB27C13B9}"/>
              </a:ext>
            </a:extLst>
          </p:cNvPr>
          <p:cNvSpPr>
            <a:spLocks/>
          </p:cNvSpPr>
          <p:nvPr/>
        </p:nvSpPr>
        <p:spPr bwMode="auto">
          <a:xfrm>
            <a:off x="11569700" y="5205413"/>
            <a:ext cx="736600" cy="642937"/>
          </a:xfrm>
          <a:custGeom>
            <a:avLst/>
            <a:gdLst>
              <a:gd name="T0" fmla="+- 0 10799 797"/>
              <a:gd name="T1" fmla="*/ T0 w 20005"/>
              <a:gd name="T2" fmla="*/ 10800 h 21600"/>
              <a:gd name="T3" fmla="+- 0 10799 797"/>
              <a:gd name="T4" fmla="*/ T3 w 20005"/>
              <a:gd name="T5" fmla="*/ 10800 h 21600"/>
              <a:gd name="T6" fmla="+- 0 10799 797"/>
              <a:gd name="T7" fmla="*/ T6 w 20005"/>
              <a:gd name="T8" fmla="*/ 10800 h 21600"/>
              <a:gd name="T9" fmla="+- 0 10799 797"/>
              <a:gd name="T10" fmla="*/ T9 w 20005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0005" h="21600">
                <a:moveTo>
                  <a:pt x="10002" y="0"/>
                </a:moveTo>
                <a:cubicBezTo>
                  <a:pt x="7466" y="0"/>
                  <a:pt x="5046" y="249"/>
                  <a:pt x="2831" y="696"/>
                </a:cubicBezTo>
                <a:cubicBezTo>
                  <a:pt x="2560" y="752"/>
                  <a:pt x="2390" y="1092"/>
                  <a:pt x="2475" y="1421"/>
                </a:cubicBezTo>
                <a:cubicBezTo>
                  <a:pt x="3678" y="6023"/>
                  <a:pt x="3568" y="11197"/>
                  <a:pt x="3347" y="14224"/>
                </a:cubicBezTo>
                <a:cubicBezTo>
                  <a:pt x="3342" y="14286"/>
                  <a:pt x="3287" y="14310"/>
                  <a:pt x="3247" y="14273"/>
                </a:cubicBezTo>
                <a:cubicBezTo>
                  <a:pt x="2681" y="13683"/>
                  <a:pt x="1077" y="12215"/>
                  <a:pt x="235" y="13412"/>
                </a:cubicBezTo>
                <a:cubicBezTo>
                  <a:pt x="-797" y="14876"/>
                  <a:pt x="1417" y="21575"/>
                  <a:pt x="10002" y="21600"/>
                </a:cubicBezTo>
                <a:cubicBezTo>
                  <a:pt x="18587" y="21581"/>
                  <a:pt x="20803" y="14882"/>
                  <a:pt x="19771" y="13412"/>
                </a:cubicBezTo>
                <a:cubicBezTo>
                  <a:pt x="18929" y="12215"/>
                  <a:pt x="17325" y="13683"/>
                  <a:pt x="16759" y="14273"/>
                </a:cubicBezTo>
                <a:cubicBezTo>
                  <a:pt x="16724" y="14316"/>
                  <a:pt x="16664" y="14286"/>
                  <a:pt x="16659" y="14224"/>
                </a:cubicBezTo>
                <a:cubicBezTo>
                  <a:pt x="16438" y="11197"/>
                  <a:pt x="16328" y="6017"/>
                  <a:pt x="17531" y="1421"/>
                </a:cubicBezTo>
                <a:cubicBezTo>
                  <a:pt x="17616" y="1092"/>
                  <a:pt x="17451" y="752"/>
                  <a:pt x="17175" y="696"/>
                </a:cubicBezTo>
                <a:cubicBezTo>
                  <a:pt x="14955" y="249"/>
                  <a:pt x="12533" y="0"/>
                  <a:pt x="1000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>
            <a:extLst>
              <a:ext uri="{FF2B5EF4-FFF2-40B4-BE49-F238E27FC236}">
                <a16:creationId xmlns:a16="http://schemas.microsoft.com/office/drawing/2014/main" id="{66A8C154-4F0D-4767-AEDF-D423D855DD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6491288" cy="1292225"/>
          </a:xfrm>
        </p:spPr>
        <p:txBody>
          <a:bodyPr/>
          <a:lstStyle/>
          <a:p>
            <a:pPr algn="l"/>
            <a:r>
              <a:rPr lang="en-US" altLang="en-US" sz="4800" dirty="0"/>
              <a:t>Recursive Student</a:t>
            </a:r>
            <a:br>
              <a:rPr lang="en-US" altLang="en-US" sz="4800" dirty="0"/>
            </a:br>
            <a:r>
              <a:rPr lang="en-US" altLang="en-US" sz="4800" dirty="0"/>
              <a:t>Counting</a:t>
            </a: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F671726C-0A6A-4A8C-B5A4-A4E537FACB59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xfrm>
            <a:off x="952500" y="1831975"/>
            <a:ext cx="6491288" cy="1292225"/>
          </a:xfrm>
        </p:spPr>
        <p:txBody>
          <a:bodyPr anchor="t"/>
          <a:lstStyle/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 dirty="0"/>
              <a:t>Strategy: </a:t>
            </a:r>
            <a:r>
              <a:rPr lang="en-US" altLang="en-US" sz="3200" dirty="0">
                <a:solidFill>
                  <a:srgbClr val="C82506"/>
                </a:solidFill>
              </a:rPr>
              <a:t>reframe</a:t>
            </a:r>
            <a:r>
              <a:rPr lang="en-US" altLang="en-US" sz="3200" dirty="0"/>
              <a:t> question as </a:t>
            </a:r>
            <a:r>
              <a:rPr lang="en-US" altLang="en-US" sz="3200" i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“how many students are behind you?”</a:t>
            </a:r>
            <a:endParaRPr lang="en-US" altLang="en-US" sz="3200" dirty="0"/>
          </a:p>
        </p:txBody>
      </p:sp>
      <p:sp>
        <p:nvSpPr>
          <p:cNvPr id="47107" name="Oval 3">
            <a:extLst>
              <a:ext uri="{FF2B5EF4-FFF2-40B4-BE49-F238E27FC236}">
                <a16:creationId xmlns:a16="http://schemas.microsoft.com/office/drawing/2014/main" id="{F736D828-3251-4483-9C65-9E47E4926C33}"/>
              </a:ext>
            </a:extLst>
          </p:cNvPr>
          <p:cNvSpPr>
            <a:spLocks/>
          </p:cNvSpPr>
          <p:nvPr/>
        </p:nvSpPr>
        <p:spPr bwMode="auto">
          <a:xfrm>
            <a:off x="11569700" y="4283075"/>
            <a:ext cx="736600" cy="736600"/>
          </a:xfrm>
          <a:prstGeom prst="ellipse">
            <a:avLst/>
          </a:prstGeom>
          <a:noFill/>
          <a:ln w="508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7108" name="Oval 4">
            <a:extLst>
              <a:ext uri="{FF2B5EF4-FFF2-40B4-BE49-F238E27FC236}">
                <a16:creationId xmlns:a16="http://schemas.microsoft.com/office/drawing/2014/main" id="{A0DB930D-1B61-48A7-9FFF-201B7FB8913B}"/>
              </a:ext>
            </a:extLst>
          </p:cNvPr>
          <p:cNvSpPr>
            <a:spLocks/>
          </p:cNvSpPr>
          <p:nvPr/>
        </p:nvSpPr>
        <p:spPr bwMode="auto">
          <a:xfrm>
            <a:off x="11696700" y="4410075"/>
            <a:ext cx="174625" cy="174625"/>
          </a:xfrm>
          <a:prstGeom prst="ellipse">
            <a:avLst/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7109" name="Oval 5">
            <a:extLst>
              <a:ext uri="{FF2B5EF4-FFF2-40B4-BE49-F238E27FC236}">
                <a16:creationId xmlns:a16="http://schemas.microsoft.com/office/drawing/2014/main" id="{1EE94590-F1EB-4E21-BDB4-A3E01B51DFE4}"/>
              </a:ext>
            </a:extLst>
          </p:cNvPr>
          <p:cNvSpPr>
            <a:spLocks/>
          </p:cNvSpPr>
          <p:nvPr/>
        </p:nvSpPr>
        <p:spPr bwMode="auto">
          <a:xfrm>
            <a:off x="11988800" y="4410075"/>
            <a:ext cx="174625" cy="174625"/>
          </a:xfrm>
          <a:prstGeom prst="ellipse">
            <a:avLst/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7110" name="AutoShape 6">
            <a:extLst>
              <a:ext uri="{FF2B5EF4-FFF2-40B4-BE49-F238E27FC236}">
                <a16:creationId xmlns:a16="http://schemas.microsoft.com/office/drawing/2014/main" id="{BB81D37D-7BAB-4F80-B9E6-F3213456AE16}"/>
              </a:ext>
            </a:extLst>
          </p:cNvPr>
          <p:cNvSpPr>
            <a:spLocks/>
          </p:cNvSpPr>
          <p:nvPr/>
        </p:nvSpPr>
        <p:spPr bwMode="auto">
          <a:xfrm>
            <a:off x="11706225" y="4703763"/>
            <a:ext cx="461963" cy="184150"/>
          </a:xfrm>
          <a:custGeom>
            <a:avLst/>
            <a:gdLst>
              <a:gd name="T0" fmla="*/ 10800 w 21600"/>
              <a:gd name="T1" fmla="*/ 8100 h 16200"/>
              <a:gd name="T2" fmla="*/ 10800 w 21600"/>
              <a:gd name="T3" fmla="*/ 8100 h 16200"/>
              <a:gd name="T4" fmla="*/ 10800 w 21600"/>
              <a:gd name="T5" fmla="*/ 8100 h 16200"/>
              <a:gd name="T6" fmla="*/ 10800 w 21600"/>
              <a:gd name="T7" fmla="*/ 8100 h 16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16200">
                <a:moveTo>
                  <a:pt x="21600" y="0"/>
                </a:moveTo>
                <a:cubicBezTo>
                  <a:pt x="14880" y="21500"/>
                  <a:pt x="7680" y="21600"/>
                  <a:pt x="0" y="300"/>
                </a:cubicBezTo>
              </a:path>
            </a:pathLst>
          </a:custGeom>
          <a:noFill/>
          <a:ln w="254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11" name="Group 7">
            <a:extLst>
              <a:ext uri="{FF2B5EF4-FFF2-40B4-BE49-F238E27FC236}">
                <a16:creationId xmlns:a16="http://schemas.microsoft.com/office/drawing/2014/main" id="{B85E4399-A2D3-4E67-AFB6-E09DCD9ADEEB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3359150"/>
            <a:ext cx="736600" cy="736600"/>
            <a:chOff x="0" y="0"/>
            <a:chExt cx="736948" cy="736948"/>
          </a:xfrm>
        </p:grpSpPr>
        <p:sp>
          <p:nvSpPr>
            <p:cNvPr id="47112" name="Oval 8">
              <a:extLst>
                <a:ext uri="{FF2B5EF4-FFF2-40B4-BE49-F238E27FC236}">
                  <a16:creationId xmlns:a16="http://schemas.microsoft.com/office/drawing/2014/main" id="{682FE877-5B42-43F8-ABDF-143F53DD5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7113" name="Oval 9">
              <a:extLst>
                <a:ext uri="{FF2B5EF4-FFF2-40B4-BE49-F238E27FC236}">
                  <a16:creationId xmlns:a16="http://schemas.microsoft.com/office/drawing/2014/main" id="{E9F72693-1822-4553-972D-804896110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7114" name="Oval 10">
              <a:extLst>
                <a:ext uri="{FF2B5EF4-FFF2-40B4-BE49-F238E27FC236}">
                  <a16:creationId xmlns:a16="http://schemas.microsoft.com/office/drawing/2014/main" id="{CB3A946F-CDB7-4CF5-84DC-2384A826A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7115" name="AutoShape 11">
              <a:extLst>
                <a:ext uri="{FF2B5EF4-FFF2-40B4-BE49-F238E27FC236}">
                  <a16:creationId xmlns:a16="http://schemas.microsoft.com/office/drawing/2014/main" id="{EB349F07-31A1-4935-A95A-926756707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116" name="Group 12">
            <a:extLst>
              <a:ext uri="{FF2B5EF4-FFF2-40B4-BE49-F238E27FC236}">
                <a16:creationId xmlns:a16="http://schemas.microsoft.com/office/drawing/2014/main" id="{4ECB0E80-A40C-4260-9B15-733B7BC6A6D9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2435225"/>
            <a:ext cx="736600" cy="736600"/>
            <a:chOff x="0" y="0"/>
            <a:chExt cx="736948" cy="736948"/>
          </a:xfrm>
        </p:grpSpPr>
        <p:sp>
          <p:nvSpPr>
            <p:cNvPr id="47117" name="Oval 13">
              <a:extLst>
                <a:ext uri="{FF2B5EF4-FFF2-40B4-BE49-F238E27FC236}">
                  <a16:creationId xmlns:a16="http://schemas.microsoft.com/office/drawing/2014/main" id="{3CF3FB12-004D-4C11-BC7C-15D4EEBEA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7118" name="Oval 14">
              <a:extLst>
                <a:ext uri="{FF2B5EF4-FFF2-40B4-BE49-F238E27FC236}">
                  <a16:creationId xmlns:a16="http://schemas.microsoft.com/office/drawing/2014/main" id="{01F163C2-8519-461B-829D-A359AB13C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7119" name="Oval 15">
              <a:extLst>
                <a:ext uri="{FF2B5EF4-FFF2-40B4-BE49-F238E27FC236}">
                  <a16:creationId xmlns:a16="http://schemas.microsoft.com/office/drawing/2014/main" id="{EC0E4C11-06A1-443F-AC84-2B7643371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7120" name="AutoShape 16">
              <a:extLst>
                <a:ext uri="{FF2B5EF4-FFF2-40B4-BE49-F238E27FC236}">
                  <a16:creationId xmlns:a16="http://schemas.microsoft.com/office/drawing/2014/main" id="{DC6BF1C4-BEF3-4E58-9F5A-B0F5E9462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121" name="Group 17">
            <a:extLst>
              <a:ext uri="{FF2B5EF4-FFF2-40B4-BE49-F238E27FC236}">
                <a16:creationId xmlns:a16="http://schemas.microsoft.com/office/drawing/2014/main" id="{030CB2B4-0B5E-4956-B17B-9E95CF13DDC8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1511300"/>
            <a:ext cx="736600" cy="738188"/>
            <a:chOff x="0" y="0"/>
            <a:chExt cx="736948" cy="736948"/>
          </a:xfrm>
        </p:grpSpPr>
        <p:sp>
          <p:nvSpPr>
            <p:cNvPr id="47122" name="Oval 18">
              <a:extLst>
                <a:ext uri="{FF2B5EF4-FFF2-40B4-BE49-F238E27FC236}">
                  <a16:creationId xmlns:a16="http://schemas.microsoft.com/office/drawing/2014/main" id="{70125985-C4EB-4BC6-A419-0BDF60576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7123" name="Oval 19">
              <a:extLst>
                <a:ext uri="{FF2B5EF4-FFF2-40B4-BE49-F238E27FC236}">
                  <a16:creationId xmlns:a16="http://schemas.microsoft.com/office/drawing/2014/main" id="{E8D1D529-5F3B-482A-8359-8385FE1B7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7124" name="Oval 20">
              <a:extLst>
                <a:ext uri="{FF2B5EF4-FFF2-40B4-BE49-F238E27FC236}">
                  <a16:creationId xmlns:a16="http://schemas.microsoft.com/office/drawing/2014/main" id="{078030CF-67A4-4AAF-8B2E-A3536E262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7125" name="AutoShape 21">
              <a:extLst>
                <a:ext uri="{FF2B5EF4-FFF2-40B4-BE49-F238E27FC236}">
                  <a16:creationId xmlns:a16="http://schemas.microsoft.com/office/drawing/2014/main" id="{5BAD32B2-8439-43D5-8F4C-283A8599F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126" name="Group 22">
            <a:extLst>
              <a:ext uri="{FF2B5EF4-FFF2-40B4-BE49-F238E27FC236}">
                <a16:creationId xmlns:a16="http://schemas.microsoft.com/office/drawing/2014/main" id="{FD641043-786E-448E-9CB7-3098773ADC6C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588963"/>
            <a:ext cx="736600" cy="736600"/>
            <a:chOff x="0" y="0"/>
            <a:chExt cx="736948" cy="736948"/>
          </a:xfrm>
        </p:grpSpPr>
        <p:sp>
          <p:nvSpPr>
            <p:cNvPr id="47127" name="Oval 23">
              <a:extLst>
                <a:ext uri="{FF2B5EF4-FFF2-40B4-BE49-F238E27FC236}">
                  <a16:creationId xmlns:a16="http://schemas.microsoft.com/office/drawing/2014/main" id="{26F26DCF-88C1-4760-98DF-E16455990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7128" name="Oval 24">
              <a:extLst>
                <a:ext uri="{FF2B5EF4-FFF2-40B4-BE49-F238E27FC236}">
                  <a16:creationId xmlns:a16="http://schemas.microsoft.com/office/drawing/2014/main" id="{5799A00E-5555-435C-9526-46798A91F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7129" name="Oval 25">
              <a:extLst>
                <a:ext uri="{FF2B5EF4-FFF2-40B4-BE49-F238E27FC236}">
                  <a16:creationId xmlns:a16="http://schemas.microsoft.com/office/drawing/2014/main" id="{05003940-09A2-44EC-AFBC-C16C88662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7130" name="AutoShape 26">
              <a:extLst>
                <a:ext uri="{FF2B5EF4-FFF2-40B4-BE49-F238E27FC236}">
                  <a16:creationId xmlns:a16="http://schemas.microsoft.com/office/drawing/2014/main" id="{BBE7F50E-B1BD-4DE5-8CC7-EDE19C380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131" name="Group 27">
            <a:extLst>
              <a:ext uri="{FF2B5EF4-FFF2-40B4-BE49-F238E27FC236}">
                <a16:creationId xmlns:a16="http://schemas.microsoft.com/office/drawing/2014/main" id="{319C630C-32D5-4527-BAD5-C638C24FC015}"/>
              </a:ext>
            </a:extLst>
          </p:cNvPr>
          <p:cNvGrpSpPr>
            <a:grpSpLocks/>
          </p:cNvGrpSpPr>
          <p:nvPr/>
        </p:nvGrpSpPr>
        <p:grpSpPr bwMode="auto">
          <a:xfrm>
            <a:off x="11531600" y="5743575"/>
            <a:ext cx="963613" cy="1639888"/>
            <a:chOff x="0" y="0"/>
            <a:chExt cx="964034" cy="1639020"/>
          </a:xfrm>
        </p:grpSpPr>
        <p:sp>
          <p:nvSpPr>
            <p:cNvPr id="47132" name="Oval 28">
              <a:extLst>
                <a:ext uri="{FF2B5EF4-FFF2-40B4-BE49-F238E27FC236}">
                  <a16:creationId xmlns:a16="http://schemas.microsoft.com/office/drawing/2014/main" id="{0170DB6B-E46D-4229-87C6-C6D1C4F88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32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7133" name="Line 29">
              <a:extLst>
                <a:ext uri="{FF2B5EF4-FFF2-40B4-BE49-F238E27FC236}">
                  <a16:creationId xmlns:a16="http://schemas.microsoft.com/office/drawing/2014/main" id="{4EB06211-094D-4D8E-80B9-5207AE5094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831" y="744785"/>
              <a:ext cx="1" cy="63555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7134" name="Line 30">
              <a:extLst>
                <a:ext uri="{FF2B5EF4-FFF2-40B4-BE49-F238E27FC236}">
                  <a16:creationId xmlns:a16="http://schemas.microsoft.com/office/drawing/2014/main" id="{552BE4D9-84C4-416B-AE79-FE43DA4E40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0" y="746311"/>
              <a:ext cx="430832" cy="430833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7135" name="Line 31">
              <a:extLst>
                <a:ext uri="{FF2B5EF4-FFF2-40B4-BE49-F238E27FC236}">
                  <a16:creationId xmlns:a16="http://schemas.microsoft.com/office/drawing/2014/main" id="{B4B5D929-6F2E-4D6A-B2B9-FEB221E843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800" y="770743"/>
              <a:ext cx="532234" cy="38196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7136" name="Line 32">
              <a:extLst>
                <a:ext uri="{FF2B5EF4-FFF2-40B4-BE49-F238E27FC236}">
                  <a16:creationId xmlns:a16="http://schemas.microsoft.com/office/drawing/2014/main" id="{FD9D372E-4257-4B66-B4E4-0CB117E0CC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1800" y="1368611"/>
              <a:ext cx="270409" cy="27040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7137" name="Line 33">
              <a:extLst>
                <a:ext uri="{FF2B5EF4-FFF2-40B4-BE49-F238E27FC236}">
                  <a16:creationId xmlns:a16="http://schemas.microsoft.com/office/drawing/2014/main" id="{2252582F-B1A8-4ACF-A52C-9FA1525A80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843" y="1368611"/>
              <a:ext cx="222958" cy="260536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</p:grpSp>
      <p:sp>
        <p:nvSpPr>
          <p:cNvPr id="47138" name="Rectangle 34">
            <a:extLst>
              <a:ext uri="{FF2B5EF4-FFF2-40B4-BE49-F238E27FC236}">
                <a16:creationId xmlns:a16="http://schemas.microsoft.com/office/drawing/2014/main" id="{28E708ED-F151-4710-B403-E63066743E16}"/>
              </a:ext>
            </a:extLst>
          </p:cNvPr>
          <p:cNvSpPr>
            <a:spLocks/>
          </p:cNvSpPr>
          <p:nvPr/>
        </p:nvSpPr>
        <p:spPr bwMode="auto">
          <a:xfrm>
            <a:off x="7620000" y="49213"/>
            <a:ext cx="4978400" cy="90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7139" name="Text Box 35">
            <a:extLst>
              <a:ext uri="{FF2B5EF4-FFF2-40B4-BE49-F238E27FC236}">
                <a16:creationId xmlns:a16="http://schemas.microsoft.com/office/drawing/2014/main" id="{89EA9049-BCC2-412D-916E-6C1054933D8E}"/>
              </a:ext>
            </a:extLst>
          </p:cNvPr>
          <p:cNvSpPr txBox="1">
            <a:spLocks/>
          </p:cNvSpPr>
          <p:nvPr/>
        </p:nvSpPr>
        <p:spPr bwMode="auto">
          <a:xfrm>
            <a:off x="4416425" y="8540750"/>
            <a:ext cx="417036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1000"/>
              <a:t>Example from https://courses.cs.washington.edu/courses/cse143/17au/</a:t>
            </a:r>
          </a:p>
        </p:txBody>
      </p:sp>
      <p:sp>
        <p:nvSpPr>
          <p:cNvPr id="47140" name="Rectangle 36">
            <a:extLst>
              <a:ext uri="{FF2B5EF4-FFF2-40B4-BE49-F238E27FC236}">
                <a16:creationId xmlns:a16="http://schemas.microsoft.com/office/drawing/2014/main" id="{30251943-7051-40A5-8D37-0E096E1AB2A1}"/>
              </a:ext>
            </a:extLst>
          </p:cNvPr>
          <p:cNvSpPr>
            <a:spLocks/>
          </p:cNvSpPr>
          <p:nvPr/>
        </p:nvSpPr>
        <p:spPr bwMode="auto">
          <a:xfrm>
            <a:off x="11453813" y="884238"/>
            <a:ext cx="1120775" cy="2389187"/>
          </a:xfrm>
          <a:prstGeom prst="rect">
            <a:avLst/>
          </a:prstGeom>
          <a:gradFill rotWithShape="0">
            <a:gsLst>
              <a:gs pos="0">
                <a:srgbClr val="FFFFFF">
                  <a:alpha val="70258"/>
                </a:srgbClr>
              </a:gs>
              <a:gs pos="100000">
                <a:srgbClr val="FFFFFF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7141" name="AutoShape 37">
            <a:extLst>
              <a:ext uri="{FF2B5EF4-FFF2-40B4-BE49-F238E27FC236}">
                <a16:creationId xmlns:a16="http://schemas.microsoft.com/office/drawing/2014/main" id="{888BBA1F-A24A-4C98-9D21-3624E016D5AF}"/>
              </a:ext>
            </a:extLst>
          </p:cNvPr>
          <p:cNvSpPr>
            <a:spLocks/>
          </p:cNvSpPr>
          <p:nvPr/>
        </p:nvSpPr>
        <p:spPr bwMode="auto">
          <a:xfrm>
            <a:off x="10874375" y="4938713"/>
            <a:ext cx="566738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2" name="Text Box 38">
            <a:extLst>
              <a:ext uri="{FF2B5EF4-FFF2-40B4-BE49-F238E27FC236}">
                <a16:creationId xmlns:a16="http://schemas.microsoft.com/office/drawing/2014/main" id="{9322793E-81E6-49F7-A8EB-6B4CD8268C3A}"/>
              </a:ext>
            </a:extLst>
          </p:cNvPr>
          <p:cNvSpPr txBox="1">
            <a:spLocks/>
          </p:cNvSpPr>
          <p:nvPr/>
        </p:nvSpPr>
        <p:spPr bwMode="auto">
          <a:xfrm>
            <a:off x="7572375" y="5032375"/>
            <a:ext cx="31734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000"/>
              <a:t>how many are behind you?</a:t>
            </a:r>
          </a:p>
        </p:txBody>
      </p:sp>
      <p:sp>
        <p:nvSpPr>
          <p:cNvPr id="47143" name="Text Box 39">
            <a:extLst>
              <a:ext uri="{FF2B5EF4-FFF2-40B4-BE49-F238E27FC236}">
                <a16:creationId xmlns:a16="http://schemas.microsoft.com/office/drawing/2014/main" id="{70F55435-E152-4B76-9F3C-71BE0E975E08}"/>
              </a:ext>
            </a:extLst>
          </p:cNvPr>
          <p:cNvSpPr txBox="1">
            <a:spLocks/>
          </p:cNvSpPr>
          <p:nvPr/>
        </p:nvSpPr>
        <p:spPr bwMode="auto">
          <a:xfrm>
            <a:off x="1168400" y="3403600"/>
            <a:ext cx="605948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Reframing is the hardest part</a:t>
            </a:r>
          </a:p>
        </p:txBody>
      </p:sp>
      <p:sp>
        <p:nvSpPr>
          <p:cNvPr id="47144" name="AutoShape 40">
            <a:extLst>
              <a:ext uri="{FF2B5EF4-FFF2-40B4-BE49-F238E27FC236}">
                <a16:creationId xmlns:a16="http://schemas.microsoft.com/office/drawing/2014/main" id="{0FFCF5B5-6D42-463E-98DF-28B050C9E2FD}"/>
              </a:ext>
            </a:extLst>
          </p:cNvPr>
          <p:cNvSpPr>
            <a:spLocks/>
          </p:cNvSpPr>
          <p:nvPr/>
        </p:nvSpPr>
        <p:spPr bwMode="auto">
          <a:xfrm>
            <a:off x="11569700" y="5205413"/>
            <a:ext cx="736600" cy="642937"/>
          </a:xfrm>
          <a:custGeom>
            <a:avLst/>
            <a:gdLst>
              <a:gd name="T0" fmla="+- 0 10799 797"/>
              <a:gd name="T1" fmla="*/ T0 w 20005"/>
              <a:gd name="T2" fmla="*/ 10800 h 21600"/>
              <a:gd name="T3" fmla="+- 0 10799 797"/>
              <a:gd name="T4" fmla="*/ T3 w 20005"/>
              <a:gd name="T5" fmla="*/ 10800 h 21600"/>
              <a:gd name="T6" fmla="+- 0 10799 797"/>
              <a:gd name="T7" fmla="*/ T6 w 20005"/>
              <a:gd name="T8" fmla="*/ 10800 h 21600"/>
              <a:gd name="T9" fmla="+- 0 10799 797"/>
              <a:gd name="T10" fmla="*/ T9 w 20005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0005" h="21600">
                <a:moveTo>
                  <a:pt x="10002" y="0"/>
                </a:moveTo>
                <a:cubicBezTo>
                  <a:pt x="7466" y="0"/>
                  <a:pt x="5046" y="249"/>
                  <a:pt x="2831" y="696"/>
                </a:cubicBezTo>
                <a:cubicBezTo>
                  <a:pt x="2560" y="752"/>
                  <a:pt x="2390" y="1092"/>
                  <a:pt x="2475" y="1421"/>
                </a:cubicBezTo>
                <a:cubicBezTo>
                  <a:pt x="3678" y="6023"/>
                  <a:pt x="3568" y="11197"/>
                  <a:pt x="3347" y="14224"/>
                </a:cubicBezTo>
                <a:cubicBezTo>
                  <a:pt x="3342" y="14286"/>
                  <a:pt x="3287" y="14310"/>
                  <a:pt x="3247" y="14273"/>
                </a:cubicBezTo>
                <a:cubicBezTo>
                  <a:pt x="2681" y="13683"/>
                  <a:pt x="1077" y="12215"/>
                  <a:pt x="235" y="13412"/>
                </a:cubicBezTo>
                <a:cubicBezTo>
                  <a:pt x="-797" y="14876"/>
                  <a:pt x="1417" y="21575"/>
                  <a:pt x="10002" y="21600"/>
                </a:cubicBezTo>
                <a:cubicBezTo>
                  <a:pt x="18587" y="21581"/>
                  <a:pt x="20803" y="14882"/>
                  <a:pt x="19771" y="13412"/>
                </a:cubicBezTo>
                <a:cubicBezTo>
                  <a:pt x="18929" y="12215"/>
                  <a:pt x="17325" y="13683"/>
                  <a:pt x="16759" y="14273"/>
                </a:cubicBezTo>
                <a:cubicBezTo>
                  <a:pt x="16724" y="14316"/>
                  <a:pt x="16664" y="14286"/>
                  <a:pt x="16659" y="14224"/>
                </a:cubicBezTo>
                <a:cubicBezTo>
                  <a:pt x="16438" y="11197"/>
                  <a:pt x="16328" y="6017"/>
                  <a:pt x="17531" y="1421"/>
                </a:cubicBezTo>
                <a:cubicBezTo>
                  <a:pt x="17616" y="1092"/>
                  <a:pt x="17451" y="752"/>
                  <a:pt x="17175" y="696"/>
                </a:cubicBezTo>
                <a:cubicBezTo>
                  <a:pt x="14955" y="249"/>
                  <a:pt x="12533" y="0"/>
                  <a:pt x="1000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6868B9FC-B3B0-4B45-BF7F-F25FF57E7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6491288" cy="1292225"/>
          </a:xfrm>
        </p:spPr>
        <p:txBody>
          <a:bodyPr/>
          <a:lstStyle/>
          <a:p>
            <a:pPr algn="l"/>
            <a:r>
              <a:rPr lang="en-US" altLang="en-US" sz="4800" dirty="0"/>
              <a:t>Recursive Student</a:t>
            </a:r>
            <a:br>
              <a:rPr lang="en-US" altLang="en-US" sz="4800" dirty="0"/>
            </a:br>
            <a:r>
              <a:rPr lang="en-US" altLang="en-US" sz="4800" dirty="0"/>
              <a:t>Counting</a:t>
            </a: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DA12A543-4896-43EB-A95A-8D93EB29EE3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52500" y="1887538"/>
            <a:ext cx="6491288" cy="5427662"/>
          </a:xfrm>
        </p:spPr>
        <p:txBody>
          <a:bodyPr anchor="t"/>
          <a:lstStyle/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 dirty="0"/>
              <a:t>Strategy: reframe question as </a:t>
            </a:r>
            <a:r>
              <a:rPr lang="en-US" altLang="en-US" sz="3200" i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“how many students are behind you?”</a:t>
            </a:r>
          </a:p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 dirty="0"/>
              <a:t>Process:</a:t>
            </a:r>
            <a:br>
              <a:rPr lang="en-US" altLang="en-US" sz="3200" dirty="0"/>
            </a:br>
            <a:r>
              <a:rPr lang="en-US" altLang="en-US" sz="32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if</a:t>
            </a:r>
            <a:r>
              <a:rPr lang="en-US" altLang="en-US" sz="3200" dirty="0"/>
              <a:t> nobody is behind you: </a:t>
            </a:r>
            <a:r>
              <a:rPr lang="en-US" altLang="en-US" sz="32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say</a:t>
            </a:r>
            <a:r>
              <a:rPr lang="en-US" altLang="en-US" sz="3200" dirty="0"/>
              <a:t> 0</a:t>
            </a:r>
            <a:br>
              <a:rPr lang="en-US" altLang="en-US" sz="3200" dirty="0"/>
            </a:br>
            <a:r>
              <a:rPr lang="en-US" altLang="en-US" sz="32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else</a:t>
            </a:r>
            <a:r>
              <a:rPr lang="en-US" altLang="en-US" sz="3200" dirty="0"/>
              <a:t>: ask them, </a:t>
            </a:r>
            <a:r>
              <a:rPr lang="en-US" altLang="en-US" sz="32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say</a:t>
            </a:r>
            <a:r>
              <a:rPr lang="en-US" altLang="en-US" sz="3200" dirty="0"/>
              <a:t> their answer+1</a:t>
            </a:r>
          </a:p>
        </p:txBody>
      </p:sp>
      <p:sp>
        <p:nvSpPr>
          <p:cNvPr id="48131" name="Oval 3">
            <a:extLst>
              <a:ext uri="{FF2B5EF4-FFF2-40B4-BE49-F238E27FC236}">
                <a16:creationId xmlns:a16="http://schemas.microsoft.com/office/drawing/2014/main" id="{C71A6164-15C7-464B-A737-995BCD329636}"/>
              </a:ext>
            </a:extLst>
          </p:cNvPr>
          <p:cNvSpPr>
            <a:spLocks/>
          </p:cNvSpPr>
          <p:nvPr/>
        </p:nvSpPr>
        <p:spPr bwMode="auto">
          <a:xfrm>
            <a:off x="11569700" y="4283075"/>
            <a:ext cx="736600" cy="736600"/>
          </a:xfrm>
          <a:prstGeom prst="ellipse">
            <a:avLst/>
          </a:prstGeom>
          <a:noFill/>
          <a:ln w="508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8132" name="Oval 4">
            <a:extLst>
              <a:ext uri="{FF2B5EF4-FFF2-40B4-BE49-F238E27FC236}">
                <a16:creationId xmlns:a16="http://schemas.microsoft.com/office/drawing/2014/main" id="{4E47C637-85F7-4557-B5F6-78344037F1DB}"/>
              </a:ext>
            </a:extLst>
          </p:cNvPr>
          <p:cNvSpPr>
            <a:spLocks/>
          </p:cNvSpPr>
          <p:nvPr/>
        </p:nvSpPr>
        <p:spPr bwMode="auto">
          <a:xfrm>
            <a:off x="11696700" y="4410075"/>
            <a:ext cx="174625" cy="174625"/>
          </a:xfrm>
          <a:prstGeom prst="ellipse">
            <a:avLst/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8133" name="Oval 5">
            <a:extLst>
              <a:ext uri="{FF2B5EF4-FFF2-40B4-BE49-F238E27FC236}">
                <a16:creationId xmlns:a16="http://schemas.microsoft.com/office/drawing/2014/main" id="{2B6D82FA-7A5F-4F79-866D-70BFB737B596}"/>
              </a:ext>
            </a:extLst>
          </p:cNvPr>
          <p:cNvSpPr>
            <a:spLocks/>
          </p:cNvSpPr>
          <p:nvPr/>
        </p:nvSpPr>
        <p:spPr bwMode="auto">
          <a:xfrm>
            <a:off x="11988800" y="4410075"/>
            <a:ext cx="174625" cy="174625"/>
          </a:xfrm>
          <a:prstGeom prst="ellipse">
            <a:avLst/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8134" name="AutoShape 6">
            <a:extLst>
              <a:ext uri="{FF2B5EF4-FFF2-40B4-BE49-F238E27FC236}">
                <a16:creationId xmlns:a16="http://schemas.microsoft.com/office/drawing/2014/main" id="{7375CCBD-B2C8-4DF1-BD78-BB703D7D07CE}"/>
              </a:ext>
            </a:extLst>
          </p:cNvPr>
          <p:cNvSpPr>
            <a:spLocks/>
          </p:cNvSpPr>
          <p:nvPr/>
        </p:nvSpPr>
        <p:spPr bwMode="auto">
          <a:xfrm>
            <a:off x="11706225" y="4703763"/>
            <a:ext cx="461963" cy="184150"/>
          </a:xfrm>
          <a:custGeom>
            <a:avLst/>
            <a:gdLst>
              <a:gd name="T0" fmla="*/ 10800 w 21600"/>
              <a:gd name="T1" fmla="*/ 8100 h 16200"/>
              <a:gd name="T2" fmla="*/ 10800 w 21600"/>
              <a:gd name="T3" fmla="*/ 8100 h 16200"/>
              <a:gd name="T4" fmla="*/ 10800 w 21600"/>
              <a:gd name="T5" fmla="*/ 8100 h 16200"/>
              <a:gd name="T6" fmla="*/ 10800 w 21600"/>
              <a:gd name="T7" fmla="*/ 8100 h 16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16200">
                <a:moveTo>
                  <a:pt x="21600" y="0"/>
                </a:moveTo>
                <a:cubicBezTo>
                  <a:pt x="14880" y="21500"/>
                  <a:pt x="7680" y="21600"/>
                  <a:pt x="0" y="300"/>
                </a:cubicBezTo>
              </a:path>
            </a:pathLst>
          </a:custGeom>
          <a:noFill/>
          <a:ln w="254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8135" name="Group 7">
            <a:extLst>
              <a:ext uri="{FF2B5EF4-FFF2-40B4-BE49-F238E27FC236}">
                <a16:creationId xmlns:a16="http://schemas.microsoft.com/office/drawing/2014/main" id="{7D0A7D23-E3D8-4D49-9FDC-209CAFE7A9EC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3359150"/>
            <a:ext cx="736600" cy="736600"/>
            <a:chOff x="0" y="0"/>
            <a:chExt cx="736948" cy="736948"/>
          </a:xfrm>
        </p:grpSpPr>
        <p:sp>
          <p:nvSpPr>
            <p:cNvPr id="48136" name="Oval 8">
              <a:extLst>
                <a:ext uri="{FF2B5EF4-FFF2-40B4-BE49-F238E27FC236}">
                  <a16:creationId xmlns:a16="http://schemas.microsoft.com/office/drawing/2014/main" id="{FA866FFF-1439-407D-A4B6-178D2AA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8137" name="Oval 9">
              <a:extLst>
                <a:ext uri="{FF2B5EF4-FFF2-40B4-BE49-F238E27FC236}">
                  <a16:creationId xmlns:a16="http://schemas.microsoft.com/office/drawing/2014/main" id="{230D405D-4FFA-4F80-BC20-DC1B30D1C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8138" name="Oval 10">
              <a:extLst>
                <a:ext uri="{FF2B5EF4-FFF2-40B4-BE49-F238E27FC236}">
                  <a16:creationId xmlns:a16="http://schemas.microsoft.com/office/drawing/2014/main" id="{2D2AFE72-9A4D-4400-AE81-E6FD818F3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8139" name="AutoShape 11">
              <a:extLst>
                <a:ext uri="{FF2B5EF4-FFF2-40B4-BE49-F238E27FC236}">
                  <a16:creationId xmlns:a16="http://schemas.microsoft.com/office/drawing/2014/main" id="{7169B7B1-A347-41AE-B0B0-DD8754360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140" name="Group 12">
            <a:extLst>
              <a:ext uri="{FF2B5EF4-FFF2-40B4-BE49-F238E27FC236}">
                <a16:creationId xmlns:a16="http://schemas.microsoft.com/office/drawing/2014/main" id="{24F36756-0D25-473E-B6F0-3219F6FF7C7E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2435225"/>
            <a:ext cx="736600" cy="736600"/>
            <a:chOff x="0" y="0"/>
            <a:chExt cx="736948" cy="736948"/>
          </a:xfrm>
        </p:grpSpPr>
        <p:sp>
          <p:nvSpPr>
            <p:cNvPr id="48141" name="Oval 13">
              <a:extLst>
                <a:ext uri="{FF2B5EF4-FFF2-40B4-BE49-F238E27FC236}">
                  <a16:creationId xmlns:a16="http://schemas.microsoft.com/office/drawing/2014/main" id="{F01EFD16-A144-46FA-A738-722AFDDFD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8142" name="Oval 14">
              <a:extLst>
                <a:ext uri="{FF2B5EF4-FFF2-40B4-BE49-F238E27FC236}">
                  <a16:creationId xmlns:a16="http://schemas.microsoft.com/office/drawing/2014/main" id="{E008E3DF-9372-4C00-B3DD-A723A2A1D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8143" name="Oval 15">
              <a:extLst>
                <a:ext uri="{FF2B5EF4-FFF2-40B4-BE49-F238E27FC236}">
                  <a16:creationId xmlns:a16="http://schemas.microsoft.com/office/drawing/2014/main" id="{64CBCA6B-A4BA-4163-B0F0-EB484CA86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8144" name="AutoShape 16">
              <a:extLst>
                <a:ext uri="{FF2B5EF4-FFF2-40B4-BE49-F238E27FC236}">
                  <a16:creationId xmlns:a16="http://schemas.microsoft.com/office/drawing/2014/main" id="{691E76DD-027B-4D21-84D3-3B0ED0353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145" name="Group 17">
            <a:extLst>
              <a:ext uri="{FF2B5EF4-FFF2-40B4-BE49-F238E27FC236}">
                <a16:creationId xmlns:a16="http://schemas.microsoft.com/office/drawing/2014/main" id="{53DE2C53-C879-4F97-8A17-455B70DD9C92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1511300"/>
            <a:ext cx="736600" cy="738188"/>
            <a:chOff x="0" y="0"/>
            <a:chExt cx="736948" cy="736948"/>
          </a:xfrm>
        </p:grpSpPr>
        <p:sp>
          <p:nvSpPr>
            <p:cNvPr id="48146" name="Oval 18">
              <a:extLst>
                <a:ext uri="{FF2B5EF4-FFF2-40B4-BE49-F238E27FC236}">
                  <a16:creationId xmlns:a16="http://schemas.microsoft.com/office/drawing/2014/main" id="{384A7EE5-3B7B-44FD-AEB3-17410B2AA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8147" name="Oval 19">
              <a:extLst>
                <a:ext uri="{FF2B5EF4-FFF2-40B4-BE49-F238E27FC236}">
                  <a16:creationId xmlns:a16="http://schemas.microsoft.com/office/drawing/2014/main" id="{66940150-2A61-465A-A583-6FFE077C0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8148" name="Oval 20">
              <a:extLst>
                <a:ext uri="{FF2B5EF4-FFF2-40B4-BE49-F238E27FC236}">
                  <a16:creationId xmlns:a16="http://schemas.microsoft.com/office/drawing/2014/main" id="{A5C709A0-D48E-4CCB-A718-62D5E34A0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8149" name="AutoShape 21">
              <a:extLst>
                <a:ext uri="{FF2B5EF4-FFF2-40B4-BE49-F238E27FC236}">
                  <a16:creationId xmlns:a16="http://schemas.microsoft.com/office/drawing/2014/main" id="{BFDD3C5C-4022-476E-9596-58671CE1C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150" name="Group 22">
            <a:extLst>
              <a:ext uri="{FF2B5EF4-FFF2-40B4-BE49-F238E27FC236}">
                <a16:creationId xmlns:a16="http://schemas.microsoft.com/office/drawing/2014/main" id="{75B1BCEF-6C22-4D93-81B5-D542D49A4080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588963"/>
            <a:ext cx="736600" cy="736600"/>
            <a:chOff x="0" y="0"/>
            <a:chExt cx="736948" cy="736948"/>
          </a:xfrm>
        </p:grpSpPr>
        <p:sp>
          <p:nvSpPr>
            <p:cNvPr id="48151" name="Oval 23">
              <a:extLst>
                <a:ext uri="{FF2B5EF4-FFF2-40B4-BE49-F238E27FC236}">
                  <a16:creationId xmlns:a16="http://schemas.microsoft.com/office/drawing/2014/main" id="{F22EE034-885E-4369-A575-C9E2CC8D7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8152" name="Oval 24">
              <a:extLst>
                <a:ext uri="{FF2B5EF4-FFF2-40B4-BE49-F238E27FC236}">
                  <a16:creationId xmlns:a16="http://schemas.microsoft.com/office/drawing/2014/main" id="{4C06CFAE-ACE4-4E37-B439-05AE87302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8153" name="Oval 25">
              <a:extLst>
                <a:ext uri="{FF2B5EF4-FFF2-40B4-BE49-F238E27FC236}">
                  <a16:creationId xmlns:a16="http://schemas.microsoft.com/office/drawing/2014/main" id="{697728FF-7505-4296-AD10-C695B0237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8154" name="AutoShape 26">
              <a:extLst>
                <a:ext uri="{FF2B5EF4-FFF2-40B4-BE49-F238E27FC236}">
                  <a16:creationId xmlns:a16="http://schemas.microsoft.com/office/drawing/2014/main" id="{83A1B440-6760-4AA8-85BB-DE5CC4F2A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155" name="Group 27">
            <a:extLst>
              <a:ext uri="{FF2B5EF4-FFF2-40B4-BE49-F238E27FC236}">
                <a16:creationId xmlns:a16="http://schemas.microsoft.com/office/drawing/2014/main" id="{E3A80AD7-7983-4610-AFA0-5A62C10EF0C7}"/>
              </a:ext>
            </a:extLst>
          </p:cNvPr>
          <p:cNvGrpSpPr>
            <a:grpSpLocks/>
          </p:cNvGrpSpPr>
          <p:nvPr/>
        </p:nvGrpSpPr>
        <p:grpSpPr bwMode="auto">
          <a:xfrm>
            <a:off x="11531600" y="5743575"/>
            <a:ext cx="963613" cy="1639888"/>
            <a:chOff x="0" y="0"/>
            <a:chExt cx="964034" cy="1639020"/>
          </a:xfrm>
        </p:grpSpPr>
        <p:sp>
          <p:nvSpPr>
            <p:cNvPr id="48156" name="Oval 28">
              <a:extLst>
                <a:ext uri="{FF2B5EF4-FFF2-40B4-BE49-F238E27FC236}">
                  <a16:creationId xmlns:a16="http://schemas.microsoft.com/office/drawing/2014/main" id="{C1E6CFD3-FC0E-44FB-BFFF-9EE046E25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32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8157" name="Line 29">
              <a:extLst>
                <a:ext uri="{FF2B5EF4-FFF2-40B4-BE49-F238E27FC236}">
                  <a16:creationId xmlns:a16="http://schemas.microsoft.com/office/drawing/2014/main" id="{245ABA92-2B08-48C7-82C9-81907518CF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831" y="744785"/>
              <a:ext cx="1" cy="63555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8158" name="Line 30">
              <a:extLst>
                <a:ext uri="{FF2B5EF4-FFF2-40B4-BE49-F238E27FC236}">
                  <a16:creationId xmlns:a16="http://schemas.microsoft.com/office/drawing/2014/main" id="{B280F8C3-95F5-4820-BA17-AA926B99C6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0" y="746311"/>
              <a:ext cx="430832" cy="430833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8159" name="Line 31">
              <a:extLst>
                <a:ext uri="{FF2B5EF4-FFF2-40B4-BE49-F238E27FC236}">
                  <a16:creationId xmlns:a16="http://schemas.microsoft.com/office/drawing/2014/main" id="{AF39F50B-CCF8-485E-B41C-9C87C4D589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800" y="770743"/>
              <a:ext cx="532234" cy="38196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8160" name="Line 32">
              <a:extLst>
                <a:ext uri="{FF2B5EF4-FFF2-40B4-BE49-F238E27FC236}">
                  <a16:creationId xmlns:a16="http://schemas.microsoft.com/office/drawing/2014/main" id="{E7B04555-B27A-4387-BB84-AB1934235A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1800" y="1368611"/>
              <a:ext cx="270409" cy="27040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8161" name="Line 33">
              <a:extLst>
                <a:ext uri="{FF2B5EF4-FFF2-40B4-BE49-F238E27FC236}">
                  <a16:creationId xmlns:a16="http://schemas.microsoft.com/office/drawing/2014/main" id="{FC107D12-5E6B-4F84-8003-89423CF648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843" y="1368611"/>
              <a:ext cx="222958" cy="260536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</p:grpSp>
      <p:sp>
        <p:nvSpPr>
          <p:cNvPr id="48162" name="Rectangle 34">
            <a:extLst>
              <a:ext uri="{FF2B5EF4-FFF2-40B4-BE49-F238E27FC236}">
                <a16:creationId xmlns:a16="http://schemas.microsoft.com/office/drawing/2014/main" id="{C5D7187D-C05E-4A11-9132-233481690CEA}"/>
              </a:ext>
            </a:extLst>
          </p:cNvPr>
          <p:cNvSpPr>
            <a:spLocks/>
          </p:cNvSpPr>
          <p:nvPr/>
        </p:nvSpPr>
        <p:spPr bwMode="auto">
          <a:xfrm>
            <a:off x="7620000" y="49213"/>
            <a:ext cx="4978400" cy="90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8163" name="Text Box 35">
            <a:extLst>
              <a:ext uri="{FF2B5EF4-FFF2-40B4-BE49-F238E27FC236}">
                <a16:creationId xmlns:a16="http://schemas.microsoft.com/office/drawing/2014/main" id="{5F7013C2-B63D-4C88-A8F5-A0E423DF16C7}"/>
              </a:ext>
            </a:extLst>
          </p:cNvPr>
          <p:cNvSpPr txBox="1">
            <a:spLocks/>
          </p:cNvSpPr>
          <p:nvPr/>
        </p:nvSpPr>
        <p:spPr bwMode="auto">
          <a:xfrm>
            <a:off x="4416425" y="8540750"/>
            <a:ext cx="417036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1000"/>
              <a:t>Example from https://courses.cs.washington.edu/courses/cse143/17au/</a:t>
            </a:r>
          </a:p>
        </p:txBody>
      </p:sp>
      <p:sp>
        <p:nvSpPr>
          <p:cNvPr id="48164" name="Rectangle 36">
            <a:extLst>
              <a:ext uri="{FF2B5EF4-FFF2-40B4-BE49-F238E27FC236}">
                <a16:creationId xmlns:a16="http://schemas.microsoft.com/office/drawing/2014/main" id="{7AA7819D-DA20-4EE6-AD8E-71D69455D358}"/>
              </a:ext>
            </a:extLst>
          </p:cNvPr>
          <p:cNvSpPr>
            <a:spLocks/>
          </p:cNvSpPr>
          <p:nvPr/>
        </p:nvSpPr>
        <p:spPr bwMode="auto">
          <a:xfrm>
            <a:off x="11453813" y="884238"/>
            <a:ext cx="1120775" cy="2389187"/>
          </a:xfrm>
          <a:prstGeom prst="rect">
            <a:avLst/>
          </a:prstGeom>
          <a:gradFill rotWithShape="0">
            <a:gsLst>
              <a:gs pos="0">
                <a:srgbClr val="FFFFFF">
                  <a:alpha val="70258"/>
                </a:srgbClr>
              </a:gs>
              <a:gs pos="100000">
                <a:srgbClr val="FFFFFF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8165" name="AutoShape 37">
            <a:extLst>
              <a:ext uri="{FF2B5EF4-FFF2-40B4-BE49-F238E27FC236}">
                <a16:creationId xmlns:a16="http://schemas.microsoft.com/office/drawing/2014/main" id="{767902F0-BB0F-41BF-97FF-3DFB0D392D8C}"/>
              </a:ext>
            </a:extLst>
          </p:cNvPr>
          <p:cNvSpPr>
            <a:spLocks/>
          </p:cNvSpPr>
          <p:nvPr/>
        </p:nvSpPr>
        <p:spPr bwMode="auto">
          <a:xfrm>
            <a:off x="10874375" y="4938713"/>
            <a:ext cx="566738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6" name="Text Box 38">
            <a:extLst>
              <a:ext uri="{FF2B5EF4-FFF2-40B4-BE49-F238E27FC236}">
                <a16:creationId xmlns:a16="http://schemas.microsoft.com/office/drawing/2014/main" id="{B024D8E3-00C2-4782-85AB-63DBFECD8E3F}"/>
              </a:ext>
            </a:extLst>
          </p:cNvPr>
          <p:cNvSpPr txBox="1">
            <a:spLocks/>
          </p:cNvSpPr>
          <p:nvPr/>
        </p:nvSpPr>
        <p:spPr bwMode="auto">
          <a:xfrm>
            <a:off x="7572375" y="5032375"/>
            <a:ext cx="31734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000"/>
              <a:t>how many are behind you?</a:t>
            </a:r>
          </a:p>
        </p:txBody>
      </p:sp>
      <p:sp>
        <p:nvSpPr>
          <p:cNvPr id="48167" name="AutoShape 39">
            <a:extLst>
              <a:ext uri="{FF2B5EF4-FFF2-40B4-BE49-F238E27FC236}">
                <a16:creationId xmlns:a16="http://schemas.microsoft.com/office/drawing/2014/main" id="{DD87EDA1-6211-4F1B-A7CA-1239D40034A1}"/>
              </a:ext>
            </a:extLst>
          </p:cNvPr>
          <p:cNvSpPr>
            <a:spLocks/>
          </p:cNvSpPr>
          <p:nvPr/>
        </p:nvSpPr>
        <p:spPr bwMode="auto">
          <a:xfrm>
            <a:off x="11569700" y="5205413"/>
            <a:ext cx="736600" cy="642937"/>
          </a:xfrm>
          <a:custGeom>
            <a:avLst/>
            <a:gdLst>
              <a:gd name="T0" fmla="+- 0 10799 797"/>
              <a:gd name="T1" fmla="*/ T0 w 20005"/>
              <a:gd name="T2" fmla="*/ 10800 h 21600"/>
              <a:gd name="T3" fmla="+- 0 10799 797"/>
              <a:gd name="T4" fmla="*/ T3 w 20005"/>
              <a:gd name="T5" fmla="*/ 10800 h 21600"/>
              <a:gd name="T6" fmla="+- 0 10799 797"/>
              <a:gd name="T7" fmla="*/ T6 w 20005"/>
              <a:gd name="T8" fmla="*/ 10800 h 21600"/>
              <a:gd name="T9" fmla="+- 0 10799 797"/>
              <a:gd name="T10" fmla="*/ T9 w 20005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0005" h="21600">
                <a:moveTo>
                  <a:pt x="10002" y="0"/>
                </a:moveTo>
                <a:cubicBezTo>
                  <a:pt x="7466" y="0"/>
                  <a:pt x="5046" y="249"/>
                  <a:pt x="2831" y="696"/>
                </a:cubicBezTo>
                <a:cubicBezTo>
                  <a:pt x="2560" y="752"/>
                  <a:pt x="2390" y="1092"/>
                  <a:pt x="2475" y="1421"/>
                </a:cubicBezTo>
                <a:cubicBezTo>
                  <a:pt x="3678" y="6023"/>
                  <a:pt x="3568" y="11197"/>
                  <a:pt x="3347" y="14224"/>
                </a:cubicBezTo>
                <a:cubicBezTo>
                  <a:pt x="3342" y="14286"/>
                  <a:pt x="3287" y="14310"/>
                  <a:pt x="3247" y="14273"/>
                </a:cubicBezTo>
                <a:cubicBezTo>
                  <a:pt x="2681" y="13683"/>
                  <a:pt x="1077" y="12215"/>
                  <a:pt x="235" y="13412"/>
                </a:cubicBezTo>
                <a:cubicBezTo>
                  <a:pt x="-797" y="14876"/>
                  <a:pt x="1417" y="21575"/>
                  <a:pt x="10002" y="21600"/>
                </a:cubicBezTo>
                <a:cubicBezTo>
                  <a:pt x="18587" y="21581"/>
                  <a:pt x="20803" y="14882"/>
                  <a:pt x="19771" y="13412"/>
                </a:cubicBezTo>
                <a:cubicBezTo>
                  <a:pt x="18929" y="12215"/>
                  <a:pt x="17325" y="13683"/>
                  <a:pt x="16759" y="14273"/>
                </a:cubicBezTo>
                <a:cubicBezTo>
                  <a:pt x="16724" y="14316"/>
                  <a:pt x="16664" y="14286"/>
                  <a:pt x="16659" y="14224"/>
                </a:cubicBezTo>
                <a:cubicBezTo>
                  <a:pt x="16438" y="11197"/>
                  <a:pt x="16328" y="6017"/>
                  <a:pt x="17531" y="1421"/>
                </a:cubicBezTo>
                <a:cubicBezTo>
                  <a:pt x="17616" y="1092"/>
                  <a:pt x="17451" y="752"/>
                  <a:pt x="17175" y="696"/>
                </a:cubicBezTo>
                <a:cubicBezTo>
                  <a:pt x="14955" y="249"/>
                  <a:pt x="12533" y="0"/>
                  <a:pt x="1000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DA53AD0A-2D55-413B-A5BA-0F47E9B1C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6491288" cy="1292225"/>
          </a:xfrm>
        </p:spPr>
        <p:txBody>
          <a:bodyPr/>
          <a:lstStyle/>
          <a:p>
            <a:pPr algn="l"/>
            <a:r>
              <a:rPr lang="en-US" altLang="en-US" sz="4800" dirty="0"/>
              <a:t>Recursive Student</a:t>
            </a:r>
            <a:br>
              <a:rPr lang="en-US" altLang="en-US" sz="4800" dirty="0"/>
            </a:br>
            <a:r>
              <a:rPr lang="en-US" altLang="en-US" sz="4800" dirty="0"/>
              <a:t>Counting</a:t>
            </a:r>
          </a:p>
        </p:txBody>
      </p:sp>
      <p:sp>
        <p:nvSpPr>
          <p:cNvPr id="49154" name="Oval 2">
            <a:extLst>
              <a:ext uri="{FF2B5EF4-FFF2-40B4-BE49-F238E27FC236}">
                <a16:creationId xmlns:a16="http://schemas.microsoft.com/office/drawing/2014/main" id="{DD61B57C-EC3C-42CE-A277-9818A3FF939C}"/>
              </a:ext>
            </a:extLst>
          </p:cNvPr>
          <p:cNvSpPr>
            <a:spLocks/>
          </p:cNvSpPr>
          <p:nvPr/>
        </p:nvSpPr>
        <p:spPr bwMode="auto">
          <a:xfrm>
            <a:off x="11569700" y="4283075"/>
            <a:ext cx="736600" cy="736600"/>
          </a:xfrm>
          <a:prstGeom prst="ellipse">
            <a:avLst/>
          </a:prstGeom>
          <a:noFill/>
          <a:ln w="508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9155" name="Oval 3">
            <a:extLst>
              <a:ext uri="{FF2B5EF4-FFF2-40B4-BE49-F238E27FC236}">
                <a16:creationId xmlns:a16="http://schemas.microsoft.com/office/drawing/2014/main" id="{4E3F4421-9395-4205-A16A-EEBDC9B9B92A}"/>
              </a:ext>
            </a:extLst>
          </p:cNvPr>
          <p:cNvSpPr>
            <a:spLocks/>
          </p:cNvSpPr>
          <p:nvPr/>
        </p:nvSpPr>
        <p:spPr bwMode="auto">
          <a:xfrm>
            <a:off x="11696700" y="4410075"/>
            <a:ext cx="174625" cy="174625"/>
          </a:xfrm>
          <a:prstGeom prst="ellipse">
            <a:avLst/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9156" name="Oval 4">
            <a:extLst>
              <a:ext uri="{FF2B5EF4-FFF2-40B4-BE49-F238E27FC236}">
                <a16:creationId xmlns:a16="http://schemas.microsoft.com/office/drawing/2014/main" id="{CC731469-1B77-4748-B9EC-11A84F3FD7B3}"/>
              </a:ext>
            </a:extLst>
          </p:cNvPr>
          <p:cNvSpPr>
            <a:spLocks/>
          </p:cNvSpPr>
          <p:nvPr/>
        </p:nvSpPr>
        <p:spPr bwMode="auto">
          <a:xfrm>
            <a:off x="11988800" y="4410075"/>
            <a:ext cx="174625" cy="174625"/>
          </a:xfrm>
          <a:prstGeom prst="ellipse">
            <a:avLst/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9157" name="AutoShape 5">
            <a:extLst>
              <a:ext uri="{FF2B5EF4-FFF2-40B4-BE49-F238E27FC236}">
                <a16:creationId xmlns:a16="http://schemas.microsoft.com/office/drawing/2014/main" id="{A75E1309-CE07-4DFB-900E-BC7CFBE34204}"/>
              </a:ext>
            </a:extLst>
          </p:cNvPr>
          <p:cNvSpPr>
            <a:spLocks/>
          </p:cNvSpPr>
          <p:nvPr/>
        </p:nvSpPr>
        <p:spPr bwMode="auto">
          <a:xfrm>
            <a:off x="11706225" y="4703763"/>
            <a:ext cx="461963" cy="184150"/>
          </a:xfrm>
          <a:custGeom>
            <a:avLst/>
            <a:gdLst>
              <a:gd name="T0" fmla="*/ 10800 w 21600"/>
              <a:gd name="T1" fmla="*/ 8100 h 16200"/>
              <a:gd name="T2" fmla="*/ 10800 w 21600"/>
              <a:gd name="T3" fmla="*/ 8100 h 16200"/>
              <a:gd name="T4" fmla="*/ 10800 w 21600"/>
              <a:gd name="T5" fmla="*/ 8100 h 16200"/>
              <a:gd name="T6" fmla="*/ 10800 w 21600"/>
              <a:gd name="T7" fmla="*/ 8100 h 16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16200">
                <a:moveTo>
                  <a:pt x="21600" y="0"/>
                </a:moveTo>
                <a:cubicBezTo>
                  <a:pt x="14880" y="21500"/>
                  <a:pt x="7680" y="21600"/>
                  <a:pt x="0" y="300"/>
                </a:cubicBezTo>
              </a:path>
            </a:pathLst>
          </a:custGeom>
          <a:noFill/>
          <a:ln w="254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158" name="Group 6">
            <a:extLst>
              <a:ext uri="{FF2B5EF4-FFF2-40B4-BE49-F238E27FC236}">
                <a16:creationId xmlns:a16="http://schemas.microsoft.com/office/drawing/2014/main" id="{4EC7E707-582A-40A9-95A6-D7F0138ABCA4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3359150"/>
            <a:ext cx="736600" cy="736600"/>
            <a:chOff x="0" y="0"/>
            <a:chExt cx="736948" cy="736948"/>
          </a:xfrm>
        </p:grpSpPr>
        <p:sp>
          <p:nvSpPr>
            <p:cNvPr id="49159" name="Oval 7">
              <a:extLst>
                <a:ext uri="{FF2B5EF4-FFF2-40B4-BE49-F238E27FC236}">
                  <a16:creationId xmlns:a16="http://schemas.microsoft.com/office/drawing/2014/main" id="{D4E26C39-F04D-455E-8A72-87980090BB7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9160" name="Oval 8">
              <a:extLst>
                <a:ext uri="{FF2B5EF4-FFF2-40B4-BE49-F238E27FC236}">
                  <a16:creationId xmlns:a16="http://schemas.microsoft.com/office/drawing/2014/main" id="{78E8DD77-2FDC-4AF5-AC64-DEF064628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9161" name="Oval 9">
              <a:extLst>
                <a:ext uri="{FF2B5EF4-FFF2-40B4-BE49-F238E27FC236}">
                  <a16:creationId xmlns:a16="http://schemas.microsoft.com/office/drawing/2014/main" id="{6450CD0D-CDA0-43EF-A918-5B49A26DE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9162" name="AutoShape 10">
              <a:extLst>
                <a:ext uri="{FF2B5EF4-FFF2-40B4-BE49-F238E27FC236}">
                  <a16:creationId xmlns:a16="http://schemas.microsoft.com/office/drawing/2014/main" id="{A5AD10A9-AB33-4DF6-B32A-1B4ACCDC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163" name="Group 11">
            <a:extLst>
              <a:ext uri="{FF2B5EF4-FFF2-40B4-BE49-F238E27FC236}">
                <a16:creationId xmlns:a16="http://schemas.microsoft.com/office/drawing/2014/main" id="{1ACC9F11-6042-4CE4-AC3E-2D445E151F0A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2435225"/>
            <a:ext cx="736600" cy="736600"/>
            <a:chOff x="0" y="0"/>
            <a:chExt cx="736948" cy="736948"/>
          </a:xfrm>
        </p:grpSpPr>
        <p:sp>
          <p:nvSpPr>
            <p:cNvPr id="49164" name="Oval 12">
              <a:extLst>
                <a:ext uri="{FF2B5EF4-FFF2-40B4-BE49-F238E27FC236}">
                  <a16:creationId xmlns:a16="http://schemas.microsoft.com/office/drawing/2014/main" id="{132B8DA6-4057-4FAB-A24C-338FCDBAE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9165" name="Oval 13">
              <a:extLst>
                <a:ext uri="{FF2B5EF4-FFF2-40B4-BE49-F238E27FC236}">
                  <a16:creationId xmlns:a16="http://schemas.microsoft.com/office/drawing/2014/main" id="{C15BB8C2-F0C1-4B90-ADB0-31761D9EF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9166" name="Oval 14">
              <a:extLst>
                <a:ext uri="{FF2B5EF4-FFF2-40B4-BE49-F238E27FC236}">
                  <a16:creationId xmlns:a16="http://schemas.microsoft.com/office/drawing/2014/main" id="{18DC1564-83CB-4E70-ADD9-0CA83BDA1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9167" name="AutoShape 15">
              <a:extLst>
                <a:ext uri="{FF2B5EF4-FFF2-40B4-BE49-F238E27FC236}">
                  <a16:creationId xmlns:a16="http://schemas.microsoft.com/office/drawing/2014/main" id="{C52F6F49-8B6F-4820-9DFE-362183DF8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168" name="Group 16">
            <a:extLst>
              <a:ext uri="{FF2B5EF4-FFF2-40B4-BE49-F238E27FC236}">
                <a16:creationId xmlns:a16="http://schemas.microsoft.com/office/drawing/2014/main" id="{1791A887-EF76-46D1-9156-2E8AC150FAAF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1511300"/>
            <a:ext cx="736600" cy="738188"/>
            <a:chOff x="0" y="0"/>
            <a:chExt cx="736948" cy="736948"/>
          </a:xfrm>
        </p:grpSpPr>
        <p:sp>
          <p:nvSpPr>
            <p:cNvPr id="49169" name="Oval 17">
              <a:extLst>
                <a:ext uri="{FF2B5EF4-FFF2-40B4-BE49-F238E27FC236}">
                  <a16:creationId xmlns:a16="http://schemas.microsoft.com/office/drawing/2014/main" id="{1F55BF2A-99C5-4E66-885E-804F30CD9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9170" name="Oval 18">
              <a:extLst>
                <a:ext uri="{FF2B5EF4-FFF2-40B4-BE49-F238E27FC236}">
                  <a16:creationId xmlns:a16="http://schemas.microsoft.com/office/drawing/2014/main" id="{42360C06-A558-4DD3-B59A-C9996926B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9171" name="Oval 19">
              <a:extLst>
                <a:ext uri="{FF2B5EF4-FFF2-40B4-BE49-F238E27FC236}">
                  <a16:creationId xmlns:a16="http://schemas.microsoft.com/office/drawing/2014/main" id="{1401C56A-C0DD-47E4-853C-A2D546843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9172" name="AutoShape 20">
              <a:extLst>
                <a:ext uri="{FF2B5EF4-FFF2-40B4-BE49-F238E27FC236}">
                  <a16:creationId xmlns:a16="http://schemas.microsoft.com/office/drawing/2014/main" id="{E7C8FCED-7433-41FB-B1F0-9591F0858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173" name="Group 21">
            <a:extLst>
              <a:ext uri="{FF2B5EF4-FFF2-40B4-BE49-F238E27FC236}">
                <a16:creationId xmlns:a16="http://schemas.microsoft.com/office/drawing/2014/main" id="{7F651D9A-97BB-4867-B53E-68567F2C6ED1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588963"/>
            <a:ext cx="736600" cy="736600"/>
            <a:chOff x="0" y="0"/>
            <a:chExt cx="736948" cy="736948"/>
          </a:xfrm>
        </p:grpSpPr>
        <p:sp>
          <p:nvSpPr>
            <p:cNvPr id="49174" name="Oval 22">
              <a:extLst>
                <a:ext uri="{FF2B5EF4-FFF2-40B4-BE49-F238E27FC236}">
                  <a16:creationId xmlns:a16="http://schemas.microsoft.com/office/drawing/2014/main" id="{7BD2C6FE-AE77-474B-A6E9-3452870C4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9175" name="Oval 23">
              <a:extLst>
                <a:ext uri="{FF2B5EF4-FFF2-40B4-BE49-F238E27FC236}">
                  <a16:creationId xmlns:a16="http://schemas.microsoft.com/office/drawing/2014/main" id="{4BE48039-FB07-40AC-8880-2C25ECE8C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9176" name="Oval 24">
              <a:extLst>
                <a:ext uri="{FF2B5EF4-FFF2-40B4-BE49-F238E27FC236}">
                  <a16:creationId xmlns:a16="http://schemas.microsoft.com/office/drawing/2014/main" id="{4ADF620A-4215-4016-BA60-7B5C035DE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9177" name="AutoShape 25">
              <a:extLst>
                <a:ext uri="{FF2B5EF4-FFF2-40B4-BE49-F238E27FC236}">
                  <a16:creationId xmlns:a16="http://schemas.microsoft.com/office/drawing/2014/main" id="{22EBC389-0911-4289-8511-54960683E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178" name="Group 26">
            <a:extLst>
              <a:ext uri="{FF2B5EF4-FFF2-40B4-BE49-F238E27FC236}">
                <a16:creationId xmlns:a16="http://schemas.microsoft.com/office/drawing/2014/main" id="{C2A564BA-8CF1-4430-880C-407D9B846C52}"/>
              </a:ext>
            </a:extLst>
          </p:cNvPr>
          <p:cNvGrpSpPr>
            <a:grpSpLocks/>
          </p:cNvGrpSpPr>
          <p:nvPr/>
        </p:nvGrpSpPr>
        <p:grpSpPr bwMode="auto">
          <a:xfrm>
            <a:off x="11531600" y="5743575"/>
            <a:ext cx="963613" cy="1639888"/>
            <a:chOff x="0" y="0"/>
            <a:chExt cx="964034" cy="1639020"/>
          </a:xfrm>
        </p:grpSpPr>
        <p:sp>
          <p:nvSpPr>
            <p:cNvPr id="49179" name="Oval 27">
              <a:extLst>
                <a:ext uri="{FF2B5EF4-FFF2-40B4-BE49-F238E27FC236}">
                  <a16:creationId xmlns:a16="http://schemas.microsoft.com/office/drawing/2014/main" id="{EC9D286B-1C24-4BE7-AF14-F2A6101F1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32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9180" name="Line 28">
              <a:extLst>
                <a:ext uri="{FF2B5EF4-FFF2-40B4-BE49-F238E27FC236}">
                  <a16:creationId xmlns:a16="http://schemas.microsoft.com/office/drawing/2014/main" id="{53DFF023-E83C-4FF7-B319-5D77C1792C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831" y="744785"/>
              <a:ext cx="1" cy="63555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9181" name="Line 29">
              <a:extLst>
                <a:ext uri="{FF2B5EF4-FFF2-40B4-BE49-F238E27FC236}">
                  <a16:creationId xmlns:a16="http://schemas.microsoft.com/office/drawing/2014/main" id="{07D144D3-35A3-4743-B6CB-C95A7AF69B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0" y="746311"/>
              <a:ext cx="430832" cy="430833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9182" name="Line 30">
              <a:extLst>
                <a:ext uri="{FF2B5EF4-FFF2-40B4-BE49-F238E27FC236}">
                  <a16:creationId xmlns:a16="http://schemas.microsoft.com/office/drawing/2014/main" id="{4AEF06FA-BD02-4FCC-B28E-958F2A1672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800" y="770743"/>
              <a:ext cx="532234" cy="38196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9183" name="Line 31">
              <a:extLst>
                <a:ext uri="{FF2B5EF4-FFF2-40B4-BE49-F238E27FC236}">
                  <a16:creationId xmlns:a16="http://schemas.microsoft.com/office/drawing/2014/main" id="{B6597A4F-17CC-460E-8CF2-0A3243F523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1800" y="1368611"/>
              <a:ext cx="270409" cy="27040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9184" name="Line 32">
              <a:extLst>
                <a:ext uri="{FF2B5EF4-FFF2-40B4-BE49-F238E27FC236}">
                  <a16:creationId xmlns:a16="http://schemas.microsoft.com/office/drawing/2014/main" id="{0B1BE4BC-9163-4885-93D2-A743DCBA9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843" y="1368611"/>
              <a:ext cx="222958" cy="260536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</p:grpSp>
      <p:sp>
        <p:nvSpPr>
          <p:cNvPr id="49185" name="Rectangle 33">
            <a:extLst>
              <a:ext uri="{FF2B5EF4-FFF2-40B4-BE49-F238E27FC236}">
                <a16:creationId xmlns:a16="http://schemas.microsoft.com/office/drawing/2014/main" id="{14720119-4939-47F9-9E0F-62E5101884BE}"/>
              </a:ext>
            </a:extLst>
          </p:cNvPr>
          <p:cNvSpPr>
            <a:spLocks/>
          </p:cNvSpPr>
          <p:nvPr/>
        </p:nvSpPr>
        <p:spPr bwMode="auto">
          <a:xfrm>
            <a:off x="7620000" y="49213"/>
            <a:ext cx="4978400" cy="90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9186" name="Text Box 34">
            <a:extLst>
              <a:ext uri="{FF2B5EF4-FFF2-40B4-BE49-F238E27FC236}">
                <a16:creationId xmlns:a16="http://schemas.microsoft.com/office/drawing/2014/main" id="{635A2B51-FDF4-4210-B09C-8C678083038F}"/>
              </a:ext>
            </a:extLst>
          </p:cNvPr>
          <p:cNvSpPr txBox="1">
            <a:spLocks/>
          </p:cNvSpPr>
          <p:nvPr/>
        </p:nvSpPr>
        <p:spPr bwMode="auto">
          <a:xfrm>
            <a:off x="4416425" y="8540750"/>
            <a:ext cx="417036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1000"/>
              <a:t>Example from https://courses.cs.washington.edu/courses/cse143/17au/</a:t>
            </a:r>
          </a:p>
        </p:txBody>
      </p:sp>
      <p:sp>
        <p:nvSpPr>
          <p:cNvPr id="49187" name="Rectangle 35">
            <a:extLst>
              <a:ext uri="{FF2B5EF4-FFF2-40B4-BE49-F238E27FC236}">
                <a16:creationId xmlns:a16="http://schemas.microsoft.com/office/drawing/2014/main" id="{90F92D85-AAA5-4117-82D2-83898F897753}"/>
              </a:ext>
            </a:extLst>
          </p:cNvPr>
          <p:cNvSpPr>
            <a:spLocks/>
          </p:cNvSpPr>
          <p:nvPr/>
        </p:nvSpPr>
        <p:spPr bwMode="auto">
          <a:xfrm>
            <a:off x="11453813" y="884238"/>
            <a:ext cx="1120775" cy="2389187"/>
          </a:xfrm>
          <a:prstGeom prst="rect">
            <a:avLst/>
          </a:prstGeom>
          <a:gradFill rotWithShape="0">
            <a:gsLst>
              <a:gs pos="0">
                <a:srgbClr val="FFFFFF">
                  <a:alpha val="70258"/>
                </a:srgbClr>
              </a:gs>
              <a:gs pos="100000">
                <a:srgbClr val="FFFFFF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9188" name="AutoShape 36">
            <a:extLst>
              <a:ext uri="{FF2B5EF4-FFF2-40B4-BE49-F238E27FC236}">
                <a16:creationId xmlns:a16="http://schemas.microsoft.com/office/drawing/2014/main" id="{5317C850-B1ED-48FB-BCED-33069555BAA0}"/>
              </a:ext>
            </a:extLst>
          </p:cNvPr>
          <p:cNvSpPr>
            <a:spLocks/>
          </p:cNvSpPr>
          <p:nvPr/>
        </p:nvSpPr>
        <p:spPr bwMode="auto">
          <a:xfrm>
            <a:off x="10864850" y="3783013"/>
            <a:ext cx="566738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9" name="Text Box 37">
            <a:extLst>
              <a:ext uri="{FF2B5EF4-FFF2-40B4-BE49-F238E27FC236}">
                <a16:creationId xmlns:a16="http://schemas.microsoft.com/office/drawing/2014/main" id="{1D8371B8-797D-4DFA-9F02-14ADA630131D}"/>
              </a:ext>
            </a:extLst>
          </p:cNvPr>
          <p:cNvSpPr txBox="1">
            <a:spLocks/>
          </p:cNvSpPr>
          <p:nvPr/>
        </p:nvSpPr>
        <p:spPr bwMode="auto">
          <a:xfrm>
            <a:off x="7562850" y="3876675"/>
            <a:ext cx="31734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000"/>
              <a:t>how many are behind you?</a:t>
            </a:r>
          </a:p>
        </p:txBody>
      </p:sp>
      <p:sp>
        <p:nvSpPr>
          <p:cNvPr id="49190" name="AutoShape 38">
            <a:extLst>
              <a:ext uri="{FF2B5EF4-FFF2-40B4-BE49-F238E27FC236}">
                <a16:creationId xmlns:a16="http://schemas.microsoft.com/office/drawing/2014/main" id="{E6C93951-9F7D-48BD-9406-F7E98F95EC55}"/>
              </a:ext>
            </a:extLst>
          </p:cNvPr>
          <p:cNvSpPr>
            <a:spLocks/>
          </p:cNvSpPr>
          <p:nvPr/>
        </p:nvSpPr>
        <p:spPr bwMode="auto">
          <a:xfrm>
            <a:off x="10874375" y="4938713"/>
            <a:ext cx="566738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91" name="Text Box 39">
            <a:extLst>
              <a:ext uri="{FF2B5EF4-FFF2-40B4-BE49-F238E27FC236}">
                <a16:creationId xmlns:a16="http://schemas.microsoft.com/office/drawing/2014/main" id="{011C9A15-C41E-4F3C-8101-4A7283CEC1CF}"/>
              </a:ext>
            </a:extLst>
          </p:cNvPr>
          <p:cNvSpPr txBox="1">
            <a:spLocks/>
          </p:cNvSpPr>
          <p:nvPr/>
        </p:nvSpPr>
        <p:spPr bwMode="auto">
          <a:xfrm>
            <a:off x="7572375" y="5032375"/>
            <a:ext cx="31734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000"/>
              <a:t>how many are behind you?</a:t>
            </a:r>
          </a:p>
        </p:txBody>
      </p:sp>
      <p:sp>
        <p:nvSpPr>
          <p:cNvPr id="49192" name="Rectangle 40">
            <a:extLst>
              <a:ext uri="{FF2B5EF4-FFF2-40B4-BE49-F238E27FC236}">
                <a16:creationId xmlns:a16="http://schemas.microsoft.com/office/drawing/2014/main" id="{D3217D4F-1B3D-4F7F-AFB8-39B66820FF6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52500" y="1887538"/>
            <a:ext cx="6491288" cy="5427662"/>
          </a:xfrm>
        </p:spPr>
        <p:txBody>
          <a:bodyPr anchor="t"/>
          <a:lstStyle/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 dirty="0"/>
              <a:t>Strategy: reframe question as </a:t>
            </a:r>
            <a:r>
              <a:rPr lang="en-US" altLang="en-US" sz="3200" i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“how many students are behind you?”</a:t>
            </a:r>
          </a:p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 dirty="0"/>
              <a:t>Process:</a:t>
            </a:r>
            <a:br>
              <a:rPr lang="en-US" altLang="en-US" sz="3200" dirty="0"/>
            </a:br>
            <a:r>
              <a:rPr lang="en-US" altLang="en-US" sz="32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if</a:t>
            </a:r>
            <a:r>
              <a:rPr lang="en-US" altLang="en-US" sz="3200" dirty="0"/>
              <a:t> nobody is behind you: </a:t>
            </a:r>
            <a:r>
              <a:rPr lang="en-US" altLang="en-US" sz="32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say</a:t>
            </a:r>
            <a:r>
              <a:rPr lang="en-US" altLang="en-US" sz="3200" dirty="0"/>
              <a:t> 0</a:t>
            </a:r>
            <a:br>
              <a:rPr lang="en-US" altLang="en-US" sz="3200" dirty="0"/>
            </a:br>
            <a:r>
              <a:rPr lang="en-US" altLang="en-US" sz="32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else</a:t>
            </a:r>
            <a:r>
              <a:rPr lang="en-US" altLang="en-US" sz="3200" dirty="0"/>
              <a:t>: ask them, </a:t>
            </a:r>
            <a:r>
              <a:rPr lang="en-US" altLang="en-US" sz="32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say</a:t>
            </a:r>
            <a:r>
              <a:rPr lang="en-US" altLang="en-US" sz="3200" dirty="0"/>
              <a:t> their answer+1</a:t>
            </a:r>
          </a:p>
        </p:txBody>
      </p:sp>
      <p:sp>
        <p:nvSpPr>
          <p:cNvPr id="49193" name="AutoShape 41">
            <a:extLst>
              <a:ext uri="{FF2B5EF4-FFF2-40B4-BE49-F238E27FC236}">
                <a16:creationId xmlns:a16="http://schemas.microsoft.com/office/drawing/2014/main" id="{B4920703-CD9B-44E0-8534-AE30588CB15F}"/>
              </a:ext>
            </a:extLst>
          </p:cNvPr>
          <p:cNvSpPr>
            <a:spLocks/>
          </p:cNvSpPr>
          <p:nvPr/>
        </p:nvSpPr>
        <p:spPr bwMode="auto">
          <a:xfrm>
            <a:off x="11569700" y="5205413"/>
            <a:ext cx="736600" cy="642937"/>
          </a:xfrm>
          <a:custGeom>
            <a:avLst/>
            <a:gdLst>
              <a:gd name="T0" fmla="+- 0 10799 797"/>
              <a:gd name="T1" fmla="*/ T0 w 20005"/>
              <a:gd name="T2" fmla="*/ 10800 h 21600"/>
              <a:gd name="T3" fmla="+- 0 10799 797"/>
              <a:gd name="T4" fmla="*/ T3 w 20005"/>
              <a:gd name="T5" fmla="*/ 10800 h 21600"/>
              <a:gd name="T6" fmla="+- 0 10799 797"/>
              <a:gd name="T7" fmla="*/ T6 w 20005"/>
              <a:gd name="T8" fmla="*/ 10800 h 21600"/>
              <a:gd name="T9" fmla="+- 0 10799 797"/>
              <a:gd name="T10" fmla="*/ T9 w 20005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0005" h="21600">
                <a:moveTo>
                  <a:pt x="10002" y="0"/>
                </a:moveTo>
                <a:cubicBezTo>
                  <a:pt x="7466" y="0"/>
                  <a:pt x="5046" y="249"/>
                  <a:pt x="2831" y="696"/>
                </a:cubicBezTo>
                <a:cubicBezTo>
                  <a:pt x="2560" y="752"/>
                  <a:pt x="2390" y="1092"/>
                  <a:pt x="2475" y="1421"/>
                </a:cubicBezTo>
                <a:cubicBezTo>
                  <a:pt x="3678" y="6023"/>
                  <a:pt x="3568" y="11197"/>
                  <a:pt x="3347" y="14224"/>
                </a:cubicBezTo>
                <a:cubicBezTo>
                  <a:pt x="3342" y="14286"/>
                  <a:pt x="3287" y="14310"/>
                  <a:pt x="3247" y="14273"/>
                </a:cubicBezTo>
                <a:cubicBezTo>
                  <a:pt x="2681" y="13683"/>
                  <a:pt x="1077" y="12215"/>
                  <a:pt x="235" y="13412"/>
                </a:cubicBezTo>
                <a:cubicBezTo>
                  <a:pt x="-797" y="14876"/>
                  <a:pt x="1417" y="21575"/>
                  <a:pt x="10002" y="21600"/>
                </a:cubicBezTo>
                <a:cubicBezTo>
                  <a:pt x="18587" y="21581"/>
                  <a:pt x="20803" y="14882"/>
                  <a:pt x="19771" y="13412"/>
                </a:cubicBezTo>
                <a:cubicBezTo>
                  <a:pt x="18929" y="12215"/>
                  <a:pt x="17325" y="13683"/>
                  <a:pt x="16759" y="14273"/>
                </a:cubicBezTo>
                <a:cubicBezTo>
                  <a:pt x="16724" y="14316"/>
                  <a:pt x="16664" y="14286"/>
                  <a:pt x="16659" y="14224"/>
                </a:cubicBezTo>
                <a:cubicBezTo>
                  <a:pt x="16438" y="11197"/>
                  <a:pt x="16328" y="6017"/>
                  <a:pt x="17531" y="1421"/>
                </a:cubicBezTo>
                <a:cubicBezTo>
                  <a:pt x="17616" y="1092"/>
                  <a:pt x="17451" y="752"/>
                  <a:pt x="17175" y="696"/>
                </a:cubicBezTo>
                <a:cubicBezTo>
                  <a:pt x="14955" y="249"/>
                  <a:pt x="12533" y="0"/>
                  <a:pt x="1000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E11DC840-3434-4853-B722-19621A4B4F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6491288" cy="1292225"/>
          </a:xfrm>
        </p:spPr>
        <p:txBody>
          <a:bodyPr/>
          <a:lstStyle/>
          <a:p>
            <a:pPr algn="l"/>
            <a:r>
              <a:rPr lang="en-US" altLang="en-US" sz="4800" dirty="0"/>
              <a:t>Recursive Student</a:t>
            </a:r>
            <a:br>
              <a:rPr lang="en-US" altLang="en-US" sz="4800" dirty="0"/>
            </a:br>
            <a:r>
              <a:rPr lang="en-US" altLang="en-US" sz="4800" dirty="0"/>
              <a:t>Counting</a:t>
            </a:r>
          </a:p>
        </p:txBody>
      </p:sp>
      <p:sp>
        <p:nvSpPr>
          <p:cNvPr id="50178" name="Oval 2">
            <a:extLst>
              <a:ext uri="{FF2B5EF4-FFF2-40B4-BE49-F238E27FC236}">
                <a16:creationId xmlns:a16="http://schemas.microsoft.com/office/drawing/2014/main" id="{61D80810-63CD-4BBB-B155-4FD1348912BF}"/>
              </a:ext>
            </a:extLst>
          </p:cNvPr>
          <p:cNvSpPr>
            <a:spLocks/>
          </p:cNvSpPr>
          <p:nvPr/>
        </p:nvSpPr>
        <p:spPr bwMode="auto">
          <a:xfrm>
            <a:off x="11569700" y="4283075"/>
            <a:ext cx="736600" cy="736600"/>
          </a:xfrm>
          <a:prstGeom prst="ellipse">
            <a:avLst/>
          </a:prstGeom>
          <a:noFill/>
          <a:ln w="508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0179" name="Oval 3">
            <a:extLst>
              <a:ext uri="{FF2B5EF4-FFF2-40B4-BE49-F238E27FC236}">
                <a16:creationId xmlns:a16="http://schemas.microsoft.com/office/drawing/2014/main" id="{26E84624-79C8-4D13-852D-039F9BA77D11}"/>
              </a:ext>
            </a:extLst>
          </p:cNvPr>
          <p:cNvSpPr>
            <a:spLocks/>
          </p:cNvSpPr>
          <p:nvPr/>
        </p:nvSpPr>
        <p:spPr bwMode="auto">
          <a:xfrm>
            <a:off x="11696700" y="4410075"/>
            <a:ext cx="174625" cy="174625"/>
          </a:xfrm>
          <a:prstGeom prst="ellipse">
            <a:avLst/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0180" name="Oval 4">
            <a:extLst>
              <a:ext uri="{FF2B5EF4-FFF2-40B4-BE49-F238E27FC236}">
                <a16:creationId xmlns:a16="http://schemas.microsoft.com/office/drawing/2014/main" id="{923B95E7-75FA-442D-872E-BCDEA02A57C1}"/>
              </a:ext>
            </a:extLst>
          </p:cNvPr>
          <p:cNvSpPr>
            <a:spLocks/>
          </p:cNvSpPr>
          <p:nvPr/>
        </p:nvSpPr>
        <p:spPr bwMode="auto">
          <a:xfrm>
            <a:off x="11988800" y="4410075"/>
            <a:ext cx="174625" cy="174625"/>
          </a:xfrm>
          <a:prstGeom prst="ellipse">
            <a:avLst/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0181" name="AutoShape 5">
            <a:extLst>
              <a:ext uri="{FF2B5EF4-FFF2-40B4-BE49-F238E27FC236}">
                <a16:creationId xmlns:a16="http://schemas.microsoft.com/office/drawing/2014/main" id="{AA01193D-DD16-44A6-9A71-350D80CFDE3E}"/>
              </a:ext>
            </a:extLst>
          </p:cNvPr>
          <p:cNvSpPr>
            <a:spLocks/>
          </p:cNvSpPr>
          <p:nvPr/>
        </p:nvSpPr>
        <p:spPr bwMode="auto">
          <a:xfrm>
            <a:off x="11706225" y="4703763"/>
            <a:ext cx="461963" cy="184150"/>
          </a:xfrm>
          <a:custGeom>
            <a:avLst/>
            <a:gdLst>
              <a:gd name="T0" fmla="*/ 10800 w 21600"/>
              <a:gd name="T1" fmla="*/ 8100 h 16200"/>
              <a:gd name="T2" fmla="*/ 10800 w 21600"/>
              <a:gd name="T3" fmla="*/ 8100 h 16200"/>
              <a:gd name="T4" fmla="*/ 10800 w 21600"/>
              <a:gd name="T5" fmla="*/ 8100 h 16200"/>
              <a:gd name="T6" fmla="*/ 10800 w 21600"/>
              <a:gd name="T7" fmla="*/ 8100 h 16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16200">
                <a:moveTo>
                  <a:pt x="21600" y="0"/>
                </a:moveTo>
                <a:cubicBezTo>
                  <a:pt x="14880" y="21500"/>
                  <a:pt x="7680" y="21600"/>
                  <a:pt x="0" y="300"/>
                </a:cubicBezTo>
              </a:path>
            </a:pathLst>
          </a:custGeom>
          <a:noFill/>
          <a:ln w="254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182" name="Group 6">
            <a:extLst>
              <a:ext uri="{FF2B5EF4-FFF2-40B4-BE49-F238E27FC236}">
                <a16:creationId xmlns:a16="http://schemas.microsoft.com/office/drawing/2014/main" id="{BABCF25C-EF41-400A-A716-F6DD9D87A3BD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3359150"/>
            <a:ext cx="736600" cy="736600"/>
            <a:chOff x="0" y="0"/>
            <a:chExt cx="736948" cy="736948"/>
          </a:xfrm>
        </p:grpSpPr>
        <p:sp>
          <p:nvSpPr>
            <p:cNvPr id="50183" name="Oval 7">
              <a:extLst>
                <a:ext uri="{FF2B5EF4-FFF2-40B4-BE49-F238E27FC236}">
                  <a16:creationId xmlns:a16="http://schemas.microsoft.com/office/drawing/2014/main" id="{84C19217-26D3-445C-B8F5-99D370C72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0184" name="Oval 8">
              <a:extLst>
                <a:ext uri="{FF2B5EF4-FFF2-40B4-BE49-F238E27FC236}">
                  <a16:creationId xmlns:a16="http://schemas.microsoft.com/office/drawing/2014/main" id="{04144C29-7A22-4942-AC21-B4778111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0185" name="Oval 9">
              <a:extLst>
                <a:ext uri="{FF2B5EF4-FFF2-40B4-BE49-F238E27FC236}">
                  <a16:creationId xmlns:a16="http://schemas.microsoft.com/office/drawing/2014/main" id="{369B7849-362E-4382-8DB8-95D6A42BD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0186" name="AutoShape 10">
              <a:extLst>
                <a:ext uri="{FF2B5EF4-FFF2-40B4-BE49-F238E27FC236}">
                  <a16:creationId xmlns:a16="http://schemas.microsoft.com/office/drawing/2014/main" id="{78BF2ECD-D1B0-4B2B-AF08-FE6DE2F14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187" name="Group 11">
            <a:extLst>
              <a:ext uri="{FF2B5EF4-FFF2-40B4-BE49-F238E27FC236}">
                <a16:creationId xmlns:a16="http://schemas.microsoft.com/office/drawing/2014/main" id="{7333EE60-4AB0-45B3-9910-4BBFCA79A8F4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2435225"/>
            <a:ext cx="736600" cy="736600"/>
            <a:chOff x="0" y="0"/>
            <a:chExt cx="736948" cy="736948"/>
          </a:xfrm>
        </p:grpSpPr>
        <p:sp>
          <p:nvSpPr>
            <p:cNvPr id="50188" name="Oval 12">
              <a:extLst>
                <a:ext uri="{FF2B5EF4-FFF2-40B4-BE49-F238E27FC236}">
                  <a16:creationId xmlns:a16="http://schemas.microsoft.com/office/drawing/2014/main" id="{53F6D0C4-F5F1-4769-A4E1-6489ED706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0189" name="Oval 13">
              <a:extLst>
                <a:ext uri="{FF2B5EF4-FFF2-40B4-BE49-F238E27FC236}">
                  <a16:creationId xmlns:a16="http://schemas.microsoft.com/office/drawing/2014/main" id="{FF9EF92E-C17A-4F25-BCA3-D1D3C22A6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0190" name="Oval 14">
              <a:extLst>
                <a:ext uri="{FF2B5EF4-FFF2-40B4-BE49-F238E27FC236}">
                  <a16:creationId xmlns:a16="http://schemas.microsoft.com/office/drawing/2014/main" id="{CFC3642A-D1F2-4D49-9339-F730E669D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0191" name="AutoShape 15">
              <a:extLst>
                <a:ext uri="{FF2B5EF4-FFF2-40B4-BE49-F238E27FC236}">
                  <a16:creationId xmlns:a16="http://schemas.microsoft.com/office/drawing/2014/main" id="{38BF74CE-B15B-4C01-A1D7-92F3C3069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192" name="Group 16">
            <a:extLst>
              <a:ext uri="{FF2B5EF4-FFF2-40B4-BE49-F238E27FC236}">
                <a16:creationId xmlns:a16="http://schemas.microsoft.com/office/drawing/2014/main" id="{8D5E010C-67CB-40C9-8CD5-96B0725B78C8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1511300"/>
            <a:ext cx="736600" cy="738188"/>
            <a:chOff x="0" y="0"/>
            <a:chExt cx="736948" cy="736948"/>
          </a:xfrm>
        </p:grpSpPr>
        <p:sp>
          <p:nvSpPr>
            <p:cNvPr id="50193" name="Oval 17">
              <a:extLst>
                <a:ext uri="{FF2B5EF4-FFF2-40B4-BE49-F238E27FC236}">
                  <a16:creationId xmlns:a16="http://schemas.microsoft.com/office/drawing/2014/main" id="{214DF34B-EEED-4261-B461-4A21E66E1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0194" name="Oval 18">
              <a:extLst>
                <a:ext uri="{FF2B5EF4-FFF2-40B4-BE49-F238E27FC236}">
                  <a16:creationId xmlns:a16="http://schemas.microsoft.com/office/drawing/2014/main" id="{02A9FF7A-E17A-4EC0-B50A-4663A9F54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0195" name="Oval 19">
              <a:extLst>
                <a:ext uri="{FF2B5EF4-FFF2-40B4-BE49-F238E27FC236}">
                  <a16:creationId xmlns:a16="http://schemas.microsoft.com/office/drawing/2014/main" id="{3DFA239A-5E7A-4AD8-9653-1AA9A8BEF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0196" name="AutoShape 20">
              <a:extLst>
                <a:ext uri="{FF2B5EF4-FFF2-40B4-BE49-F238E27FC236}">
                  <a16:creationId xmlns:a16="http://schemas.microsoft.com/office/drawing/2014/main" id="{B7352B7F-B9C9-4B1C-ABF0-E2BEBA47D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197" name="Group 21">
            <a:extLst>
              <a:ext uri="{FF2B5EF4-FFF2-40B4-BE49-F238E27FC236}">
                <a16:creationId xmlns:a16="http://schemas.microsoft.com/office/drawing/2014/main" id="{DF455306-3713-4DB3-ADB4-0584BB2DB137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588963"/>
            <a:ext cx="736600" cy="736600"/>
            <a:chOff x="0" y="0"/>
            <a:chExt cx="736948" cy="736948"/>
          </a:xfrm>
        </p:grpSpPr>
        <p:sp>
          <p:nvSpPr>
            <p:cNvPr id="50198" name="Oval 22">
              <a:extLst>
                <a:ext uri="{FF2B5EF4-FFF2-40B4-BE49-F238E27FC236}">
                  <a16:creationId xmlns:a16="http://schemas.microsoft.com/office/drawing/2014/main" id="{631FE0EB-C875-4331-89A8-06CAB96C7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0199" name="Oval 23">
              <a:extLst>
                <a:ext uri="{FF2B5EF4-FFF2-40B4-BE49-F238E27FC236}">
                  <a16:creationId xmlns:a16="http://schemas.microsoft.com/office/drawing/2014/main" id="{82BD5B98-BFBE-46D3-A2EE-5B696E4E4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0200" name="Oval 24">
              <a:extLst>
                <a:ext uri="{FF2B5EF4-FFF2-40B4-BE49-F238E27FC236}">
                  <a16:creationId xmlns:a16="http://schemas.microsoft.com/office/drawing/2014/main" id="{79C313B2-4A82-4676-AEEF-60B58ED66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0201" name="AutoShape 25">
              <a:extLst>
                <a:ext uri="{FF2B5EF4-FFF2-40B4-BE49-F238E27FC236}">
                  <a16:creationId xmlns:a16="http://schemas.microsoft.com/office/drawing/2014/main" id="{E1B0E854-3FAF-4394-BF62-2D774033D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202" name="Group 26">
            <a:extLst>
              <a:ext uri="{FF2B5EF4-FFF2-40B4-BE49-F238E27FC236}">
                <a16:creationId xmlns:a16="http://schemas.microsoft.com/office/drawing/2014/main" id="{2B055642-0893-4BEE-AE80-A2772037E5E2}"/>
              </a:ext>
            </a:extLst>
          </p:cNvPr>
          <p:cNvGrpSpPr>
            <a:grpSpLocks/>
          </p:cNvGrpSpPr>
          <p:nvPr/>
        </p:nvGrpSpPr>
        <p:grpSpPr bwMode="auto">
          <a:xfrm>
            <a:off x="11531600" y="5743575"/>
            <a:ext cx="963613" cy="1639888"/>
            <a:chOff x="0" y="0"/>
            <a:chExt cx="964034" cy="1639020"/>
          </a:xfrm>
        </p:grpSpPr>
        <p:sp>
          <p:nvSpPr>
            <p:cNvPr id="50203" name="Oval 27">
              <a:extLst>
                <a:ext uri="{FF2B5EF4-FFF2-40B4-BE49-F238E27FC236}">
                  <a16:creationId xmlns:a16="http://schemas.microsoft.com/office/drawing/2014/main" id="{E7A2DA9C-499B-4371-86BA-9A7142CB2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32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0204" name="Line 28">
              <a:extLst>
                <a:ext uri="{FF2B5EF4-FFF2-40B4-BE49-F238E27FC236}">
                  <a16:creationId xmlns:a16="http://schemas.microsoft.com/office/drawing/2014/main" id="{22B7010D-B1B6-4D72-906C-479991F8ED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831" y="744785"/>
              <a:ext cx="1" cy="63555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50205" name="Line 29">
              <a:extLst>
                <a:ext uri="{FF2B5EF4-FFF2-40B4-BE49-F238E27FC236}">
                  <a16:creationId xmlns:a16="http://schemas.microsoft.com/office/drawing/2014/main" id="{8B5DAE92-6229-46E2-8A9C-298D746266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0" y="746311"/>
              <a:ext cx="430832" cy="430833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50206" name="Line 30">
              <a:extLst>
                <a:ext uri="{FF2B5EF4-FFF2-40B4-BE49-F238E27FC236}">
                  <a16:creationId xmlns:a16="http://schemas.microsoft.com/office/drawing/2014/main" id="{0BACB1CE-EF8E-4EE4-AFDF-18270CFAE8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800" y="770743"/>
              <a:ext cx="532234" cy="38196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50207" name="Line 31">
              <a:extLst>
                <a:ext uri="{FF2B5EF4-FFF2-40B4-BE49-F238E27FC236}">
                  <a16:creationId xmlns:a16="http://schemas.microsoft.com/office/drawing/2014/main" id="{7828DDEF-F639-4F97-99D5-55D8BC5F77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1800" y="1368611"/>
              <a:ext cx="270409" cy="27040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50208" name="Line 32">
              <a:extLst>
                <a:ext uri="{FF2B5EF4-FFF2-40B4-BE49-F238E27FC236}">
                  <a16:creationId xmlns:a16="http://schemas.microsoft.com/office/drawing/2014/main" id="{DF6BE393-DCA9-4E5C-879F-2FE56410BB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843" y="1368611"/>
              <a:ext cx="222958" cy="260536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</p:grpSp>
      <p:sp>
        <p:nvSpPr>
          <p:cNvPr id="50209" name="Rectangle 33">
            <a:extLst>
              <a:ext uri="{FF2B5EF4-FFF2-40B4-BE49-F238E27FC236}">
                <a16:creationId xmlns:a16="http://schemas.microsoft.com/office/drawing/2014/main" id="{C00E2030-2F15-46F2-BF2C-3FD00ED33AA5}"/>
              </a:ext>
            </a:extLst>
          </p:cNvPr>
          <p:cNvSpPr>
            <a:spLocks/>
          </p:cNvSpPr>
          <p:nvPr/>
        </p:nvSpPr>
        <p:spPr bwMode="auto">
          <a:xfrm>
            <a:off x="7620000" y="49213"/>
            <a:ext cx="4978400" cy="90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0210" name="Text Box 34">
            <a:extLst>
              <a:ext uri="{FF2B5EF4-FFF2-40B4-BE49-F238E27FC236}">
                <a16:creationId xmlns:a16="http://schemas.microsoft.com/office/drawing/2014/main" id="{AF7CED17-5232-4A80-9E85-A7F64CF5831F}"/>
              </a:ext>
            </a:extLst>
          </p:cNvPr>
          <p:cNvSpPr txBox="1">
            <a:spLocks/>
          </p:cNvSpPr>
          <p:nvPr/>
        </p:nvSpPr>
        <p:spPr bwMode="auto">
          <a:xfrm>
            <a:off x="4416425" y="8540750"/>
            <a:ext cx="417036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1000"/>
              <a:t>Example from https://courses.cs.washington.edu/courses/cse143/17au/</a:t>
            </a:r>
          </a:p>
        </p:txBody>
      </p:sp>
      <p:sp>
        <p:nvSpPr>
          <p:cNvPr id="50211" name="Rectangle 35">
            <a:extLst>
              <a:ext uri="{FF2B5EF4-FFF2-40B4-BE49-F238E27FC236}">
                <a16:creationId xmlns:a16="http://schemas.microsoft.com/office/drawing/2014/main" id="{751344B1-1453-42B2-9029-E21A747F5A9A}"/>
              </a:ext>
            </a:extLst>
          </p:cNvPr>
          <p:cNvSpPr>
            <a:spLocks/>
          </p:cNvSpPr>
          <p:nvPr/>
        </p:nvSpPr>
        <p:spPr bwMode="auto">
          <a:xfrm>
            <a:off x="11453813" y="884238"/>
            <a:ext cx="1120775" cy="2389187"/>
          </a:xfrm>
          <a:prstGeom prst="rect">
            <a:avLst/>
          </a:prstGeom>
          <a:gradFill rotWithShape="0">
            <a:gsLst>
              <a:gs pos="0">
                <a:srgbClr val="FFFFFF">
                  <a:alpha val="70258"/>
                </a:srgbClr>
              </a:gs>
              <a:gs pos="100000">
                <a:srgbClr val="FFFFFF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0212" name="AutoShape 36">
            <a:extLst>
              <a:ext uri="{FF2B5EF4-FFF2-40B4-BE49-F238E27FC236}">
                <a16:creationId xmlns:a16="http://schemas.microsoft.com/office/drawing/2014/main" id="{A18C40E6-9FC7-4FC3-8F5B-47C801BD48D5}"/>
              </a:ext>
            </a:extLst>
          </p:cNvPr>
          <p:cNvSpPr>
            <a:spLocks/>
          </p:cNvSpPr>
          <p:nvPr/>
        </p:nvSpPr>
        <p:spPr bwMode="auto">
          <a:xfrm>
            <a:off x="10864850" y="3783013"/>
            <a:ext cx="566738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3" name="Text Box 37">
            <a:extLst>
              <a:ext uri="{FF2B5EF4-FFF2-40B4-BE49-F238E27FC236}">
                <a16:creationId xmlns:a16="http://schemas.microsoft.com/office/drawing/2014/main" id="{3208F420-EE60-4B1C-8F7A-8280514CE01C}"/>
              </a:ext>
            </a:extLst>
          </p:cNvPr>
          <p:cNvSpPr txBox="1">
            <a:spLocks/>
          </p:cNvSpPr>
          <p:nvPr/>
        </p:nvSpPr>
        <p:spPr bwMode="auto">
          <a:xfrm>
            <a:off x="7562850" y="3876675"/>
            <a:ext cx="31734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000"/>
              <a:t>how many are behind you?</a:t>
            </a:r>
          </a:p>
        </p:txBody>
      </p:sp>
      <p:sp>
        <p:nvSpPr>
          <p:cNvPr id="50214" name="AutoShape 38">
            <a:extLst>
              <a:ext uri="{FF2B5EF4-FFF2-40B4-BE49-F238E27FC236}">
                <a16:creationId xmlns:a16="http://schemas.microsoft.com/office/drawing/2014/main" id="{144C7509-1B0B-440D-867B-AD6572E627A5}"/>
              </a:ext>
            </a:extLst>
          </p:cNvPr>
          <p:cNvSpPr>
            <a:spLocks/>
          </p:cNvSpPr>
          <p:nvPr/>
        </p:nvSpPr>
        <p:spPr bwMode="auto">
          <a:xfrm>
            <a:off x="10874375" y="2855913"/>
            <a:ext cx="566738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5" name="Text Box 39">
            <a:extLst>
              <a:ext uri="{FF2B5EF4-FFF2-40B4-BE49-F238E27FC236}">
                <a16:creationId xmlns:a16="http://schemas.microsoft.com/office/drawing/2014/main" id="{0CB3170F-0613-449C-8C56-0A97727101EA}"/>
              </a:ext>
            </a:extLst>
          </p:cNvPr>
          <p:cNvSpPr txBox="1">
            <a:spLocks/>
          </p:cNvSpPr>
          <p:nvPr/>
        </p:nvSpPr>
        <p:spPr bwMode="auto">
          <a:xfrm>
            <a:off x="7572375" y="2949575"/>
            <a:ext cx="31734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000"/>
              <a:t>how many are behind you?</a:t>
            </a:r>
          </a:p>
        </p:txBody>
      </p:sp>
      <p:sp>
        <p:nvSpPr>
          <p:cNvPr id="50216" name="AutoShape 40">
            <a:extLst>
              <a:ext uri="{FF2B5EF4-FFF2-40B4-BE49-F238E27FC236}">
                <a16:creationId xmlns:a16="http://schemas.microsoft.com/office/drawing/2014/main" id="{6A61D968-3E01-4353-A006-758B0AE53AC1}"/>
              </a:ext>
            </a:extLst>
          </p:cNvPr>
          <p:cNvSpPr>
            <a:spLocks/>
          </p:cNvSpPr>
          <p:nvPr/>
        </p:nvSpPr>
        <p:spPr bwMode="auto">
          <a:xfrm>
            <a:off x="10864850" y="1928813"/>
            <a:ext cx="566738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7" name="Text Box 41">
            <a:extLst>
              <a:ext uri="{FF2B5EF4-FFF2-40B4-BE49-F238E27FC236}">
                <a16:creationId xmlns:a16="http://schemas.microsoft.com/office/drawing/2014/main" id="{E85F692D-05E2-4706-BD54-841300985F84}"/>
              </a:ext>
            </a:extLst>
          </p:cNvPr>
          <p:cNvSpPr txBox="1">
            <a:spLocks/>
          </p:cNvSpPr>
          <p:nvPr/>
        </p:nvSpPr>
        <p:spPr bwMode="auto">
          <a:xfrm>
            <a:off x="7562850" y="2022475"/>
            <a:ext cx="31734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000"/>
              <a:t>how many are behind you?</a:t>
            </a:r>
          </a:p>
        </p:txBody>
      </p:sp>
      <p:sp>
        <p:nvSpPr>
          <p:cNvPr id="50218" name="AutoShape 42">
            <a:extLst>
              <a:ext uri="{FF2B5EF4-FFF2-40B4-BE49-F238E27FC236}">
                <a16:creationId xmlns:a16="http://schemas.microsoft.com/office/drawing/2014/main" id="{C9DDB8AA-BE38-482C-A065-26DE6AA69EF7}"/>
              </a:ext>
            </a:extLst>
          </p:cNvPr>
          <p:cNvSpPr>
            <a:spLocks/>
          </p:cNvSpPr>
          <p:nvPr/>
        </p:nvSpPr>
        <p:spPr bwMode="auto">
          <a:xfrm>
            <a:off x="10815638" y="1001713"/>
            <a:ext cx="568325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9" name="Text Box 43">
            <a:extLst>
              <a:ext uri="{FF2B5EF4-FFF2-40B4-BE49-F238E27FC236}">
                <a16:creationId xmlns:a16="http://schemas.microsoft.com/office/drawing/2014/main" id="{CFB473F4-F4D6-416B-928D-F3D4ABDBFF93}"/>
              </a:ext>
            </a:extLst>
          </p:cNvPr>
          <p:cNvSpPr txBox="1">
            <a:spLocks/>
          </p:cNvSpPr>
          <p:nvPr/>
        </p:nvSpPr>
        <p:spPr bwMode="auto">
          <a:xfrm>
            <a:off x="7513638" y="1095375"/>
            <a:ext cx="317341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000"/>
              <a:t>how many are behind you?</a:t>
            </a:r>
          </a:p>
        </p:txBody>
      </p:sp>
      <p:sp>
        <p:nvSpPr>
          <p:cNvPr id="50220" name="AutoShape 44">
            <a:extLst>
              <a:ext uri="{FF2B5EF4-FFF2-40B4-BE49-F238E27FC236}">
                <a16:creationId xmlns:a16="http://schemas.microsoft.com/office/drawing/2014/main" id="{85DCD4F0-31FE-4C5D-A500-83A0D97BE517}"/>
              </a:ext>
            </a:extLst>
          </p:cNvPr>
          <p:cNvSpPr>
            <a:spLocks/>
          </p:cNvSpPr>
          <p:nvPr/>
        </p:nvSpPr>
        <p:spPr bwMode="auto">
          <a:xfrm>
            <a:off x="10874375" y="4938713"/>
            <a:ext cx="566738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1" name="Text Box 45">
            <a:extLst>
              <a:ext uri="{FF2B5EF4-FFF2-40B4-BE49-F238E27FC236}">
                <a16:creationId xmlns:a16="http://schemas.microsoft.com/office/drawing/2014/main" id="{EA2EFDFE-EB8C-4AE5-938A-308615746814}"/>
              </a:ext>
            </a:extLst>
          </p:cNvPr>
          <p:cNvSpPr txBox="1">
            <a:spLocks/>
          </p:cNvSpPr>
          <p:nvPr/>
        </p:nvSpPr>
        <p:spPr bwMode="auto">
          <a:xfrm>
            <a:off x="7572375" y="5032375"/>
            <a:ext cx="31734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000"/>
              <a:t>how many are behind you?</a:t>
            </a:r>
          </a:p>
        </p:txBody>
      </p:sp>
      <p:sp>
        <p:nvSpPr>
          <p:cNvPr id="50222" name="Rectangle 46">
            <a:extLst>
              <a:ext uri="{FF2B5EF4-FFF2-40B4-BE49-F238E27FC236}">
                <a16:creationId xmlns:a16="http://schemas.microsoft.com/office/drawing/2014/main" id="{5133308B-82F4-4509-874A-B18EB89B094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52500" y="1887538"/>
            <a:ext cx="6491288" cy="5427662"/>
          </a:xfrm>
        </p:spPr>
        <p:txBody>
          <a:bodyPr anchor="t"/>
          <a:lstStyle/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 dirty="0"/>
              <a:t>Strategy: reframe question as </a:t>
            </a:r>
            <a:r>
              <a:rPr lang="en-US" altLang="en-US" sz="3200" i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“how many students are behind you?”</a:t>
            </a:r>
          </a:p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 dirty="0"/>
              <a:t>Process:</a:t>
            </a:r>
            <a:br>
              <a:rPr lang="en-US" altLang="en-US" sz="3200" dirty="0"/>
            </a:br>
            <a:r>
              <a:rPr lang="en-US" altLang="en-US" sz="32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if</a:t>
            </a:r>
            <a:r>
              <a:rPr lang="en-US" altLang="en-US" sz="3200" dirty="0"/>
              <a:t> nobody is behind you: </a:t>
            </a:r>
            <a:r>
              <a:rPr lang="en-US" altLang="en-US" sz="32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say</a:t>
            </a:r>
            <a:r>
              <a:rPr lang="en-US" altLang="en-US" sz="3200" dirty="0"/>
              <a:t> 0</a:t>
            </a:r>
            <a:br>
              <a:rPr lang="en-US" altLang="en-US" sz="3200" dirty="0"/>
            </a:br>
            <a:r>
              <a:rPr lang="en-US" altLang="en-US" sz="32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else</a:t>
            </a:r>
            <a:r>
              <a:rPr lang="en-US" altLang="en-US" sz="3200" dirty="0"/>
              <a:t>: ask them, </a:t>
            </a:r>
            <a:r>
              <a:rPr lang="en-US" altLang="en-US" sz="32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say</a:t>
            </a:r>
            <a:r>
              <a:rPr lang="en-US" altLang="en-US" sz="3200" dirty="0"/>
              <a:t> their answer+1</a:t>
            </a:r>
          </a:p>
        </p:txBody>
      </p:sp>
      <p:sp>
        <p:nvSpPr>
          <p:cNvPr id="50223" name="AutoShape 47">
            <a:extLst>
              <a:ext uri="{FF2B5EF4-FFF2-40B4-BE49-F238E27FC236}">
                <a16:creationId xmlns:a16="http://schemas.microsoft.com/office/drawing/2014/main" id="{02D279A0-6751-4B51-9DE1-0CD8477F6F6D}"/>
              </a:ext>
            </a:extLst>
          </p:cNvPr>
          <p:cNvSpPr>
            <a:spLocks/>
          </p:cNvSpPr>
          <p:nvPr/>
        </p:nvSpPr>
        <p:spPr bwMode="auto">
          <a:xfrm>
            <a:off x="11569700" y="5205413"/>
            <a:ext cx="736600" cy="642937"/>
          </a:xfrm>
          <a:custGeom>
            <a:avLst/>
            <a:gdLst>
              <a:gd name="T0" fmla="+- 0 10799 797"/>
              <a:gd name="T1" fmla="*/ T0 w 20005"/>
              <a:gd name="T2" fmla="*/ 10800 h 21600"/>
              <a:gd name="T3" fmla="+- 0 10799 797"/>
              <a:gd name="T4" fmla="*/ T3 w 20005"/>
              <a:gd name="T5" fmla="*/ 10800 h 21600"/>
              <a:gd name="T6" fmla="+- 0 10799 797"/>
              <a:gd name="T7" fmla="*/ T6 w 20005"/>
              <a:gd name="T8" fmla="*/ 10800 h 21600"/>
              <a:gd name="T9" fmla="+- 0 10799 797"/>
              <a:gd name="T10" fmla="*/ T9 w 20005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0005" h="21600">
                <a:moveTo>
                  <a:pt x="10002" y="0"/>
                </a:moveTo>
                <a:cubicBezTo>
                  <a:pt x="7466" y="0"/>
                  <a:pt x="5046" y="249"/>
                  <a:pt x="2831" y="696"/>
                </a:cubicBezTo>
                <a:cubicBezTo>
                  <a:pt x="2560" y="752"/>
                  <a:pt x="2390" y="1092"/>
                  <a:pt x="2475" y="1421"/>
                </a:cubicBezTo>
                <a:cubicBezTo>
                  <a:pt x="3678" y="6023"/>
                  <a:pt x="3568" y="11197"/>
                  <a:pt x="3347" y="14224"/>
                </a:cubicBezTo>
                <a:cubicBezTo>
                  <a:pt x="3342" y="14286"/>
                  <a:pt x="3287" y="14310"/>
                  <a:pt x="3247" y="14273"/>
                </a:cubicBezTo>
                <a:cubicBezTo>
                  <a:pt x="2681" y="13683"/>
                  <a:pt x="1077" y="12215"/>
                  <a:pt x="235" y="13412"/>
                </a:cubicBezTo>
                <a:cubicBezTo>
                  <a:pt x="-797" y="14876"/>
                  <a:pt x="1417" y="21575"/>
                  <a:pt x="10002" y="21600"/>
                </a:cubicBezTo>
                <a:cubicBezTo>
                  <a:pt x="18587" y="21581"/>
                  <a:pt x="20803" y="14882"/>
                  <a:pt x="19771" y="13412"/>
                </a:cubicBezTo>
                <a:cubicBezTo>
                  <a:pt x="18929" y="12215"/>
                  <a:pt x="17325" y="13683"/>
                  <a:pt x="16759" y="14273"/>
                </a:cubicBezTo>
                <a:cubicBezTo>
                  <a:pt x="16724" y="14316"/>
                  <a:pt x="16664" y="14286"/>
                  <a:pt x="16659" y="14224"/>
                </a:cubicBezTo>
                <a:cubicBezTo>
                  <a:pt x="16438" y="11197"/>
                  <a:pt x="16328" y="6017"/>
                  <a:pt x="17531" y="1421"/>
                </a:cubicBezTo>
                <a:cubicBezTo>
                  <a:pt x="17616" y="1092"/>
                  <a:pt x="17451" y="752"/>
                  <a:pt x="17175" y="696"/>
                </a:cubicBezTo>
                <a:cubicBezTo>
                  <a:pt x="14955" y="249"/>
                  <a:pt x="12533" y="0"/>
                  <a:pt x="1000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D69C6257-394B-4773-84F8-89682E5537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6491288" cy="1292225"/>
          </a:xfrm>
        </p:spPr>
        <p:txBody>
          <a:bodyPr/>
          <a:lstStyle/>
          <a:p>
            <a:pPr algn="l"/>
            <a:r>
              <a:rPr lang="en-US" altLang="en-US" sz="4800" dirty="0"/>
              <a:t>Recursive Student</a:t>
            </a:r>
            <a:br>
              <a:rPr lang="en-US" altLang="en-US" sz="4800" dirty="0"/>
            </a:br>
            <a:r>
              <a:rPr lang="en-US" altLang="en-US" sz="4800" dirty="0"/>
              <a:t>Counting</a:t>
            </a:r>
          </a:p>
        </p:txBody>
      </p:sp>
      <p:sp>
        <p:nvSpPr>
          <p:cNvPr id="51202" name="Oval 2">
            <a:extLst>
              <a:ext uri="{FF2B5EF4-FFF2-40B4-BE49-F238E27FC236}">
                <a16:creationId xmlns:a16="http://schemas.microsoft.com/office/drawing/2014/main" id="{149F64FF-EFBA-430C-8458-76C76B701CC9}"/>
              </a:ext>
            </a:extLst>
          </p:cNvPr>
          <p:cNvSpPr>
            <a:spLocks/>
          </p:cNvSpPr>
          <p:nvPr/>
        </p:nvSpPr>
        <p:spPr bwMode="auto">
          <a:xfrm>
            <a:off x="11569700" y="4283075"/>
            <a:ext cx="736600" cy="736600"/>
          </a:xfrm>
          <a:prstGeom prst="ellipse">
            <a:avLst/>
          </a:prstGeom>
          <a:noFill/>
          <a:ln w="508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1203" name="Oval 3">
            <a:extLst>
              <a:ext uri="{FF2B5EF4-FFF2-40B4-BE49-F238E27FC236}">
                <a16:creationId xmlns:a16="http://schemas.microsoft.com/office/drawing/2014/main" id="{776D0B61-55C0-4EED-9CD0-EBAA5186FFC0}"/>
              </a:ext>
            </a:extLst>
          </p:cNvPr>
          <p:cNvSpPr>
            <a:spLocks/>
          </p:cNvSpPr>
          <p:nvPr/>
        </p:nvSpPr>
        <p:spPr bwMode="auto">
          <a:xfrm>
            <a:off x="11696700" y="4410075"/>
            <a:ext cx="174625" cy="174625"/>
          </a:xfrm>
          <a:prstGeom prst="ellipse">
            <a:avLst/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1204" name="Oval 4">
            <a:extLst>
              <a:ext uri="{FF2B5EF4-FFF2-40B4-BE49-F238E27FC236}">
                <a16:creationId xmlns:a16="http://schemas.microsoft.com/office/drawing/2014/main" id="{3B9B3A1F-FB3D-4493-8C9F-EB4BE8F6772A}"/>
              </a:ext>
            </a:extLst>
          </p:cNvPr>
          <p:cNvSpPr>
            <a:spLocks/>
          </p:cNvSpPr>
          <p:nvPr/>
        </p:nvSpPr>
        <p:spPr bwMode="auto">
          <a:xfrm>
            <a:off x="11988800" y="4410075"/>
            <a:ext cx="174625" cy="174625"/>
          </a:xfrm>
          <a:prstGeom prst="ellipse">
            <a:avLst/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1205" name="AutoShape 5">
            <a:extLst>
              <a:ext uri="{FF2B5EF4-FFF2-40B4-BE49-F238E27FC236}">
                <a16:creationId xmlns:a16="http://schemas.microsoft.com/office/drawing/2014/main" id="{B1409E3F-EED4-4E52-8DE1-B853C5C3E189}"/>
              </a:ext>
            </a:extLst>
          </p:cNvPr>
          <p:cNvSpPr>
            <a:spLocks/>
          </p:cNvSpPr>
          <p:nvPr/>
        </p:nvSpPr>
        <p:spPr bwMode="auto">
          <a:xfrm>
            <a:off x="11706225" y="4703763"/>
            <a:ext cx="461963" cy="184150"/>
          </a:xfrm>
          <a:custGeom>
            <a:avLst/>
            <a:gdLst>
              <a:gd name="T0" fmla="*/ 10800 w 21600"/>
              <a:gd name="T1" fmla="*/ 8100 h 16200"/>
              <a:gd name="T2" fmla="*/ 10800 w 21600"/>
              <a:gd name="T3" fmla="*/ 8100 h 16200"/>
              <a:gd name="T4" fmla="*/ 10800 w 21600"/>
              <a:gd name="T5" fmla="*/ 8100 h 16200"/>
              <a:gd name="T6" fmla="*/ 10800 w 21600"/>
              <a:gd name="T7" fmla="*/ 8100 h 16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16200">
                <a:moveTo>
                  <a:pt x="21600" y="0"/>
                </a:moveTo>
                <a:cubicBezTo>
                  <a:pt x="14880" y="21500"/>
                  <a:pt x="7680" y="21600"/>
                  <a:pt x="0" y="300"/>
                </a:cubicBezTo>
              </a:path>
            </a:pathLst>
          </a:custGeom>
          <a:noFill/>
          <a:ln w="254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206" name="Group 6">
            <a:extLst>
              <a:ext uri="{FF2B5EF4-FFF2-40B4-BE49-F238E27FC236}">
                <a16:creationId xmlns:a16="http://schemas.microsoft.com/office/drawing/2014/main" id="{2ACE20C0-ECF1-43F5-BA8E-5383E69F329D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3359150"/>
            <a:ext cx="736600" cy="736600"/>
            <a:chOff x="0" y="0"/>
            <a:chExt cx="736948" cy="736948"/>
          </a:xfrm>
        </p:grpSpPr>
        <p:sp>
          <p:nvSpPr>
            <p:cNvPr id="51207" name="Oval 7">
              <a:extLst>
                <a:ext uri="{FF2B5EF4-FFF2-40B4-BE49-F238E27FC236}">
                  <a16:creationId xmlns:a16="http://schemas.microsoft.com/office/drawing/2014/main" id="{5CEA0583-5836-43A0-9A61-76AB884A0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1208" name="Oval 8">
              <a:extLst>
                <a:ext uri="{FF2B5EF4-FFF2-40B4-BE49-F238E27FC236}">
                  <a16:creationId xmlns:a16="http://schemas.microsoft.com/office/drawing/2014/main" id="{7AC36127-C1EB-43F8-8F97-FAB639889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1209" name="Oval 9">
              <a:extLst>
                <a:ext uri="{FF2B5EF4-FFF2-40B4-BE49-F238E27FC236}">
                  <a16:creationId xmlns:a16="http://schemas.microsoft.com/office/drawing/2014/main" id="{8FED6888-1416-47FB-A231-2C3AD52C8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1210" name="AutoShape 10">
              <a:extLst>
                <a:ext uri="{FF2B5EF4-FFF2-40B4-BE49-F238E27FC236}">
                  <a16:creationId xmlns:a16="http://schemas.microsoft.com/office/drawing/2014/main" id="{D07857AB-1CFC-4DE2-8FEE-24ED15720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11" name="Group 11">
            <a:extLst>
              <a:ext uri="{FF2B5EF4-FFF2-40B4-BE49-F238E27FC236}">
                <a16:creationId xmlns:a16="http://schemas.microsoft.com/office/drawing/2014/main" id="{A2E05940-CFC6-43BE-9FA2-9F215B84012E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2435225"/>
            <a:ext cx="736600" cy="736600"/>
            <a:chOff x="0" y="0"/>
            <a:chExt cx="736948" cy="736948"/>
          </a:xfrm>
        </p:grpSpPr>
        <p:sp>
          <p:nvSpPr>
            <p:cNvPr id="51212" name="Oval 12">
              <a:extLst>
                <a:ext uri="{FF2B5EF4-FFF2-40B4-BE49-F238E27FC236}">
                  <a16:creationId xmlns:a16="http://schemas.microsoft.com/office/drawing/2014/main" id="{81333729-62D6-4F92-8FC0-64635A37B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1213" name="Oval 13">
              <a:extLst>
                <a:ext uri="{FF2B5EF4-FFF2-40B4-BE49-F238E27FC236}">
                  <a16:creationId xmlns:a16="http://schemas.microsoft.com/office/drawing/2014/main" id="{AE9D13EB-974F-4A57-972C-F4EA70247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1214" name="Oval 14">
              <a:extLst>
                <a:ext uri="{FF2B5EF4-FFF2-40B4-BE49-F238E27FC236}">
                  <a16:creationId xmlns:a16="http://schemas.microsoft.com/office/drawing/2014/main" id="{DD6DEE3B-0677-43C9-99CE-25D0655E3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1215" name="AutoShape 15">
              <a:extLst>
                <a:ext uri="{FF2B5EF4-FFF2-40B4-BE49-F238E27FC236}">
                  <a16:creationId xmlns:a16="http://schemas.microsoft.com/office/drawing/2014/main" id="{8B1A356E-E3AB-437F-AEB8-63BAAA510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16" name="Group 16">
            <a:extLst>
              <a:ext uri="{FF2B5EF4-FFF2-40B4-BE49-F238E27FC236}">
                <a16:creationId xmlns:a16="http://schemas.microsoft.com/office/drawing/2014/main" id="{2E93D91D-41B8-460D-B418-F240B044D493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1511300"/>
            <a:ext cx="736600" cy="738188"/>
            <a:chOff x="0" y="0"/>
            <a:chExt cx="736948" cy="736948"/>
          </a:xfrm>
        </p:grpSpPr>
        <p:sp>
          <p:nvSpPr>
            <p:cNvPr id="51217" name="Oval 17">
              <a:extLst>
                <a:ext uri="{FF2B5EF4-FFF2-40B4-BE49-F238E27FC236}">
                  <a16:creationId xmlns:a16="http://schemas.microsoft.com/office/drawing/2014/main" id="{77D63CEE-E10A-441A-B6C0-51F2BB45C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1218" name="Oval 18">
              <a:extLst>
                <a:ext uri="{FF2B5EF4-FFF2-40B4-BE49-F238E27FC236}">
                  <a16:creationId xmlns:a16="http://schemas.microsoft.com/office/drawing/2014/main" id="{0AD3C333-8837-4E6D-A4B9-FFFE837CE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1219" name="Oval 19">
              <a:extLst>
                <a:ext uri="{FF2B5EF4-FFF2-40B4-BE49-F238E27FC236}">
                  <a16:creationId xmlns:a16="http://schemas.microsoft.com/office/drawing/2014/main" id="{9137023E-220F-4EF3-97D8-1D7E54761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1220" name="AutoShape 20">
              <a:extLst>
                <a:ext uri="{FF2B5EF4-FFF2-40B4-BE49-F238E27FC236}">
                  <a16:creationId xmlns:a16="http://schemas.microsoft.com/office/drawing/2014/main" id="{6C5EE244-44E8-40E7-AFA7-CE3142C1A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21" name="Group 21">
            <a:extLst>
              <a:ext uri="{FF2B5EF4-FFF2-40B4-BE49-F238E27FC236}">
                <a16:creationId xmlns:a16="http://schemas.microsoft.com/office/drawing/2014/main" id="{4D72684E-95BD-4C11-A303-019D5E628EF1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588963"/>
            <a:ext cx="736600" cy="736600"/>
            <a:chOff x="0" y="0"/>
            <a:chExt cx="736948" cy="736948"/>
          </a:xfrm>
        </p:grpSpPr>
        <p:sp>
          <p:nvSpPr>
            <p:cNvPr id="51222" name="Oval 22">
              <a:extLst>
                <a:ext uri="{FF2B5EF4-FFF2-40B4-BE49-F238E27FC236}">
                  <a16:creationId xmlns:a16="http://schemas.microsoft.com/office/drawing/2014/main" id="{0848758B-4DCC-443A-9F32-7570F1B4A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1223" name="Oval 23">
              <a:extLst>
                <a:ext uri="{FF2B5EF4-FFF2-40B4-BE49-F238E27FC236}">
                  <a16:creationId xmlns:a16="http://schemas.microsoft.com/office/drawing/2014/main" id="{6F89A7AC-378C-411C-8054-FDE150A3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1224" name="Oval 24">
              <a:extLst>
                <a:ext uri="{FF2B5EF4-FFF2-40B4-BE49-F238E27FC236}">
                  <a16:creationId xmlns:a16="http://schemas.microsoft.com/office/drawing/2014/main" id="{46BBE87F-E8F9-434C-AFC6-5D8FCFF35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1225" name="AutoShape 25">
              <a:extLst>
                <a:ext uri="{FF2B5EF4-FFF2-40B4-BE49-F238E27FC236}">
                  <a16:creationId xmlns:a16="http://schemas.microsoft.com/office/drawing/2014/main" id="{53264A11-BE53-41E9-A52A-373B58D68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26" name="Group 26">
            <a:extLst>
              <a:ext uri="{FF2B5EF4-FFF2-40B4-BE49-F238E27FC236}">
                <a16:creationId xmlns:a16="http://schemas.microsoft.com/office/drawing/2014/main" id="{D6A6D310-11A7-4A01-837A-C159B3E31D33}"/>
              </a:ext>
            </a:extLst>
          </p:cNvPr>
          <p:cNvGrpSpPr>
            <a:grpSpLocks/>
          </p:cNvGrpSpPr>
          <p:nvPr/>
        </p:nvGrpSpPr>
        <p:grpSpPr bwMode="auto">
          <a:xfrm>
            <a:off x="11531600" y="5743575"/>
            <a:ext cx="963613" cy="1639888"/>
            <a:chOff x="0" y="0"/>
            <a:chExt cx="964034" cy="1639020"/>
          </a:xfrm>
        </p:grpSpPr>
        <p:sp>
          <p:nvSpPr>
            <p:cNvPr id="51227" name="Oval 27">
              <a:extLst>
                <a:ext uri="{FF2B5EF4-FFF2-40B4-BE49-F238E27FC236}">
                  <a16:creationId xmlns:a16="http://schemas.microsoft.com/office/drawing/2014/main" id="{BB0A3BE8-1222-47FE-A765-410870AE4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32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1228" name="Line 28">
              <a:extLst>
                <a:ext uri="{FF2B5EF4-FFF2-40B4-BE49-F238E27FC236}">
                  <a16:creationId xmlns:a16="http://schemas.microsoft.com/office/drawing/2014/main" id="{2C48C8E1-7BDE-47B6-A6EA-10A26BED6F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831" y="744785"/>
              <a:ext cx="1" cy="63555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51229" name="Line 29">
              <a:extLst>
                <a:ext uri="{FF2B5EF4-FFF2-40B4-BE49-F238E27FC236}">
                  <a16:creationId xmlns:a16="http://schemas.microsoft.com/office/drawing/2014/main" id="{CED7D2C5-F389-41EF-969F-7E7794A484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0" y="746311"/>
              <a:ext cx="430832" cy="430833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51230" name="Line 30">
              <a:extLst>
                <a:ext uri="{FF2B5EF4-FFF2-40B4-BE49-F238E27FC236}">
                  <a16:creationId xmlns:a16="http://schemas.microsoft.com/office/drawing/2014/main" id="{0D7CB22F-FCCF-44D4-AA29-0C29DE28BE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800" y="770743"/>
              <a:ext cx="532234" cy="38196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51231" name="Line 31">
              <a:extLst>
                <a:ext uri="{FF2B5EF4-FFF2-40B4-BE49-F238E27FC236}">
                  <a16:creationId xmlns:a16="http://schemas.microsoft.com/office/drawing/2014/main" id="{960CBE90-7266-4C21-B5C6-B7096D46AC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1800" y="1368611"/>
              <a:ext cx="270409" cy="27040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51232" name="Line 32">
              <a:extLst>
                <a:ext uri="{FF2B5EF4-FFF2-40B4-BE49-F238E27FC236}">
                  <a16:creationId xmlns:a16="http://schemas.microsoft.com/office/drawing/2014/main" id="{AD972DF2-0EA3-4031-BBBF-D83BD3952A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843" y="1368611"/>
              <a:ext cx="222958" cy="260536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</p:grpSp>
      <p:sp>
        <p:nvSpPr>
          <p:cNvPr id="51233" name="Rectangle 33">
            <a:extLst>
              <a:ext uri="{FF2B5EF4-FFF2-40B4-BE49-F238E27FC236}">
                <a16:creationId xmlns:a16="http://schemas.microsoft.com/office/drawing/2014/main" id="{B7AC5A0A-F3A0-4199-BD12-36BB9B4F3087}"/>
              </a:ext>
            </a:extLst>
          </p:cNvPr>
          <p:cNvSpPr>
            <a:spLocks/>
          </p:cNvSpPr>
          <p:nvPr/>
        </p:nvSpPr>
        <p:spPr bwMode="auto">
          <a:xfrm>
            <a:off x="7620000" y="49213"/>
            <a:ext cx="4978400" cy="90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1234" name="Text Box 34">
            <a:extLst>
              <a:ext uri="{FF2B5EF4-FFF2-40B4-BE49-F238E27FC236}">
                <a16:creationId xmlns:a16="http://schemas.microsoft.com/office/drawing/2014/main" id="{5027EC60-6BA1-48C1-8109-E69C85184BBF}"/>
              </a:ext>
            </a:extLst>
          </p:cNvPr>
          <p:cNvSpPr txBox="1">
            <a:spLocks/>
          </p:cNvSpPr>
          <p:nvPr/>
        </p:nvSpPr>
        <p:spPr bwMode="auto">
          <a:xfrm>
            <a:off x="4416425" y="8540750"/>
            <a:ext cx="417036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1000"/>
              <a:t>Example from https://courses.cs.washington.edu/courses/cse143/17au/</a:t>
            </a:r>
          </a:p>
        </p:txBody>
      </p:sp>
      <p:sp>
        <p:nvSpPr>
          <p:cNvPr id="51235" name="Rectangle 35">
            <a:extLst>
              <a:ext uri="{FF2B5EF4-FFF2-40B4-BE49-F238E27FC236}">
                <a16:creationId xmlns:a16="http://schemas.microsoft.com/office/drawing/2014/main" id="{405E0DDA-1F93-46B7-85B3-BD64AC535F1E}"/>
              </a:ext>
            </a:extLst>
          </p:cNvPr>
          <p:cNvSpPr>
            <a:spLocks/>
          </p:cNvSpPr>
          <p:nvPr/>
        </p:nvSpPr>
        <p:spPr bwMode="auto">
          <a:xfrm>
            <a:off x="11453813" y="884238"/>
            <a:ext cx="1120775" cy="2389187"/>
          </a:xfrm>
          <a:prstGeom prst="rect">
            <a:avLst/>
          </a:prstGeom>
          <a:gradFill rotWithShape="0">
            <a:gsLst>
              <a:gs pos="0">
                <a:srgbClr val="FFFFFF">
                  <a:alpha val="70258"/>
                </a:srgbClr>
              </a:gs>
              <a:gs pos="100000">
                <a:srgbClr val="FFFFFF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1236" name="AutoShape 36">
            <a:extLst>
              <a:ext uri="{FF2B5EF4-FFF2-40B4-BE49-F238E27FC236}">
                <a16:creationId xmlns:a16="http://schemas.microsoft.com/office/drawing/2014/main" id="{32185E03-CB5F-4414-9C66-6E1D51970101}"/>
              </a:ext>
            </a:extLst>
          </p:cNvPr>
          <p:cNvSpPr>
            <a:spLocks/>
          </p:cNvSpPr>
          <p:nvPr/>
        </p:nvSpPr>
        <p:spPr bwMode="auto">
          <a:xfrm>
            <a:off x="10864850" y="3783013"/>
            <a:ext cx="566738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7" name="Text Box 37">
            <a:extLst>
              <a:ext uri="{FF2B5EF4-FFF2-40B4-BE49-F238E27FC236}">
                <a16:creationId xmlns:a16="http://schemas.microsoft.com/office/drawing/2014/main" id="{7F4DC922-4B5F-45A4-B48D-E693D0A89A43}"/>
              </a:ext>
            </a:extLst>
          </p:cNvPr>
          <p:cNvSpPr txBox="1">
            <a:spLocks/>
          </p:cNvSpPr>
          <p:nvPr/>
        </p:nvSpPr>
        <p:spPr bwMode="auto">
          <a:xfrm>
            <a:off x="7562850" y="3876675"/>
            <a:ext cx="31734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000"/>
              <a:t>how many are behind you?</a:t>
            </a:r>
          </a:p>
        </p:txBody>
      </p:sp>
      <p:sp>
        <p:nvSpPr>
          <p:cNvPr id="51238" name="AutoShape 38">
            <a:extLst>
              <a:ext uri="{FF2B5EF4-FFF2-40B4-BE49-F238E27FC236}">
                <a16:creationId xmlns:a16="http://schemas.microsoft.com/office/drawing/2014/main" id="{9E440833-B627-4287-98DB-23EEEAEBF136}"/>
              </a:ext>
            </a:extLst>
          </p:cNvPr>
          <p:cNvSpPr>
            <a:spLocks/>
          </p:cNvSpPr>
          <p:nvPr/>
        </p:nvSpPr>
        <p:spPr bwMode="auto">
          <a:xfrm>
            <a:off x="10874375" y="2855913"/>
            <a:ext cx="566738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9" name="Text Box 39">
            <a:extLst>
              <a:ext uri="{FF2B5EF4-FFF2-40B4-BE49-F238E27FC236}">
                <a16:creationId xmlns:a16="http://schemas.microsoft.com/office/drawing/2014/main" id="{9CFB0E33-7CF6-4E83-A4AE-712A218183B1}"/>
              </a:ext>
            </a:extLst>
          </p:cNvPr>
          <p:cNvSpPr txBox="1">
            <a:spLocks/>
          </p:cNvSpPr>
          <p:nvPr/>
        </p:nvSpPr>
        <p:spPr bwMode="auto">
          <a:xfrm>
            <a:off x="7572375" y="2949575"/>
            <a:ext cx="31734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000"/>
              <a:t>how many are behind you?</a:t>
            </a:r>
          </a:p>
        </p:txBody>
      </p:sp>
      <p:sp>
        <p:nvSpPr>
          <p:cNvPr id="51240" name="AutoShape 40">
            <a:extLst>
              <a:ext uri="{FF2B5EF4-FFF2-40B4-BE49-F238E27FC236}">
                <a16:creationId xmlns:a16="http://schemas.microsoft.com/office/drawing/2014/main" id="{C53AA748-A1F7-4852-9497-020A268389B6}"/>
              </a:ext>
            </a:extLst>
          </p:cNvPr>
          <p:cNvSpPr>
            <a:spLocks/>
          </p:cNvSpPr>
          <p:nvPr/>
        </p:nvSpPr>
        <p:spPr bwMode="auto">
          <a:xfrm>
            <a:off x="10864850" y="1928813"/>
            <a:ext cx="566738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1" name="Text Box 41">
            <a:extLst>
              <a:ext uri="{FF2B5EF4-FFF2-40B4-BE49-F238E27FC236}">
                <a16:creationId xmlns:a16="http://schemas.microsoft.com/office/drawing/2014/main" id="{B2B1D248-01A3-4E86-9DAD-5CBF01607788}"/>
              </a:ext>
            </a:extLst>
          </p:cNvPr>
          <p:cNvSpPr txBox="1">
            <a:spLocks/>
          </p:cNvSpPr>
          <p:nvPr/>
        </p:nvSpPr>
        <p:spPr bwMode="auto">
          <a:xfrm>
            <a:off x="7562850" y="2022475"/>
            <a:ext cx="31734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000"/>
              <a:t>how many are behind you?</a:t>
            </a:r>
          </a:p>
        </p:txBody>
      </p:sp>
      <p:sp>
        <p:nvSpPr>
          <p:cNvPr id="51242" name="AutoShape 42">
            <a:extLst>
              <a:ext uri="{FF2B5EF4-FFF2-40B4-BE49-F238E27FC236}">
                <a16:creationId xmlns:a16="http://schemas.microsoft.com/office/drawing/2014/main" id="{F4BE26C5-CF68-41B5-B474-0F4BBA25C7B5}"/>
              </a:ext>
            </a:extLst>
          </p:cNvPr>
          <p:cNvSpPr>
            <a:spLocks/>
          </p:cNvSpPr>
          <p:nvPr/>
        </p:nvSpPr>
        <p:spPr bwMode="auto">
          <a:xfrm>
            <a:off x="10815638" y="1001713"/>
            <a:ext cx="568325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3" name="Text Box 43">
            <a:extLst>
              <a:ext uri="{FF2B5EF4-FFF2-40B4-BE49-F238E27FC236}">
                <a16:creationId xmlns:a16="http://schemas.microsoft.com/office/drawing/2014/main" id="{A72B6754-83C9-4A33-A9E4-B206ADFF99EB}"/>
              </a:ext>
            </a:extLst>
          </p:cNvPr>
          <p:cNvSpPr txBox="1">
            <a:spLocks/>
          </p:cNvSpPr>
          <p:nvPr/>
        </p:nvSpPr>
        <p:spPr bwMode="auto">
          <a:xfrm>
            <a:off x="10336213" y="1092200"/>
            <a:ext cx="3968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000"/>
              <a:t>20</a:t>
            </a:r>
          </a:p>
        </p:txBody>
      </p:sp>
      <p:sp>
        <p:nvSpPr>
          <p:cNvPr id="51244" name="AutoShape 44">
            <a:extLst>
              <a:ext uri="{FF2B5EF4-FFF2-40B4-BE49-F238E27FC236}">
                <a16:creationId xmlns:a16="http://schemas.microsoft.com/office/drawing/2014/main" id="{5FB38366-4D1A-4FF8-B169-E4A597ED9547}"/>
              </a:ext>
            </a:extLst>
          </p:cNvPr>
          <p:cNvSpPr>
            <a:spLocks/>
          </p:cNvSpPr>
          <p:nvPr/>
        </p:nvSpPr>
        <p:spPr bwMode="auto">
          <a:xfrm>
            <a:off x="10874375" y="4938713"/>
            <a:ext cx="566738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5" name="Text Box 45">
            <a:extLst>
              <a:ext uri="{FF2B5EF4-FFF2-40B4-BE49-F238E27FC236}">
                <a16:creationId xmlns:a16="http://schemas.microsoft.com/office/drawing/2014/main" id="{8E70EAE2-EDA6-48B5-B2EE-87EA4497611A}"/>
              </a:ext>
            </a:extLst>
          </p:cNvPr>
          <p:cNvSpPr txBox="1">
            <a:spLocks/>
          </p:cNvSpPr>
          <p:nvPr/>
        </p:nvSpPr>
        <p:spPr bwMode="auto">
          <a:xfrm>
            <a:off x="7572375" y="5032375"/>
            <a:ext cx="31734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000"/>
              <a:t>how many are behind you?</a:t>
            </a:r>
          </a:p>
        </p:txBody>
      </p:sp>
      <p:sp>
        <p:nvSpPr>
          <p:cNvPr id="51246" name="Rectangle 46">
            <a:extLst>
              <a:ext uri="{FF2B5EF4-FFF2-40B4-BE49-F238E27FC236}">
                <a16:creationId xmlns:a16="http://schemas.microsoft.com/office/drawing/2014/main" id="{BE63AC98-1867-4810-9A65-F3E3630E39C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52500" y="1887538"/>
            <a:ext cx="6491288" cy="5427662"/>
          </a:xfrm>
        </p:spPr>
        <p:txBody>
          <a:bodyPr anchor="t"/>
          <a:lstStyle/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 dirty="0"/>
              <a:t>Strategy: reframe question as </a:t>
            </a:r>
            <a:r>
              <a:rPr lang="en-US" altLang="en-US" sz="3200" i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“how many students are behind you?”</a:t>
            </a:r>
          </a:p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 dirty="0"/>
              <a:t>Process:</a:t>
            </a:r>
            <a:br>
              <a:rPr lang="en-US" altLang="en-US" sz="3200" dirty="0"/>
            </a:br>
            <a:r>
              <a:rPr lang="en-US" altLang="en-US" sz="32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if</a:t>
            </a:r>
            <a:r>
              <a:rPr lang="en-US" altLang="en-US" sz="3200" dirty="0"/>
              <a:t> nobody is behind you: </a:t>
            </a:r>
            <a:r>
              <a:rPr lang="en-US" altLang="en-US" sz="32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say</a:t>
            </a:r>
            <a:r>
              <a:rPr lang="en-US" altLang="en-US" sz="3200" dirty="0"/>
              <a:t> 0</a:t>
            </a:r>
            <a:br>
              <a:rPr lang="en-US" altLang="en-US" sz="3200" dirty="0"/>
            </a:br>
            <a:r>
              <a:rPr lang="en-US" altLang="en-US" sz="32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else</a:t>
            </a:r>
            <a:r>
              <a:rPr lang="en-US" altLang="en-US" sz="3200" dirty="0"/>
              <a:t>: ask them, </a:t>
            </a:r>
            <a:r>
              <a:rPr lang="en-US" altLang="en-US" sz="32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say</a:t>
            </a:r>
            <a:r>
              <a:rPr lang="en-US" altLang="en-US" sz="3200" dirty="0"/>
              <a:t> their answer+1</a:t>
            </a:r>
          </a:p>
        </p:txBody>
      </p:sp>
      <p:sp>
        <p:nvSpPr>
          <p:cNvPr id="51247" name="AutoShape 47">
            <a:extLst>
              <a:ext uri="{FF2B5EF4-FFF2-40B4-BE49-F238E27FC236}">
                <a16:creationId xmlns:a16="http://schemas.microsoft.com/office/drawing/2014/main" id="{C1CF5879-E380-4C93-9B59-793A85845E29}"/>
              </a:ext>
            </a:extLst>
          </p:cNvPr>
          <p:cNvSpPr>
            <a:spLocks/>
          </p:cNvSpPr>
          <p:nvPr/>
        </p:nvSpPr>
        <p:spPr bwMode="auto">
          <a:xfrm>
            <a:off x="11569700" y="5205413"/>
            <a:ext cx="736600" cy="642937"/>
          </a:xfrm>
          <a:custGeom>
            <a:avLst/>
            <a:gdLst>
              <a:gd name="T0" fmla="+- 0 10799 797"/>
              <a:gd name="T1" fmla="*/ T0 w 20005"/>
              <a:gd name="T2" fmla="*/ 10800 h 21600"/>
              <a:gd name="T3" fmla="+- 0 10799 797"/>
              <a:gd name="T4" fmla="*/ T3 w 20005"/>
              <a:gd name="T5" fmla="*/ 10800 h 21600"/>
              <a:gd name="T6" fmla="+- 0 10799 797"/>
              <a:gd name="T7" fmla="*/ T6 w 20005"/>
              <a:gd name="T8" fmla="*/ 10800 h 21600"/>
              <a:gd name="T9" fmla="+- 0 10799 797"/>
              <a:gd name="T10" fmla="*/ T9 w 20005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0005" h="21600">
                <a:moveTo>
                  <a:pt x="10002" y="0"/>
                </a:moveTo>
                <a:cubicBezTo>
                  <a:pt x="7466" y="0"/>
                  <a:pt x="5046" y="249"/>
                  <a:pt x="2831" y="696"/>
                </a:cubicBezTo>
                <a:cubicBezTo>
                  <a:pt x="2560" y="752"/>
                  <a:pt x="2390" y="1092"/>
                  <a:pt x="2475" y="1421"/>
                </a:cubicBezTo>
                <a:cubicBezTo>
                  <a:pt x="3678" y="6023"/>
                  <a:pt x="3568" y="11197"/>
                  <a:pt x="3347" y="14224"/>
                </a:cubicBezTo>
                <a:cubicBezTo>
                  <a:pt x="3342" y="14286"/>
                  <a:pt x="3287" y="14310"/>
                  <a:pt x="3247" y="14273"/>
                </a:cubicBezTo>
                <a:cubicBezTo>
                  <a:pt x="2681" y="13683"/>
                  <a:pt x="1077" y="12215"/>
                  <a:pt x="235" y="13412"/>
                </a:cubicBezTo>
                <a:cubicBezTo>
                  <a:pt x="-797" y="14876"/>
                  <a:pt x="1417" y="21575"/>
                  <a:pt x="10002" y="21600"/>
                </a:cubicBezTo>
                <a:cubicBezTo>
                  <a:pt x="18587" y="21581"/>
                  <a:pt x="20803" y="14882"/>
                  <a:pt x="19771" y="13412"/>
                </a:cubicBezTo>
                <a:cubicBezTo>
                  <a:pt x="18929" y="12215"/>
                  <a:pt x="17325" y="13683"/>
                  <a:pt x="16759" y="14273"/>
                </a:cubicBezTo>
                <a:cubicBezTo>
                  <a:pt x="16724" y="14316"/>
                  <a:pt x="16664" y="14286"/>
                  <a:pt x="16659" y="14224"/>
                </a:cubicBezTo>
                <a:cubicBezTo>
                  <a:pt x="16438" y="11197"/>
                  <a:pt x="16328" y="6017"/>
                  <a:pt x="17531" y="1421"/>
                </a:cubicBezTo>
                <a:cubicBezTo>
                  <a:pt x="17616" y="1092"/>
                  <a:pt x="17451" y="752"/>
                  <a:pt x="17175" y="696"/>
                </a:cubicBezTo>
                <a:cubicBezTo>
                  <a:pt x="14955" y="249"/>
                  <a:pt x="12533" y="0"/>
                  <a:pt x="1000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1987C048-324B-4502-AFEE-26CE7062B4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6491288" cy="1292225"/>
          </a:xfrm>
        </p:spPr>
        <p:txBody>
          <a:bodyPr/>
          <a:lstStyle/>
          <a:p>
            <a:pPr algn="l"/>
            <a:r>
              <a:rPr lang="en-US" altLang="en-US" sz="4800" dirty="0"/>
              <a:t>Recursive Student</a:t>
            </a:r>
            <a:br>
              <a:rPr lang="en-US" altLang="en-US" sz="4800" dirty="0"/>
            </a:br>
            <a:r>
              <a:rPr lang="en-US" altLang="en-US" sz="4800" dirty="0"/>
              <a:t>Counting</a:t>
            </a:r>
          </a:p>
        </p:txBody>
      </p:sp>
      <p:sp>
        <p:nvSpPr>
          <p:cNvPr id="52226" name="Oval 2">
            <a:extLst>
              <a:ext uri="{FF2B5EF4-FFF2-40B4-BE49-F238E27FC236}">
                <a16:creationId xmlns:a16="http://schemas.microsoft.com/office/drawing/2014/main" id="{ECC19455-5CFF-4318-9895-BC92545A971C}"/>
              </a:ext>
            </a:extLst>
          </p:cNvPr>
          <p:cNvSpPr>
            <a:spLocks/>
          </p:cNvSpPr>
          <p:nvPr/>
        </p:nvSpPr>
        <p:spPr bwMode="auto">
          <a:xfrm>
            <a:off x="11569700" y="4283075"/>
            <a:ext cx="736600" cy="736600"/>
          </a:xfrm>
          <a:prstGeom prst="ellipse">
            <a:avLst/>
          </a:prstGeom>
          <a:noFill/>
          <a:ln w="508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2227" name="Oval 3">
            <a:extLst>
              <a:ext uri="{FF2B5EF4-FFF2-40B4-BE49-F238E27FC236}">
                <a16:creationId xmlns:a16="http://schemas.microsoft.com/office/drawing/2014/main" id="{E2E8DF1D-BC8B-4D57-B287-4339F8EF7CC8}"/>
              </a:ext>
            </a:extLst>
          </p:cNvPr>
          <p:cNvSpPr>
            <a:spLocks/>
          </p:cNvSpPr>
          <p:nvPr/>
        </p:nvSpPr>
        <p:spPr bwMode="auto">
          <a:xfrm>
            <a:off x="11696700" y="4410075"/>
            <a:ext cx="174625" cy="174625"/>
          </a:xfrm>
          <a:prstGeom prst="ellipse">
            <a:avLst/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2228" name="Oval 4">
            <a:extLst>
              <a:ext uri="{FF2B5EF4-FFF2-40B4-BE49-F238E27FC236}">
                <a16:creationId xmlns:a16="http://schemas.microsoft.com/office/drawing/2014/main" id="{7019B808-9555-4797-B99F-F39EE13A7F97}"/>
              </a:ext>
            </a:extLst>
          </p:cNvPr>
          <p:cNvSpPr>
            <a:spLocks/>
          </p:cNvSpPr>
          <p:nvPr/>
        </p:nvSpPr>
        <p:spPr bwMode="auto">
          <a:xfrm>
            <a:off x="11988800" y="4410075"/>
            <a:ext cx="174625" cy="174625"/>
          </a:xfrm>
          <a:prstGeom prst="ellipse">
            <a:avLst/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2229" name="AutoShape 5">
            <a:extLst>
              <a:ext uri="{FF2B5EF4-FFF2-40B4-BE49-F238E27FC236}">
                <a16:creationId xmlns:a16="http://schemas.microsoft.com/office/drawing/2014/main" id="{C823352C-B3D9-4021-92A0-102D0D8B1431}"/>
              </a:ext>
            </a:extLst>
          </p:cNvPr>
          <p:cNvSpPr>
            <a:spLocks/>
          </p:cNvSpPr>
          <p:nvPr/>
        </p:nvSpPr>
        <p:spPr bwMode="auto">
          <a:xfrm>
            <a:off x="11706225" y="4703763"/>
            <a:ext cx="461963" cy="184150"/>
          </a:xfrm>
          <a:custGeom>
            <a:avLst/>
            <a:gdLst>
              <a:gd name="T0" fmla="*/ 10800 w 21600"/>
              <a:gd name="T1" fmla="*/ 8100 h 16200"/>
              <a:gd name="T2" fmla="*/ 10800 w 21600"/>
              <a:gd name="T3" fmla="*/ 8100 h 16200"/>
              <a:gd name="T4" fmla="*/ 10800 w 21600"/>
              <a:gd name="T5" fmla="*/ 8100 h 16200"/>
              <a:gd name="T6" fmla="*/ 10800 w 21600"/>
              <a:gd name="T7" fmla="*/ 8100 h 16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16200">
                <a:moveTo>
                  <a:pt x="21600" y="0"/>
                </a:moveTo>
                <a:cubicBezTo>
                  <a:pt x="14880" y="21500"/>
                  <a:pt x="7680" y="21600"/>
                  <a:pt x="0" y="300"/>
                </a:cubicBezTo>
              </a:path>
            </a:pathLst>
          </a:custGeom>
          <a:noFill/>
          <a:ln w="254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2230" name="Group 6">
            <a:extLst>
              <a:ext uri="{FF2B5EF4-FFF2-40B4-BE49-F238E27FC236}">
                <a16:creationId xmlns:a16="http://schemas.microsoft.com/office/drawing/2014/main" id="{D111AA89-3060-4020-ABE8-2B162A66D488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3359150"/>
            <a:ext cx="736600" cy="736600"/>
            <a:chOff x="0" y="0"/>
            <a:chExt cx="736948" cy="736948"/>
          </a:xfrm>
        </p:grpSpPr>
        <p:sp>
          <p:nvSpPr>
            <p:cNvPr id="52231" name="Oval 7">
              <a:extLst>
                <a:ext uri="{FF2B5EF4-FFF2-40B4-BE49-F238E27FC236}">
                  <a16:creationId xmlns:a16="http://schemas.microsoft.com/office/drawing/2014/main" id="{C4AFDB16-0D5D-4ADC-B4B0-C1557CE9C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2232" name="Oval 8">
              <a:extLst>
                <a:ext uri="{FF2B5EF4-FFF2-40B4-BE49-F238E27FC236}">
                  <a16:creationId xmlns:a16="http://schemas.microsoft.com/office/drawing/2014/main" id="{8D47C572-1C8E-45D6-875D-5284BF6F9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2233" name="Oval 9">
              <a:extLst>
                <a:ext uri="{FF2B5EF4-FFF2-40B4-BE49-F238E27FC236}">
                  <a16:creationId xmlns:a16="http://schemas.microsoft.com/office/drawing/2014/main" id="{646BDAEF-BEA4-43DC-B04F-B2D665BA4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2234" name="AutoShape 10">
              <a:extLst>
                <a:ext uri="{FF2B5EF4-FFF2-40B4-BE49-F238E27FC236}">
                  <a16:creationId xmlns:a16="http://schemas.microsoft.com/office/drawing/2014/main" id="{FD050647-E805-4409-AD61-2757A4BC1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235" name="Group 11">
            <a:extLst>
              <a:ext uri="{FF2B5EF4-FFF2-40B4-BE49-F238E27FC236}">
                <a16:creationId xmlns:a16="http://schemas.microsoft.com/office/drawing/2014/main" id="{CE264053-C348-4707-96D7-8559FAEFDDDA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2435225"/>
            <a:ext cx="736600" cy="736600"/>
            <a:chOff x="0" y="0"/>
            <a:chExt cx="736948" cy="736948"/>
          </a:xfrm>
        </p:grpSpPr>
        <p:sp>
          <p:nvSpPr>
            <p:cNvPr id="52236" name="Oval 12">
              <a:extLst>
                <a:ext uri="{FF2B5EF4-FFF2-40B4-BE49-F238E27FC236}">
                  <a16:creationId xmlns:a16="http://schemas.microsoft.com/office/drawing/2014/main" id="{693BC1A7-7AC9-497F-AAB4-E5F3FCD03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2237" name="Oval 13">
              <a:extLst>
                <a:ext uri="{FF2B5EF4-FFF2-40B4-BE49-F238E27FC236}">
                  <a16:creationId xmlns:a16="http://schemas.microsoft.com/office/drawing/2014/main" id="{55D18DCA-D4FF-478E-979F-2A7CD7A78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2238" name="Oval 14">
              <a:extLst>
                <a:ext uri="{FF2B5EF4-FFF2-40B4-BE49-F238E27FC236}">
                  <a16:creationId xmlns:a16="http://schemas.microsoft.com/office/drawing/2014/main" id="{CC9B4457-4A5A-4566-83AE-AD6226EDF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2239" name="AutoShape 15">
              <a:extLst>
                <a:ext uri="{FF2B5EF4-FFF2-40B4-BE49-F238E27FC236}">
                  <a16:creationId xmlns:a16="http://schemas.microsoft.com/office/drawing/2014/main" id="{91EAAEF5-F1FF-4CB5-9CC3-1DB9F8477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240" name="Group 16">
            <a:extLst>
              <a:ext uri="{FF2B5EF4-FFF2-40B4-BE49-F238E27FC236}">
                <a16:creationId xmlns:a16="http://schemas.microsoft.com/office/drawing/2014/main" id="{30E5569F-AE1D-4011-9BD0-C5FE9FC0FCB2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1511300"/>
            <a:ext cx="736600" cy="738188"/>
            <a:chOff x="0" y="0"/>
            <a:chExt cx="736948" cy="736948"/>
          </a:xfrm>
        </p:grpSpPr>
        <p:sp>
          <p:nvSpPr>
            <p:cNvPr id="52241" name="Oval 17">
              <a:extLst>
                <a:ext uri="{FF2B5EF4-FFF2-40B4-BE49-F238E27FC236}">
                  <a16:creationId xmlns:a16="http://schemas.microsoft.com/office/drawing/2014/main" id="{2C71CC68-143E-479F-B4DE-15927844A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2242" name="Oval 18">
              <a:extLst>
                <a:ext uri="{FF2B5EF4-FFF2-40B4-BE49-F238E27FC236}">
                  <a16:creationId xmlns:a16="http://schemas.microsoft.com/office/drawing/2014/main" id="{51B99B69-0EB8-47C7-937D-24659D542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2243" name="Oval 19">
              <a:extLst>
                <a:ext uri="{FF2B5EF4-FFF2-40B4-BE49-F238E27FC236}">
                  <a16:creationId xmlns:a16="http://schemas.microsoft.com/office/drawing/2014/main" id="{483DE3A4-EA7B-492C-B1C8-17A9B27F3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2244" name="AutoShape 20">
              <a:extLst>
                <a:ext uri="{FF2B5EF4-FFF2-40B4-BE49-F238E27FC236}">
                  <a16:creationId xmlns:a16="http://schemas.microsoft.com/office/drawing/2014/main" id="{5C6CE5F6-DD90-4A8D-B8F2-CC60D1940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245" name="Group 21">
            <a:extLst>
              <a:ext uri="{FF2B5EF4-FFF2-40B4-BE49-F238E27FC236}">
                <a16:creationId xmlns:a16="http://schemas.microsoft.com/office/drawing/2014/main" id="{E755EDFB-B3CF-4A41-BD01-67224881B2B1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588963"/>
            <a:ext cx="736600" cy="736600"/>
            <a:chOff x="0" y="0"/>
            <a:chExt cx="736948" cy="736948"/>
          </a:xfrm>
        </p:grpSpPr>
        <p:sp>
          <p:nvSpPr>
            <p:cNvPr id="52246" name="Oval 22">
              <a:extLst>
                <a:ext uri="{FF2B5EF4-FFF2-40B4-BE49-F238E27FC236}">
                  <a16:creationId xmlns:a16="http://schemas.microsoft.com/office/drawing/2014/main" id="{195CF4DC-BF92-4965-AC24-88445D469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2247" name="Oval 23">
              <a:extLst>
                <a:ext uri="{FF2B5EF4-FFF2-40B4-BE49-F238E27FC236}">
                  <a16:creationId xmlns:a16="http://schemas.microsoft.com/office/drawing/2014/main" id="{E1ABFAC4-65D2-4F23-B5C5-CCC972A02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2248" name="Oval 24">
              <a:extLst>
                <a:ext uri="{FF2B5EF4-FFF2-40B4-BE49-F238E27FC236}">
                  <a16:creationId xmlns:a16="http://schemas.microsoft.com/office/drawing/2014/main" id="{6927E19B-5ABF-4E29-A495-6B5C6E810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2249" name="AutoShape 25">
              <a:extLst>
                <a:ext uri="{FF2B5EF4-FFF2-40B4-BE49-F238E27FC236}">
                  <a16:creationId xmlns:a16="http://schemas.microsoft.com/office/drawing/2014/main" id="{B7E2971B-5C5E-46F8-97C3-5BA590781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250" name="Group 26">
            <a:extLst>
              <a:ext uri="{FF2B5EF4-FFF2-40B4-BE49-F238E27FC236}">
                <a16:creationId xmlns:a16="http://schemas.microsoft.com/office/drawing/2014/main" id="{67445F1A-0835-4A34-A74C-25B00333F0FA}"/>
              </a:ext>
            </a:extLst>
          </p:cNvPr>
          <p:cNvGrpSpPr>
            <a:grpSpLocks/>
          </p:cNvGrpSpPr>
          <p:nvPr/>
        </p:nvGrpSpPr>
        <p:grpSpPr bwMode="auto">
          <a:xfrm>
            <a:off x="11531600" y="5743575"/>
            <a:ext cx="963613" cy="1639888"/>
            <a:chOff x="0" y="0"/>
            <a:chExt cx="964034" cy="1639020"/>
          </a:xfrm>
        </p:grpSpPr>
        <p:sp>
          <p:nvSpPr>
            <p:cNvPr id="52251" name="Oval 27">
              <a:extLst>
                <a:ext uri="{FF2B5EF4-FFF2-40B4-BE49-F238E27FC236}">
                  <a16:creationId xmlns:a16="http://schemas.microsoft.com/office/drawing/2014/main" id="{593EFA8B-A7A5-44D2-AC19-92FA5BDBE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32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2252" name="Line 28">
              <a:extLst>
                <a:ext uri="{FF2B5EF4-FFF2-40B4-BE49-F238E27FC236}">
                  <a16:creationId xmlns:a16="http://schemas.microsoft.com/office/drawing/2014/main" id="{D5FABD41-1AE5-432E-9E2D-DA03E1DE57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831" y="744785"/>
              <a:ext cx="1" cy="63555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52253" name="Line 29">
              <a:extLst>
                <a:ext uri="{FF2B5EF4-FFF2-40B4-BE49-F238E27FC236}">
                  <a16:creationId xmlns:a16="http://schemas.microsoft.com/office/drawing/2014/main" id="{31BDDE5E-E850-4CE2-B31A-5A131A3926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0" y="746311"/>
              <a:ext cx="430832" cy="430833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52254" name="Line 30">
              <a:extLst>
                <a:ext uri="{FF2B5EF4-FFF2-40B4-BE49-F238E27FC236}">
                  <a16:creationId xmlns:a16="http://schemas.microsoft.com/office/drawing/2014/main" id="{EFB070A9-346E-4665-A6CC-E70816F04E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800" y="770743"/>
              <a:ext cx="532234" cy="38196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52255" name="Line 31">
              <a:extLst>
                <a:ext uri="{FF2B5EF4-FFF2-40B4-BE49-F238E27FC236}">
                  <a16:creationId xmlns:a16="http://schemas.microsoft.com/office/drawing/2014/main" id="{C50326F5-8E6B-452D-9C0D-44D3072753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1800" y="1368611"/>
              <a:ext cx="270409" cy="27040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52256" name="Line 32">
              <a:extLst>
                <a:ext uri="{FF2B5EF4-FFF2-40B4-BE49-F238E27FC236}">
                  <a16:creationId xmlns:a16="http://schemas.microsoft.com/office/drawing/2014/main" id="{8B2ACBB2-E13A-44E6-9A9B-BDD5BADD4A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843" y="1368611"/>
              <a:ext cx="222958" cy="260536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</p:grpSp>
      <p:sp>
        <p:nvSpPr>
          <p:cNvPr id="52257" name="Rectangle 33">
            <a:extLst>
              <a:ext uri="{FF2B5EF4-FFF2-40B4-BE49-F238E27FC236}">
                <a16:creationId xmlns:a16="http://schemas.microsoft.com/office/drawing/2014/main" id="{2E1F9A19-F3D4-45EA-9069-36A3CC56EC69}"/>
              </a:ext>
            </a:extLst>
          </p:cNvPr>
          <p:cNvSpPr>
            <a:spLocks/>
          </p:cNvSpPr>
          <p:nvPr/>
        </p:nvSpPr>
        <p:spPr bwMode="auto">
          <a:xfrm>
            <a:off x="7620000" y="49213"/>
            <a:ext cx="4978400" cy="90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2258" name="Text Box 34">
            <a:extLst>
              <a:ext uri="{FF2B5EF4-FFF2-40B4-BE49-F238E27FC236}">
                <a16:creationId xmlns:a16="http://schemas.microsoft.com/office/drawing/2014/main" id="{BC0E953E-D553-4535-BC69-5563462A4258}"/>
              </a:ext>
            </a:extLst>
          </p:cNvPr>
          <p:cNvSpPr txBox="1">
            <a:spLocks/>
          </p:cNvSpPr>
          <p:nvPr/>
        </p:nvSpPr>
        <p:spPr bwMode="auto">
          <a:xfrm>
            <a:off x="4416425" y="8540750"/>
            <a:ext cx="417036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1000"/>
              <a:t>Example from https://courses.cs.washington.edu/courses/cse143/17au/</a:t>
            </a:r>
          </a:p>
        </p:txBody>
      </p:sp>
      <p:sp>
        <p:nvSpPr>
          <p:cNvPr id="52259" name="Rectangle 35">
            <a:extLst>
              <a:ext uri="{FF2B5EF4-FFF2-40B4-BE49-F238E27FC236}">
                <a16:creationId xmlns:a16="http://schemas.microsoft.com/office/drawing/2014/main" id="{B051DAA6-87D9-4229-A3BD-B6CED70BFC90}"/>
              </a:ext>
            </a:extLst>
          </p:cNvPr>
          <p:cNvSpPr>
            <a:spLocks/>
          </p:cNvSpPr>
          <p:nvPr/>
        </p:nvSpPr>
        <p:spPr bwMode="auto">
          <a:xfrm>
            <a:off x="11453813" y="884238"/>
            <a:ext cx="1120775" cy="2389187"/>
          </a:xfrm>
          <a:prstGeom prst="rect">
            <a:avLst/>
          </a:prstGeom>
          <a:gradFill rotWithShape="0">
            <a:gsLst>
              <a:gs pos="0">
                <a:srgbClr val="FFFFFF">
                  <a:alpha val="70258"/>
                </a:srgbClr>
              </a:gs>
              <a:gs pos="100000">
                <a:srgbClr val="FFFFFF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2260" name="AutoShape 36">
            <a:extLst>
              <a:ext uri="{FF2B5EF4-FFF2-40B4-BE49-F238E27FC236}">
                <a16:creationId xmlns:a16="http://schemas.microsoft.com/office/drawing/2014/main" id="{F2E896A8-100A-45ED-A3AD-5B2E7A5B259F}"/>
              </a:ext>
            </a:extLst>
          </p:cNvPr>
          <p:cNvSpPr>
            <a:spLocks/>
          </p:cNvSpPr>
          <p:nvPr/>
        </p:nvSpPr>
        <p:spPr bwMode="auto">
          <a:xfrm>
            <a:off x="10864850" y="3783013"/>
            <a:ext cx="566738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1" name="Text Box 37">
            <a:extLst>
              <a:ext uri="{FF2B5EF4-FFF2-40B4-BE49-F238E27FC236}">
                <a16:creationId xmlns:a16="http://schemas.microsoft.com/office/drawing/2014/main" id="{2113E129-E0A4-4163-B504-AF49432F30A7}"/>
              </a:ext>
            </a:extLst>
          </p:cNvPr>
          <p:cNvSpPr txBox="1">
            <a:spLocks/>
          </p:cNvSpPr>
          <p:nvPr/>
        </p:nvSpPr>
        <p:spPr bwMode="auto">
          <a:xfrm>
            <a:off x="7562850" y="3876675"/>
            <a:ext cx="31734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/>
            <a:r>
              <a:rPr lang="en-US" altLang="en-US" sz="2000"/>
              <a:t>how many are behind you?</a:t>
            </a:r>
          </a:p>
        </p:txBody>
      </p:sp>
      <p:sp>
        <p:nvSpPr>
          <p:cNvPr id="52262" name="AutoShape 38">
            <a:extLst>
              <a:ext uri="{FF2B5EF4-FFF2-40B4-BE49-F238E27FC236}">
                <a16:creationId xmlns:a16="http://schemas.microsoft.com/office/drawing/2014/main" id="{AA3DB7B4-B759-4002-BDB5-8B29A59DA2C4}"/>
              </a:ext>
            </a:extLst>
          </p:cNvPr>
          <p:cNvSpPr>
            <a:spLocks/>
          </p:cNvSpPr>
          <p:nvPr/>
        </p:nvSpPr>
        <p:spPr bwMode="auto">
          <a:xfrm>
            <a:off x="10874375" y="2855913"/>
            <a:ext cx="566738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3" name="Text Box 39">
            <a:extLst>
              <a:ext uri="{FF2B5EF4-FFF2-40B4-BE49-F238E27FC236}">
                <a16:creationId xmlns:a16="http://schemas.microsoft.com/office/drawing/2014/main" id="{983153C0-DB1E-45E8-A46B-2A88FA2AD09A}"/>
              </a:ext>
            </a:extLst>
          </p:cNvPr>
          <p:cNvSpPr txBox="1">
            <a:spLocks/>
          </p:cNvSpPr>
          <p:nvPr/>
        </p:nvSpPr>
        <p:spPr bwMode="auto">
          <a:xfrm>
            <a:off x="7572375" y="2949575"/>
            <a:ext cx="31734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/>
            <a:r>
              <a:rPr lang="en-US" altLang="en-US" sz="2000"/>
              <a:t>how many are behind you?</a:t>
            </a:r>
          </a:p>
        </p:txBody>
      </p:sp>
      <p:sp>
        <p:nvSpPr>
          <p:cNvPr id="52264" name="AutoShape 40">
            <a:extLst>
              <a:ext uri="{FF2B5EF4-FFF2-40B4-BE49-F238E27FC236}">
                <a16:creationId xmlns:a16="http://schemas.microsoft.com/office/drawing/2014/main" id="{2634704C-BE5F-427C-AF6B-F1F592C92348}"/>
              </a:ext>
            </a:extLst>
          </p:cNvPr>
          <p:cNvSpPr>
            <a:spLocks/>
          </p:cNvSpPr>
          <p:nvPr/>
        </p:nvSpPr>
        <p:spPr bwMode="auto">
          <a:xfrm>
            <a:off x="10864850" y="1928813"/>
            <a:ext cx="566738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5" name="Text Box 41">
            <a:extLst>
              <a:ext uri="{FF2B5EF4-FFF2-40B4-BE49-F238E27FC236}">
                <a16:creationId xmlns:a16="http://schemas.microsoft.com/office/drawing/2014/main" id="{7C16FD33-8B84-49EF-AE2E-F398F19B0AD9}"/>
              </a:ext>
            </a:extLst>
          </p:cNvPr>
          <p:cNvSpPr txBox="1">
            <a:spLocks/>
          </p:cNvSpPr>
          <p:nvPr/>
        </p:nvSpPr>
        <p:spPr bwMode="auto">
          <a:xfrm>
            <a:off x="10339388" y="2022475"/>
            <a:ext cx="3968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/>
            <a:r>
              <a:rPr lang="en-US" altLang="en-US" sz="2000"/>
              <a:t>21</a:t>
            </a:r>
          </a:p>
        </p:txBody>
      </p:sp>
      <p:sp>
        <p:nvSpPr>
          <p:cNvPr id="52266" name="AutoShape 42">
            <a:extLst>
              <a:ext uri="{FF2B5EF4-FFF2-40B4-BE49-F238E27FC236}">
                <a16:creationId xmlns:a16="http://schemas.microsoft.com/office/drawing/2014/main" id="{7C841F44-B200-483F-AB16-B8367E3985C7}"/>
              </a:ext>
            </a:extLst>
          </p:cNvPr>
          <p:cNvSpPr>
            <a:spLocks/>
          </p:cNvSpPr>
          <p:nvPr/>
        </p:nvSpPr>
        <p:spPr bwMode="auto">
          <a:xfrm>
            <a:off x="10815638" y="1001713"/>
            <a:ext cx="568325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7" name="Text Box 43">
            <a:extLst>
              <a:ext uri="{FF2B5EF4-FFF2-40B4-BE49-F238E27FC236}">
                <a16:creationId xmlns:a16="http://schemas.microsoft.com/office/drawing/2014/main" id="{7A1CBFD4-DFE1-4333-8C9F-FFA72E871B0A}"/>
              </a:ext>
            </a:extLst>
          </p:cNvPr>
          <p:cNvSpPr txBox="1">
            <a:spLocks/>
          </p:cNvSpPr>
          <p:nvPr/>
        </p:nvSpPr>
        <p:spPr bwMode="auto">
          <a:xfrm>
            <a:off x="10336213" y="1092200"/>
            <a:ext cx="3968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000"/>
              <a:t>20</a:t>
            </a:r>
          </a:p>
        </p:txBody>
      </p:sp>
      <p:sp>
        <p:nvSpPr>
          <p:cNvPr id="52268" name="AutoShape 44">
            <a:extLst>
              <a:ext uri="{FF2B5EF4-FFF2-40B4-BE49-F238E27FC236}">
                <a16:creationId xmlns:a16="http://schemas.microsoft.com/office/drawing/2014/main" id="{A1F9A757-5EF9-494C-9070-91049E3D48EE}"/>
              </a:ext>
            </a:extLst>
          </p:cNvPr>
          <p:cNvSpPr>
            <a:spLocks/>
          </p:cNvSpPr>
          <p:nvPr/>
        </p:nvSpPr>
        <p:spPr bwMode="auto">
          <a:xfrm>
            <a:off x="10874375" y="4938713"/>
            <a:ext cx="566738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9" name="Text Box 45">
            <a:extLst>
              <a:ext uri="{FF2B5EF4-FFF2-40B4-BE49-F238E27FC236}">
                <a16:creationId xmlns:a16="http://schemas.microsoft.com/office/drawing/2014/main" id="{40C2E984-9A60-47A6-8133-859D6C01A292}"/>
              </a:ext>
            </a:extLst>
          </p:cNvPr>
          <p:cNvSpPr txBox="1">
            <a:spLocks/>
          </p:cNvSpPr>
          <p:nvPr/>
        </p:nvSpPr>
        <p:spPr bwMode="auto">
          <a:xfrm>
            <a:off x="7572375" y="5032375"/>
            <a:ext cx="31734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/>
            <a:r>
              <a:rPr lang="en-US" altLang="en-US" sz="2000"/>
              <a:t>how many are behind you?</a:t>
            </a:r>
          </a:p>
        </p:txBody>
      </p:sp>
      <p:sp>
        <p:nvSpPr>
          <p:cNvPr id="52270" name="Rectangle 46">
            <a:extLst>
              <a:ext uri="{FF2B5EF4-FFF2-40B4-BE49-F238E27FC236}">
                <a16:creationId xmlns:a16="http://schemas.microsoft.com/office/drawing/2014/main" id="{2A352E12-97DC-49C1-86DB-FBB5FCD1016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52500" y="1887538"/>
            <a:ext cx="6491288" cy="5427662"/>
          </a:xfrm>
        </p:spPr>
        <p:txBody>
          <a:bodyPr anchor="t"/>
          <a:lstStyle/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 dirty="0"/>
              <a:t>Strategy: reframe question as </a:t>
            </a:r>
            <a:r>
              <a:rPr lang="en-US" altLang="en-US" sz="3200" i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“how many students are behind you?”</a:t>
            </a:r>
          </a:p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 dirty="0"/>
              <a:t>Process:</a:t>
            </a:r>
            <a:br>
              <a:rPr lang="en-US" altLang="en-US" sz="3200" dirty="0"/>
            </a:br>
            <a:r>
              <a:rPr lang="en-US" altLang="en-US" sz="32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if</a:t>
            </a:r>
            <a:r>
              <a:rPr lang="en-US" altLang="en-US" sz="3200" dirty="0"/>
              <a:t> nobody is behind you: </a:t>
            </a:r>
            <a:r>
              <a:rPr lang="en-US" altLang="en-US" sz="32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say</a:t>
            </a:r>
            <a:r>
              <a:rPr lang="en-US" altLang="en-US" sz="3200" dirty="0"/>
              <a:t> 0</a:t>
            </a:r>
            <a:br>
              <a:rPr lang="en-US" altLang="en-US" sz="3200" dirty="0"/>
            </a:br>
            <a:r>
              <a:rPr lang="en-US" altLang="en-US" sz="32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else</a:t>
            </a:r>
            <a:r>
              <a:rPr lang="en-US" altLang="en-US" sz="3200" dirty="0"/>
              <a:t>: ask them, </a:t>
            </a:r>
            <a:r>
              <a:rPr lang="en-US" altLang="en-US" sz="32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say</a:t>
            </a:r>
            <a:r>
              <a:rPr lang="en-US" altLang="en-US" sz="3200" dirty="0"/>
              <a:t> their answer+1</a:t>
            </a:r>
          </a:p>
        </p:txBody>
      </p:sp>
      <p:sp>
        <p:nvSpPr>
          <p:cNvPr id="52271" name="AutoShape 47">
            <a:extLst>
              <a:ext uri="{FF2B5EF4-FFF2-40B4-BE49-F238E27FC236}">
                <a16:creationId xmlns:a16="http://schemas.microsoft.com/office/drawing/2014/main" id="{3651CAC7-23EB-4847-8439-C024E568C640}"/>
              </a:ext>
            </a:extLst>
          </p:cNvPr>
          <p:cNvSpPr>
            <a:spLocks/>
          </p:cNvSpPr>
          <p:nvPr/>
        </p:nvSpPr>
        <p:spPr bwMode="auto">
          <a:xfrm>
            <a:off x="11569700" y="5205413"/>
            <a:ext cx="736600" cy="642937"/>
          </a:xfrm>
          <a:custGeom>
            <a:avLst/>
            <a:gdLst>
              <a:gd name="T0" fmla="+- 0 10799 797"/>
              <a:gd name="T1" fmla="*/ T0 w 20005"/>
              <a:gd name="T2" fmla="*/ 10800 h 21600"/>
              <a:gd name="T3" fmla="+- 0 10799 797"/>
              <a:gd name="T4" fmla="*/ T3 w 20005"/>
              <a:gd name="T5" fmla="*/ 10800 h 21600"/>
              <a:gd name="T6" fmla="+- 0 10799 797"/>
              <a:gd name="T7" fmla="*/ T6 w 20005"/>
              <a:gd name="T8" fmla="*/ 10800 h 21600"/>
              <a:gd name="T9" fmla="+- 0 10799 797"/>
              <a:gd name="T10" fmla="*/ T9 w 20005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0005" h="21600">
                <a:moveTo>
                  <a:pt x="10002" y="0"/>
                </a:moveTo>
                <a:cubicBezTo>
                  <a:pt x="7466" y="0"/>
                  <a:pt x="5046" y="249"/>
                  <a:pt x="2831" y="696"/>
                </a:cubicBezTo>
                <a:cubicBezTo>
                  <a:pt x="2560" y="752"/>
                  <a:pt x="2390" y="1092"/>
                  <a:pt x="2475" y="1421"/>
                </a:cubicBezTo>
                <a:cubicBezTo>
                  <a:pt x="3678" y="6023"/>
                  <a:pt x="3568" y="11197"/>
                  <a:pt x="3347" y="14224"/>
                </a:cubicBezTo>
                <a:cubicBezTo>
                  <a:pt x="3342" y="14286"/>
                  <a:pt x="3287" y="14310"/>
                  <a:pt x="3247" y="14273"/>
                </a:cubicBezTo>
                <a:cubicBezTo>
                  <a:pt x="2681" y="13683"/>
                  <a:pt x="1077" y="12215"/>
                  <a:pt x="235" y="13412"/>
                </a:cubicBezTo>
                <a:cubicBezTo>
                  <a:pt x="-797" y="14876"/>
                  <a:pt x="1417" y="21575"/>
                  <a:pt x="10002" y="21600"/>
                </a:cubicBezTo>
                <a:cubicBezTo>
                  <a:pt x="18587" y="21581"/>
                  <a:pt x="20803" y="14882"/>
                  <a:pt x="19771" y="13412"/>
                </a:cubicBezTo>
                <a:cubicBezTo>
                  <a:pt x="18929" y="12215"/>
                  <a:pt x="17325" y="13683"/>
                  <a:pt x="16759" y="14273"/>
                </a:cubicBezTo>
                <a:cubicBezTo>
                  <a:pt x="16724" y="14316"/>
                  <a:pt x="16664" y="14286"/>
                  <a:pt x="16659" y="14224"/>
                </a:cubicBezTo>
                <a:cubicBezTo>
                  <a:pt x="16438" y="11197"/>
                  <a:pt x="16328" y="6017"/>
                  <a:pt x="17531" y="1421"/>
                </a:cubicBezTo>
                <a:cubicBezTo>
                  <a:pt x="17616" y="1092"/>
                  <a:pt x="17451" y="752"/>
                  <a:pt x="17175" y="696"/>
                </a:cubicBezTo>
                <a:cubicBezTo>
                  <a:pt x="14955" y="249"/>
                  <a:pt x="12533" y="0"/>
                  <a:pt x="1000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>
            <a:extLst>
              <a:ext uri="{FF2B5EF4-FFF2-40B4-BE49-F238E27FC236}">
                <a16:creationId xmlns:a16="http://schemas.microsoft.com/office/drawing/2014/main" id="{6775A5A2-EB1A-4F4C-B5A1-B2B5BC4C2B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6491288" cy="1292225"/>
          </a:xfrm>
        </p:spPr>
        <p:txBody>
          <a:bodyPr/>
          <a:lstStyle/>
          <a:p>
            <a:pPr algn="l"/>
            <a:r>
              <a:rPr lang="en-US" altLang="en-US" sz="4800" dirty="0"/>
              <a:t>Recursive Student</a:t>
            </a:r>
            <a:br>
              <a:rPr lang="en-US" altLang="en-US" sz="4800" dirty="0"/>
            </a:br>
            <a:r>
              <a:rPr lang="en-US" altLang="en-US" sz="4800" dirty="0"/>
              <a:t>Counting</a:t>
            </a:r>
          </a:p>
        </p:txBody>
      </p:sp>
      <p:sp>
        <p:nvSpPr>
          <p:cNvPr id="53250" name="Oval 2">
            <a:extLst>
              <a:ext uri="{FF2B5EF4-FFF2-40B4-BE49-F238E27FC236}">
                <a16:creationId xmlns:a16="http://schemas.microsoft.com/office/drawing/2014/main" id="{6428F203-F4DC-48EC-89E9-1446DDF965E2}"/>
              </a:ext>
            </a:extLst>
          </p:cNvPr>
          <p:cNvSpPr>
            <a:spLocks/>
          </p:cNvSpPr>
          <p:nvPr/>
        </p:nvSpPr>
        <p:spPr bwMode="auto">
          <a:xfrm>
            <a:off x="11569700" y="4283075"/>
            <a:ext cx="736600" cy="736600"/>
          </a:xfrm>
          <a:prstGeom prst="ellipse">
            <a:avLst/>
          </a:prstGeom>
          <a:noFill/>
          <a:ln w="508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3251" name="Oval 3">
            <a:extLst>
              <a:ext uri="{FF2B5EF4-FFF2-40B4-BE49-F238E27FC236}">
                <a16:creationId xmlns:a16="http://schemas.microsoft.com/office/drawing/2014/main" id="{966747AE-BBE1-4E01-82EE-B7F56F3362A1}"/>
              </a:ext>
            </a:extLst>
          </p:cNvPr>
          <p:cNvSpPr>
            <a:spLocks/>
          </p:cNvSpPr>
          <p:nvPr/>
        </p:nvSpPr>
        <p:spPr bwMode="auto">
          <a:xfrm>
            <a:off x="11696700" y="4410075"/>
            <a:ext cx="174625" cy="174625"/>
          </a:xfrm>
          <a:prstGeom prst="ellipse">
            <a:avLst/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3252" name="Oval 4">
            <a:extLst>
              <a:ext uri="{FF2B5EF4-FFF2-40B4-BE49-F238E27FC236}">
                <a16:creationId xmlns:a16="http://schemas.microsoft.com/office/drawing/2014/main" id="{0F1E8D41-E98A-4BAC-8B0B-A49B48A28479}"/>
              </a:ext>
            </a:extLst>
          </p:cNvPr>
          <p:cNvSpPr>
            <a:spLocks/>
          </p:cNvSpPr>
          <p:nvPr/>
        </p:nvSpPr>
        <p:spPr bwMode="auto">
          <a:xfrm>
            <a:off x="11988800" y="4410075"/>
            <a:ext cx="174625" cy="174625"/>
          </a:xfrm>
          <a:prstGeom prst="ellipse">
            <a:avLst/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3253" name="AutoShape 5">
            <a:extLst>
              <a:ext uri="{FF2B5EF4-FFF2-40B4-BE49-F238E27FC236}">
                <a16:creationId xmlns:a16="http://schemas.microsoft.com/office/drawing/2014/main" id="{610EEA0D-4AB0-4EF9-A195-F468454A4DC8}"/>
              </a:ext>
            </a:extLst>
          </p:cNvPr>
          <p:cNvSpPr>
            <a:spLocks/>
          </p:cNvSpPr>
          <p:nvPr/>
        </p:nvSpPr>
        <p:spPr bwMode="auto">
          <a:xfrm>
            <a:off x="11706225" y="4703763"/>
            <a:ext cx="461963" cy="184150"/>
          </a:xfrm>
          <a:custGeom>
            <a:avLst/>
            <a:gdLst>
              <a:gd name="T0" fmla="*/ 10800 w 21600"/>
              <a:gd name="T1" fmla="*/ 8100 h 16200"/>
              <a:gd name="T2" fmla="*/ 10800 w 21600"/>
              <a:gd name="T3" fmla="*/ 8100 h 16200"/>
              <a:gd name="T4" fmla="*/ 10800 w 21600"/>
              <a:gd name="T5" fmla="*/ 8100 h 16200"/>
              <a:gd name="T6" fmla="*/ 10800 w 21600"/>
              <a:gd name="T7" fmla="*/ 8100 h 16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16200">
                <a:moveTo>
                  <a:pt x="21600" y="0"/>
                </a:moveTo>
                <a:cubicBezTo>
                  <a:pt x="14880" y="21500"/>
                  <a:pt x="7680" y="21600"/>
                  <a:pt x="0" y="300"/>
                </a:cubicBezTo>
              </a:path>
            </a:pathLst>
          </a:custGeom>
          <a:noFill/>
          <a:ln w="254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3254" name="Group 6">
            <a:extLst>
              <a:ext uri="{FF2B5EF4-FFF2-40B4-BE49-F238E27FC236}">
                <a16:creationId xmlns:a16="http://schemas.microsoft.com/office/drawing/2014/main" id="{C23EBBC9-D6AB-4CAA-A6BD-216875B92D17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3359150"/>
            <a:ext cx="736600" cy="736600"/>
            <a:chOff x="0" y="0"/>
            <a:chExt cx="736948" cy="736948"/>
          </a:xfrm>
        </p:grpSpPr>
        <p:sp>
          <p:nvSpPr>
            <p:cNvPr id="53255" name="Oval 7">
              <a:extLst>
                <a:ext uri="{FF2B5EF4-FFF2-40B4-BE49-F238E27FC236}">
                  <a16:creationId xmlns:a16="http://schemas.microsoft.com/office/drawing/2014/main" id="{948080FB-5492-404E-A35E-5FF0D8B97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3256" name="Oval 8">
              <a:extLst>
                <a:ext uri="{FF2B5EF4-FFF2-40B4-BE49-F238E27FC236}">
                  <a16:creationId xmlns:a16="http://schemas.microsoft.com/office/drawing/2014/main" id="{905E13E4-5216-4E34-B100-7711F9650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3257" name="Oval 9">
              <a:extLst>
                <a:ext uri="{FF2B5EF4-FFF2-40B4-BE49-F238E27FC236}">
                  <a16:creationId xmlns:a16="http://schemas.microsoft.com/office/drawing/2014/main" id="{25AFCB79-0AB8-4B84-B0F3-2FE36BA3C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3258" name="AutoShape 10">
              <a:extLst>
                <a:ext uri="{FF2B5EF4-FFF2-40B4-BE49-F238E27FC236}">
                  <a16:creationId xmlns:a16="http://schemas.microsoft.com/office/drawing/2014/main" id="{60812D63-EBC4-4C7A-B2CE-857CE8CF1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259" name="Group 11">
            <a:extLst>
              <a:ext uri="{FF2B5EF4-FFF2-40B4-BE49-F238E27FC236}">
                <a16:creationId xmlns:a16="http://schemas.microsoft.com/office/drawing/2014/main" id="{E2354B05-329F-40E8-AA06-8AFC2366DC6D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2435225"/>
            <a:ext cx="736600" cy="736600"/>
            <a:chOff x="0" y="0"/>
            <a:chExt cx="736948" cy="736948"/>
          </a:xfrm>
        </p:grpSpPr>
        <p:sp>
          <p:nvSpPr>
            <p:cNvPr id="53260" name="Oval 12">
              <a:extLst>
                <a:ext uri="{FF2B5EF4-FFF2-40B4-BE49-F238E27FC236}">
                  <a16:creationId xmlns:a16="http://schemas.microsoft.com/office/drawing/2014/main" id="{0788B8BC-62AE-4E2B-AD32-59838189B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3261" name="Oval 13">
              <a:extLst>
                <a:ext uri="{FF2B5EF4-FFF2-40B4-BE49-F238E27FC236}">
                  <a16:creationId xmlns:a16="http://schemas.microsoft.com/office/drawing/2014/main" id="{74A1D25A-9224-4269-BB97-574A9AC45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3262" name="Oval 14">
              <a:extLst>
                <a:ext uri="{FF2B5EF4-FFF2-40B4-BE49-F238E27FC236}">
                  <a16:creationId xmlns:a16="http://schemas.microsoft.com/office/drawing/2014/main" id="{392D5AB2-4436-4991-BA2E-DD8D06DED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3263" name="AutoShape 15">
              <a:extLst>
                <a:ext uri="{FF2B5EF4-FFF2-40B4-BE49-F238E27FC236}">
                  <a16:creationId xmlns:a16="http://schemas.microsoft.com/office/drawing/2014/main" id="{7236F1B2-DE13-4F06-BB8A-A6517ED4A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264" name="Group 16">
            <a:extLst>
              <a:ext uri="{FF2B5EF4-FFF2-40B4-BE49-F238E27FC236}">
                <a16:creationId xmlns:a16="http://schemas.microsoft.com/office/drawing/2014/main" id="{898C29B2-5B04-425E-A15D-29ECF86F1C27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1511300"/>
            <a:ext cx="736600" cy="738188"/>
            <a:chOff x="0" y="0"/>
            <a:chExt cx="736948" cy="736948"/>
          </a:xfrm>
        </p:grpSpPr>
        <p:sp>
          <p:nvSpPr>
            <p:cNvPr id="53265" name="Oval 17">
              <a:extLst>
                <a:ext uri="{FF2B5EF4-FFF2-40B4-BE49-F238E27FC236}">
                  <a16:creationId xmlns:a16="http://schemas.microsoft.com/office/drawing/2014/main" id="{B4377A3A-86CB-48E0-9445-7FE6AAC80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3266" name="Oval 18">
              <a:extLst>
                <a:ext uri="{FF2B5EF4-FFF2-40B4-BE49-F238E27FC236}">
                  <a16:creationId xmlns:a16="http://schemas.microsoft.com/office/drawing/2014/main" id="{347A8C6F-40F0-4F6D-AD82-BBAB353FF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3267" name="Oval 19">
              <a:extLst>
                <a:ext uri="{FF2B5EF4-FFF2-40B4-BE49-F238E27FC236}">
                  <a16:creationId xmlns:a16="http://schemas.microsoft.com/office/drawing/2014/main" id="{4B677F26-3603-4CDD-A77E-AB29AF94A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3268" name="AutoShape 20">
              <a:extLst>
                <a:ext uri="{FF2B5EF4-FFF2-40B4-BE49-F238E27FC236}">
                  <a16:creationId xmlns:a16="http://schemas.microsoft.com/office/drawing/2014/main" id="{BF71E066-211B-4BBB-A1F3-5BDAEBCDF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269" name="Group 21">
            <a:extLst>
              <a:ext uri="{FF2B5EF4-FFF2-40B4-BE49-F238E27FC236}">
                <a16:creationId xmlns:a16="http://schemas.microsoft.com/office/drawing/2014/main" id="{295D8AD3-8F91-40BD-A33A-011D4C319E73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588963"/>
            <a:ext cx="736600" cy="736600"/>
            <a:chOff x="0" y="0"/>
            <a:chExt cx="736948" cy="736948"/>
          </a:xfrm>
        </p:grpSpPr>
        <p:sp>
          <p:nvSpPr>
            <p:cNvPr id="53270" name="Oval 22">
              <a:extLst>
                <a:ext uri="{FF2B5EF4-FFF2-40B4-BE49-F238E27FC236}">
                  <a16:creationId xmlns:a16="http://schemas.microsoft.com/office/drawing/2014/main" id="{AFE29C19-00DD-41FA-B621-4BB737C36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3271" name="Oval 23">
              <a:extLst>
                <a:ext uri="{FF2B5EF4-FFF2-40B4-BE49-F238E27FC236}">
                  <a16:creationId xmlns:a16="http://schemas.microsoft.com/office/drawing/2014/main" id="{8C1CBAD9-FFB5-4FBF-BDB2-F0D249864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3272" name="Oval 24">
              <a:extLst>
                <a:ext uri="{FF2B5EF4-FFF2-40B4-BE49-F238E27FC236}">
                  <a16:creationId xmlns:a16="http://schemas.microsoft.com/office/drawing/2014/main" id="{8F501DE5-EB80-4A09-9B13-F9023CEF7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3273" name="AutoShape 25">
              <a:extLst>
                <a:ext uri="{FF2B5EF4-FFF2-40B4-BE49-F238E27FC236}">
                  <a16:creationId xmlns:a16="http://schemas.microsoft.com/office/drawing/2014/main" id="{2EC1DD17-A8D1-43FD-8971-7F4B43F96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274" name="Group 26">
            <a:extLst>
              <a:ext uri="{FF2B5EF4-FFF2-40B4-BE49-F238E27FC236}">
                <a16:creationId xmlns:a16="http://schemas.microsoft.com/office/drawing/2014/main" id="{4E24F1F5-3080-45C0-BE50-017806262155}"/>
              </a:ext>
            </a:extLst>
          </p:cNvPr>
          <p:cNvGrpSpPr>
            <a:grpSpLocks/>
          </p:cNvGrpSpPr>
          <p:nvPr/>
        </p:nvGrpSpPr>
        <p:grpSpPr bwMode="auto">
          <a:xfrm>
            <a:off x="11531600" y="5743575"/>
            <a:ext cx="963613" cy="1639888"/>
            <a:chOff x="0" y="0"/>
            <a:chExt cx="964034" cy="1639020"/>
          </a:xfrm>
        </p:grpSpPr>
        <p:sp>
          <p:nvSpPr>
            <p:cNvPr id="53275" name="Oval 27">
              <a:extLst>
                <a:ext uri="{FF2B5EF4-FFF2-40B4-BE49-F238E27FC236}">
                  <a16:creationId xmlns:a16="http://schemas.microsoft.com/office/drawing/2014/main" id="{44F3EBEB-0352-4FD8-BEAC-F59CEC2F5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32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3276" name="Line 28">
              <a:extLst>
                <a:ext uri="{FF2B5EF4-FFF2-40B4-BE49-F238E27FC236}">
                  <a16:creationId xmlns:a16="http://schemas.microsoft.com/office/drawing/2014/main" id="{9ED9CC2F-208D-49F8-940F-AA5DAF8F91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831" y="744785"/>
              <a:ext cx="1" cy="63555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53277" name="Line 29">
              <a:extLst>
                <a:ext uri="{FF2B5EF4-FFF2-40B4-BE49-F238E27FC236}">
                  <a16:creationId xmlns:a16="http://schemas.microsoft.com/office/drawing/2014/main" id="{224B3D7B-D59B-4115-8CEE-83A2AE6F8B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0" y="746311"/>
              <a:ext cx="430832" cy="430833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53278" name="Line 30">
              <a:extLst>
                <a:ext uri="{FF2B5EF4-FFF2-40B4-BE49-F238E27FC236}">
                  <a16:creationId xmlns:a16="http://schemas.microsoft.com/office/drawing/2014/main" id="{1876AEBA-DBF2-4E4C-AD3A-6549062F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800" y="770743"/>
              <a:ext cx="532234" cy="38196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53279" name="Line 31">
              <a:extLst>
                <a:ext uri="{FF2B5EF4-FFF2-40B4-BE49-F238E27FC236}">
                  <a16:creationId xmlns:a16="http://schemas.microsoft.com/office/drawing/2014/main" id="{EAE98BE8-6484-4211-B88D-DFB06AC225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1800" y="1368611"/>
              <a:ext cx="270409" cy="27040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53280" name="Line 32">
              <a:extLst>
                <a:ext uri="{FF2B5EF4-FFF2-40B4-BE49-F238E27FC236}">
                  <a16:creationId xmlns:a16="http://schemas.microsoft.com/office/drawing/2014/main" id="{D9A746FB-B2D9-421B-8126-BF04F288BF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843" y="1368611"/>
              <a:ext cx="222958" cy="260536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</p:grpSp>
      <p:sp>
        <p:nvSpPr>
          <p:cNvPr id="53281" name="Rectangle 33">
            <a:extLst>
              <a:ext uri="{FF2B5EF4-FFF2-40B4-BE49-F238E27FC236}">
                <a16:creationId xmlns:a16="http://schemas.microsoft.com/office/drawing/2014/main" id="{6B2ECD9C-C84C-4C09-8467-73E08AA705F9}"/>
              </a:ext>
            </a:extLst>
          </p:cNvPr>
          <p:cNvSpPr>
            <a:spLocks/>
          </p:cNvSpPr>
          <p:nvPr/>
        </p:nvSpPr>
        <p:spPr bwMode="auto">
          <a:xfrm>
            <a:off x="7620000" y="49213"/>
            <a:ext cx="4978400" cy="90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3282" name="Text Box 34">
            <a:extLst>
              <a:ext uri="{FF2B5EF4-FFF2-40B4-BE49-F238E27FC236}">
                <a16:creationId xmlns:a16="http://schemas.microsoft.com/office/drawing/2014/main" id="{C27CF479-D26D-4D48-BEBE-E50B6745E27C}"/>
              </a:ext>
            </a:extLst>
          </p:cNvPr>
          <p:cNvSpPr txBox="1">
            <a:spLocks/>
          </p:cNvSpPr>
          <p:nvPr/>
        </p:nvSpPr>
        <p:spPr bwMode="auto">
          <a:xfrm>
            <a:off x="4416425" y="8540750"/>
            <a:ext cx="417036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1000"/>
              <a:t>Example from https://courses.cs.washington.edu/courses/cse143/17au/</a:t>
            </a:r>
          </a:p>
        </p:txBody>
      </p:sp>
      <p:sp>
        <p:nvSpPr>
          <p:cNvPr id="53283" name="Rectangle 35">
            <a:extLst>
              <a:ext uri="{FF2B5EF4-FFF2-40B4-BE49-F238E27FC236}">
                <a16:creationId xmlns:a16="http://schemas.microsoft.com/office/drawing/2014/main" id="{CDC5AFF3-9B2A-433E-A4F0-EA690FB086D4}"/>
              </a:ext>
            </a:extLst>
          </p:cNvPr>
          <p:cNvSpPr>
            <a:spLocks/>
          </p:cNvSpPr>
          <p:nvPr/>
        </p:nvSpPr>
        <p:spPr bwMode="auto">
          <a:xfrm>
            <a:off x="11453813" y="884238"/>
            <a:ext cx="1120775" cy="2389187"/>
          </a:xfrm>
          <a:prstGeom prst="rect">
            <a:avLst/>
          </a:prstGeom>
          <a:gradFill rotWithShape="0">
            <a:gsLst>
              <a:gs pos="0">
                <a:srgbClr val="FFFFFF">
                  <a:alpha val="70258"/>
                </a:srgbClr>
              </a:gs>
              <a:gs pos="100000">
                <a:srgbClr val="FFFFFF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3284" name="AutoShape 36">
            <a:extLst>
              <a:ext uri="{FF2B5EF4-FFF2-40B4-BE49-F238E27FC236}">
                <a16:creationId xmlns:a16="http://schemas.microsoft.com/office/drawing/2014/main" id="{8F51A22C-FDF4-45DD-8DD9-31625EB9C70D}"/>
              </a:ext>
            </a:extLst>
          </p:cNvPr>
          <p:cNvSpPr>
            <a:spLocks/>
          </p:cNvSpPr>
          <p:nvPr/>
        </p:nvSpPr>
        <p:spPr bwMode="auto">
          <a:xfrm>
            <a:off x="10864850" y="3783013"/>
            <a:ext cx="566738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5" name="Text Box 37">
            <a:extLst>
              <a:ext uri="{FF2B5EF4-FFF2-40B4-BE49-F238E27FC236}">
                <a16:creationId xmlns:a16="http://schemas.microsoft.com/office/drawing/2014/main" id="{8846DBBB-B221-491E-8A7F-509CE1E39C60}"/>
              </a:ext>
            </a:extLst>
          </p:cNvPr>
          <p:cNvSpPr txBox="1">
            <a:spLocks/>
          </p:cNvSpPr>
          <p:nvPr/>
        </p:nvSpPr>
        <p:spPr bwMode="auto">
          <a:xfrm>
            <a:off x="10339388" y="3876675"/>
            <a:ext cx="3968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/>
            <a:r>
              <a:rPr lang="en-US" altLang="en-US" sz="2000"/>
              <a:t>23</a:t>
            </a:r>
          </a:p>
        </p:txBody>
      </p:sp>
      <p:sp>
        <p:nvSpPr>
          <p:cNvPr id="53286" name="AutoShape 38">
            <a:extLst>
              <a:ext uri="{FF2B5EF4-FFF2-40B4-BE49-F238E27FC236}">
                <a16:creationId xmlns:a16="http://schemas.microsoft.com/office/drawing/2014/main" id="{2BB90F85-B463-42D9-9388-FAB85B28C0D2}"/>
              </a:ext>
            </a:extLst>
          </p:cNvPr>
          <p:cNvSpPr>
            <a:spLocks/>
          </p:cNvSpPr>
          <p:nvPr/>
        </p:nvSpPr>
        <p:spPr bwMode="auto">
          <a:xfrm>
            <a:off x="10874375" y="2855913"/>
            <a:ext cx="566738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7" name="Text Box 39">
            <a:extLst>
              <a:ext uri="{FF2B5EF4-FFF2-40B4-BE49-F238E27FC236}">
                <a16:creationId xmlns:a16="http://schemas.microsoft.com/office/drawing/2014/main" id="{E201F477-DD6E-483C-8360-66E5510452E6}"/>
              </a:ext>
            </a:extLst>
          </p:cNvPr>
          <p:cNvSpPr txBox="1">
            <a:spLocks/>
          </p:cNvSpPr>
          <p:nvPr/>
        </p:nvSpPr>
        <p:spPr bwMode="auto">
          <a:xfrm>
            <a:off x="10348913" y="2949575"/>
            <a:ext cx="3968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/>
            <a:r>
              <a:rPr lang="en-US" altLang="en-US" sz="2000"/>
              <a:t>22</a:t>
            </a:r>
          </a:p>
        </p:txBody>
      </p:sp>
      <p:sp>
        <p:nvSpPr>
          <p:cNvPr id="53288" name="AutoShape 40">
            <a:extLst>
              <a:ext uri="{FF2B5EF4-FFF2-40B4-BE49-F238E27FC236}">
                <a16:creationId xmlns:a16="http://schemas.microsoft.com/office/drawing/2014/main" id="{7AB8A3EA-AEEA-4617-A81A-5566DDA87CDB}"/>
              </a:ext>
            </a:extLst>
          </p:cNvPr>
          <p:cNvSpPr>
            <a:spLocks/>
          </p:cNvSpPr>
          <p:nvPr/>
        </p:nvSpPr>
        <p:spPr bwMode="auto">
          <a:xfrm>
            <a:off x="10864850" y="1928813"/>
            <a:ext cx="566738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9" name="Text Box 41">
            <a:extLst>
              <a:ext uri="{FF2B5EF4-FFF2-40B4-BE49-F238E27FC236}">
                <a16:creationId xmlns:a16="http://schemas.microsoft.com/office/drawing/2014/main" id="{A3CF7A7E-0EAA-4F59-B5BB-A3DF7F8094C5}"/>
              </a:ext>
            </a:extLst>
          </p:cNvPr>
          <p:cNvSpPr txBox="1">
            <a:spLocks/>
          </p:cNvSpPr>
          <p:nvPr/>
        </p:nvSpPr>
        <p:spPr bwMode="auto">
          <a:xfrm>
            <a:off x="10339388" y="2022475"/>
            <a:ext cx="3968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/>
            <a:r>
              <a:rPr lang="en-US" altLang="en-US" sz="2000"/>
              <a:t>21</a:t>
            </a:r>
          </a:p>
        </p:txBody>
      </p:sp>
      <p:sp>
        <p:nvSpPr>
          <p:cNvPr id="53290" name="AutoShape 42">
            <a:extLst>
              <a:ext uri="{FF2B5EF4-FFF2-40B4-BE49-F238E27FC236}">
                <a16:creationId xmlns:a16="http://schemas.microsoft.com/office/drawing/2014/main" id="{FE4459AA-6F16-43A5-9A28-A755E8C21321}"/>
              </a:ext>
            </a:extLst>
          </p:cNvPr>
          <p:cNvSpPr>
            <a:spLocks/>
          </p:cNvSpPr>
          <p:nvPr/>
        </p:nvSpPr>
        <p:spPr bwMode="auto">
          <a:xfrm>
            <a:off x="10815638" y="1001713"/>
            <a:ext cx="568325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1" name="Text Box 43">
            <a:extLst>
              <a:ext uri="{FF2B5EF4-FFF2-40B4-BE49-F238E27FC236}">
                <a16:creationId xmlns:a16="http://schemas.microsoft.com/office/drawing/2014/main" id="{0864C6BD-A15A-47AE-9935-B7004DC01AFB}"/>
              </a:ext>
            </a:extLst>
          </p:cNvPr>
          <p:cNvSpPr txBox="1">
            <a:spLocks/>
          </p:cNvSpPr>
          <p:nvPr/>
        </p:nvSpPr>
        <p:spPr bwMode="auto">
          <a:xfrm>
            <a:off x="10336213" y="1092200"/>
            <a:ext cx="3968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000"/>
              <a:t>20</a:t>
            </a:r>
          </a:p>
        </p:txBody>
      </p:sp>
      <p:sp>
        <p:nvSpPr>
          <p:cNvPr id="53292" name="AutoShape 44">
            <a:extLst>
              <a:ext uri="{FF2B5EF4-FFF2-40B4-BE49-F238E27FC236}">
                <a16:creationId xmlns:a16="http://schemas.microsoft.com/office/drawing/2014/main" id="{9C0D7548-DBE8-473F-99A7-7FD9C6122CA6}"/>
              </a:ext>
            </a:extLst>
          </p:cNvPr>
          <p:cNvSpPr>
            <a:spLocks/>
          </p:cNvSpPr>
          <p:nvPr/>
        </p:nvSpPr>
        <p:spPr bwMode="auto">
          <a:xfrm>
            <a:off x="10874375" y="4938713"/>
            <a:ext cx="566738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3" name="Text Box 45">
            <a:extLst>
              <a:ext uri="{FF2B5EF4-FFF2-40B4-BE49-F238E27FC236}">
                <a16:creationId xmlns:a16="http://schemas.microsoft.com/office/drawing/2014/main" id="{0C73F302-4D6E-43F6-AC57-FA0921EFC4E5}"/>
              </a:ext>
            </a:extLst>
          </p:cNvPr>
          <p:cNvSpPr txBox="1">
            <a:spLocks/>
          </p:cNvSpPr>
          <p:nvPr/>
        </p:nvSpPr>
        <p:spPr bwMode="auto">
          <a:xfrm>
            <a:off x="10348913" y="5032375"/>
            <a:ext cx="3968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/>
            <a:r>
              <a:rPr lang="en-US" altLang="en-US" sz="2000"/>
              <a:t>24</a:t>
            </a:r>
          </a:p>
        </p:txBody>
      </p:sp>
      <p:sp>
        <p:nvSpPr>
          <p:cNvPr id="53294" name="Rectangle 46">
            <a:extLst>
              <a:ext uri="{FF2B5EF4-FFF2-40B4-BE49-F238E27FC236}">
                <a16:creationId xmlns:a16="http://schemas.microsoft.com/office/drawing/2014/main" id="{8F74081A-E37E-4FED-9846-FA21CF4F6D0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52500" y="1887538"/>
            <a:ext cx="6491288" cy="5427662"/>
          </a:xfrm>
        </p:spPr>
        <p:txBody>
          <a:bodyPr anchor="t"/>
          <a:lstStyle/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 dirty="0"/>
              <a:t>Strategy: reframe question as </a:t>
            </a:r>
            <a:r>
              <a:rPr lang="en-US" altLang="en-US" sz="3200" i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“how many students are behind you?”</a:t>
            </a:r>
          </a:p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 dirty="0"/>
              <a:t>Process:</a:t>
            </a:r>
            <a:br>
              <a:rPr lang="en-US" altLang="en-US" sz="3200" dirty="0"/>
            </a:br>
            <a:r>
              <a:rPr lang="en-US" altLang="en-US" sz="32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if</a:t>
            </a:r>
            <a:r>
              <a:rPr lang="en-US" altLang="en-US" sz="3200" dirty="0"/>
              <a:t> nobody is behind you: </a:t>
            </a:r>
            <a:r>
              <a:rPr lang="en-US" altLang="en-US" sz="32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say</a:t>
            </a:r>
            <a:r>
              <a:rPr lang="en-US" altLang="en-US" sz="3200" dirty="0"/>
              <a:t> 0</a:t>
            </a:r>
            <a:br>
              <a:rPr lang="en-US" altLang="en-US" sz="3200" dirty="0"/>
            </a:br>
            <a:r>
              <a:rPr lang="en-US" altLang="en-US" sz="32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else</a:t>
            </a:r>
            <a:r>
              <a:rPr lang="en-US" altLang="en-US" sz="3200" dirty="0"/>
              <a:t>: ask them, </a:t>
            </a:r>
            <a:r>
              <a:rPr lang="en-US" altLang="en-US" sz="32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say</a:t>
            </a:r>
            <a:r>
              <a:rPr lang="en-US" altLang="en-US" sz="3200" dirty="0"/>
              <a:t> their answer+1</a:t>
            </a:r>
          </a:p>
        </p:txBody>
      </p:sp>
      <p:sp>
        <p:nvSpPr>
          <p:cNvPr id="53295" name="AutoShape 47">
            <a:extLst>
              <a:ext uri="{FF2B5EF4-FFF2-40B4-BE49-F238E27FC236}">
                <a16:creationId xmlns:a16="http://schemas.microsoft.com/office/drawing/2014/main" id="{402E6D56-730E-49D9-8DC2-A36F43BD22D9}"/>
              </a:ext>
            </a:extLst>
          </p:cNvPr>
          <p:cNvSpPr>
            <a:spLocks/>
          </p:cNvSpPr>
          <p:nvPr/>
        </p:nvSpPr>
        <p:spPr bwMode="auto">
          <a:xfrm>
            <a:off x="11569700" y="5205413"/>
            <a:ext cx="736600" cy="642937"/>
          </a:xfrm>
          <a:custGeom>
            <a:avLst/>
            <a:gdLst>
              <a:gd name="T0" fmla="+- 0 10799 797"/>
              <a:gd name="T1" fmla="*/ T0 w 20005"/>
              <a:gd name="T2" fmla="*/ 10800 h 21600"/>
              <a:gd name="T3" fmla="+- 0 10799 797"/>
              <a:gd name="T4" fmla="*/ T3 w 20005"/>
              <a:gd name="T5" fmla="*/ 10800 h 21600"/>
              <a:gd name="T6" fmla="+- 0 10799 797"/>
              <a:gd name="T7" fmla="*/ T6 w 20005"/>
              <a:gd name="T8" fmla="*/ 10800 h 21600"/>
              <a:gd name="T9" fmla="+- 0 10799 797"/>
              <a:gd name="T10" fmla="*/ T9 w 20005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0005" h="21600">
                <a:moveTo>
                  <a:pt x="10002" y="0"/>
                </a:moveTo>
                <a:cubicBezTo>
                  <a:pt x="7466" y="0"/>
                  <a:pt x="5046" y="249"/>
                  <a:pt x="2831" y="696"/>
                </a:cubicBezTo>
                <a:cubicBezTo>
                  <a:pt x="2560" y="752"/>
                  <a:pt x="2390" y="1092"/>
                  <a:pt x="2475" y="1421"/>
                </a:cubicBezTo>
                <a:cubicBezTo>
                  <a:pt x="3678" y="6023"/>
                  <a:pt x="3568" y="11197"/>
                  <a:pt x="3347" y="14224"/>
                </a:cubicBezTo>
                <a:cubicBezTo>
                  <a:pt x="3342" y="14286"/>
                  <a:pt x="3287" y="14310"/>
                  <a:pt x="3247" y="14273"/>
                </a:cubicBezTo>
                <a:cubicBezTo>
                  <a:pt x="2681" y="13683"/>
                  <a:pt x="1077" y="12215"/>
                  <a:pt x="235" y="13412"/>
                </a:cubicBezTo>
                <a:cubicBezTo>
                  <a:pt x="-797" y="14876"/>
                  <a:pt x="1417" y="21575"/>
                  <a:pt x="10002" y="21600"/>
                </a:cubicBezTo>
                <a:cubicBezTo>
                  <a:pt x="18587" y="21581"/>
                  <a:pt x="20803" y="14882"/>
                  <a:pt x="19771" y="13412"/>
                </a:cubicBezTo>
                <a:cubicBezTo>
                  <a:pt x="18929" y="12215"/>
                  <a:pt x="17325" y="13683"/>
                  <a:pt x="16759" y="14273"/>
                </a:cubicBezTo>
                <a:cubicBezTo>
                  <a:pt x="16724" y="14316"/>
                  <a:pt x="16664" y="14286"/>
                  <a:pt x="16659" y="14224"/>
                </a:cubicBezTo>
                <a:cubicBezTo>
                  <a:pt x="16438" y="11197"/>
                  <a:pt x="16328" y="6017"/>
                  <a:pt x="17531" y="1421"/>
                </a:cubicBezTo>
                <a:cubicBezTo>
                  <a:pt x="17616" y="1092"/>
                  <a:pt x="17451" y="752"/>
                  <a:pt x="17175" y="696"/>
                </a:cubicBezTo>
                <a:cubicBezTo>
                  <a:pt x="14955" y="249"/>
                  <a:pt x="12533" y="0"/>
                  <a:pt x="1000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>
            <a:extLst>
              <a:ext uri="{FF2B5EF4-FFF2-40B4-BE49-F238E27FC236}">
                <a16:creationId xmlns:a16="http://schemas.microsoft.com/office/drawing/2014/main" id="{C7FD0859-BD81-4B08-BB4E-CED9C39D6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6491288" cy="1292225"/>
          </a:xfrm>
        </p:spPr>
        <p:txBody>
          <a:bodyPr/>
          <a:lstStyle/>
          <a:p>
            <a:pPr algn="l"/>
            <a:r>
              <a:rPr lang="en-US" altLang="en-US" sz="4800" dirty="0"/>
              <a:t>Recursive Student</a:t>
            </a:r>
            <a:br>
              <a:rPr lang="en-US" altLang="en-US" sz="4800" dirty="0"/>
            </a:br>
            <a:r>
              <a:rPr lang="en-US" altLang="en-US" sz="4800" dirty="0"/>
              <a:t>Counting</a:t>
            </a:r>
          </a:p>
        </p:txBody>
      </p:sp>
      <p:sp>
        <p:nvSpPr>
          <p:cNvPr id="54274" name="Oval 2">
            <a:extLst>
              <a:ext uri="{FF2B5EF4-FFF2-40B4-BE49-F238E27FC236}">
                <a16:creationId xmlns:a16="http://schemas.microsoft.com/office/drawing/2014/main" id="{059FEBD4-3E7A-4E7F-A9CA-B8663C9FB9B3}"/>
              </a:ext>
            </a:extLst>
          </p:cNvPr>
          <p:cNvSpPr>
            <a:spLocks/>
          </p:cNvSpPr>
          <p:nvPr/>
        </p:nvSpPr>
        <p:spPr bwMode="auto">
          <a:xfrm>
            <a:off x="11569700" y="4283075"/>
            <a:ext cx="736600" cy="736600"/>
          </a:xfrm>
          <a:prstGeom prst="ellipse">
            <a:avLst/>
          </a:prstGeom>
          <a:noFill/>
          <a:ln w="508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4275" name="Oval 3">
            <a:extLst>
              <a:ext uri="{FF2B5EF4-FFF2-40B4-BE49-F238E27FC236}">
                <a16:creationId xmlns:a16="http://schemas.microsoft.com/office/drawing/2014/main" id="{12EA8B48-4F5A-4DDF-A234-7195A57EB246}"/>
              </a:ext>
            </a:extLst>
          </p:cNvPr>
          <p:cNvSpPr>
            <a:spLocks/>
          </p:cNvSpPr>
          <p:nvPr/>
        </p:nvSpPr>
        <p:spPr bwMode="auto">
          <a:xfrm>
            <a:off x="11696700" y="4410075"/>
            <a:ext cx="174625" cy="174625"/>
          </a:xfrm>
          <a:prstGeom prst="ellipse">
            <a:avLst/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4276" name="Oval 4">
            <a:extLst>
              <a:ext uri="{FF2B5EF4-FFF2-40B4-BE49-F238E27FC236}">
                <a16:creationId xmlns:a16="http://schemas.microsoft.com/office/drawing/2014/main" id="{FA8A76B2-CCEB-473D-A6CA-58735CA19AB4}"/>
              </a:ext>
            </a:extLst>
          </p:cNvPr>
          <p:cNvSpPr>
            <a:spLocks/>
          </p:cNvSpPr>
          <p:nvPr/>
        </p:nvSpPr>
        <p:spPr bwMode="auto">
          <a:xfrm>
            <a:off x="11988800" y="4410075"/>
            <a:ext cx="174625" cy="174625"/>
          </a:xfrm>
          <a:prstGeom prst="ellipse">
            <a:avLst/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4277" name="AutoShape 5">
            <a:extLst>
              <a:ext uri="{FF2B5EF4-FFF2-40B4-BE49-F238E27FC236}">
                <a16:creationId xmlns:a16="http://schemas.microsoft.com/office/drawing/2014/main" id="{AE01BA6A-EE02-4795-99D4-41BEADD535E0}"/>
              </a:ext>
            </a:extLst>
          </p:cNvPr>
          <p:cNvSpPr>
            <a:spLocks/>
          </p:cNvSpPr>
          <p:nvPr/>
        </p:nvSpPr>
        <p:spPr bwMode="auto">
          <a:xfrm>
            <a:off x="11706225" y="4703763"/>
            <a:ext cx="461963" cy="184150"/>
          </a:xfrm>
          <a:custGeom>
            <a:avLst/>
            <a:gdLst>
              <a:gd name="T0" fmla="*/ 10800 w 21600"/>
              <a:gd name="T1" fmla="*/ 8100 h 16200"/>
              <a:gd name="T2" fmla="*/ 10800 w 21600"/>
              <a:gd name="T3" fmla="*/ 8100 h 16200"/>
              <a:gd name="T4" fmla="*/ 10800 w 21600"/>
              <a:gd name="T5" fmla="*/ 8100 h 16200"/>
              <a:gd name="T6" fmla="*/ 10800 w 21600"/>
              <a:gd name="T7" fmla="*/ 8100 h 16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16200">
                <a:moveTo>
                  <a:pt x="21600" y="0"/>
                </a:moveTo>
                <a:cubicBezTo>
                  <a:pt x="14880" y="21500"/>
                  <a:pt x="7680" y="21600"/>
                  <a:pt x="0" y="300"/>
                </a:cubicBezTo>
              </a:path>
            </a:pathLst>
          </a:custGeom>
          <a:noFill/>
          <a:ln w="254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4278" name="Group 6">
            <a:extLst>
              <a:ext uri="{FF2B5EF4-FFF2-40B4-BE49-F238E27FC236}">
                <a16:creationId xmlns:a16="http://schemas.microsoft.com/office/drawing/2014/main" id="{A867B4EA-D371-4BAF-9307-1F35E52FE078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3359150"/>
            <a:ext cx="736600" cy="736600"/>
            <a:chOff x="0" y="0"/>
            <a:chExt cx="736948" cy="736948"/>
          </a:xfrm>
        </p:grpSpPr>
        <p:sp>
          <p:nvSpPr>
            <p:cNvPr id="54279" name="Oval 7">
              <a:extLst>
                <a:ext uri="{FF2B5EF4-FFF2-40B4-BE49-F238E27FC236}">
                  <a16:creationId xmlns:a16="http://schemas.microsoft.com/office/drawing/2014/main" id="{89B1A25D-2207-4155-BCED-12257FA76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4280" name="Oval 8">
              <a:extLst>
                <a:ext uri="{FF2B5EF4-FFF2-40B4-BE49-F238E27FC236}">
                  <a16:creationId xmlns:a16="http://schemas.microsoft.com/office/drawing/2014/main" id="{9DB0E5F4-BA8D-4C27-B625-7153885ED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4281" name="Oval 9">
              <a:extLst>
                <a:ext uri="{FF2B5EF4-FFF2-40B4-BE49-F238E27FC236}">
                  <a16:creationId xmlns:a16="http://schemas.microsoft.com/office/drawing/2014/main" id="{8C15439E-476D-4A57-A66B-0B39CDF17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4282" name="AutoShape 10">
              <a:extLst>
                <a:ext uri="{FF2B5EF4-FFF2-40B4-BE49-F238E27FC236}">
                  <a16:creationId xmlns:a16="http://schemas.microsoft.com/office/drawing/2014/main" id="{B18D3D82-EE1E-4970-A7CC-C565B5F61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283" name="Group 11">
            <a:extLst>
              <a:ext uri="{FF2B5EF4-FFF2-40B4-BE49-F238E27FC236}">
                <a16:creationId xmlns:a16="http://schemas.microsoft.com/office/drawing/2014/main" id="{7DE3B983-6F44-4974-8D75-5376A96B6B9B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2435225"/>
            <a:ext cx="736600" cy="736600"/>
            <a:chOff x="0" y="0"/>
            <a:chExt cx="736948" cy="736948"/>
          </a:xfrm>
        </p:grpSpPr>
        <p:sp>
          <p:nvSpPr>
            <p:cNvPr id="54284" name="Oval 12">
              <a:extLst>
                <a:ext uri="{FF2B5EF4-FFF2-40B4-BE49-F238E27FC236}">
                  <a16:creationId xmlns:a16="http://schemas.microsoft.com/office/drawing/2014/main" id="{BD035A25-AA2E-4C8C-8657-61178DD59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4285" name="Oval 13">
              <a:extLst>
                <a:ext uri="{FF2B5EF4-FFF2-40B4-BE49-F238E27FC236}">
                  <a16:creationId xmlns:a16="http://schemas.microsoft.com/office/drawing/2014/main" id="{35D70D38-6215-4634-8ABC-74F0AC479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4286" name="Oval 14">
              <a:extLst>
                <a:ext uri="{FF2B5EF4-FFF2-40B4-BE49-F238E27FC236}">
                  <a16:creationId xmlns:a16="http://schemas.microsoft.com/office/drawing/2014/main" id="{75671ED1-A506-4DED-9A74-43701FA42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4287" name="AutoShape 15">
              <a:extLst>
                <a:ext uri="{FF2B5EF4-FFF2-40B4-BE49-F238E27FC236}">
                  <a16:creationId xmlns:a16="http://schemas.microsoft.com/office/drawing/2014/main" id="{5F522FB4-6729-4409-B8E1-A9184B9CF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288" name="Group 16">
            <a:extLst>
              <a:ext uri="{FF2B5EF4-FFF2-40B4-BE49-F238E27FC236}">
                <a16:creationId xmlns:a16="http://schemas.microsoft.com/office/drawing/2014/main" id="{4C92BCD1-12EA-42EB-A452-4547A18F8D08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1511300"/>
            <a:ext cx="736600" cy="738188"/>
            <a:chOff x="0" y="0"/>
            <a:chExt cx="736948" cy="736948"/>
          </a:xfrm>
        </p:grpSpPr>
        <p:sp>
          <p:nvSpPr>
            <p:cNvPr id="54289" name="Oval 17">
              <a:extLst>
                <a:ext uri="{FF2B5EF4-FFF2-40B4-BE49-F238E27FC236}">
                  <a16:creationId xmlns:a16="http://schemas.microsoft.com/office/drawing/2014/main" id="{29123178-8F75-43C2-BD33-D990DBBFA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4290" name="Oval 18">
              <a:extLst>
                <a:ext uri="{FF2B5EF4-FFF2-40B4-BE49-F238E27FC236}">
                  <a16:creationId xmlns:a16="http://schemas.microsoft.com/office/drawing/2014/main" id="{0FDBE217-F605-4606-9AA0-F98F351AD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4291" name="Oval 19">
              <a:extLst>
                <a:ext uri="{FF2B5EF4-FFF2-40B4-BE49-F238E27FC236}">
                  <a16:creationId xmlns:a16="http://schemas.microsoft.com/office/drawing/2014/main" id="{FA9676E9-0DFE-4862-82AD-3374607EE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4292" name="AutoShape 20">
              <a:extLst>
                <a:ext uri="{FF2B5EF4-FFF2-40B4-BE49-F238E27FC236}">
                  <a16:creationId xmlns:a16="http://schemas.microsoft.com/office/drawing/2014/main" id="{5B86BD4D-EDCA-4EF0-BC43-672ED99B5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293" name="Group 21">
            <a:extLst>
              <a:ext uri="{FF2B5EF4-FFF2-40B4-BE49-F238E27FC236}">
                <a16:creationId xmlns:a16="http://schemas.microsoft.com/office/drawing/2014/main" id="{9CB4E6A0-E1B2-40E9-835D-6984BB4E039F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588963"/>
            <a:ext cx="736600" cy="736600"/>
            <a:chOff x="0" y="0"/>
            <a:chExt cx="736948" cy="736948"/>
          </a:xfrm>
        </p:grpSpPr>
        <p:sp>
          <p:nvSpPr>
            <p:cNvPr id="54294" name="Oval 22">
              <a:extLst>
                <a:ext uri="{FF2B5EF4-FFF2-40B4-BE49-F238E27FC236}">
                  <a16:creationId xmlns:a16="http://schemas.microsoft.com/office/drawing/2014/main" id="{B15768BE-3760-4F2F-A65E-2F53A9545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4295" name="Oval 23">
              <a:extLst>
                <a:ext uri="{FF2B5EF4-FFF2-40B4-BE49-F238E27FC236}">
                  <a16:creationId xmlns:a16="http://schemas.microsoft.com/office/drawing/2014/main" id="{A7C5C457-778E-4DA3-9F83-4D7809070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4296" name="Oval 24">
              <a:extLst>
                <a:ext uri="{FF2B5EF4-FFF2-40B4-BE49-F238E27FC236}">
                  <a16:creationId xmlns:a16="http://schemas.microsoft.com/office/drawing/2014/main" id="{DD4A3ACD-1FA5-43DF-A24D-82FAF6544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4297" name="AutoShape 25">
              <a:extLst>
                <a:ext uri="{FF2B5EF4-FFF2-40B4-BE49-F238E27FC236}">
                  <a16:creationId xmlns:a16="http://schemas.microsoft.com/office/drawing/2014/main" id="{23FB72CF-3665-4645-B3F3-A2667A002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298" name="Group 26">
            <a:extLst>
              <a:ext uri="{FF2B5EF4-FFF2-40B4-BE49-F238E27FC236}">
                <a16:creationId xmlns:a16="http://schemas.microsoft.com/office/drawing/2014/main" id="{58EC58ED-113E-4E99-814B-39E88A6F7878}"/>
              </a:ext>
            </a:extLst>
          </p:cNvPr>
          <p:cNvGrpSpPr>
            <a:grpSpLocks/>
          </p:cNvGrpSpPr>
          <p:nvPr/>
        </p:nvGrpSpPr>
        <p:grpSpPr bwMode="auto">
          <a:xfrm>
            <a:off x="11531600" y="5743575"/>
            <a:ext cx="963613" cy="1639888"/>
            <a:chOff x="0" y="0"/>
            <a:chExt cx="964034" cy="1639020"/>
          </a:xfrm>
        </p:grpSpPr>
        <p:sp>
          <p:nvSpPr>
            <p:cNvPr id="54299" name="Oval 27">
              <a:extLst>
                <a:ext uri="{FF2B5EF4-FFF2-40B4-BE49-F238E27FC236}">
                  <a16:creationId xmlns:a16="http://schemas.microsoft.com/office/drawing/2014/main" id="{7375610C-9126-43BE-A133-4BD574322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32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4300" name="Line 28">
              <a:extLst>
                <a:ext uri="{FF2B5EF4-FFF2-40B4-BE49-F238E27FC236}">
                  <a16:creationId xmlns:a16="http://schemas.microsoft.com/office/drawing/2014/main" id="{0D157702-0224-4539-9FB7-864F9D89DE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831" y="744785"/>
              <a:ext cx="1" cy="63555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54301" name="Line 29">
              <a:extLst>
                <a:ext uri="{FF2B5EF4-FFF2-40B4-BE49-F238E27FC236}">
                  <a16:creationId xmlns:a16="http://schemas.microsoft.com/office/drawing/2014/main" id="{7FAF31B0-EDA4-44B1-922A-5DD4D5A82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0" y="746311"/>
              <a:ext cx="430832" cy="430833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54302" name="Line 30">
              <a:extLst>
                <a:ext uri="{FF2B5EF4-FFF2-40B4-BE49-F238E27FC236}">
                  <a16:creationId xmlns:a16="http://schemas.microsoft.com/office/drawing/2014/main" id="{EB9A7E31-4DE5-44BB-8873-F4760C3BC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800" y="770743"/>
              <a:ext cx="532234" cy="38196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54303" name="Line 31">
              <a:extLst>
                <a:ext uri="{FF2B5EF4-FFF2-40B4-BE49-F238E27FC236}">
                  <a16:creationId xmlns:a16="http://schemas.microsoft.com/office/drawing/2014/main" id="{7B439F9D-CE19-4BA2-95CB-05569CA9AE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1800" y="1368611"/>
              <a:ext cx="270409" cy="27040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54304" name="Line 32">
              <a:extLst>
                <a:ext uri="{FF2B5EF4-FFF2-40B4-BE49-F238E27FC236}">
                  <a16:creationId xmlns:a16="http://schemas.microsoft.com/office/drawing/2014/main" id="{6EAD9C69-C286-4EB9-9701-E4976E1682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843" y="1368611"/>
              <a:ext cx="222958" cy="260536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</p:grpSp>
      <p:sp>
        <p:nvSpPr>
          <p:cNvPr id="54305" name="Rectangle 33">
            <a:extLst>
              <a:ext uri="{FF2B5EF4-FFF2-40B4-BE49-F238E27FC236}">
                <a16:creationId xmlns:a16="http://schemas.microsoft.com/office/drawing/2014/main" id="{A58DF749-147D-4177-8AD0-CE4AC56A6EF6}"/>
              </a:ext>
            </a:extLst>
          </p:cNvPr>
          <p:cNvSpPr>
            <a:spLocks/>
          </p:cNvSpPr>
          <p:nvPr/>
        </p:nvSpPr>
        <p:spPr bwMode="auto">
          <a:xfrm>
            <a:off x="7620000" y="49213"/>
            <a:ext cx="4978400" cy="90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4306" name="Text Box 34">
            <a:extLst>
              <a:ext uri="{FF2B5EF4-FFF2-40B4-BE49-F238E27FC236}">
                <a16:creationId xmlns:a16="http://schemas.microsoft.com/office/drawing/2014/main" id="{FDD325FC-B88F-4AAA-8138-BA0ECE15F28F}"/>
              </a:ext>
            </a:extLst>
          </p:cNvPr>
          <p:cNvSpPr txBox="1">
            <a:spLocks/>
          </p:cNvSpPr>
          <p:nvPr/>
        </p:nvSpPr>
        <p:spPr bwMode="auto">
          <a:xfrm>
            <a:off x="4416425" y="8540750"/>
            <a:ext cx="417036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1000"/>
              <a:t>Example from https://courses.cs.washington.edu/courses/cse143/17au/</a:t>
            </a:r>
          </a:p>
        </p:txBody>
      </p:sp>
      <p:sp>
        <p:nvSpPr>
          <p:cNvPr id="54307" name="Rectangle 35">
            <a:extLst>
              <a:ext uri="{FF2B5EF4-FFF2-40B4-BE49-F238E27FC236}">
                <a16:creationId xmlns:a16="http://schemas.microsoft.com/office/drawing/2014/main" id="{FBCF9EAE-1622-45C5-A820-B512CDFD0781}"/>
              </a:ext>
            </a:extLst>
          </p:cNvPr>
          <p:cNvSpPr>
            <a:spLocks/>
          </p:cNvSpPr>
          <p:nvPr/>
        </p:nvSpPr>
        <p:spPr bwMode="auto">
          <a:xfrm>
            <a:off x="11453813" y="884238"/>
            <a:ext cx="1120775" cy="2389187"/>
          </a:xfrm>
          <a:prstGeom prst="rect">
            <a:avLst/>
          </a:prstGeom>
          <a:gradFill rotWithShape="0">
            <a:gsLst>
              <a:gs pos="0">
                <a:srgbClr val="FFFFFF">
                  <a:alpha val="70258"/>
                </a:srgbClr>
              </a:gs>
              <a:gs pos="100000">
                <a:srgbClr val="FFFFFF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4308" name="AutoShape 36">
            <a:extLst>
              <a:ext uri="{FF2B5EF4-FFF2-40B4-BE49-F238E27FC236}">
                <a16:creationId xmlns:a16="http://schemas.microsoft.com/office/drawing/2014/main" id="{1C96C7CD-A9E0-4C02-A814-2953CF37E20F}"/>
              </a:ext>
            </a:extLst>
          </p:cNvPr>
          <p:cNvSpPr>
            <a:spLocks/>
          </p:cNvSpPr>
          <p:nvPr/>
        </p:nvSpPr>
        <p:spPr bwMode="auto">
          <a:xfrm>
            <a:off x="10864850" y="3783013"/>
            <a:ext cx="566738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9" name="Text Box 37">
            <a:extLst>
              <a:ext uri="{FF2B5EF4-FFF2-40B4-BE49-F238E27FC236}">
                <a16:creationId xmlns:a16="http://schemas.microsoft.com/office/drawing/2014/main" id="{1BD1E592-CDBB-42C8-983A-51E856E8AA9F}"/>
              </a:ext>
            </a:extLst>
          </p:cNvPr>
          <p:cNvSpPr txBox="1">
            <a:spLocks/>
          </p:cNvSpPr>
          <p:nvPr/>
        </p:nvSpPr>
        <p:spPr bwMode="auto">
          <a:xfrm>
            <a:off x="10339388" y="3876675"/>
            <a:ext cx="3968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/>
            <a:r>
              <a:rPr lang="en-US" altLang="en-US" sz="2000"/>
              <a:t>23</a:t>
            </a:r>
          </a:p>
        </p:txBody>
      </p:sp>
      <p:sp>
        <p:nvSpPr>
          <p:cNvPr id="54310" name="AutoShape 38">
            <a:extLst>
              <a:ext uri="{FF2B5EF4-FFF2-40B4-BE49-F238E27FC236}">
                <a16:creationId xmlns:a16="http://schemas.microsoft.com/office/drawing/2014/main" id="{D4D54C59-3DED-421A-9329-A168130BD161}"/>
              </a:ext>
            </a:extLst>
          </p:cNvPr>
          <p:cNvSpPr>
            <a:spLocks/>
          </p:cNvSpPr>
          <p:nvPr/>
        </p:nvSpPr>
        <p:spPr bwMode="auto">
          <a:xfrm>
            <a:off x="10874375" y="2855913"/>
            <a:ext cx="566738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1" name="Text Box 39">
            <a:extLst>
              <a:ext uri="{FF2B5EF4-FFF2-40B4-BE49-F238E27FC236}">
                <a16:creationId xmlns:a16="http://schemas.microsoft.com/office/drawing/2014/main" id="{E4F62F7B-5D87-4331-97E3-6B27C46BC174}"/>
              </a:ext>
            </a:extLst>
          </p:cNvPr>
          <p:cNvSpPr txBox="1">
            <a:spLocks/>
          </p:cNvSpPr>
          <p:nvPr/>
        </p:nvSpPr>
        <p:spPr bwMode="auto">
          <a:xfrm>
            <a:off x="10348913" y="2949575"/>
            <a:ext cx="3968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/>
            <a:r>
              <a:rPr lang="en-US" altLang="en-US" sz="2000"/>
              <a:t>22</a:t>
            </a:r>
          </a:p>
        </p:txBody>
      </p:sp>
      <p:sp>
        <p:nvSpPr>
          <p:cNvPr id="54312" name="AutoShape 40">
            <a:extLst>
              <a:ext uri="{FF2B5EF4-FFF2-40B4-BE49-F238E27FC236}">
                <a16:creationId xmlns:a16="http://schemas.microsoft.com/office/drawing/2014/main" id="{665DA1BF-BC66-41AC-A3BD-D6BAE7423644}"/>
              </a:ext>
            </a:extLst>
          </p:cNvPr>
          <p:cNvSpPr>
            <a:spLocks/>
          </p:cNvSpPr>
          <p:nvPr/>
        </p:nvSpPr>
        <p:spPr bwMode="auto">
          <a:xfrm>
            <a:off x="10864850" y="1928813"/>
            <a:ext cx="566738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3" name="Text Box 41">
            <a:extLst>
              <a:ext uri="{FF2B5EF4-FFF2-40B4-BE49-F238E27FC236}">
                <a16:creationId xmlns:a16="http://schemas.microsoft.com/office/drawing/2014/main" id="{B19086F1-4A9E-44FF-A884-0708629F9D37}"/>
              </a:ext>
            </a:extLst>
          </p:cNvPr>
          <p:cNvSpPr txBox="1">
            <a:spLocks/>
          </p:cNvSpPr>
          <p:nvPr/>
        </p:nvSpPr>
        <p:spPr bwMode="auto">
          <a:xfrm>
            <a:off x="10339388" y="2022475"/>
            <a:ext cx="3968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/>
            <a:r>
              <a:rPr lang="en-US" altLang="en-US" sz="2000"/>
              <a:t>21</a:t>
            </a:r>
          </a:p>
        </p:txBody>
      </p:sp>
      <p:sp>
        <p:nvSpPr>
          <p:cNvPr id="54314" name="AutoShape 42">
            <a:extLst>
              <a:ext uri="{FF2B5EF4-FFF2-40B4-BE49-F238E27FC236}">
                <a16:creationId xmlns:a16="http://schemas.microsoft.com/office/drawing/2014/main" id="{11EE40DF-1F3C-44F3-911B-7405B0AA14E9}"/>
              </a:ext>
            </a:extLst>
          </p:cNvPr>
          <p:cNvSpPr>
            <a:spLocks/>
          </p:cNvSpPr>
          <p:nvPr/>
        </p:nvSpPr>
        <p:spPr bwMode="auto">
          <a:xfrm>
            <a:off x="10815638" y="1001713"/>
            <a:ext cx="568325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5" name="Text Box 43">
            <a:extLst>
              <a:ext uri="{FF2B5EF4-FFF2-40B4-BE49-F238E27FC236}">
                <a16:creationId xmlns:a16="http://schemas.microsoft.com/office/drawing/2014/main" id="{7FC7A705-8E8E-4D98-99E5-7A05D414DDF8}"/>
              </a:ext>
            </a:extLst>
          </p:cNvPr>
          <p:cNvSpPr txBox="1">
            <a:spLocks/>
          </p:cNvSpPr>
          <p:nvPr/>
        </p:nvSpPr>
        <p:spPr bwMode="auto">
          <a:xfrm>
            <a:off x="10336213" y="1092200"/>
            <a:ext cx="3968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000"/>
              <a:t>20</a:t>
            </a:r>
          </a:p>
        </p:txBody>
      </p:sp>
      <p:sp>
        <p:nvSpPr>
          <p:cNvPr id="54316" name="AutoShape 44">
            <a:extLst>
              <a:ext uri="{FF2B5EF4-FFF2-40B4-BE49-F238E27FC236}">
                <a16:creationId xmlns:a16="http://schemas.microsoft.com/office/drawing/2014/main" id="{82E29026-01C0-4743-856A-4C057F821326}"/>
              </a:ext>
            </a:extLst>
          </p:cNvPr>
          <p:cNvSpPr>
            <a:spLocks/>
          </p:cNvSpPr>
          <p:nvPr/>
        </p:nvSpPr>
        <p:spPr bwMode="auto">
          <a:xfrm>
            <a:off x="10874375" y="4938713"/>
            <a:ext cx="566738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7" name="Text Box 45">
            <a:extLst>
              <a:ext uri="{FF2B5EF4-FFF2-40B4-BE49-F238E27FC236}">
                <a16:creationId xmlns:a16="http://schemas.microsoft.com/office/drawing/2014/main" id="{83952660-DF80-48EF-9F71-AE30045243B9}"/>
              </a:ext>
            </a:extLst>
          </p:cNvPr>
          <p:cNvSpPr txBox="1">
            <a:spLocks/>
          </p:cNvSpPr>
          <p:nvPr/>
        </p:nvSpPr>
        <p:spPr bwMode="auto">
          <a:xfrm>
            <a:off x="10348913" y="5032375"/>
            <a:ext cx="3968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/>
            <a:r>
              <a:rPr lang="en-US" altLang="en-US" sz="2000"/>
              <a:t>24</a:t>
            </a:r>
          </a:p>
        </p:txBody>
      </p:sp>
      <p:sp>
        <p:nvSpPr>
          <p:cNvPr id="54318" name="Rectangle 46">
            <a:extLst>
              <a:ext uri="{FF2B5EF4-FFF2-40B4-BE49-F238E27FC236}">
                <a16:creationId xmlns:a16="http://schemas.microsoft.com/office/drawing/2014/main" id="{79DE227A-48F6-4645-9EFA-27A81666C59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52500" y="1887538"/>
            <a:ext cx="6491288" cy="5427662"/>
          </a:xfrm>
        </p:spPr>
        <p:txBody>
          <a:bodyPr anchor="t"/>
          <a:lstStyle/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 dirty="0"/>
              <a:t>Strategy: reframe question as </a:t>
            </a:r>
            <a:r>
              <a:rPr lang="en-US" altLang="en-US" sz="3200" i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“how many students are behind you?”</a:t>
            </a:r>
          </a:p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 dirty="0"/>
              <a:t>Process:</a:t>
            </a:r>
            <a:br>
              <a:rPr lang="en-US" altLang="en-US" sz="3200" dirty="0"/>
            </a:br>
            <a:r>
              <a:rPr lang="en-US" altLang="en-US" sz="32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if</a:t>
            </a:r>
            <a:r>
              <a:rPr lang="en-US" altLang="en-US" sz="3200" dirty="0"/>
              <a:t> nobody is behind you: </a:t>
            </a:r>
            <a:r>
              <a:rPr lang="en-US" altLang="en-US" sz="32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say</a:t>
            </a:r>
            <a:r>
              <a:rPr lang="en-US" altLang="en-US" sz="3200" dirty="0"/>
              <a:t> 0</a:t>
            </a:r>
            <a:br>
              <a:rPr lang="en-US" altLang="en-US" sz="3200" dirty="0"/>
            </a:br>
            <a:r>
              <a:rPr lang="en-US" altLang="en-US" sz="32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else</a:t>
            </a:r>
            <a:r>
              <a:rPr lang="en-US" altLang="en-US" sz="3200" dirty="0"/>
              <a:t>: ask them, </a:t>
            </a:r>
            <a:r>
              <a:rPr lang="en-US" altLang="en-US" sz="32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say</a:t>
            </a:r>
            <a:r>
              <a:rPr lang="en-US" altLang="en-US" sz="3200" dirty="0"/>
              <a:t> their answer+1</a:t>
            </a:r>
          </a:p>
        </p:txBody>
      </p:sp>
      <p:sp>
        <p:nvSpPr>
          <p:cNvPr id="54319" name="AutoShape 47">
            <a:extLst>
              <a:ext uri="{FF2B5EF4-FFF2-40B4-BE49-F238E27FC236}">
                <a16:creationId xmlns:a16="http://schemas.microsoft.com/office/drawing/2014/main" id="{B832A140-02FE-4F73-AFB0-C49C76D0CF3C}"/>
              </a:ext>
            </a:extLst>
          </p:cNvPr>
          <p:cNvSpPr>
            <a:spLocks/>
          </p:cNvSpPr>
          <p:nvPr/>
        </p:nvSpPr>
        <p:spPr bwMode="auto">
          <a:xfrm>
            <a:off x="11569700" y="5205413"/>
            <a:ext cx="736600" cy="642937"/>
          </a:xfrm>
          <a:custGeom>
            <a:avLst/>
            <a:gdLst>
              <a:gd name="T0" fmla="+- 0 10799 797"/>
              <a:gd name="T1" fmla="*/ T0 w 20005"/>
              <a:gd name="T2" fmla="*/ 10800 h 21600"/>
              <a:gd name="T3" fmla="+- 0 10799 797"/>
              <a:gd name="T4" fmla="*/ T3 w 20005"/>
              <a:gd name="T5" fmla="*/ 10800 h 21600"/>
              <a:gd name="T6" fmla="+- 0 10799 797"/>
              <a:gd name="T7" fmla="*/ T6 w 20005"/>
              <a:gd name="T8" fmla="*/ 10800 h 21600"/>
              <a:gd name="T9" fmla="+- 0 10799 797"/>
              <a:gd name="T10" fmla="*/ T9 w 20005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0005" h="21600">
                <a:moveTo>
                  <a:pt x="10002" y="0"/>
                </a:moveTo>
                <a:cubicBezTo>
                  <a:pt x="7466" y="0"/>
                  <a:pt x="5046" y="249"/>
                  <a:pt x="2831" y="696"/>
                </a:cubicBezTo>
                <a:cubicBezTo>
                  <a:pt x="2560" y="752"/>
                  <a:pt x="2390" y="1092"/>
                  <a:pt x="2475" y="1421"/>
                </a:cubicBezTo>
                <a:cubicBezTo>
                  <a:pt x="3678" y="6023"/>
                  <a:pt x="3568" y="11197"/>
                  <a:pt x="3347" y="14224"/>
                </a:cubicBezTo>
                <a:cubicBezTo>
                  <a:pt x="3342" y="14286"/>
                  <a:pt x="3287" y="14310"/>
                  <a:pt x="3247" y="14273"/>
                </a:cubicBezTo>
                <a:cubicBezTo>
                  <a:pt x="2681" y="13683"/>
                  <a:pt x="1077" y="12215"/>
                  <a:pt x="235" y="13412"/>
                </a:cubicBezTo>
                <a:cubicBezTo>
                  <a:pt x="-797" y="14876"/>
                  <a:pt x="1417" y="21575"/>
                  <a:pt x="10002" y="21600"/>
                </a:cubicBezTo>
                <a:cubicBezTo>
                  <a:pt x="18587" y="21581"/>
                  <a:pt x="20803" y="14882"/>
                  <a:pt x="19771" y="13412"/>
                </a:cubicBezTo>
                <a:cubicBezTo>
                  <a:pt x="18929" y="12215"/>
                  <a:pt x="17325" y="13683"/>
                  <a:pt x="16759" y="14273"/>
                </a:cubicBezTo>
                <a:cubicBezTo>
                  <a:pt x="16724" y="14316"/>
                  <a:pt x="16664" y="14286"/>
                  <a:pt x="16659" y="14224"/>
                </a:cubicBezTo>
                <a:cubicBezTo>
                  <a:pt x="16438" y="11197"/>
                  <a:pt x="16328" y="6017"/>
                  <a:pt x="17531" y="1421"/>
                </a:cubicBezTo>
                <a:cubicBezTo>
                  <a:pt x="17616" y="1092"/>
                  <a:pt x="17451" y="752"/>
                  <a:pt x="17175" y="696"/>
                </a:cubicBezTo>
                <a:cubicBezTo>
                  <a:pt x="14955" y="249"/>
                  <a:pt x="12533" y="0"/>
                  <a:pt x="1000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4320" name="AutoShape 48">
            <a:extLst>
              <a:ext uri="{FF2B5EF4-FFF2-40B4-BE49-F238E27FC236}">
                <a16:creationId xmlns:a16="http://schemas.microsoft.com/office/drawing/2014/main" id="{ED4BBF49-4ADB-45AE-8FFF-2311FB59A596}"/>
              </a:ext>
            </a:extLst>
          </p:cNvPr>
          <p:cNvSpPr>
            <a:spLocks/>
          </p:cNvSpPr>
          <p:nvPr/>
        </p:nvSpPr>
        <p:spPr bwMode="auto">
          <a:xfrm>
            <a:off x="7489825" y="5718175"/>
            <a:ext cx="3809585" cy="14716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39" y="0"/>
                </a:moveTo>
                <a:cubicBezTo>
                  <a:pt x="152" y="0"/>
                  <a:pt x="0" y="417"/>
                  <a:pt x="0" y="932"/>
                </a:cubicBezTo>
                <a:lnTo>
                  <a:pt x="0" y="20668"/>
                </a:lnTo>
                <a:cubicBezTo>
                  <a:pt x="0" y="21183"/>
                  <a:pt x="152" y="21600"/>
                  <a:pt x="339" y="21600"/>
                </a:cubicBezTo>
                <a:lnTo>
                  <a:pt x="16466" y="21600"/>
                </a:lnTo>
                <a:cubicBezTo>
                  <a:pt x="16654" y="21600"/>
                  <a:pt x="16805" y="21183"/>
                  <a:pt x="16805" y="20668"/>
                </a:cubicBezTo>
                <a:lnTo>
                  <a:pt x="16805" y="7173"/>
                </a:lnTo>
                <a:lnTo>
                  <a:pt x="21600" y="5308"/>
                </a:lnTo>
                <a:lnTo>
                  <a:pt x="16805" y="3449"/>
                </a:lnTo>
                <a:lnTo>
                  <a:pt x="16805" y="932"/>
                </a:lnTo>
                <a:cubicBezTo>
                  <a:pt x="16805" y="417"/>
                  <a:pt x="16654" y="0"/>
                  <a:pt x="16466" y="0"/>
                </a:cubicBezTo>
                <a:lnTo>
                  <a:pt x="339" y="0"/>
                </a:lnTo>
                <a:close/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l"/>
            <a:r>
              <a:rPr lang="en-US" altLang="en-US" sz="2000" dirty="0"/>
              <a:t> Aha! Clearly there must</a:t>
            </a:r>
          </a:p>
          <a:p>
            <a:pPr algn="l"/>
            <a:r>
              <a:rPr lang="en-US" altLang="en-US" sz="2000" dirty="0"/>
              <a:t> be  25 students in this </a:t>
            </a:r>
          </a:p>
          <a:p>
            <a:pPr algn="l"/>
            <a:r>
              <a:rPr lang="en-US" altLang="en-US" sz="2000" dirty="0"/>
              <a:t> column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>
            <a:extLst>
              <a:ext uri="{FF2B5EF4-FFF2-40B4-BE49-F238E27FC236}">
                <a16:creationId xmlns:a16="http://schemas.microsoft.com/office/drawing/2014/main" id="{A5CF8832-733F-4B61-A5B9-DECE71156E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6491288" cy="1292225"/>
          </a:xfrm>
        </p:spPr>
        <p:txBody>
          <a:bodyPr/>
          <a:lstStyle/>
          <a:p>
            <a:pPr algn="l"/>
            <a:r>
              <a:rPr lang="en-US" altLang="en-US" sz="4800" dirty="0"/>
              <a:t>Recursive Student</a:t>
            </a:r>
            <a:br>
              <a:rPr lang="en-US" altLang="en-US" sz="4800" dirty="0"/>
            </a:br>
            <a:r>
              <a:rPr lang="en-US" altLang="en-US" sz="4800" dirty="0"/>
              <a:t>Counting</a:t>
            </a:r>
          </a:p>
        </p:txBody>
      </p:sp>
      <p:sp>
        <p:nvSpPr>
          <p:cNvPr id="55298" name="Oval 2">
            <a:extLst>
              <a:ext uri="{FF2B5EF4-FFF2-40B4-BE49-F238E27FC236}">
                <a16:creationId xmlns:a16="http://schemas.microsoft.com/office/drawing/2014/main" id="{E5B42D64-DE38-4572-978D-3853A2D91E11}"/>
              </a:ext>
            </a:extLst>
          </p:cNvPr>
          <p:cNvSpPr>
            <a:spLocks/>
          </p:cNvSpPr>
          <p:nvPr/>
        </p:nvSpPr>
        <p:spPr bwMode="auto">
          <a:xfrm>
            <a:off x="11569700" y="4283075"/>
            <a:ext cx="736600" cy="736600"/>
          </a:xfrm>
          <a:prstGeom prst="ellipse">
            <a:avLst/>
          </a:prstGeom>
          <a:noFill/>
          <a:ln w="508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5299" name="Oval 3">
            <a:extLst>
              <a:ext uri="{FF2B5EF4-FFF2-40B4-BE49-F238E27FC236}">
                <a16:creationId xmlns:a16="http://schemas.microsoft.com/office/drawing/2014/main" id="{44B7E0B3-25E8-4442-A39B-51622CC2D4A7}"/>
              </a:ext>
            </a:extLst>
          </p:cNvPr>
          <p:cNvSpPr>
            <a:spLocks/>
          </p:cNvSpPr>
          <p:nvPr/>
        </p:nvSpPr>
        <p:spPr bwMode="auto">
          <a:xfrm>
            <a:off x="11696700" y="4410075"/>
            <a:ext cx="174625" cy="174625"/>
          </a:xfrm>
          <a:prstGeom prst="ellipse">
            <a:avLst/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5300" name="Oval 4">
            <a:extLst>
              <a:ext uri="{FF2B5EF4-FFF2-40B4-BE49-F238E27FC236}">
                <a16:creationId xmlns:a16="http://schemas.microsoft.com/office/drawing/2014/main" id="{71967C49-2C3C-4D42-AFA0-3AB4C3FEAB7F}"/>
              </a:ext>
            </a:extLst>
          </p:cNvPr>
          <p:cNvSpPr>
            <a:spLocks/>
          </p:cNvSpPr>
          <p:nvPr/>
        </p:nvSpPr>
        <p:spPr bwMode="auto">
          <a:xfrm>
            <a:off x="11988800" y="4410075"/>
            <a:ext cx="174625" cy="174625"/>
          </a:xfrm>
          <a:prstGeom prst="ellipse">
            <a:avLst/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5301" name="AutoShape 5">
            <a:extLst>
              <a:ext uri="{FF2B5EF4-FFF2-40B4-BE49-F238E27FC236}">
                <a16:creationId xmlns:a16="http://schemas.microsoft.com/office/drawing/2014/main" id="{B620F450-F2F2-4098-A3D5-D7ECE8637E97}"/>
              </a:ext>
            </a:extLst>
          </p:cNvPr>
          <p:cNvSpPr>
            <a:spLocks/>
          </p:cNvSpPr>
          <p:nvPr/>
        </p:nvSpPr>
        <p:spPr bwMode="auto">
          <a:xfrm>
            <a:off x="11706225" y="4703763"/>
            <a:ext cx="461963" cy="184150"/>
          </a:xfrm>
          <a:custGeom>
            <a:avLst/>
            <a:gdLst>
              <a:gd name="T0" fmla="*/ 10800 w 21600"/>
              <a:gd name="T1" fmla="*/ 8100 h 16200"/>
              <a:gd name="T2" fmla="*/ 10800 w 21600"/>
              <a:gd name="T3" fmla="*/ 8100 h 16200"/>
              <a:gd name="T4" fmla="*/ 10800 w 21600"/>
              <a:gd name="T5" fmla="*/ 8100 h 16200"/>
              <a:gd name="T6" fmla="*/ 10800 w 21600"/>
              <a:gd name="T7" fmla="*/ 8100 h 16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16200">
                <a:moveTo>
                  <a:pt x="21600" y="0"/>
                </a:moveTo>
                <a:cubicBezTo>
                  <a:pt x="14880" y="21500"/>
                  <a:pt x="7680" y="21600"/>
                  <a:pt x="0" y="300"/>
                </a:cubicBezTo>
              </a:path>
            </a:pathLst>
          </a:custGeom>
          <a:noFill/>
          <a:ln w="254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5302" name="Group 6">
            <a:extLst>
              <a:ext uri="{FF2B5EF4-FFF2-40B4-BE49-F238E27FC236}">
                <a16:creationId xmlns:a16="http://schemas.microsoft.com/office/drawing/2014/main" id="{0D5CB0C2-2E93-49B3-8858-AAE59DC2FDE3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3359150"/>
            <a:ext cx="736600" cy="736600"/>
            <a:chOff x="0" y="0"/>
            <a:chExt cx="736948" cy="736948"/>
          </a:xfrm>
        </p:grpSpPr>
        <p:sp>
          <p:nvSpPr>
            <p:cNvPr id="55303" name="Oval 7">
              <a:extLst>
                <a:ext uri="{FF2B5EF4-FFF2-40B4-BE49-F238E27FC236}">
                  <a16:creationId xmlns:a16="http://schemas.microsoft.com/office/drawing/2014/main" id="{1F47A824-36D8-4A44-ABF7-92F06C1B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5304" name="Oval 8">
              <a:extLst>
                <a:ext uri="{FF2B5EF4-FFF2-40B4-BE49-F238E27FC236}">
                  <a16:creationId xmlns:a16="http://schemas.microsoft.com/office/drawing/2014/main" id="{67D18E31-CEBF-4ADA-9D09-752D95FB8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5305" name="Oval 9">
              <a:extLst>
                <a:ext uri="{FF2B5EF4-FFF2-40B4-BE49-F238E27FC236}">
                  <a16:creationId xmlns:a16="http://schemas.microsoft.com/office/drawing/2014/main" id="{7718DEF9-E497-4D44-99C4-D1E88E3B3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5306" name="AutoShape 10">
              <a:extLst>
                <a:ext uri="{FF2B5EF4-FFF2-40B4-BE49-F238E27FC236}">
                  <a16:creationId xmlns:a16="http://schemas.microsoft.com/office/drawing/2014/main" id="{F3190C00-9012-4F17-BBD0-5BC28EB8E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307" name="Group 11">
            <a:extLst>
              <a:ext uri="{FF2B5EF4-FFF2-40B4-BE49-F238E27FC236}">
                <a16:creationId xmlns:a16="http://schemas.microsoft.com/office/drawing/2014/main" id="{0C25B32C-48BD-4E48-AC5F-56D9CEB3FC74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2435225"/>
            <a:ext cx="736600" cy="736600"/>
            <a:chOff x="0" y="0"/>
            <a:chExt cx="736948" cy="736948"/>
          </a:xfrm>
        </p:grpSpPr>
        <p:sp>
          <p:nvSpPr>
            <p:cNvPr id="55308" name="Oval 12">
              <a:extLst>
                <a:ext uri="{FF2B5EF4-FFF2-40B4-BE49-F238E27FC236}">
                  <a16:creationId xmlns:a16="http://schemas.microsoft.com/office/drawing/2014/main" id="{720C2AB0-7BB8-4542-8084-B2BBD260E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5309" name="Oval 13">
              <a:extLst>
                <a:ext uri="{FF2B5EF4-FFF2-40B4-BE49-F238E27FC236}">
                  <a16:creationId xmlns:a16="http://schemas.microsoft.com/office/drawing/2014/main" id="{7F158D43-EEB7-49FF-84A3-4A5F8C0A5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5310" name="Oval 14">
              <a:extLst>
                <a:ext uri="{FF2B5EF4-FFF2-40B4-BE49-F238E27FC236}">
                  <a16:creationId xmlns:a16="http://schemas.microsoft.com/office/drawing/2014/main" id="{400F9775-B12B-4288-A384-D029EED60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5311" name="AutoShape 15">
              <a:extLst>
                <a:ext uri="{FF2B5EF4-FFF2-40B4-BE49-F238E27FC236}">
                  <a16:creationId xmlns:a16="http://schemas.microsoft.com/office/drawing/2014/main" id="{13E50328-0275-490C-92C7-720026B82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312" name="Group 16">
            <a:extLst>
              <a:ext uri="{FF2B5EF4-FFF2-40B4-BE49-F238E27FC236}">
                <a16:creationId xmlns:a16="http://schemas.microsoft.com/office/drawing/2014/main" id="{7BD40F6F-26C7-4BD2-8E07-A7B310B18676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1511300"/>
            <a:ext cx="736600" cy="738188"/>
            <a:chOff x="0" y="0"/>
            <a:chExt cx="736948" cy="736948"/>
          </a:xfrm>
        </p:grpSpPr>
        <p:sp>
          <p:nvSpPr>
            <p:cNvPr id="55313" name="Oval 17">
              <a:extLst>
                <a:ext uri="{FF2B5EF4-FFF2-40B4-BE49-F238E27FC236}">
                  <a16:creationId xmlns:a16="http://schemas.microsoft.com/office/drawing/2014/main" id="{34279364-6A9D-4F01-8FC2-2C40F6E72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5314" name="Oval 18">
              <a:extLst>
                <a:ext uri="{FF2B5EF4-FFF2-40B4-BE49-F238E27FC236}">
                  <a16:creationId xmlns:a16="http://schemas.microsoft.com/office/drawing/2014/main" id="{66F0F8EC-A36D-4381-AAA6-1A6CDF705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5315" name="Oval 19">
              <a:extLst>
                <a:ext uri="{FF2B5EF4-FFF2-40B4-BE49-F238E27FC236}">
                  <a16:creationId xmlns:a16="http://schemas.microsoft.com/office/drawing/2014/main" id="{B4E4AD6B-DD41-431B-B6E6-8CF21C930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5316" name="AutoShape 20">
              <a:extLst>
                <a:ext uri="{FF2B5EF4-FFF2-40B4-BE49-F238E27FC236}">
                  <a16:creationId xmlns:a16="http://schemas.microsoft.com/office/drawing/2014/main" id="{6B68C23A-5A23-4CA4-B3F9-B0D9BEE75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317" name="Group 21">
            <a:extLst>
              <a:ext uri="{FF2B5EF4-FFF2-40B4-BE49-F238E27FC236}">
                <a16:creationId xmlns:a16="http://schemas.microsoft.com/office/drawing/2014/main" id="{45E4C987-FFD2-4186-82A4-8465E6BD2AF5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588963"/>
            <a:ext cx="736600" cy="736600"/>
            <a:chOff x="0" y="0"/>
            <a:chExt cx="736948" cy="736948"/>
          </a:xfrm>
        </p:grpSpPr>
        <p:sp>
          <p:nvSpPr>
            <p:cNvPr id="55318" name="Oval 22">
              <a:extLst>
                <a:ext uri="{FF2B5EF4-FFF2-40B4-BE49-F238E27FC236}">
                  <a16:creationId xmlns:a16="http://schemas.microsoft.com/office/drawing/2014/main" id="{B51CCB85-21ED-46D0-A9CF-3635D1440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5319" name="Oval 23">
              <a:extLst>
                <a:ext uri="{FF2B5EF4-FFF2-40B4-BE49-F238E27FC236}">
                  <a16:creationId xmlns:a16="http://schemas.microsoft.com/office/drawing/2014/main" id="{6C16CB32-E8D9-43B7-A700-0D5E5E5E6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5320" name="Oval 24">
              <a:extLst>
                <a:ext uri="{FF2B5EF4-FFF2-40B4-BE49-F238E27FC236}">
                  <a16:creationId xmlns:a16="http://schemas.microsoft.com/office/drawing/2014/main" id="{D0940F3A-1CA5-4F65-9E2A-C09EEC40B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5321" name="AutoShape 25">
              <a:extLst>
                <a:ext uri="{FF2B5EF4-FFF2-40B4-BE49-F238E27FC236}">
                  <a16:creationId xmlns:a16="http://schemas.microsoft.com/office/drawing/2014/main" id="{9EE4EED1-FF63-4075-93A3-F54427C72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322" name="Group 26">
            <a:extLst>
              <a:ext uri="{FF2B5EF4-FFF2-40B4-BE49-F238E27FC236}">
                <a16:creationId xmlns:a16="http://schemas.microsoft.com/office/drawing/2014/main" id="{D4A0D758-6047-48A7-9FF6-B539A1A8FBD9}"/>
              </a:ext>
            </a:extLst>
          </p:cNvPr>
          <p:cNvGrpSpPr>
            <a:grpSpLocks/>
          </p:cNvGrpSpPr>
          <p:nvPr/>
        </p:nvGrpSpPr>
        <p:grpSpPr bwMode="auto">
          <a:xfrm>
            <a:off x="11531600" y="5743575"/>
            <a:ext cx="963613" cy="1639888"/>
            <a:chOff x="0" y="0"/>
            <a:chExt cx="964034" cy="1639020"/>
          </a:xfrm>
        </p:grpSpPr>
        <p:sp>
          <p:nvSpPr>
            <p:cNvPr id="55323" name="Oval 27">
              <a:extLst>
                <a:ext uri="{FF2B5EF4-FFF2-40B4-BE49-F238E27FC236}">
                  <a16:creationId xmlns:a16="http://schemas.microsoft.com/office/drawing/2014/main" id="{AAAD49D8-C49D-48E3-A9D6-84CB494BD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32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5324" name="Line 28">
              <a:extLst>
                <a:ext uri="{FF2B5EF4-FFF2-40B4-BE49-F238E27FC236}">
                  <a16:creationId xmlns:a16="http://schemas.microsoft.com/office/drawing/2014/main" id="{F263A636-0473-4E67-BC3E-E89882A011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831" y="744785"/>
              <a:ext cx="1" cy="63555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55325" name="Line 29">
              <a:extLst>
                <a:ext uri="{FF2B5EF4-FFF2-40B4-BE49-F238E27FC236}">
                  <a16:creationId xmlns:a16="http://schemas.microsoft.com/office/drawing/2014/main" id="{15A073B6-FA31-42D6-9CF3-98A698D4E7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0" y="746311"/>
              <a:ext cx="430832" cy="430833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55326" name="Line 30">
              <a:extLst>
                <a:ext uri="{FF2B5EF4-FFF2-40B4-BE49-F238E27FC236}">
                  <a16:creationId xmlns:a16="http://schemas.microsoft.com/office/drawing/2014/main" id="{CFA395BD-FCD0-4806-8288-EC0CCADEB7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800" y="770743"/>
              <a:ext cx="532234" cy="38196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55327" name="Line 31">
              <a:extLst>
                <a:ext uri="{FF2B5EF4-FFF2-40B4-BE49-F238E27FC236}">
                  <a16:creationId xmlns:a16="http://schemas.microsoft.com/office/drawing/2014/main" id="{5B3904B1-4141-491D-96A6-31C0FF9154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1800" y="1368611"/>
              <a:ext cx="270409" cy="27040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55328" name="Line 32">
              <a:extLst>
                <a:ext uri="{FF2B5EF4-FFF2-40B4-BE49-F238E27FC236}">
                  <a16:creationId xmlns:a16="http://schemas.microsoft.com/office/drawing/2014/main" id="{6BD234D3-46AD-4062-A3EE-6071DBE8F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843" y="1368611"/>
              <a:ext cx="222958" cy="260536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</p:grpSp>
      <p:sp>
        <p:nvSpPr>
          <p:cNvPr id="55329" name="Rectangle 33">
            <a:extLst>
              <a:ext uri="{FF2B5EF4-FFF2-40B4-BE49-F238E27FC236}">
                <a16:creationId xmlns:a16="http://schemas.microsoft.com/office/drawing/2014/main" id="{E30DE346-E468-4AE4-876A-7034C38315C2}"/>
              </a:ext>
            </a:extLst>
          </p:cNvPr>
          <p:cNvSpPr>
            <a:spLocks/>
          </p:cNvSpPr>
          <p:nvPr/>
        </p:nvSpPr>
        <p:spPr bwMode="auto">
          <a:xfrm>
            <a:off x="7620000" y="49213"/>
            <a:ext cx="4978400" cy="90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5330" name="Text Box 34">
            <a:extLst>
              <a:ext uri="{FF2B5EF4-FFF2-40B4-BE49-F238E27FC236}">
                <a16:creationId xmlns:a16="http://schemas.microsoft.com/office/drawing/2014/main" id="{A18C89D0-E079-48C5-A2CB-E62596097084}"/>
              </a:ext>
            </a:extLst>
          </p:cNvPr>
          <p:cNvSpPr txBox="1">
            <a:spLocks/>
          </p:cNvSpPr>
          <p:nvPr/>
        </p:nvSpPr>
        <p:spPr bwMode="auto">
          <a:xfrm>
            <a:off x="4416425" y="8540750"/>
            <a:ext cx="417036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1000"/>
              <a:t>Example from https://courses.cs.washington.edu/courses/cse143/17au/</a:t>
            </a:r>
          </a:p>
        </p:txBody>
      </p:sp>
      <p:sp>
        <p:nvSpPr>
          <p:cNvPr id="55331" name="Rectangle 35">
            <a:extLst>
              <a:ext uri="{FF2B5EF4-FFF2-40B4-BE49-F238E27FC236}">
                <a16:creationId xmlns:a16="http://schemas.microsoft.com/office/drawing/2014/main" id="{F89F4093-A967-475E-B7DB-291B90047ED4}"/>
              </a:ext>
            </a:extLst>
          </p:cNvPr>
          <p:cNvSpPr>
            <a:spLocks/>
          </p:cNvSpPr>
          <p:nvPr/>
        </p:nvSpPr>
        <p:spPr bwMode="auto">
          <a:xfrm>
            <a:off x="11453813" y="884238"/>
            <a:ext cx="1120775" cy="2389187"/>
          </a:xfrm>
          <a:prstGeom prst="rect">
            <a:avLst/>
          </a:prstGeom>
          <a:gradFill rotWithShape="0">
            <a:gsLst>
              <a:gs pos="0">
                <a:srgbClr val="FFFFFF">
                  <a:alpha val="70258"/>
                </a:srgbClr>
              </a:gs>
              <a:gs pos="100000">
                <a:srgbClr val="FFFFFF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5332" name="AutoShape 36">
            <a:extLst>
              <a:ext uri="{FF2B5EF4-FFF2-40B4-BE49-F238E27FC236}">
                <a16:creationId xmlns:a16="http://schemas.microsoft.com/office/drawing/2014/main" id="{87FDB5A6-7D2C-4B66-9E5D-A85350A953E5}"/>
              </a:ext>
            </a:extLst>
          </p:cNvPr>
          <p:cNvSpPr>
            <a:spLocks/>
          </p:cNvSpPr>
          <p:nvPr/>
        </p:nvSpPr>
        <p:spPr bwMode="auto">
          <a:xfrm>
            <a:off x="10864850" y="3783013"/>
            <a:ext cx="566738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3" name="Text Box 37">
            <a:extLst>
              <a:ext uri="{FF2B5EF4-FFF2-40B4-BE49-F238E27FC236}">
                <a16:creationId xmlns:a16="http://schemas.microsoft.com/office/drawing/2014/main" id="{DFEA263F-3042-4F9D-AE54-5827EB47DEF6}"/>
              </a:ext>
            </a:extLst>
          </p:cNvPr>
          <p:cNvSpPr txBox="1">
            <a:spLocks/>
          </p:cNvSpPr>
          <p:nvPr/>
        </p:nvSpPr>
        <p:spPr bwMode="auto">
          <a:xfrm>
            <a:off x="10339388" y="3876675"/>
            <a:ext cx="3968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/>
            <a:r>
              <a:rPr lang="en-US" altLang="en-US" sz="2000"/>
              <a:t>23</a:t>
            </a:r>
          </a:p>
        </p:txBody>
      </p:sp>
      <p:sp>
        <p:nvSpPr>
          <p:cNvPr id="55334" name="AutoShape 38">
            <a:extLst>
              <a:ext uri="{FF2B5EF4-FFF2-40B4-BE49-F238E27FC236}">
                <a16:creationId xmlns:a16="http://schemas.microsoft.com/office/drawing/2014/main" id="{E109B2AF-460A-49EB-B479-BE62442EC6BC}"/>
              </a:ext>
            </a:extLst>
          </p:cNvPr>
          <p:cNvSpPr>
            <a:spLocks/>
          </p:cNvSpPr>
          <p:nvPr/>
        </p:nvSpPr>
        <p:spPr bwMode="auto">
          <a:xfrm>
            <a:off x="10874375" y="2855913"/>
            <a:ext cx="566738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5" name="Text Box 39">
            <a:extLst>
              <a:ext uri="{FF2B5EF4-FFF2-40B4-BE49-F238E27FC236}">
                <a16:creationId xmlns:a16="http://schemas.microsoft.com/office/drawing/2014/main" id="{9DECF9CE-FCFB-4D5D-9D93-B514C62E631C}"/>
              </a:ext>
            </a:extLst>
          </p:cNvPr>
          <p:cNvSpPr txBox="1">
            <a:spLocks/>
          </p:cNvSpPr>
          <p:nvPr/>
        </p:nvSpPr>
        <p:spPr bwMode="auto">
          <a:xfrm>
            <a:off x="10348913" y="2949575"/>
            <a:ext cx="3968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/>
            <a:r>
              <a:rPr lang="en-US" altLang="en-US" sz="2000"/>
              <a:t>22</a:t>
            </a:r>
          </a:p>
        </p:txBody>
      </p:sp>
      <p:sp>
        <p:nvSpPr>
          <p:cNvPr id="55336" name="AutoShape 40">
            <a:extLst>
              <a:ext uri="{FF2B5EF4-FFF2-40B4-BE49-F238E27FC236}">
                <a16:creationId xmlns:a16="http://schemas.microsoft.com/office/drawing/2014/main" id="{92F1708F-E2EC-4BDA-A345-2CD0442CAC6A}"/>
              </a:ext>
            </a:extLst>
          </p:cNvPr>
          <p:cNvSpPr>
            <a:spLocks/>
          </p:cNvSpPr>
          <p:nvPr/>
        </p:nvSpPr>
        <p:spPr bwMode="auto">
          <a:xfrm>
            <a:off x="10864850" y="1928813"/>
            <a:ext cx="566738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7" name="Text Box 41">
            <a:extLst>
              <a:ext uri="{FF2B5EF4-FFF2-40B4-BE49-F238E27FC236}">
                <a16:creationId xmlns:a16="http://schemas.microsoft.com/office/drawing/2014/main" id="{14E6DE9D-CFC3-44D1-BE54-54948FE577E8}"/>
              </a:ext>
            </a:extLst>
          </p:cNvPr>
          <p:cNvSpPr txBox="1">
            <a:spLocks/>
          </p:cNvSpPr>
          <p:nvPr/>
        </p:nvSpPr>
        <p:spPr bwMode="auto">
          <a:xfrm>
            <a:off x="10339388" y="2022475"/>
            <a:ext cx="3968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/>
            <a:r>
              <a:rPr lang="en-US" altLang="en-US" sz="2000"/>
              <a:t>21</a:t>
            </a:r>
          </a:p>
        </p:txBody>
      </p:sp>
      <p:sp>
        <p:nvSpPr>
          <p:cNvPr id="55338" name="AutoShape 42">
            <a:extLst>
              <a:ext uri="{FF2B5EF4-FFF2-40B4-BE49-F238E27FC236}">
                <a16:creationId xmlns:a16="http://schemas.microsoft.com/office/drawing/2014/main" id="{36AF2434-03FF-44EC-8D3A-995F47F1CD39}"/>
              </a:ext>
            </a:extLst>
          </p:cNvPr>
          <p:cNvSpPr>
            <a:spLocks/>
          </p:cNvSpPr>
          <p:nvPr/>
        </p:nvSpPr>
        <p:spPr bwMode="auto">
          <a:xfrm>
            <a:off x="10815638" y="1001713"/>
            <a:ext cx="568325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9" name="Text Box 43">
            <a:extLst>
              <a:ext uri="{FF2B5EF4-FFF2-40B4-BE49-F238E27FC236}">
                <a16:creationId xmlns:a16="http://schemas.microsoft.com/office/drawing/2014/main" id="{1E5DEA4D-40A1-43EA-8977-D54D14F31F9A}"/>
              </a:ext>
            </a:extLst>
          </p:cNvPr>
          <p:cNvSpPr txBox="1">
            <a:spLocks/>
          </p:cNvSpPr>
          <p:nvPr/>
        </p:nvSpPr>
        <p:spPr bwMode="auto">
          <a:xfrm>
            <a:off x="10336213" y="1092200"/>
            <a:ext cx="3968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000"/>
              <a:t>20</a:t>
            </a:r>
          </a:p>
        </p:txBody>
      </p:sp>
      <p:sp>
        <p:nvSpPr>
          <p:cNvPr id="55340" name="AutoShape 44">
            <a:extLst>
              <a:ext uri="{FF2B5EF4-FFF2-40B4-BE49-F238E27FC236}">
                <a16:creationId xmlns:a16="http://schemas.microsoft.com/office/drawing/2014/main" id="{9228DFAF-65C7-4FB7-AB83-5F526D30F017}"/>
              </a:ext>
            </a:extLst>
          </p:cNvPr>
          <p:cNvSpPr>
            <a:spLocks/>
          </p:cNvSpPr>
          <p:nvPr/>
        </p:nvSpPr>
        <p:spPr bwMode="auto">
          <a:xfrm>
            <a:off x="10874375" y="4938713"/>
            <a:ext cx="566738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1" name="Text Box 45">
            <a:extLst>
              <a:ext uri="{FF2B5EF4-FFF2-40B4-BE49-F238E27FC236}">
                <a16:creationId xmlns:a16="http://schemas.microsoft.com/office/drawing/2014/main" id="{BB249574-B8A0-44B8-829B-5F1B9CB53634}"/>
              </a:ext>
            </a:extLst>
          </p:cNvPr>
          <p:cNvSpPr txBox="1">
            <a:spLocks/>
          </p:cNvSpPr>
          <p:nvPr/>
        </p:nvSpPr>
        <p:spPr bwMode="auto">
          <a:xfrm>
            <a:off x="10348913" y="5032375"/>
            <a:ext cx="3968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/>
            <a:r>
              <a:rPr lang="en-US" altLang="en-US" sz="2000"/>
              <a:t>24</a:t>
            </a:r>
          </a:p>
        </p:txBody>
      </p:sp>
      <p:sp>
        <p:nvSpPr>
          <p:cNvPr id="55342" name="Rectangle 46">
            <a:extLst>
              <a:ext uri="{FF2B5EF4-FFF2-40B4-BE49-F238E27FC236}">
                <a16:creationId xmlns:a16="http://schemas.microsoft.com/office/drawing/2014/main" id="{FC65A73A-F357-4F0B-B775-1D0E8C77F70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52500" y="1887538"/>
            <a:ext cx="6491288" cy="5427662"/>
          </a:xfrm>
        </p:spPr>
        <p:txBody>
          <a:bodyPr anchor="t"/>
          <a:lstStyle/>
          <a:p>
            <a:pPr marL="238125" indent="-157163">
              <a:spcBef>
                <a:spcPts val="3600"/>
              </a:spcBef>
              <a:buSzTx/>
              <a:buFontTx/>
              <a:buNone/>
            </a:pPr>
            <a:r>
              <a:rPr lang="en-US" altLang="en-US" sz="3200" dirty="0"/>
              <a:t>Strategy: reframe question as </a:t>
            </a:r>
            <a:r>
              <a:rPr lang="en-US" altLang="en-US" sz="3200" i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“how many students are behind you?”</a:t>
            </a:r>
          </a:p>
          <a:p>
            <a:pPr marL="238125" indent="-157163">
              <a:spcBef>
                <a:spcPts val="3600"/>
              </a:spcBef>
              <a:buSzTx/>
              <a:buFontTx/>
              <a:buNone/>
            </a:pPr>
            <a:r>
              <a:rPr lang="en-US" altLang="en-US" sz="3200" dirty="0"/>
              <a:t>Process:</a:t>
            </a:r>
            <a:br>
              <a:rPr lang="en-US" altLang="en-US" sz="3200" dirty="0"/>
            </a:br>
            <a:r>
              <a:rPr lang="en-US" altLang="en-US" sz="32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if</a:t>
            </a:r>
            <a:r>
              <a:rPr lang="en-US" altLang="en-US" sz="3200" dirty="0"/>
              <a:t> nobody is behind you: </a:t>
            </a:r>
            <a:r>
              <a:rPr lang="en-US" altLang="en-US" sz="32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say</a:t>
            </a:r>
            <a:r>
              <a:rPr lang="en-US" altLang="en-US" sz="3200" dirty="0"/>
              <a:t> 0</a:t>
            </a:r>
            <a:br>
              <a:rPr lang="en-US" altLang="en-US" sz="3200" dirty="0"/>
            </a:br>
            <a:r>
              <a:rPr lang="en-US" altLang="en-US" sz="32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else</a:t>
            </a:r>
            <a:r>
              <a:rPr lang="en-US" altLang="en-US" sz="3200" dirty="0"/>
              <a:t>: ask them, </a:t>
            </a:r>
            <a:r>
              <a:rPr lang="en-US" altLang="en-US" sz="32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say</a:t>
            </a:r>
            <a:r>
              <a:rPr lang="en-US" altLang="en-US" sz="3200" dirty="0"/>
              <a:t> their answer+1</a:t>
            </a:r>
          </a:p>
          <a:p>
            <a:pPr marL="238125" indent="-157163">
              <a:spcBef>
                <a:spcPts val="3600"/>
              </a:spcBef>
              <a:buSzTx/>
              <a:buFontTx/>
              <a:buNone/>
            </a:pPr>
            <a:r>
              <a:rPr lang="en-US" altLang="en-US" sz="3200" dirty="0"/>
              <a:t>Observations:</a:t>
            </a:r>
          </a:p>
          <a:p>
            <a:pPr marL="238125" indent="-157163">
              <a:spcBef>
                <a:spcPts val="800"/>
              </a:spcBef>
            </a:pPr>
            <a:r>
              <a:rPr lang="en-US" altLang="en-US" sz="2700" dirty="0"/>
              <a:t>Each student runs the </a:t>
            </a:r>
            <a:r>
              <a:rPr lang="en-US" altLang="en-US" sz="2700" dirty="0">
                <a:solidFill>
                  <a:srgbClr val="C82506"/>
                </a:solidFill>
              </a:rPr>
              <a:t>same</a:t>
            </a:r>
            <a:r>
              <a:rPr lang="en-US" altLang="en-US" sz="2700" dirty="0"/>
              <a:t> “code”</a:t>
            </a:r>
          </a:p>
          <a:p>
            <a:pPr marL="238125" indent="-157163">
              <a:spcBef>
                <a:spcPts val="800"/>
              </a:spcBef>
            </a:pPr>
            <a:r>
              <a:rPr lang="en-US" altLang="en-US" sz="2700" dirty="0"/>
              <a:t>Each student has their </a:t>
            </a:r>
            <a:r>
              <a:rPr lang="en-US" altLang="en-US" sz="2700" dirty="0">
                <a:solidFill>
                  <a:srgbClr val="C82506"/>
                </a:solidFill>
              </a:rPr>
              <a:t>own</a:t>
            </a:r>
            <a:r>
              <a:rPr lang="en-US" altLang="en-US" sz="2700" dirty="0"/>
              <a:t> “state”</a:t>
            </a:r>
          </a:p>
        </p:txBody>
      </p:sp>
      <p:sp>
        <p:nvSpPr>
          <p:cNvPr id="55343" name="AutoShape 47">
            <a:extLst>
              <a:ext uri="{FF2B5EF4-FFF2-40B4-BE49-F238E27FC236}">
                <a16:creationId xmlns:a16="http://schemas.microsoft.com/office/drawing/2014/main" id="{7B780686-871E-4DDF-A3FB-10436851AFA3}"/>
              </a:ext>
            </a:extLst>
          </p:cNvPr>
          <p:cNvSpPr>
            <a:spLocks/>
          </p:cNvSpPr>
          <p:nvPr/>
        </p:nvSpPr>
        <p:spPr bwMode="auto">
          <a:xfrm>
            <a:off x="11569700" y="5205413"/>
            <a:ext cx="736600" cy="642937"/>
          </a:xfrm>
          <a:custGeom>
            <a:avLst/>
            <a:gdLst>
              <a:gd name="T0" fmla="+- 0 10799 797"/>
              <a:gd name="T1" fmla="*/ T0 w 20005"/>
              <a:gd name="T2" fmla="*/ 10800 h 21600"/>
              <a:gd name="T3" fmla="+- 0 10799 797"/>
              <a:gd name="T4" fmla="*/ T3 w 20005"/>
              <a:gd name="T5" fmla="*/ 10800 h 21600"/>
              <a:gd name="T6" fmla="+- 0 10799 797"/>
              <a:gd name="T7" fmla="*/ T6 w 20005"/>
              <a:gd name="T8" fmla="*/ 10800 h 21600"/>
              <a:gd name="T9" fmla="+- 0 10799 797"/>
              <a:gd name="T10" fmla="*/ T9 w 20005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0005" h="21600">
                <a:moveTo>
                  <a:pt x="10002" y="0"/>
                </a:moveTo>
                <a:cubicBezTo>
                  <a:pt x="7466" y="0"/>
                  <a:pt x="5046" y="249"/>
                  <a:pt x="2831" y="696"/>
                </a:cubicBezTo>
                <a:cubicBezTo>
                  <a:pt x="2560" y="752"/>
                  <a:pt x="2390" y="1092"/>
                  <a:pt x="2475" y="1421"/>
                </a:cubicBezTo>
                <a:cubicBezTo>
                  <a:pt x="3678" y="6023"/>
                  <a:pt x="3568" y="11197"/>
                  <a:pt x="3347" y="14224"/>
                </a:cubicBezTo>
                <a:cubicBezTo>
                  <a:pt x="3342" y="14286"/>
                  <a:pt x="3287" y="14310"/>
                  <a:pt x="3247" y="14273"/>
                </a:cubicBezTo>
                <a:cubicBezTo>
                  <a:pt x="2681" y="13683"/>
                  <a:pt x="1077" y="12215"/>
                  <a:pt x="235" y="13412"/>
                </a:cubicBezTo>
                <a:cubicBezTo>
                  <a:pt x="-797" y="14876"/>
                  <a:pt x="1417" y="21575"/>
                  <a:pt x="10002" y="21600"/>
                </a:cubicBezTo>
                <a:cubicBezTo>
                  <a:pt x="18587" y="21581"/>
                  <a:pt x="20803" y="14882"/>
                  <a:pt x="19771" y="13412"/>
                </a:cubicBezTo>
                <a:cubicBezTo>
                  <a:pt x="18929" y="12215"/>
                  <a:pt x="17325" y="13683"/>
                  <a:pt x="16759" y="14273"/>
                </a:cubicBezTo>
                <a:cubicBezTo>
                  <a:pt x="16724" y="14316"/>
                  <a:pt x="16664" y="14286"/>
                  <a:pt x="16659" y="14224"/>
                </a:cubicBezTo>
                <a:cubicBezTo>
                  <a:pt x="16438" y="11197"/>
                  <a:pt x="16328" y="6017"/>
                  <a:pt x="17531" y="1421"/>
                </a:cubicBezTo>
                <a:cubicBezTo>
                  <a:pt x="17616" y="1092"/>
                  <a:pt x="17451" y="752"/>
                  <a:pt x="17175" y="696"/>
                </a:cubicBezTo>
                <a:cubicBezTo>
                  <a:pt x="14955" y="249"/>
                  <a:pt x="12533" y="0"/>
                  <a:pt x="1000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5344" name="AutoShape 48">
            <a:extLst>
              <a:ext uri="{FF2B5EF4-FFF2-40B4-BE49-F238E27FC236}">
                <a16:creationId xmlns:a16="http://schemas.microsoft.com/office/drawing/2014/main" id="{29B7A957-6EFD-4408-B610-ED857DC9EE8C}"/>
              </a:ext>
            </a:extLst>
          </p:cNvPr>
          <p:cNvSpPr>
            <a:spLocks/>
          </p:cNvSpPr>
          <p:nvPr/>
        </p:nvSpPr>
        <p:spPr bwMode="auto">
          <a:xfrm>
            <a:off x="7489825" y="5718175"/>
            <a:ext cx="4044950" cy="14716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39" y="0"/>
                </a:moveTo>
                <a:cubicBezTo>
                  <a:pt x="152" y="0"/>
                  <a:pt x="0" y="417"/>
                  <a:pt x="0" y="932"/>
                </a:cubicBezTo>
                <a:lnTo>
                  <a:pt x="0" y="20668"/>
                </a:lnTo>
                <a:cubicBezTo>
                  <a:pt x="0" y="21183"/>
                  <a:pt x="152" y="21600"/>
                  <a:pt x="339" y="21600"/>
                </a:cubicBezTo>
                <a:lnTo>
                  <a:pt x="16466" y="21600"/>
                </a:lnTo>
                <a:cubicBezTo>
                  <a:pt x="16654" y="21600"/>
                  <a:pt x="16805" y="21183"/>
                  <a:pt x="16805" y="20668"/>
                </a:cubicBezTo>
                <a:lnTo>
                  <a:pt x="16805" y="7173"/>
                </a:lnTo>
                <a:lnTo>
                  <a:pt x="21600" y="5308"/>
                </a:lnTo>
                <a:lnTo>
                  <a:pt x="16805" y="3449"/>
                </a:lnTo>
                <a:lnTo>
                  <a:pt x="16805" y="932"/>
                </a:lnTo>
                <a:cubicBezTo>
                  <a:pt x="16805" y="417"/>
                  <a:pt x="16654" y="0"/>
                  <a:pt x="16466" y="0"/>
                </a:cubicBezTo>
                <a:lnTo>
                  <a:pt x="339" y="0"/>
                </a:lnTo>
                <a:close/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altLang="en-US" sz="2400"/>
              <a:t>Aha! Clearly there must be  25 students in this column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4C2E6C-B8F7-4CD7-AD90-07CFE3202E2D}"/>
              </a:ext>
            </a:extLst>
          </p:cNvPr>
          <p:cNvSpPr/>
          <p:nvPr/>
        </p:nvSpPr>
        <p:spPr>
          <a:xfrm>
            <a:off x="2159000" y="762000"/>
            <a:ext cx="89916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>
                <a:sym typeface="Helvetica Light"/>
              </a:rPr>
              <a:t>Part 2 of 3 - Data Structures</a:t>
            </a:r>
          </a:p>
          <a:p>
            <a:pPr algn="l">
              <a:spcBef>
                <a:spcPts val="0"/>
              </a:spcBef>
            </a:pPr>
            <a:endParaRPr lang="en-US" sz="4000" dirty="0">
              <a:sym typeface="Helvetica Light"/>
            </a:endParaRPr>
          </a:p>
          <a:p>
            <a:pPr marL="571500" indent="-5715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4000" dirty="0">
                <a:sym typeface="Helvetica Light"/>
              </a:rPr>
              <a:t>Lists and Dictionaries</a:t>
            </a:r>
          </a:p>
          <a:p>
            <a:pPr marL="571500" indent="-5715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4000" dirty="0">
                <a:sym typeface="Helvetica Light"/>
              </a:rPr>
              <a:t>CSV and JSON </a:t>
            </a:r>
          </a:p>
          <a:p>
            <a:pPr marL="571500" indent="-5715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4000" dirty="0"/>
              <a:t>Objects and References</a:t>
            </a:r>
          </a:p>
          <a:p>
            <a:pPr marL="571500" indent="-5715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4000" dirty="0">
                <a:sym typeface="Helvetica Light"/>
              </a:rPr>
              <a:t>Fancy Functions</a:t>
            </a:r>
            <a:endParaRPr lang="en-US" sz="4000" dirty="0"/>
          </a:p>
          <a:p>
            <a:pPr marL="1028700" lvl="7" indent="-571500">
              <a:buFont typeface="Wingdings" panose="05000000000000000000" pitchFamily="2" charset="2"/>
              <a:buChar char="§"/>
            </a:pPr>
            <a:r>
              <a:rPr lang="en-US" sz="4000" dirty="0"/>
              <a:t>Recursion</a:t>
            </a:r>
          </a:p>
          <a:p>
            <a:pPr marL="1028700" lvl="5" indent="-571500">
              <a:buFont typeface="Wingdings" panose="05000000000000000000" pitchFamily="2" charset="2"/>
              <a:buChar char="§"/>
            </a:pPr>
            <a:r>
              <a:rPr lang="en-US" sz="4000" dirty="0">
                <a:sym typeface="Helvetica Light"/>
              </a:rPr>
              <a:t>Generators</a:t>
            </a:r>
          </a:p>
          <a:p>
            <a:pPr marL="1028700" lvl="5" indent="-571500">
              <a:buFont typeface="Wingdings" panose="05000000000000000000" pitchFamily="2" charset="2"/>
              <a:buChar char="§"/>
            </a:pPr>
            <a:r>
              <a:rPr lang="en-US" sz="4000" dirty="0"/>
              <a:t>Functions are Objects</a:t>
            </a:r>
          </a:p>
        </p:txBody>
      </p:sp>
    </p:spTree>
    <p:extLst>
      <p:ext uri="{BB962C8B-B14F-4D97-AF65-F5344CB8AC3E}">
        <p14:creationId xmlns:p14="http://schemas.microsoft.com/office/powerpoint/2010/main" val="28400630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11AF7B3B-CCCC-48D4-8945-4F82098418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3035300"/>
            <a:ext cx="11099800" cy="1239838"/>
          </a:xfrm>
        </p:spPr>
        <p:txBody>
          <a:bodyPr/>
          <a:lstStyle/>
          <a:p>
            <a:r>
              <a:rPr lang="en-US" altLang="en-US" sz="6000"/>
              <a:t>Practice: Reframing Factorials</a:t>
            </a:r>
          </a:p>
        </p:txBody>
      </p:sp>
      <p:sp>
        <p:nvSpPr>
          <p:cNvPr id="56322" name="Text Box 2">
            <a:extLst>
              <a:ext uri="{FF2B5EF4-FFF2-40B4-BE49-F238E27FC236}">
                <a16:creationId xmlns:a16="http://schemas.microsoft.com/office/drawing/2014/main" id="{CA9E0167-133B-4CA2-AB19-8F5EA856A4F5}"/>
              </a:ext>
            </a:extLst>
          </p:cNvPr>
          <p:cNvSpPr txBox="1">
            <a:spLocks/>
          </p:cNvSpPr>
          <p:nvPr/>
        </p:nvSpPr>
        <p:spPr bwMode="auto">
          <a:xfrm>
            <a:off x="2660650" y="5143500"/>
            <a:ext cx="76819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N! = 1 x 2 x 3 x … x (N-2) x (N-1) x N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F956190D-57F6-4D3A-8BDB-B17F8540A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12700"/>
            <a:ext cx="11099800" cy="849313"/>
          </a:xfrm>
        </p:spPr>
        <p:txBody>
          <a:bodyPr/>
          <a:lstStyle/>
          <a:p>
            <a:pPr algn="l"/>
            <a:r>
              <a:rPr lang="en-US" altLang="en-US" sz="4800"/>
              <a:t>Example: Factorials</a:t>
            </a:r>
          </a:p>
        </p:txBody>
      </p:sp>
      <p:sp>
        <p:nvSpPr>
          <p:cNvPr id="57346" name="Text Box 2">
            <a:extLst>
              <a:ext uri="{FF2B5EF4-FFF2-40B4-BE49-F238E27FC236}">
                <a16:creationId xmlns:a16="http://schemas.microsoft.com/office/drawing/2014/main" id="{B13108BE-4559-49EF-8ED6-C3F543D7CA14}"/>
              </a:ext>
            </a:extLst>
          </p:cNvPr>
          <p:cNvSpPr txBox="1">
            <a:spLocks/>
          </p:cNvSpPr>
          <p:nvPr/>
        </p:nvSpPr>
        <p:spPr bwMode="auto">
          <a:xfrm>
            <a:off x="6718300" y="113030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3. Recursive Definition:</a:t>
            </a:r>
          </a:p>
        </p:txBody>
      </p:sp>
      <p:sp>
        <p:nvSpPr>
          <p:cNvPr id="57347" name="Text Box 3">
            <a:extLst>
              <a:ext uri="{FF2B5EF4-FFF2-40B4-BE49-F238E27FC236}">
                <a16:creationId xmlns:a16="http://schemas.microsoft.com/office/drawing/2014/main" id="{DF0F408F-36C3-4376-B376-17701F14F511}"/>
              </a:ext>
            </a:extLst>
          </p:cNvPr>
          <p:cNvSpPr txBox="1">
            <a:spLocks/>
          </p:cNvSpPr>
          <p:nvPr/>
        </p:nvSpPr>
        <p:spPr bwMode="auto">
          <a:xfrm>
            <a:off x="952500" y="11303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1. Examples:</a:t>
            </a:r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F392FBBC-FF65-4440-BB33-69EBA6B30C75}"/>
              </a:ext>
            </a:extLst>
          </p:cNvPr>
          <p:cNvSpPr txBox="1">
            <a:spLocks/>
          </p:cNvSpPr>
          <p:nvPr/>
        </p:nvSpPr>
        <p:spPr bwMode="auto">
          <a:xfrm>
            <a:off x="6718300" y="309245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4. Python Code:</a:t>
            </a:r>
          </a:p>
        </p:txBody>
      </p:sp>
      <p:sp>
        <p:nvSpPr>
          <p:cNvPr id="57349" name="Text Box 5">
            <a:extLst>
              <a:ext uri="{FF2B5EF4-FFF2-40B4-BE49-F238E27FC236}">
                <a16:creationId xmlns:a16="http://schemas.microsoft.com/office/drawing/2014/main" id="{0297B454-C9EB-42AD-8C49-466696756B62}"/>
              </a:ext>
            </a:extLst>
          </p:cNvPr>
          <p:cNvSpPr txBox="1">
            <a:spLocks/>
          </p:cNvSpPr>
          <p:nvPr/>
        </p:nvSpPr>
        <p:spPr bwMode="auto">
          <a:xfrm>
            <a:off x="952500" y="41402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2. Self Reference:</a:t>
            </a:r>
          </a:p>
        </p:txBody>
      </p:sp>
      <p:sp>
        <p:nvSpPr>
          <p:cNvPr id="57350" name="Text Box 6">
            <a:extLst>
              <a:ext uri="{FF2B5EF4-FFF2-40B4-BE49-F238E27FC236}">
                <a16:creationId xmlns:a16="http://schemas.microsoft.com/office/drawing/2014/main" id="{92DFABEC-85DB-4A78-8412-E0AF2153AB74}"/>
              </a:ext>
            </a:extLst>
          </p:cNvPr>
          <p:cNvSpPr txBox="1">
            <a:spLocks/>
          </p:cNvSpPr>
          <p:nvPr/>
        </p:nvSpPr>
        <p:spPr bwMode="auto">
          <a:xfrm>
            <a:off x="984250" y="1746250"/>
            <a:ext cx="438308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2! = 1*2 = 2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3! = 1*2*3 = 6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4! = 1*2*3*4 = 24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5! = 1*2*3*4*5 = 120</a:t>
            </a:r>
          </a:p>
        </p:txBody>
      </p:sp>
      <p:sp>
        <p:nvSpPr>
          <p:cNvPr id="57351" name="Text Box 7">
            <a:extLst>
              <a:ext uri="{FF2B5EF4-FFF2-40B4-BE49-F238E27FC236}">
                <a16:creationId xmlns:a16="http://schemas.microsoft.com/office/drawing/2014/main" id="{54268F8E-AEF7-4BC7-A6E5-A66F69C30E5E}"/>
              </a:ext>
            </a:extLst>
          </p:cNvPr>
          <p:cNvSpPr txBox="1">
            <a:spLocks/>
          </p:cNvSpPr>
          <p:nvPr/>
        </p:nvSpPr>
        <p:spPr bwMode="auto">
          <a:xfrm>
            <a:off x="1295400" y="6159500"/>
            <a:ext cx="10412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Goal: work from examples to get to recursive code</a:t>
            </a:r>
          </a:p>
        </p:txBody>
      </p:sp>
      <p:sp>
        <p:nvSpPr>
          <p:cNvPr id="57352" name="Text Box 8">
            <a:extLst>
              <a:ext uri="{FF2B5EF4-FFF2-40B4-BE49-F238E27FC236}">
                <a16:creationId xmlns:a16="http://schemas.microsoft.com/office/drawing/2014/main" id="{ED5DFB8F-F2AB-4DCB-85BB-3403E527E27D}"/>
              </a:ext>
            </a:extLst>
          </p:cNvPr>
          <p:cNvSpPr txBox="1">
            <a:spLocks/>
          </p:cNvSpPr>
          <p:nvPr/>
        </p:nvSpPr>
        <p:spPr bwMode="auto">
          <a:xfrm>
            <a:off x="6754813" y="3711575"/>
            <a:ext cx="6053137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pass </a:t>
            </a:r>
            <a:r>
              <a:rPr lang="en-US" altLang="en-US" sz="2500">
                <a:solidFill>
                  <a:srgbClr val="FF26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 TODO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5CA2B937-307C-4A4F-9272-0939A82A7B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12700"/>
            <a:ext cx="11099800" cy="849313"/>
          </a:xfrm>
        </p:spPr>
        <p:txBody>
          <a:bodyPr/>
          <a:lstStyle/>
          <a:p>
            <a:pPr algn="l"/>
            <a:r>
              <a:rPr lang="en-US" altLang="en-US" sz="4800"/>
              <a:t>Example: Factorials</a:t>
            </a:r>
          </a:p>
        </p:txBody>
      </p:sp>
      <p:sp>
        <p:nvSpPr>
          <p:cNvPr id="58370" name="Text Box 2">
            <a:extLst>
              <a:ext uri="{FF2B5EF4-FFF2-40B4-BE49-F238E27FC236}">
                <a16:creationId xmlns:a16="http://schemas.microsoft.com/office/drawing/2014/main" id="{A15E806F-2D8E-4471-B1C6-D484C1C69535}"/>
              </a:ext>
            </a:extLst>
          </p:cNvPr>
          <p:cNvSpPr txBox="1">
            <a:spLocks/>
          </p:cNvSpPr>
          <p:nvPr/>
        </p:nvSpPr>
        <p:spPr bwMode="auto">
          <a:xfrm>
            <a:off x="6718300" y="113030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3. Recursive Definition:</a:t>
            </a:r>
          </a:p>
        </p:txBody>
      </p:sp>
      <p:sp>
        <p:nvSpPr>
          <p:cNvPr id="58371" name="Text Box 3">
            <a:extLst>
              <a:ext uri="{FF2B5EF4-FFF2-40B4-BE49-F238E27FC236}">
                <a16:creationId xmlns:a16="http://schemas.microsoft.com/office/drawing/2014/main" id="{1F793FB8-7282-4CA9-8E05-CE64B7CAA793}"/>
              </a:ext>
            </a:extLst>
          </p:cNvPr>
          <p:cNvSpPr txBox="1">
            <a:spLocks/>
          </p:cNvSpPr>
          <p:nvPr/>
        </p:nvSpPr>
        <p:spPr bwMode="auto">
          <a:xfrm>
            <a:off x="952500" y="11303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1. Examples:</a:t>
            </a:r>
          </a:p>
        </p:txBody>
      </p:sp>
      <p:sp>
        <p:nvSpPr>
          <p:cNvPr id="58372" name="Text Box 4">
            <a:extLst>
              <a:ext uri="{FF2B5EF4-FFF2-40B4-BE49-F238E27FC236}">
                <a16:creationId xmlns:a16="http://schemas.microsoft.com/office/drawing/2014/main" id="{B9B4A000-9E9A-49EA-B2F8-498D3C14D42A}"/>
              </a:ext>
            </a:extLst>
          </p:cNvPr>
          <p:cNvSpPr txBox="1">
            <a:spLocks/>
          </p:cNvSpPr>
          <p:nvPr/>
        </p:nvSpPr>
        <p:spPr bwMode="auto">
          <a:xfrm>
            <a:off x="6718300" y="309245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4. Python Code:</a:t>
            </a:r>
          </a:p>
        </p:txBody>
      </p:sp>
      <p:sp>
        <p:nvSpPr>
          <p:cNvPr id="58373" name="Text Box 5">
            <a:extLst>
              <a:ext uri="{FF2B5EF4-FFF2-40B4-BE49-F238E27FC236}">
                <a16:creationId xmlns:a16="http://schemas.microsoft.com/office/drawing/2014/main" id="{0A4AC34C-3AE3-4C89-B2C4-F00A413158C3}"/>
              </a:ext>
            </a:extLst>
          </p:cNvPr>
          <p:cNvSpPr txBox="1">
            <a:spLocks/>
          </p:cNvSpPr>
          <p:nvPr/>
        </p:nvSpPr>
        <p:spPr bwMode="auto">
          <a:xfrm>
            <a:off x="952500" y="41402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2. Self Reference:</a:t>
            </a:r>
          </a:p>
        </p:txBody>
      </p:sp>
      <p:sp>
        <p:nvSpPr>
          <p:cNvPr id="58374" name="Text Box 6">
            <a:extLst>
              <a:ext uri="{FF2B5EF4-FFF2-40B4-BE49-F238E27FC236}">
                <a16:creationId xmlns:a16="http://schemas.microsoft.com/office/drawing/2014/main" id="{48019EC1-2203-4A5C-B05A-8F225E1128F4}"/>
              </a:ext>
            </a:extLst>
          </p:cNvPr>
          <p:cNvSpPr txBox="1">
            <a:spLocks/>
          </p:cNvSpPr>
          <p:nvPr/>
        </p:nvSpPr>
        <p:spPr bwMode="auto">
          <a:xfrm>
            <a:off x="984250" y="1746250"/>
            <a:ext cx="438308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2! = 1*2 = 2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3! = 1*2*3 = 6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4! = 1*2*3*4 = 24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5! = 1*2*3*4*5 = 120</a:t>
            </a:r>
          </a:p>
        </p:txBody>
      </p:sp>
      <p:sp>
        <p:nvSpPr>
          <p:cNvPr id="58375" name="Text Box 7">
            <a:extLst>
              <a:ext uri="{FF2B5EF4-FFF2-40B4-BE49-F238E27FC236}">
                <a16:creationId xmlns:a16="http://schemas.microsoft.com/office/drawing/2014/main" id="{BFAE7A1D-CD35-4917-9290-F9BCE664AF72}"/>
              </a:ext>
            </a:extLst>
          </p:cNvPr>
          <p:cNvSpPr txBox="1">
            <a:spLocks/>
          </p:cNvSpPr>
          <p:nvPr/>
        </p:nvSpPr>
        <p:spPr bwMode="auto">
          <a:xfrm>
            <a:off x="1081088" y="5303838"/>
            <a:ext cx="4389437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800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look for patterns that allow</a:t>
            </a:r>
          </a:p>
          <a:p>
            <a:r>
              <a:rPr lang="en-US" altLang="en-US" sz="2800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rewrites with self reference</a:t>
            </a:r>
          </a:p>
        </p:txBody>
      </p:sp>
      <p:sp>
        <p:nvSpPr>
          <p:cNvPr id="58376" name="Text Box 8">
            <a:extLst>
              <a:ext uri="{FF2B5EF4-FFF2-40B4-BE49-F238E27FC236}">
                <a16:creationId xmlns:a16="http://schemas.microsoft.com/office/drawing/2014/main" id="{F8E4C85B-A63F-4BE5-B1B3-EE9EEBF3430D}"/>
              </a:ext>
            </a:extLst>
          </p:cNvPr>
          <p:cNvSpPr txBox="1">
            <a:spLocks/>
          </p:cNvSpPr>
          <p:nvPr/>
        </p:nvSpPr>
        <p:spPr bwMode="auto">
          <a:xfrm>
            <a:off x="6754813" y="3711575"/>
            <a:ext cx="6053137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pass </a:t>
            </a:r>
            <a:r>
              <a:rPr lang="en-US" altLang="en-US" sz="2500">
                <a:solidFill>
                  <a:srgbClr val="FF26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 TODO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D99FAB29-4467-44B9-8925-8D609C2A69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12700"/>
            <a:ext cx="11099800" cy="849313"/>
          </a:xfrm>
        </p:spPr>
        <p:txBody>
          <a:bodyPr/>
          <a:lstStyle/>
          <a:p>
            <a:pPr algn="l"/>
            <a:r>
              <a:rPr lang="en-US" altLang="en-US" sz="4800"/>
              <a:t>Example: Factorials</a:t>
            </a:r>
          </a:p>
        </p:txBody>
      </p:sp>
      <p:sp>
        <p:nvSpPr>
          <p:cNvPr id="59394" name="Text Box 2">
            <a:extLst>
              <a:ext uri="{FF2B5EF4-FFF2-40B4-BE49-F238E27FC236}">
                <a16:creationId xmlns:a16="http://schemas.microsoft.com/office/drawing/2014/main" id="{2B69707D-E3BA-4E5A-ACCE-BD06A2C27B18}"/>
              </a:ext>
            </a:extLst>
          </p:cNvPr>
          <p:cNvSpPr txBox="1">
            <a:spLocks/>
          </p:cNvSpPr>
          <p:nvPr/>
        </p:nvSpPr>
        <p:spPr bwMode="auto">
          <a:xfrm>
            <a:off x="6718300" y="113030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3. Recursive Definition:</a:t>
            </a: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3B578F41-55B4-46A7-AD5B-B486BC4069BF}"/>
              </a:ext>
            </a:extLst>
          </p:cNvPr>
          <p:cNvSpPr txBox="1">
            <a:spLocks/>
          </p:cNvSpPr>
          <p:nvPr/>
        </p:nvSpPr>
        <p:spPr bwMode="auto">
          <a:xfrm>
            <a:off x="952500" y="11303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1. Examples:</a:t>
            </a:r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FEBE4783-ED58-49D1-A3CC-416C36F0B47F}"/>
              </a:ext>
            </a:extLst>
          </p:cNvPr>
          <p:cNvSpPr txBox="1">
            <a:spLocks/>
          </p:cNvSpPr>
          <p:nvPr/>
        </p:nvSpPr>
        <p:spPr bwMode="auto">
          <a:xfrm>
            <a:off x="6718300" y="309245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4. Python Code:</a:t>
            </a:r>
          </a:p>
        </p:txBody>
      </p:sp>
      <p:sp>
        <p:nvSpPr>
          <p:cNvPr id="59397" name="Text Box 5">
            <a:extLst>
              <a:ext uri="{FF2B5EF4-FFF2-40B4-BE49-F238E27FC236}">
                <a16:creationId xmlns:a16="http://schemas.microsoft.com/office/drawing/2014/main" id="{6BA4775A-3118-430A-B590-AC13ABFB7BEB}"/>
              </a:ext>
            </a:extLst>
          </p:cNvPr>
          <p:cNvSpPr txBox="1">
            <a:spLocks/>
          </p:cNvSpPr>
          <p:nvPr/>
        </p:nvSpPr>
        <p:spPr bwMode="auto">
          <a:xfrm>
            <a:off x="952500" y="41402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2. Self Reference:</a:t>
            </a:r>
          </a:p>
        </p:txBody>
      </p:sp>
      <p:sp>
        <p:nvSpPr>
          <p:cNvPr id="59398" name="Text Box 6">
            <a:extLst>
              <a:ext uri="{FF2B5EF4-FFF2-40B4-BE49-F238E27FC236}">
                <a16:creationId xmlns:a16="http://schemas.microsoft.com/office/drawing/2014/main" id="{F4007728-7943-470C-9455-B14A1B65CCEB}"/>
              </a:ext>
            </a:extLst>
          </p:cNvPr>
          <p:cNvSpPr txBox="1">
            <a:spLocks/>
          </p:cNvSpPr>
          <p:nvPr/>
        </p:nvSpPr>
        <p:spPr bwMode="auto">
          <a:xfrm>
            <a:off x="984250" y="1746250"/>
            <a:ext cx="438308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2! = 1*2 = 2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3! = 1*2*3 = 6</a:t>
            </a:r>
          </a:p>
          <a:p>
            <a:pPr algn="l"/>
            <a:r>
              <a:rPr lang="en-US" altLang="en-US" sz="2800" b="1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4!</a:t>
            </a:r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 = </a:t>
            </a:r>
            <a:r>
              <a:rPr lang="en-US" altLang="en-US" sz="2800" b="1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1*2*3*4</a:t>
            </a:r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 = 24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5! = </a:t>
            </a:r>
            <a:r>
              <a:rPr lang="en-US" altLang="en-US" sz="2800" b="1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1*2*3*4</a:t>
            </a:r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*5 = 120</a:t>
            </a:r>
          </a:p>
        </p:txBody>
      </p:sp>
      <p:sp>
        <p:nvSpPr>
          <p:cNvPr id="59399" name="Text Box 7">
            <a:extLst>
              <a:ext uri="{FF2B5EF4-FFF2-40B4-BE49-F238E27FC236}">
                <a16:creationId xmlns:a16="http://schemas.microsoft.com/office/drawing/2014/main" id="{B7286123-3943-4F33-B1B5-740791603474}"/>
              </a:ext>
            </a:extLst>
          </p:cNvPr>
          <p:cNvSpPr txBox="1">
            <a:spLocks/>
          </p:cNvSpPr>
          <p:nvPr/>
        </p:nvSpPr>
        <p:spPr bwMode="auto">
          <a:xfrm>
            <a:off x="1081088" y="5303838"/>
            <a:ext cx="4389437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800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look for patterns that allow</a:t>
            </a:r>
          </a:p>
          <a:p>
            <a:r>
              <a:rPr lang="en-US" altLang="en-US" sz="2800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rewrites with self reference</a:t>
            </a:r>
          </a:p>
        </p:txBody>
      </p:sp>
      <p:sp>
        <p:nvSpPr>
          <p:cNvPr id="59400" name="AutoShape 8">
            <a:extLst>
              <a:ext uri="{FF2B5EF4-FFF2-40B4-BE49-F238E27FC236}">
                <a16:creationId xmlns:a16="http://schemas.microsoft.com/office/drawing/2014/main" id="{43C07160-0676-47AB-B67C-E898AE898895}"/>
              </a:ext>
            </a:extLst>
          </p:cNvPr>
          <p:cNvSpPr>
            <a:spLocks/>
          </p:cNvSpPr>
          <p:nvPr/>
        </p:nvSpPr>
        <p:spPr bwMode="auto">
          <a:xfrm>
            <a:off x="560388" y="3421063"/>
            <a:ext cx="1573212" cy="723900"/>
          </a:xfrm>
          <a:custGeom>
            <a:avLst/>
            <a:gdLst>
              <a:gd name="T0" fmla="+- 0 12979 4358"/>
              <a:gd name="T1" fmla="*/ T0 w 17242"/>
              <a:gd name="T2" fmla="*/ 8612 h 17225"/>
              <a:gd name="T3" fmla="+- 0 12979 4358"/>
              <a:gd name="T4" fmla="*/ T3 w 17242"/>
              <a:gd name="T5" fmla="*/ 8612 h 17225"/>
              <a:gd name="T6" fmla="+- 0 12979 4358"/>
              <a:gd name="T7" fmla="*/ T6 w 17242"/>
              <a:gd name="T8" fmla="*/ 8612 h 17225"/>
              <a:gd name="T9" fmla="+- 0 12979 4358"/>
              <a:gd name="T10" fmla="*/ T9 w 17242"/>
              <a:gd name="T11" fmla="*/ 8612 h 17225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7242" h="17225">
                <a:moveTo>
                  <a:pt x="17242" y="12708"/>
                </a:moveTo>
                <a:cubicBezTo>
                  <a:pt x="-95" y="21600"/>
                  <a:pt x="-4358" y="17364"/>
                  <a:pt x="4454" y="0"/>
                </a:cubicBezTo>
              </a:path>
            </a:pathLst>
          </a:custGeom>
          <a:noFill/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1" name="Text Box 9">
            <a:extLst>
              <a:ext uri="{FF2B5EF4-FFF2-40B4-BE49-F238E27FC236}">
                <a16:creationId xmlns:a16="http://schemas.microsoft.com/office/drawing/2014/main" id="{0079B352-8569-4CB5-8145-318B8472E6A5}"/>
              </a:ext>
            </a:extLst>
          </p:cNvPr>
          <p:cNvSpPr txBox="1">
            <a:spLocks/>
          </p:cNvSpPr>
          <p:nvPr/>
        </p:nvSpPr>
        <p:spPr bwMode="auto">
          <a:xfrm>
            <a:off x="6754813" y="3711575"/>
            <a:ext cx="6053137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pass </a:t>
            </a:r>
            <a:r>
              <a:rPr lang="en-US" altLang="en-US" sz="2500">
                <a:solidFill>
                  <a:srgbClr val="FF26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 TODO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7A659451-585E-4350-8FFB-98753F61B0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12700"/>
            <a:ext cx="11099800" cy="849313"/>
          </a:xfrm>
        </p:spPr>
        <p:txBody>
          <a:bodyPr/>
          <a:lstStyle/>
          <a:p>
            <a:pPr algn="l"/>
            <a:r>
              <a:rPr lang="en-US" altLang="en-US" sz="4800"/>
              <a:t>Example: Factorials</a:t>
            </a:r>
          </a:p>
        </p:txBody>
      </p:sp>
      <p:sp>
        <p:nvSpPr>
          <p:cNvPr id="60418" name="Text Box 2">
            <a:extLst>
              <a:ext uri="{FF2B5EF4-FFF2-40B4-BE49-F238E27FC236}">
                <a16:creationId xmlns:a16="http://schemas.microsoft.com/office/drawing/2014/main" id="{085835BD-9706-44AD-A197-1200387A1C06}"/>
              </a:ext>
            </a:extLst>
          </p:cNvPr>
          <p:cNvSpPr txBox="1">
            <a:spLocks/>
          </p:cNvSpPr>
          <p:nvPr/>
        </p:nvSpPr>
        <p:spPr bwMode="auto">
          <a:xfrm>
            <a:off x="6718300" y="113030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3. Recursive Definition:</a:t>
            </a:r>
          </a:p>
        </p:txBody>
      </p:sp>
      <p:sp>
        <p:nvSpPr>
          <p:cNvPr id="60419" name="Text Box 3">
            <a:extLst>
              <a:ext uri="{FF2B5EF4-FFF2-40B4-BE49-F238E27FC236}">
                <a16:creationId xmlns:a16="http://schemas.microsoft.com/office/drawing/2014/main" id="{E249C9E8-21D6-4206-8EF7-87E765A8A030}"/>
              </a:ext>
            </a:extLst>
          </p:cNvPr>
          <p:cNvSpPr txBox="1">
            <a:spLocks/>
          </p:cNvSpPr>
          <p:nvPr/>
        </p:nvSpPr>
        <p:spPr bwMode="auto">
          <a:xfrm>
            <a:off x="952500" y="11303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1. Examples:</a:t>
            </a: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3D715BDC-4CE7-4A15-8D9D-5434821C9D38}"/>
              </a:ext>
            </a:extLst>
          </p:cNvPr>
          <p:cNvSpPr txBox="1">
            <a:spLocks/>
          </p:cNvSpPr>
          <p:nvPr/>
        </p:nvSpPr>
        <p:spPr bwMode="auto">
          <a:xfrm>
            <a:off x="6718300" y="309245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4. Python Code:</a:t>
            </a:r>
          </a:p>
        </p:txBody>
      </p:sp>
      <p:sp>
        <p:nvSpPr>
          <p:cNvPr id="60421" name="Text Box 5">
            <a:extLst>
              <a:ext uri="{FF2B5EF4-FFF2-40B4-BE49-F238E27FC236}">
                <a16:creationId xmlns:a16="http://schemas.microsoft.com/office/drawing/2014/main" id="{73004A49-B500-4F7E-A27F-6D2B5F0DEB8E}"/>
              </a:ext>
            </a:extLst>
          </p:cNvPr>
          <p:cNvSpPr txBox="1">
            <a:spLocks/>
          </p:cNvSpPr>
          <p:nvPr/>
        </p:nvSpPr>
        <p:spPr bwMode="auto">
          <a:xfrm>
            <a:off x="952500" y="41402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2. Self Reference:</a:t>
            </a:r>
          </a:p>
        </p:txBody>
      </p:sp>
      <p:sp>
        <p:nvSpPr>
          <p:cNvPr id="60422" name="Text Box 6">
            <a:extLst>
              <a:ext uri="{FF2B5EF4-FFF2-40B4-BE49-F238E27FC236}">
                <a16:creationId xmlns:a16="http://schemas.microsoft.com/office/drawing/2014/main" id="{009FE6D6-8938-4E66-9FC8-99F7D96F9455}"/>
              </a:ext>
            </a:extLst>
          </p:cNvPr>
          <p:cNvSpPr txBox="1">
            <a:spLocks/>
          </p:cNvSpPr>
          <p:nvPr/>
        </p:nvSpPr>
        <p:spPr bwMode="auto">
          <a:xfrm>
            <a:off x="984250" y="1746250"/>
            <a:ext cx="438308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2! = 1*2 = 2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3! = 1*2*3 = 6</a:t>
            </a:r>
          </a:p>
          <a:p>
            <a:pPr algn="l"/>
            <a:r>
              <a:rPr lang="en-US" altLang="en-US" sz="2800" b="1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4!</a:t>
            </a:r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 = </a:t>
            </a:r>
            <a:r>
              <a:rPr lang="en-US" altLang="en-US" sz="2800" b="1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1*2*3*4</a:t>
            </a:r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 = 24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5! = </a:t>
            </a:r>
            <a:r>
              <a:rPr lang="en-US" altLang="en-US" sz="2800" b="1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1*2*3*4</a:t>
            </a:r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*5 = 120</a:t>
            </a:r>
          </a:p>
        </p:txBody>
      </p:sp>
      <p:sp>
        <p:nvSpPr>
          <p:cNvPr id="60423" name="AutoShape 7">
            <a:extLst>
              <a:ext uri="{FF2B5EF4-FFF2-40B4-BE49-F238E27FC236}">
                <a16:creationId xmlns:a16="http://schemas.microsoft.com/office/drawing/2014/main" id="{6E26A029-6F0B-4EEC-B853-C3C1667364B4}"/>
              </a:ext>
            </a:extLst>
          </p:cNvPr>
          <p:cNvSpPr>
            <a:spLocks/>
          </p:cNvSpPr>
          <p:nvPr/>
        </p:nvSpPr>
        <p:spPr bwMode="auto">
          <a:xfrm>
            <a:off x="560388" y="3421063"/>
            <a:ext cx="1573212" cy="723900"/>
          </a:xfrm>
          <a:custGeom>
            <a:avLst/>
            <a:gdLst>
              <a:gd name="T0" fmla="+- 0 12979 4358"/>
              <a:gd name="T1" fmla="*/ T0 w 17242"/>
              <a:gd name="T2" fmla="*/ 8612 h 17225"/>
              <a:gd name="T3" fmla="+- 0 12979 4358"/>
              <a:gd name="T4" fmla="*/ T3 w 17242"/>
              <a:gd name="T5" fmla="*/ 8612 h 17225"/>
              <a:gd name="T6" fmla="+- 0 12979 4358"/>
              <a:gd name="T7" fmla="*/ T6 w 17242"/>
              <a:gd name="T8" fmla="*/ 8612 h 17225"/>
              <a:gd name="T9" fmla="+- 0 12979 4358"/>
              <a:gd name="T10" fmla="*/ T9 w 17242"/>
              <a:gd name="T11" fmla="*/ 8612 h 17225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7242" h="17225">
                <a:moveTo>
                  <a:pt x="17242" y="12708"/>
                </a:moveTo>
                <a:cubicBezTo>
                  <a:pt x="-95" y="21600"/>
                  <a:pt x="-4358" y="17364"/>
                  <a:pt x="4454" y="0"/>
                </a:cubicBezTo>
              </a:path>
            </a:pathLst>
          </a:custGeom>
          <a:noFill/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4" name="Text Box 8">
            <a:extLst>
              <a:ext uri="{FF2B5EF4-FFF2-40B4-BE49-F238E27FC236}">
                <a16:creationId xmlns:a16="http://schemas.microsoft.com/office/drawing/2014/main" id="{65A07C48-47AC-4207-98A0-0132C3063D2D}"/>
              </a:ext>
            </a:extLst>
          </p:cNvPr>
          <p:cNvSpPr txBox="1">
            <a:spLocks/>
          </p:cNvSpPr>
          <p:nvPr/>
        </p:nvSpPr>
        <p:spPr bwMode="auto">
          <a:xfrm>
            <a:off x="984250" y="4884738"/>
            <a:ext cx="2462213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1! =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2! =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3! =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4! =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5! = 4! * 5</a:t>
            </a:r>
          </a:p>
        </p:txBody>
      </p:sp>
      <p:sp>
        <p:nvSpPr>
          <p:cNvPr id="60425" name="Text Box 9">
            <a:extLst>
              <a:ext uri="{FF2B5EF4-FFF2-40B4-BE49-F238E27FC236}">
                <a16:creationId xmlns:a16="http://schemas.microsoft.com/office/drawing/2014/main" id="{6B4AC162-C5EC-480B-9AC0-61907CAC6847}"/>
              </a:ext>
            </a:extLst>
          </p:cNvPr>
          <p:cNvSpPr txBox="1">
            <a:spLocks/>
          </p:cNvSpPr>
          <p:nvPr/>
        </p:nvSpPr>
        <p:spPr bwMode="auto">
          <a:xfrm>
            <a:off x="6754813" y="3711575"/>
            <a:ext cx="6053137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pass </a:t>
            </a:r>
            <a:r>
              <a:rPr lang="en-US" altLang="en-US" sz="2500">
                <a:solidFill>
                  <a:srgbClr val="FF26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 TODO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A8921E73-29EA-4339-906B-3C0B8C415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12700"/>
            <a:ext cx="11099800" cy="849313"/>
          </a:xfrm>
        </p:spPr>
        <p:txBody>
          <a:bodyPr/>
          <a:lstStyle/>
          <a:p>
            <a:pPr algn="l"/>
            <a:r>
              <a:rPr lang="en-US" altLang="en-US" sz="4800"/>
              <a:t>Example: Factorials</a:t>
            </a:r>
          </a:p>
        </p:txBody>
      </p:sp>
      <p:sp>
        <p:nvSpPr>
          <p:cNvPr id="61442" name="Text Box 2">
            <a:extLst>
              <a:ext uri="{FF2B5EF4-FFF2-40B4-BE49-F238E27FC236}">
                <a16:creationId xmlns:a16="http://schemas.microsoft.com/office/drawing/2014/main" id="{10CE69A4-EBFD-4E77-9D78-DF1AF8162281}"/>
              </a:ext>
            </a:extLst>
          </p:cNvPr>
          <p:cNvSpPr txBox="1">
            <a:spLocks/>
          </p:cNvSpPr>
          <p:nvPr/>
        </p:nvSpPr>
        <p:spPr bwMode="auto">
          <a:xfrm>
            <a:off x="6718300" y="113030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3. Recursive Definition: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F449F135-3F25-4267-A069-1A6B4F6E7460}"/>
              </a:ext>
            </a:extLst>
          </p:cNvPr>
          <p:cNvSpPr txBox="1">
            <a:spLocks/>
          </p:cNvSpPr>
          <p:nvPr/>
        </p:nvSpPr>
        <p:spPr bwMode="auto">
          <a:xfrm>
            <a:off x="952500" y="11303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1. Examples:</a:t>
            </a: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C8B08558-D28D-4EDC-B9AF-86EAAB3A0FF4}"/>
              </a:ext>
            </a:extLst>
          </p:cNvPr>
          <p:cNvSpPr txBox="1">
            <a:spLocks/>
          </p:cNvSpPr>
          <p:nvPr/>
        </p:nvSpPr>
        <p:spPr bwMode="auto">
          <a:xfrm>
            <a:off x="6718300" y="309245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4. Python Code:</a:t>
            </a:r>
          </a:p>
        </p:txBody>
      </p:sp>
      <p:sp>
        <p:nvSpPr>
          <p:cNvPr id="61445" name="Text Box 5">
            <a:extLst>
              <a:ext uri="{FF2B5EF4-FFF2-40B4-BE49-F238E27FC236}">
                <a16:creationId xmlns:a16="http://schemas.microsoft.com/office/drawing/2014/main" id="{DA654EDE-EC3E-4312-A01B-1EA2424440FF}"/>
              </a:ext>
            </a:extLst>
          </p:cNvPr>
          <p:cNvSpPr txBox="1">
            <a:spLocks/>
          </p:cNvSpPr>
          <p:nvPr/>
        </p:nvSpPr>
        <p:spPr bwMode="auto">
          <a:xfrm>
            <a:off x="952500" y="41402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2. Self Reference:</a:t>
            </a:r>
          </a:p>
        </p:txBody>
      </p:sp>
      <p:sp>
        <p:nvSpPr>
          <p:cNvPr id="61446" name="Text Box 6">
            <a:extLst>
              <a:ext uri="{FF2B5EF4-FFF2-40B4-BE49-F238E27FC236}">
                <a16:creationId xmlns:a16="http://schemas.microsoft.com/office/drawing/2014/main" id="{C0D329EC-F1B9-416D-A88F-EA42BF4A272E}"/>
              </a:ext>
            </a:extLst>
          </p:cNvPr>
          <p:cNvSpPr txBox="1">
            <a:spLocks/>
          </p:cNvSpPr>
          <p:nvPr/>
        </p:nvSpPr>
        <p:spPr bwMode="auto">
          <a:xfrm>
            <a:off x="984250" y="1746250"/>
            <a:ext cx="438308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2! = 1*2 = 2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3! = </a:t>
            </a:r>
            <a:r>
              <a:rPr lang="en-US" altLang="en-US" sz="2800" b="1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1*2*3</a:t>
            </a:r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 = 6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4! = </a:t>
            </a:r>
            <a:r>
              <a:rPr lang="en-US" altLang="en-US" sz="2800" b="1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1*2*3</a:t>
            </a:r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*4 = 24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5! = 1*2*3*4*5 = 120</a:t>
            </a:r>
          </a:p>
        </p:txBody>
      </p:sp>
      <p:sp>
        <p:nvSpPr>
          <p:cNvPr id="61447" name="Text Box 7">
            <a:extLst>
              <a:ext uri="{FF2B5EF4-FFF2-40B4-BE49-F238E27FC236}">
                <a16:creationId xmlns:a16="http://schemas.microsoft.com/office/drawing/2014/main" id="{A702D3C1-BF8D-42AE-AA9F-EE75EFD3C347}"/>
              </a:ext>
            </a:extLst>
          </p:cNvPr>
          <p:cNvSpPr txBox="1">
            <a:spLocks/>
          </p:cNvSpPr>
          <p:nvPr/>
        </p:nvSpPr>
        <p:spPr bwMode="auto">
          <a:xfrm>
            <a:off x="984250" y="4884738"/>
            <a:ext cx="2462213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1! =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2! =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3! =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4! =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5! = 4! * 5</a:t>
            </a:r>
          </a:p>
        </p:txBody>
      </p:sp>
      <p:sp>
        <p:nvSpPr>
          <p:cNvPr id="61448" name="Text Box 8">
            <a:extLst>
              <a:ext uri="{FF2B5EF4-FFF2-40B4-BE49-F238E27FC236}">
                <a16:creationId xmlns:a16="http://schemas.microsoft.com/office/drawing/2014/main" id="{D90004B7-2DDF-41DC-98A0-26778A5A0180}"/>
              </a:ext>
            </a:extLst>
          </p:cNvPr>
          <p:cNvSpPr txBox="1">
            <a:spLocks/>
          </p:cNvSpPr>
          <p:nvPr/>
        </p:nvSpPr>
        <p:spPr bwMode="auto">
          <a:xfrm>
            <a:off x="6754813" y="3711575"/>
            <a:ext cx="6053137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pass </a:t>
            </a:r>
            <a:r>
              <a:rPr lang="en-US" altLang="en-US" sz="2500">
                <a:solidFill>
                  <a:srgbClr val="FF26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 TODO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B6DC1EB0-9D4F-4420-958D-5E3229727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12700"/>
            <a:ext cx="11099800" cy="849313"/>
          </a:xfrm>
        </p:spPr>
        <p:txBody>
          <a:bodyPr/>
          <a:lstStyle/>
          <a:p>
            <a:pPr algn="l"/>
            <a:r>
              <a:rPr lang="en-US" altLang="en-US" sz="4800"/>
              <a:t>Example: Factorials</a:t>
            </a:r>
          </a:p>
        </p:txBody>
      </p:sp>
      <p:sp>
        <p:nvSpPr>
          <p:cNvPr id="62466" name="Text Box 2">
            <a:extLst>
              <a:ext uri="{FF2B5EF4-FFF2-40B4-BE49-F238E27FC236}">
                <a16:creationId xmlns:a16="http://schemas.microsoft.com/office/drawing/2014/main" id="{2404FF75-C123-4D3E-9F9F-C6B322632E63}"/>
              </a:ext>
            </a:extLst>
          </p:cNvPr>
          <p:cNvSpPr txBox="1">
            <a:spLocks/>
          </p:cNvSpPr>
          <p:nvPr/>
        </p:nvSpPr>
        <p:spPr bwMode="auto">
          <a:xfrm>
            <a:off x="6718300" y="113030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3. Recursive Definition:</a:t>
            </a: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F0C44C0F-D743-4468-B574-E3E7618DB27B}"/>
              </a:ext>
            </a:extLst>
          </p:cNvPr>
          <p:cNvSpPr txBox="1">
            <a:spLocks/>
          </p:cNvSpPr>
          <p:nvPr/>
        </p:nvSpPr>
        <p:spPr bwMode="auto">
          <a:xfrm>
            <a:off x="952500" y="11303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1. Examples:</a:t>
            </a:r>
          </a:p>
        </p:txBody>
      </p:sp>
      <p:sp>
        <p:nvSpPr>
          <p:cNvPr id="62468" name="Text Box 4">
            <a:extLst>
              <a:ext uri="{FF2B5EF4-FFF2-40B4-BE49-F238E27FC236}">
                <a16:creationId xmlns:a16="http://schemas.microsoft.com/office/drawing/2014/main" id="{583C8F4B-D4B1-44CD-8048-3F9526BDB5C8}"/>
              </a:ext>
            </a:extLst>
          </p:cNvPr>
          <p:cNvSpPr txBox="1">
            <a:spLocks/>
          </p:cNvSpPr>
          <p:nvPr/>
        </p:nvSpPr>
        <p:spPr bwMode="auto">
          <a:xfrm>
            <a:off x="6718300" y="309245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4. Python Code:</a:t>
            </a:r>
          </a:p>
        </p:txBody>
      </p:sp>
      <p:sp>
        <p:nvSpPr>
          <p:cNvPr id="62469" name="Text Box 5">
            <a:extLst>
              <a:ext uri="{FF2B5EF4-FFF2-40B4-BE49-F238E27FC236}">
                <a16:creationId xmlns:a16="http://schemas.microsoft.com/office/drawing/2014/main" id="{604B346B-7075-4A57-8749-87905D054329}"/>
              </a:ext>
            </a:extLst>
          </p:cNvPr>
          <p:cNvSpPr txBox="1">
            <a:spLocks/>
          </p:cNvSpPr>
          <p:nvPr/>
        </p:nvSpPr>
        <p:spPr bwMode="auto">
          <a:xfrm>
            <a:off x="952500" y="41402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2. Self Reference:</a:t>
            </a:r>
          </a:p>
        </p:txBody>
      </p:sp>
      <p:sp>
        <p:nvSpPr>
          <p:cNvPr id="62470" name="Text Box 6">
            <a:extLst>
              <a:ext uri="{FF2B5EF4-FFF2-40B4-BE49-F238E27FC236}">
                <a16:creationId xmlns:a16="http://schemas.microsoft.com/office/drawing/2014/main" id="{748BAEB9-96B4-453B-A3F4-B014B7034FF2}"/>
              </a:ext>
            </a:extLst>
          </p:cNvPr>
          <p:cNvSpPr txBox="1">
            <a:spLocks/>
          </p:cNvSpPr>
          <p:nvPr/>
        </p:nvSpPr>
        <p:spPr bwMode="auto">
          <a:xfrm>
            <a:off x="984250" y="1746250"/>
            <a:ext cx="438308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2! = 1*2 = 2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3! = </a:t>
            </a:r>
            <a:r>
              <a:rPr lang="en-US" altLang="en-US" sz="2800" b="1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1*2*3</a:t>
            </a:r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 = 6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4! = </a:t>
            </a:r>
            <a:r>
              <a:rPr lang="en-US" altLang="en-US" sz="2800" b="1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1*2*3</a:t>
            </a:r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*4 = 24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5! = 1*2*3*4*5 = 120</a:t>
            </a:r>
          </a:p>
        </p:txBody>
      </p:sp>
      <p:sp>
        <p:nvSpPr>
          <p:cNvPr id="62471" name="Text Box 7">
            <a:extLst>
              <a:ext uri="{FF2B5EF4-FFF2-40B4-BE49-F238E27FC236}">
                <a16:creationId xmlns:a16="http://schemas.microsoft.com/office/drawing/2014/main" id="{69EE1B2F-A2B8-4CAE-9549-F81AC21F482C}"/>
              </a:ext>
            </a:extLst>
          </p:cNvPr>
          <p:cNvSpPr txBox="1">
            <a:spLocks/>
          </p:cNvSpPr>
          <p:nvPr/>
        </p:nvSpPr>
        <p:spPr bwMode="auto">
          <a:xfrm>
            <a:off x="984250" y="4884738"/>
            <a:ext cx="267493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1! =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2! =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3! =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4! = 3! * 4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5! = 4! * 5</a:t>
            </a:r>
          </a:p>
        </p:txBody>
      </p:sp>
      <p:sp>
        <p:nvSpPr>
          <p:cNvPr id="62472" name="Text Box 8">
            <a:extLst>
              <a:ext uri="{FF2B5EF4-FFF2-40B4-BE49-F238E27FC236}">
                <a16:creationId xmlns:a16="http://schemas.microsoft.com/office/drawing/2014/main" id="{B2FE9207-3B43-4076-A8A1-3D3F9350D516}"/>
              </a:ext>
            </a:extLst>
          </p:cNvPr>
          <p:cNvSpPr txBox="1">
            <a:spLocks/>
          </p:cNvSpPr>
          <p:nvPr/>
        </p:nvSpPr>
        <p:spPr bwMode="auto">
          <a:xfrm>
            <a:off x="6754813" y="3711575"/>
            <a:ext cx="6053137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pass </a:t>
            </a:r>
            <a:r>
              <a:rPr lang="en-US" altLang="en-US" sz="2500">
                <a:solidFill>
                  <a:srgbClr val="FF26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 TODO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ECD7C8C7-DDBE-4552-9748-DE0A1D1C92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12700"/>
            <a:ext cx="11099800" cy="849313"/>
          </a:xfrm>
        </p:spPr>
        <p:txBody>
          <a:bodyPr/>
          <a:lstStyle/>
          <a:p>
            <a:pPr algn="l"/>
            <a:r>
              <a:rPr lang="en-US" altLang="en-US" sz="4800"/>
              <a:t>Example: Factorials</a:t>
            </a:r>
          </a:p>
        </p:txBody>
      </p:sp>
      <p:sp>
        <p:nvSpPr>
          <p:cNvPr id="63490" name="Text Box 2">
            <a:extLst>
              <a:ext uri="{FF2B5EF4-FFF2-40B4-BE49-F238E27FC236}">
                <a16:creationId xmlns:a16="http://schemas.microsoft.com/office/drawing/2014/main" id="{84320F19-C376-472F-8D38-324AF1C26685}"/>
              </a:ext>
            </a:extLst>
          </p:cNvPr>
          <p:cNvSpPr txBox="1">
            <a:spLocks/>
          </p:cNvSpPr>
          <p:nvPr/>
        </p:nvSpPr>
        <p:spPr bwMode="auto">
          <a:xfrm>
            <a:off x="6718300" y="113030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3. Recursive Definition:</a:t>
            </a:r>
          </a:p>
        </p:txBody>
      </p:sp>
      <p:sp>
        <p:nvSpPr>
          <p:cNvPr id="63491" name="Text Box 3">
            <a:extLst>
              <a:ext uri="{FF2B5EF4-FFF2-40B4-BE49-F238E27FC236}">
                <a16:creationId xmlns:a16="http://schemas.microsoft.com/office/drawing/2014/main" id="{08BF1C23-88AB-4FAD-9BD5-5E8AAB4313FE}"/>
              </a:ext>
            </a:extLst>
          </p:cNvPr>
          <p:cNvSpPr txBox="1">
            <a:spLocks/>
          </p:cNvSpPr>
          <p:nvPr/>
        </p:nvSpPr>
        <p:spPr bwMode="auto">
          <a:xfrm>
            <a:off x="952500" y="11303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1. Examples:</a:t>
            </a:r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6761454F-56A7-4E5B-9FED-9DE24F920D73}"/>
              </a:ext>
            </a:extLst>
          </p:cNvPr>
          <p:cNvSpPr txBox="1">
            <a:spLocks/>
          </p:cNvSpPr>
          <p:nvPr/>
        </p:nvSpPr>
        <p:spPr bwMode="auto">
          <a:xfrm>
            <a:off x="6718300" y="309245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4. Python Code:</a:t>
            </a:r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A38E4F11-A91F-44CF-A469-2DFED697B748}"/>
              </a:ext>
            </a:extLst>
          </p:cNvPr>
          <p:cNvSpPr txBox="1">
            <a:spLocks/>
          </p:cNvSpPr>
          <p:nvPr/>
        </p:nvSpPr>
        <p:spPr bwMode="auto">
          <a:xfrm>
            <a:off x="952500" y="41402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2. Self Reference:</a:t>
            </a:r>
          </a:p>
        </p:txBody>
      </p:sp>
      <p:sp>
        <p:nvSpPr>
          <p:cNvPr id="63494" name="Text Box 6">
            <a:extLst>
              <a:ext uri="{FF2B5EF4-FFF2-40B4-BE49-F238E27FC236}">
                <a16:creationId xmlns:a16="http://schemas.microsoft.com/office/drawing/2014/main" id="{4E163B9D-A1C0-4C83-9D1C-E7F5F20118EB}"/>
              </a:ext>
            </a:extLst>
          </p:cNvPr>
          <p:cNvSpPr txBox="1">
            <a:spLocks/>
          </p:cNvSpPr>
          <p:nvPr/>
        </p:nvSpPr>
        <p:spPr bwMode="auto">
          <a:xfrm>
            <a:off x="984250" y="4884738"/>
            <a:ext cx="267493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1! =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2! = 1! * 2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3! = 2! * 3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4! = 3! * 4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5! = 4! * 5</a:t>
            </a:r>
          </a:p>
        </p:txBody>
      </p:sp>
      <p:sp>
        <p:nvSpPr>
          <p:cNvPr id="63495" name="Text Box 7">
            <a:extLst>
              <a:ext uri="{FF2B5EF4-FFF2-40B4-BE49-F238E27FC236}">
                <a16:creationId xmlns:a16="http://schemas.microsoft.com/office/drawing/2014/main" id="{D69D09D8-602D-4EB1-9EF1-5E82169F5B16}"/>
              </a:ext>
            </a:extLst>
          </p:cNvPr>
          <p:cNvSpPr txBox="1">
            <a:spLocks/>
          </p:cNvSpPr>
          <p:nvPr/>
        </p:nvSpPr>
        <p:spPr bwMode="auto">
          <a:xfrm>
            <a:off x="984250" y="1746250"/>
            <a:ext cx="438308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2! = 1*2 = 2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3! = 1*2*3 = 6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4! = 1*2*3*4 = 24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5! = 1*2*3*4*5 = 120</a:t>
            </a:r>
          </a:p>
        </p:txBody>
      </p:sp>
      <p:sp>
        <p:nvSpPr>
          <p:cNvPr id="63496" name="Text Box 8">
            <a:extLst>
              <a:ext uri="{FF2B5EF4-FFF2-40B4-BE49-F238E27FC236}">
                <a16:creationId xmlns:a16="http://schemas.microsoft.com/office/drawing/2014/main" id="{373B8131-6461-4B90-B934-00ABCB2BB044}"/>
              </a:ext>
            </a:extLst>
          </p:cNvPr>
          <p:cNvSpPr txBox="1">
            <a:spLocks/>
          </p:cNvSpPr>
          <p:nvPr/>
        </p:nvSpPr>
        <p:spPr bwMode="auto">
          <a:xfrm>
            <a:off x="6754813" y="3711575"/>
            <a:ext cx="6053137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pass </a:t>
            </a:r>
            <a:r>
              <a:rPr lang="en-US" altLang="en-US" sz="2500">
                <a:solidFill>
                  <a:srgbClr val="FF26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 TODO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7183246B-1489-4280-9355-6E7AE514A2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12700"/>
            <a:ext cx="11099800" cy="849313"/>
          </a:xfrm>
        </p:spPr>
        <p:txBody>
          <a:bodyPr/>
          <a:lstStyle/>
          <a:p>
            <a:pPr algn="l"/>
            <a:r>
              <a:rPr lang="en-US" altLang="en-US" sz="4800"/>
              <a:t>Example: Factorials</a:t>
            </a:r>
          </a:p>
        </p:txBody>
      </p:sp>
      <p:sp>
        <p:nvSpPr>
          <p:cNvPr id="64514" name="Text Box 2">
            <a:extLst>
              <a:ext uri="{FF2B5EF4-FFF2-40B4-BE49-F238E27FC236}">
                <a16:creationId xmlns:a16="http://schemas.microsoft.com/office/drawing/2014/main" id="{1B665B50-8469-4277-84CF-8A35831E2C84}"/>
              </a:ext>
            </a:extLst>
          </p:cNvPr>
          <p:cNvSpPr txBox="1">
            <a:spLocks/>
          </p:cNvSpPr>
          <p:nvPr/>
        </p:nvSpPr>
        <p:spPr bwMode="auto">
          <a:xfrm>
            <a:off x="6718300" y="113030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3. Recursive Definition:</a:t>
            </a:r>
          </a:p>
        </p:txBody>
      </p:sp>
      <p:sp>
        <p:nvSpPr>
          <p:cNvPr id="64515" name="Text Box 3">
            <a:extLst>
              <a:ext uri="{FF2B5EF4-FFF2-40B4-BE49-F238E27FC236}">
                <a16:creationId xmlns:a16="http://schemas.microsoft.com/office/drawing/2014/main" id="{589C61A7-3876-4FA3-A64D-E7401F8262E0}"/>
              </a:ext>
            </a:extLst>
          </p:cNvPr>
          <p:cNvSpPr txBox="1">
            <a:spLocks/>
          </p:cNvSpPr>
          <p:nvPr/>
        </p:nvSpPr>
        <p:spPr bwMode="auto">
          <a:xfrm>
            <a:off x="952500" y="11303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1. Examples:</a:t>
            </a:r>
          </a:p>
        </p:txBody>
      </p:sp>
      <p:sp>
        <p:nvSpPr>
          <p:cNvPr id="64516" name="Text Box 4">
            <a:extLst>
              <a:ext uri="{FF2B5EF4-FFF2-40B4-BE49-F238E27FC236}">
                <a16:creationId xmlns:a16="http://schemas.microsoft.com/office/drawing/2014/main" id="{5765A047-3A83-409A-8AEB-A8E016463FFB}"/>
              </a:ext>
            </a:extLst>
          </p:cNvPr>
          <p:cNvSpPr txBox="1">
            <a:spLocks/>
          </p:cNvSpPr>
          <p:nvPr/>
        </p:nvSpPr>
        <p:spPr bwMode="auto">
          <a:xfrm>
            <a:off x="6718300" y="309245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4. Python Code:</a:t>
            </a:r>
          </a:p>
        </p:txBody>
      </p:sp>
      <p:sp>
        <p:nvSpPr>
          <p:cNvPr id="64517" name="Text Box 5">
            <a:extLst>
              <a:ext uri="{FF2B5EF4-FFF2-40B4-BE49-F238E27FC236}">
                <a16:creationId xmlns:a16="http://schemas.microsoft.com/office/drawing/2014/main" id="{16C7B21A-4F82-46D4-814A-BD2FBBBFCCED}"/>
              </a:ext>
            </a:extLst>
          </p:cNvPr>
          <p:cNvSpPr txBox="1">
            <a:spLocks/>
          </p:cNvSpPr>
          <p:nvPr/>
        </p:nvSpPr>
        <p:spPr bwMode="auto">
          <a:xfrm>
            <a:off x="952500" y="41402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2. Self Reference:</a:t>
            </a:r>
          </a:p>
        </p:txBody>
      </p:sp>
      <p:sp>
        <p:nvSpPr>
          <p:cNvPr id="64518" name="Text Box 6">
            <a:extLst>
              <a:ext uri="{FF2B5EF4-FFF2-40B4-BE49-F238E27FC236}">
                <a16:creationId xmlns:a16="http://schemas.microsoft.com/office/drawing/2014/main" id="{7C9F982E-5928-4DBA-B7DE-E6FB60280746}"/>
              </a:ext>
            </a:extLst>
          </p:cNvPr>
          <p:cNvSpPr txBox="1">
            <a:spLocks/>
          </p:cNvSpPr>
          <p:nvPr/>
        </p:nvSpPr>
        <p:spPr bwMode="auto">
          <a:xfrm>
            <a:off x="984250" y="4884738"/>
            <a:ext cx="267493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2! = 1! * 2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3! = 2! * 3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4! = 3! * 4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5! = 4! * 5</a:t>
            </a:r>
          </a:p>
        </p:txBody>
      </p:sp>
      <p:sp>
        <p:nvSpPr>
          <p:cNvPr id="64519" name="Text Box 7">
            <a:extLst>
              <a:ext uri="{FF2B5EF4-FFF2-40B4-BE49-F238E27FC236}">
                <a16:creationId xmlns:a16="http://schemas.microsoft.com/office/drawing/2014/main" id="{639CF782-73D7-4788-A0C9-8DDCF9B512F0}"/>
              </a:ext>
            </a:extLst>
          </p:cNvPr>
          <p:cNvSpPr txBox="1">
            <a:spLocks/>
          </p:cNvSpPr>
          <p:nvPr/>
        </p:nvSpPr>
        <p:spPr bwMode="auto">
          <a:xfrm>
            <a:off x="984250" y="1746250"/>
            <a:ext cx="438308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2! = 1*2 = 2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3! = 1*2*3 = 6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4! = 1*2*3*4 = 24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5! = 1*2*3*4*5 = 120</a:t>
            </a:r>
          </a:p>
        </p:txBody>
      </p:sp>
      <p:sp>
        <p:nvSpPr>
          <p:cNvPr id="64520" name="Text Box 8">
            <a:extLst>
              <a:ext uri="{FF2B5EF4-FFF2-40B4-BE49-F238E27FC236}">
                <a16:creationId xmlns:a16="http://schemas.microsoft.com/office/drawing/2014/main" id="{D25EEFF1-5F71-4941-AF75-4268A0B2B244}"/>
              </a:ext>
            </a:extLst>
          </p:cNvPr>
          <p:cNvSpPr txBox="1">
            <a:spLocks/>
          </p:cNvSpPr>
          <p:nvPr/>
        </p:nvSpPr>
        <p:spPr bwMode="auto">
          <a:xfrm>
            <a:off x="2752725" y="4884738"/>
            <a:ext cx="3433763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800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don’t need a pattern</a:t>
            </a:r>
          </a:p>
          <a:p>
            <a:r>
              <a:rPr lang="en-US" altLang="en-US" sz="2800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at the start</a:t>
            </a:r>
          </a:p>
        </p:txBody>
      </p:sp>
      <p:sp>
        <p:nvSpPr>
          <p:cNvPr id="64521" name="Text Box 9">
            <a:extLst>
              <a:ext uri="{FF2B5EF4-FFF2-40B4-BE49-F238E27FC236}">
                <a16:creationId xmlns:a16="http://schemas.microsoft.com/office/drawing/2014/main" id="{759417C7-2C8A-428B-8227-09DF670978AA}"/>
              </a:ext>
            </a:extLst>
          </p:cNvPr>
          <p:cNvSpPr txBox="1">
            <a:spLocks/>
          </p:cNvSpPr>
          <p:nvPr/>
        </p:nvSpPr>
        <p:spPr bwMode="auto">
          <a:xfrm>
            <a:off x="6754813" y="3711575"/>
            <a:ext cx="6053137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pass </a:t>
            </a:r>
            <a:r>
              <a:rPr lang="en-US" altLang="en-US" sz="2500">
                <a:solidFill>
                  <a:srgbClr val="FF26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 TODO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36BC06F6-D650-4A7C-AE0B-51DA9791D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12700"/>
            <a:ext cx="11099800" cy="849313"/>
          </a:xfrm>
        </p:spPr>
        <p:txBody>
          <a:bodyPr/>
          <a:lstStyle/>
          <a:p>
            <a:pPr algn="l"/>
            <a:r>
              <a:rPr lang="en-US" altLang="en-US" sz="4800"/>
              <a:t>Example: Factorials</a:t>
            </a:r>
          </a:p>
        </p:txBody>
      </p:sp>
      <p:sp>
        <p:nvSpPr>
          <p:cNvPr id="65538" name="Text Box 2">
            <a:extLst>
              <a:ext uri="{FF2B5EF4-FFF2-40B4-BE49-F238E27FC236}">
                <a16:creationId xmlns:a16="http://schemas.microsoft.com/office/drawing/2014/main" id="{47D1EDBC-5452-4B06-8747-E5DE9B3CF54C}"/>
              </a:ext>
            </a:extLst>
          </p:cNvPr>
          <p:cNvSpPr txBox="1">
            <a:spLocks/>
          </p:cNvSpPr>
          <p:nvPr/>
        </p:nvSpPr>
        <p:spPr bwMode="auto">
          <a:xfrm>
            <a:off x="6718300" y="113030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3. Recursive Definition:</a:t>
            </a:r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DECAFB37-B62F-4198-B5B8-F8546E5E2A51}"/>
              </a:ext>
            </a:extLst>
          </p:cNvPr>
          <p:cNvSpPr txBox="1">
            <a:spLocks/>
          </p:cNvSpPr>
          <p:nvPr/>
        </p:nvSpPr>
        <p:spPr bwMode="auto">
          <a:xfrm>
            <a:off x="952500" y="11303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1. Examples: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7517B2CB-DD3B-46FE-BFF9-8A8B8AB7151E}"/>
              </a:ext>
            </a:extLst>
          </p:cNvPr>
          <p:cNvSpPr txBox="1">
            <a:spLocks/>
          </p:cNvSpPr>
          <p:nvPr/>
        </p:nvSpPr>
        <p:spPr bwMode="auto">
          <a:xfrm>
            <a:off x="6718300" y="309245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4. Python Code:</a:t>
            </a:r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38DA08C4-850B-4A64-AE10-E06EB6834CB8}"/>
              </a:ext>
            </a:extLst>
          </p:cNvPr>
          <p:cNvSpPr txBox="1">
            <a:spLocks/>
          </p:cNvSpPr>
          <p:nvPr/>
        </p:nvSpPr>
        <p:spPr bwMode="auto">
          <a:xfrm>
            <a:off x="952500" y="41402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2. Self Reference:</a:t>
            </a:r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4ACB0D83-56B9-4F66-94F6-CB3D0648D1C1}"/>
              </a:ext>
            </a:extLst>
          </p:cNvPr>
          <p:cNvSpPr txBox="1">
            <a:spLocks/>
          </p:cNvSpPr>
          <p:nvPr/>
        </p:nvSpPr>
        <p:spPr bwMode="auto">
          <a:xfrm>
            <a:off x="984250" y="4884738"/>
            <a:ext cx="267493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2! = 1! * 2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3! = 2! * 3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4! = 3! * 4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5! = 4! * 5</a:t>
            </a:r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1B1CA98D-1EBB-449F-B62B-4CC1C33BD290}"/>
              </a:ext>
            </a:extLst>
          </p:cNvPr>
          <p:cNvSpPr txBox="1">
            <a:spLocks/>
          </p:cNvSpPr>
          <p:nvPr/>
        </p:nvSpPr>
        <p:spPr bwMode="auto">
          <a:xfrm>
            <a:off x="984250" y="1746250"/>
            <a:ext cx="438308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2! = 1*2 = 2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3! = 1*2*3 = 6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4! = 1*2*3*4 = 24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5! = 1*2*3*4*5 = 120</a:t>
            </a: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2761A651-B9ED-416B-B871-7EAA026E8B68}"/>
              </a:ext>
            </a:extLst>
          </p:cNvPr>
          <p:cNvSpPr txBox="1">
            <a:spLocks/>
          </p:cNvSpPr>
          <p:nvPr/>
        </p:nvSpPr>
        <p:spPr bwMode="auto">
          <a:xfrm>
            <a:off x="6629400" y="1803400"/>
            <a:ext cx="5154613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800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convert self-referring examples</a:t>
            </a:r>
          </a:p>
          <a:p>
            <a:r>
              <a:rPr lang="en-US" altLang="en-US" sz="2800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to a recursive definition</a:t>
            </a: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AC258FDA-8FA0-4685-914C-5F04D5360F33}"/>
              </a:ext>
            </a:extLst>
          </p:cNvPr>
          <p:cNvSpPr txBox="1">
            <a:spLocks/>
          </p:cNvSpPr>
          <p:nvPr/>
        </p:nvSpPr>
        <p:spPr bwMode="auto">
          <a:xfrm>
            <a:off x="6754813" y="3711575"/>
            <a:ext cx="6053137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pass </a:t>
            </a:r>
            <a:r>
              <a:rPr lang="en-US" altLang="en-US" sz="2500">
                <a:solidFill>
                  <a:srgbClr val="FF26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 TODO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4C2E6C-B8F7-4CD7-AD90-07CFE3202E2D}"/>
              </a:ext>
            </a:extLst>
          </p:cNvPr>
          <p:cNvSpPr/>
          <p:nvPr/>
        </p:nvSpPr>
        <p:spPr>
          <a:xfrm>
            <a:off x="2159000" y="762000"/>
            <a:ext cx="89916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>
                <a:sym typeface="Helvetica Light"/>
              </a:rPr>
              <a:t>Part 2 of 3 - Data Structures</a:t>
            </a:r>
          </a:p>
          <a:p>
            <a:pPr algn="l">
              <a:spcBef>
                <a:spcPts val="0"/>
              </a:spcBef>
            </a:pPr>
            <a:endParaRPr lang="en-US" sz="4000" dirty="0">
              <a:sym typeface="Helvetica Light"/>
            </a:endParaRPr>
          </a:p>
          <a:p>
            <a:pPr marL="571500" indent="-5715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4000" dirty="0">
                <a:sym typeface="Helvetica Light"/>
              </a:rPr>
              <a:t>Lists and Dictionaries</a:t>
            </a:r>
          </a:p>
          <a:p>
            <a:pPr marL="571500" indent="-5715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4000" dirty="0">
                <a:sym typeface="Helvetica Light"/>
              </a:rPr>
              <a:t>CSV and JSON </a:t>
            </a:r>
          </a:p>
          <a:p>
            <a:pPr marL="571500" indent="-5715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4000" dirty="0"/>
              <a:t>Objects and References</a:t>
            </a:r>
          </a:p>
          <a:p>
            <a:pPr marL="571500" indent="-5715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4000" dirty="0">
                <a:sym typeface="Helvetica Light"/>
              </a:rPr>
              <a:t>Fancy Functions</a:t>
            </a:r>
            <a:endParaRPr lang="en-US" sz="4000" dirty="0"/>
          </a:p>
          <a:p>
            <a:pPr marL="1028700" lvl="7" indent="-571500">
              <a:buFont typeface="Wingdings" panose="05000000000000000000" pitchFamily="2" charset="2"/>
              <a:buChar char="§"/>
            </a:pPr>
            <a:r>
              <a:rPr lang="en-US" sz="4000" dirty="0"/>
              <a:t>Recursion</a:t>
            </a:r>
          </a:p>
          <a:p>
            <a:pPr marL="1028700" lvl="5" indent="-571500">
              <a:buFont typeface="Wingdings" panose="05000000000000000000" pitchFamily="2" charset="2"/>
              <a:buChar char="§"/>
            </a:pPr>
            <a:r>
              <a:rPr lang="en-US" sz="4000" dirty="0">
                <a:sym typeface="Helvetica Light"/>
              </a:rPr>
              <a:t>Generators</a:t>
            </a:r>
          </a:p>
          <a:p>
            <a:pPr marL="1028700" lvl="5" indent="-571500">
              <a:buFont typeface="Wingdings" panose="05000000000000000000" pitchFamily="2" charset="2"/>
              <a:buChar char="§"/>
            </a:pPr>
            <a:r>
              <a:rPr lang="en-US" sz="4000" dirty="0"/>
              <a:t>Functions are Objects</a:t>
            </a:r>
          </a:p>
          <a:p>
            <a:pPr marL="571500" indent="-5715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4000" dirty="0"/>
              <a:t>Files</a:t>
            </a:r>
          </a:p>
          <a:p>
            <a:pPr marL="571500" indent="-5715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4000" dirty="0"/>
              <a:t>Errors</a:t>
            </a:r>
          </a:p>
        </p:txBody>
      </p:sp>
    </p:spTree>
    <p:extLst>
      <p:ext uri="{BB962C8B-B14F-4D97-AF65-F5344CB8AC3E}">
        <p14:creationId xmlns:p14="http://schemas.microsoft.com/office/powerpoint/2010/main" val="26225715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53314CDA-029D-449C-BE98-61FF2E56CF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12700"/>
            <a:ext cx="11099800" cy="849313"/>
          </a:xfrm>
        </p:spPr>
        <p:txBody>
          <a:bodyPr/>
          <a:lstStyle/>
          <a:p>
            <a:pPr algn="l"/>
            <a:r>
              <a:rPr lang="en-US" altLang="en-US" sz="4800"/>
              <a:t>Example: Factorials</a:t>
            </a:r>
          </a:p>
        </p:txBody>
      </p:sp>
      <p:sp>
        <p:nvSpPr>
          <p:cNvPr id="66562" name="Text Box 2">
            <a:extLst>
              <a:ext uri="{FF2B5EF4-FFF2-40B4-BE49-F238E27FC236}">
                <a16:creationId xmlns:a16="http://schemas.microsoft.com/office/drawing/2014/main" id="{A9E9E605-A2A4-4170-B227-723BEE528AC7}"/>
              </a:ext>
            </a:extLst>
          </p:cNvPr>
          <p:cNvSpPr txBox="1">
            <a:spLocks/>
          </p:cNvSpPr>
          <p:nvPr/>
        </p:nvSpPr>
        <p:spPr bwMode="auto">
          <a:xfrm>
            <a:off x="6718300" y="113030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3. Recursive Definition:</a:t>
            </a:r>
          </a:p>
        </p:txBody>
      </p:sp>
      <p:sp>
        <p:nvSpPr>
          <p:cNvPr id="66563" name="Text Box 3">
            <a:extLst>
              <a:ext uri="{FF2B5EF4-FFF2-40B4-BE49-F238E27FC236}">
                <a16:creationId xmlns:a16="http://schemas.microsoft.com/office/drawing/2014/main" id="{FFB7203B-6148-49E3-902B-49AF22515F7D}"/>
              </a:ext>
            </a:extLst>
          </p:cNvPr>
          <p:cNvSpPr txBox="1">
            <a:spLocks/>
          </p:cNvSpPr>
          <p:nvPr/>
        </p:nvSpPr>
        <p:spPr bwMode="auto">
          <a:xfrm>
            <a:off x="952500" y="11303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1. Examples:</a:t>
            </a:r>
          </a:p>
        </p:txBody>
      </p:sp>
      <p:sp>
        <p:nvSpPr>
          <p:cNvPr id="66564" name="Text Box 4">
            <a:extLst>
              <a:ext uri="{FF2B5EF4-FFF2-40B4-BE49-F238E27FC236}">
                <a16:creationId xmlns:a16="http://schemas.microsoft.com/office/drawing/2014/main" id="{FB5AD56E-B915-45EB-82DF-04B5D66B335D}"/>
              </a:ext>
            </a:extLst>
          </p:cNvPr>
          <p:cNvSpPr txBox="1">
            <a:spLocks/>
          </p:cNvSpPr>
          <p:nvPr/>
        </p:nvSpPr>
        <p:spPr bwMode="auto">
          <a:xfrm>
            <a:off x="6718300" y="309245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4. Python Code:</a:t>
            </a:r>
          </a:p>
        </p:txBody>
      </p:sp>
      <p:sp>
        <p:nvSpPr>
          <p:cNvPr id="66565" name="Text Box 5">
            <a:extLst>
              <a:ext uri="{FF2B5EF4-FFF2-40B4-BE49-F238E27FC236}">
                <a16:creationId xmlns:a16="http://schemas.microsoft.com/office/drawing/2014/main" id="{2D9651AE-EBED-4180-A5DE-5302CCDF77D7}"/>
              </a:ext>
            </a:extLst>
          </p:cNvPr>
          <p:cNvSpPr txBox="1">
            <a:spLocks/>
          </p:cNvSpPr>
          <p:nvPr/>
        </p:nvSpPr>
        <p:spPr bwMode="auto">
          <a:xfrm>
            <a:off x="952500" y="41402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2. Self Reference:</a:t>
            </a:r>
          </a:p>
        </p:txBody>
      </p:sp>
      <p:sp>
        <p:nvSpPr>
          <p:cNvPr id="66566" name="Text Box 6">
            <a:extLst>
              <a:ext uri="{FF2B5EF4-FFF2-40B4-BE49-F238E27FC236}">
                <a16:creationId xmlns:a16="http://schemas.microsoft.com/office/drawing/2014/main" id="{7FE4106B-0288-47DB-B543-A404C32CEF54}"/>
              </a:ext>
            </a:extLst>
          </p:cNvPr>
          <p:cNvSpPr txBox="1">
            <a:spLocks/>
          </p:cNvSpPr>
          <p:nvPr/>
        </p:nvSpPr>
        <p:spPr bwMode="auto">
          <a:xfrm>
            <a:off x="984250" y="4884738"/>
            <a:ext cx="267493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2! = 1! * 2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3! = 2! * 3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4! = 3! * 4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5! = 4! * 5</a:t>
            </a:r>
          </a:p>
        </p:txBody>
      </p:sp>
      <p:sp>
        <p:nvSpPr>
          <p:cNvPr id="66567" name="Text Box 7">
            <a:extLst>
              <a:ext uri="{FF2B5EF4-FFF2-40B4-BE49-F238E27FC236}">
                <a16:creationId xmlns:a16="http://schemas.microsoft.com/office/drawing/2014/main" id="{D4E1BE35-551C-4176-B8C1-6C0D422852B6}"/>
              </a:ext>
            </a:extLst>
          </p:cNvPr>
          <p:cNvSpPr txBox="1">
            <a:spLocks/>
          </p:cNvSpPr>
          <p:nvPr/>
        </p:nvSpPr>
        <p:spPr bwMode="auto">
          <a:xfrm>
            <a:off x="984250" y="1746250"/>
            <a:ext cx="438308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2! = 1*2 = 2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3! = 1*2*3 = 6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4! = 1*2*3*4 = 24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5! = 1*2*3*4*5 = 120</a:t>
            </a:r>
          </a:p>
        </p:txBody>
      </p:sp>
      <p:sp>
        <p:nvSpPr>
          <p:cNvPr id="66568" name="Text Box 8">
            <a:extLst>
              <a:ext uri="{FF2B5EF4-FFF2-40B4-BE49-F238E27FC236}">
                <a16:creationId xmlns:a16="http://schemas.microsoft.com/office/drawing/2014/main" id="{B11F5FC3-C631-4B82-ACDE-7B5A8EB4266C}"/>
              </a:ext>
            </a:extLst>
          </p:cNvPr>
          <p:cNvSpPr txBox="1">
            <a:spLocks/>
          </p:cNvSpPr>
          <p:nvPr/>
        </p:nvSpPr>
        <p:spPr bwMode="auto">
          <a:xfrm>
            <a:off x="6718300" y="1676400"/>
            <a:ext cx="4927600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280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1!</a:t>
            </a:r>
            <a:r>
              <a:rPr lang="en-US" altLang="en-US" sz="2800"/>
              <a:t> is </a:t>
            </a:r>
            <a:r>
              <a:rPr lang="en-US" altLang="en-US" sz="280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</a:t>
            </a:r>
            <a:endParaRPr lang="en-US" altLang="en-US" sz="28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66569" name="AutoShape 9">
            <a:extLst>
              <a:ext uri="{FF2B5EF4-FFF2-40B4-BE49-F238E27FC236}">
                <a16:creationId xmlns:a16="http://schemas.microsoft.com/office/drawing/2014/main" id="{ED0811B7-B54D-4F58-8494-A396432F6D06}"/>
              </a:ext>
            </a:extLst>
          </p:cNvPr>
          <p:cNvSpPr>
            <a:spLocks/>
          </p:cNvSpPr>
          <p:nvPr/>
        </p:nvSpPr>
        <p:spPr bwMode="auto">
          <a:xfrm>
            <a:off x="2495550" y="2009775"/>
            <a:ext cx="4195763" cy="31940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2331" y="21541"/>
                  <a:pt x="4600" y="21306"/>
                  <a:pt x="6820" y="20914"/>
                </a:cubicBezTo>
                <a:cubicBezTo>
                  <a:pt x="8769" y="20569"/>
                  <a:pt x="10814" y="20081"/>
                  <a:pt x="12421" y="18354"/>
                </a:cubicBezTo>
                <a:cubicBezTo>
                  <a:pt x="16382" y="14095"/>
                  <a:pt x="14951" y="5074"/>
                  <a:pt x="19235" y="1193"/>
                </a:cubicBezTo>
                <a:cubicBezTo>
                  <a:pt x="19940" y="555"/>
                  <a:pt x="20751" y="145"/>
                  <a:pt x="21600" y="0"/>
                </a:cubicBezTo>
              </a:path>
            </a:pathLst>
          </a:custGeom>
          <a:noFill/>
          <a:ln w="508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66570" name="Text Box 10">
            <a:extLst>
              <a:ext uri="{FF2B5EF4-FFF2-40B4-BE49-F238E27FC236}">
                <a16:creationId xmlns:a16="http://schemas.microsoft.com/office/drawing/2014/main" id="{03DDAF3C-77DB-4C24-820A-7666BAC703AF}"/>
              </a:ext>
            </a:extLst>
          </p:cNvPr>
          <p:cNvSpPr txBox="1">
            <a:spLocks/>
          </p:cNvSpPr>
          <p:nvPr/>
        </p:nvSpPr>
        <p:spPr bwMode="auto">
          <a:xfrm>
            <a:off x="6754813" y="3711575"/>
            <a:ext cx="6053137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pass </a:t>
            </a:r>
            <a:r>
              <a:rPr lang="en-US" altLang="en-US" sz="2500">
                <a:solidFill>
                  <a:srgbClr val="FF26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 TODO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>
            <a:extLst>
              <a:ext uri="{FF2B5EF4-FFF2-40B4-BE49-F238E27FC236}">
                <a16:creationId xmlns:a16="http://schemas.microsoft.com/office/drawing/2014/main" id="{E4E4B560-B3D7-4E50-B8B2-4CE1DBE5A2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12700"/>
            <a:ext cx="11099800" cy="849313"/>
          </a:xfrm>
        </p:spPr>
        <p:txBody>
          <a:bodyPr/>
          <a:lstStyle/>
          <a:p>
            <a:pPr algn="l"/>
            <a:r>
              <a:rPr lang="en-US" altLang="en-US" sz="4800"/>
              <a:t>Example: Factorials</a:t>
            </a:r>
          </a:p>
        </p:txBody>
      </p:sp>
      <p:sp>
        <p:nvSpPr>
          <p:cNvPr id="67586" name="Text Box 2">
            <a:extLst>
              <a:ext uri="{FF2B5EF4-FFF2-40B4-BE49-F238E27FC236}">
                <a16:creationId xmlns:a16="http://schemas.microsoft.com/office/drawing/2014/main" id="{C55D934E-3911-42C8-B080-5312E61EB2F9}"/>
              </a:ext>
            </a:extLst>
          </p:cNvPr>
          <p:cNvSpPr txBox="1">
            <a:spLocks/>
          </p:cNvSpPr>
          <p:nvPr/>
        </p:nvSpPr>
        <p:spPr bwMode="auto">
          <a:xfrm>
            <a:off x="6718300" y="113030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3. Recursive Definition:</a:t>
            </a: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4D832EBC-73E9-46FB-B232-E07C92711285}"/>
              </a:ext>
            </a:extLst>
          </p:cNvPr>
          <p:cNvSpPr txBox="1">
            <a:spLocks/>
          </p:cNvSpPr>
          <p:nvPr/>
        </p:nvSpPr>
        <p:spPr bwMode="auto">
          <a:xfrm>
            <a:off x="952500" y="11303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1. Examples:</a:t>
            </a:r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4FDF9882-438E-42F2-B284-BA83FA9F2620}"/>
              </a:ext>
            </a:extLst>
          </p:cNvPr>
          <p:cNvSpPr txBox="1">
            <a:spLocks/>
          </p:cNvSpPr>
          <p:nvPr/>
        </p:nvSpPr>
        <p:spPr bwMode="auto">
          <a:xfrm>
            <a:off x="6718300" y="309245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4. Python Code:</a:t>
            </a:r>
          </a:p>
        </p:txBody>
      </p:sp>
      <p:sp>
        <p:nvSpPr>
          <p:cNvPr id="67589" name="Text Box 5">
            <a:extLst>
              <a:ext uri="{FF2B5EF4-FFF2-40B4-BE49-F238E27FC236}">
                <a16:creationId xmlns:a16="http://schemas.microsoft.com/office/drawing/2014/main" id="{FBB383F3-5E1C-4141-945A-92727B138D6F}"/>
              </a:ext>
            </a:extLst>
          </p:cNvPr>
          <p:cNvSpPr txBox="1">
            <a:spLocks/>
          </p:cNvSpPr>
          <p:nvPr/>
        </p:nvSpPr>
        <p:spPr bwMode="auto">
          <a:xfrm>
            <a:off x="952500" y="41402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2. Self Reference:</a:t>
            </a:r>
          </a:p>
        </p:txBody>
      </p:sp>
      <p:sp>
        <p:nvSpPr>
          <p:cNvPr id="67590" name="Text Box 6">
            <a:extLst>
              <a:ext uri="{FF2B5EF4-FFF2-40B4-BE49-F238E27FC236}">
                <a16:creationId xmlns:a16="http://schemas.microsoft.com/office/drawing/2014/main" id="{10629F18-817F-4ECD-928E-8BCF714B9F7B}"/>
              </a:ext>
            </a:extLst>
          </p:cNvPr>
          <p:cNvSpPr txBox="1">
            <a:spLocks/>
          </p:cNvSpPr>
          <p:nvPr/>
        </p:nvSpPr>
        <p:spPr bwMode="auto">
          <a:xfrm>
            <a:off x="984250" y="4884738"/>
            <a:ext cx="267493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2! = 1! * 2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3! = 2! * 3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4! = 3! * 4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5! = 4! * 5</a:t>
            </a:r>
          </a:p>
        </p:txBody>
      </p:sp>
      <p:sp>
        <p:nvSpPr>
          <p:cNvPr id="67591" name="Text Box 7">
            <a:extLst>
              <a:ext uri="{FF2B5EF4-FFF2-40B4-BE49-F238E27FC236}">
                <a16:creationId xmlns:a16="http://schemas.microsoft.com/office/drawing/2014/main" id="{5EB07C3F-EEF3-4E80-95A5-1875DCF1E353}"/>
              </a:ext>
            </a:extLst>
          </p:cNvPr>
          <p:cNvSpPr txBox="1">
            <a:spLocks/>
          </p:cNvSpPr>
          <p:nvPr/>
        </p:nvSpPr>
        <p:spPr bwMode="auto">
          <a:xfrm>
            <a:off x="984250" y="1746250"/>
            <a:ext cx="438308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2! = 1*2 = 2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3! = 1*2*3 = 6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4! = 1*2*3*4 = 24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5! = 1*2*3*4*5 = 120</a:t>
            </a:r>
          </a:p>
        </p:txBody>
      </p:sp>
      <p:sp>
        <p:nvSpPr>
          <p:cNvPr id="67592" name="Text Box 8">
            <a:extLst>
              <a:ext uri="{FF2B5EF4-FFF2-40B4-BE49-F238E27FC236}">
                <a16:creationId xmlns:a16="http://schemas.microsoft.com/office/drawing/2014/main" id="{E8B0A9F2-81BD-4CAE-BCED-41689C5A6BA6}"/>
              </a:ext>
            </a:extLst>
          </p:cNvPr>
          <p:cNvSpPr txBox="1">
            <a:spLocks/>
          </p:cNvSpPr>
          <p:nvPr/>
        </p:nvSpPr>
        <p:spPr bwMode="auto">
          <a:xfrm>
            <a:off x="6718300" y="1676400"/>
            <a:ext cx="4927600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280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1!</a:t>
            </a:r>
            <a:r>
              <a:rPr lang="en-US" altLang="en-US" sz="2800"/>
              <a:t> is </a:t>
            </a:r>
            <a:r>
              <a:rPr lang="en-US" altLang="en-US" sz="280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</a:t>
            </a:r>
            <a:br>
              <a:rPr lang="en-US" altLang="en-US" sz="280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80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N!</a:t>
            </a:r>
            <a:r>
              <a:rPr lang="en-US" altLang="en-US" sz="2800"/>
              <a:t> is </a:t>
            </a:r>
            <a:r>
              <a:rPr lang="en-US" altLang="en-US" sz="280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????       </a:t>
            </a:r>
            <a:r>
              <a:rPr lang="en-US" altLang="en-US" sz="2800"/>
              <a:t>for N&gt;1</a:t>
            </a:r>
            <a:endParaRPr lang="en-US" altLang="en-US" sz="28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67593" name="AutoShape 9">
            <a:extLst>
              <a:ext uri="{FF2B5EF4-FFF2-40B4-BE49-F238E27FC236}">
                <a16:creationId xmlns:a16="http://schemas.microsoft.com/office/drawing/2014/main" id="{DDAFB23E-0FDC-410E-8636-9962B69B83D0}"/>
              </a:ext>
            </a:extLst>
          </p:cNvPr>
          <p:cNvSpPr>
            <a:spLocks/>
          </p:cNvSpPr>
          <p:nvPr/>
        </p:nvSpPr>
        <p:spPr bwMode="auto">
          <a:xfrm>
            <a:off x="3581400" y="2505075"/>
            <a:ext cx="3122613" cy="31940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2331" y="21541"/>
                  <a:pt x="4600" y="21306"/>
                  <a:pt x="6820" y="20914"/>
                </a:cubicBezTo>
                <a:cubicBezTo>
                  <a:pt x="8769" y="20569"/>
                  <a:pt x="10814" y="20081"/>
                  <a:pt x="12421" y="18354"/>
                </a:cubicBezTo>
                <a:cubicBezTo>
                  <a:pt x="16382" y="14095"/>
                  <a:pt x="14951" y="5074"/>
                  <a:pt x="19235" y="1193"/>
                </a:cubicBezTo>
                <a:cubicBezTo>
                  <a:pt x="19940" y="555"/>
                  <a:pt x="20751" y="145"/>
                  <a:pt x="21600" y="0"/>
                </a:cubicBezTo>
              </a:path>
            </a:pathLst>
          </a:custGeom>
          <a:noFill/>
          <a:ln w="508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67594" name="Rectangle 10">
            <a:extLst>
              <a:ext uri="{FF2B5EF4-FFF2-40B4-BE49-F238E27FC236}">
                <a16:creationId xmlns:a16="http://schemas.microsoft.com/office/drawing/2014/main" id="{5BC6F06A-4BBE-4814-A393-CA27DDCB8A74}"/>
              </a:ext>
            </a:extLst>
          </p:cNvPr>
          <p:cNvSpPr>
            <a:spLocks/>
          </p:cNvSpPr>
          <p:nvPr/>
        </p:nvSpPr>
        <p:spPr bwMode="auto">
          <a:xfrm>
            <a:off x="876300" y="5380038"/>
            <a:ext cx="2771775" cy="196215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ysDot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67595" name="Text Box 11">
            <a:extLst>
              <a:ext uri="{FF2B5EF4-FFF2-40B4-BE49-F238E27FC236}">
                <a16:creationId xmlns:a16="http://schemas.microsoft.com/office/drawing/2014/main" id="{06C548B7-D63F-41EA-AA86-43474740CD4F}"/>
              </a:ext>
            </a:extLst>
          </p:cNvPr>
          <p:cNvSpPr txBox="1">
            <a:spLocks/>
          </p:cNvSpPr>
          <p:nvPr/>
        </p:nvSpPr>
        <p:spPr bwMode="auto">
          <a:xfrm>
            <a:off x="6754813" y="3711575"/>
            <a:ext cx="6053137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pass </a:t>
            </a:r>
            <a:r>
              <a:rPr lang="en-US" altLang="en-US" sz="2500">
                <a:solidFill>
                  <a:srgbClr val="FF26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 TODO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BC1AAA36-436F-4F34-9431-C73606BF8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12700"/>
            <a:ext cx="11099800" cy="849313"/>
          </a:xfrm>
        </p:spPr>
        <p:txBody>
          <a:bodyPr/>
          <a:lstStyle/>
          <a:p>
            <a:pPr algn="l"/>
            <a:r>
              <a:rPr lang="en-US" altLang="en-US" sz="4800"/>
              <a:t>Example: Factorials</a:t>
            </a:r>
          </a:p>
        </p:txBody>
      </p:sp>
      <p:sp>
        <p:nvSpPr>
          <p:cNvPr id="68610" name="Text Box 2">
            <a:extLst>
              <a:ext uri="{FF2B5EF4-FFF2-40B4-BE49-F238E27FC236}">
                <a16:creationId xmlns:a16="http://schemas.microsoft.com/office/drawing/2014/main" id="{4BF5A76C-F875-4825-91C2-3DA67E180911}"/>
              </a:ext>
            </a:extLst>
          </p:cNvPr>
          <p:cNvSpPr txBox="1">
            <a:spLocks/>
          </p:cNvSpPr>
          <p:nvPr/>
        </p:nvSpPr>
        <p:spPr bwMode="auto">
          <a:xfrm>
            <a:off x="6718300" y="113030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3. Recursive Definition:</a:t>
            </a:r>
          </a:p>
        </p:txBody>
      </p:sp>
      <p:sp>
        <p:nvSpPr>
          <p:cNvPr id="68611" name="Text Box 3">
            <a:extLst>
              <a:ext uri="{FF2B5EF4-FFF2-40B4-BE49-F238E27FC236}">
                <a16:creationId xmlns:a16="http://schemas.microsoft.com/office/drawing/2014/main" id="{0D0B830F-393F-4800-82FF-97B68308D821}"/>
              </a:ext>
            </a:extLst>
          </p:cNvPr>
          <p:cNvSpPr txBox="1">
            <a:spLocks/>
          </p:cNvSpPr>
          <p:nvPr/>
        </p:nvSpPr>
        <p:spPr bwMode="auto">
          <a:xfrm>
            <a:off x="952500" y="11303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1. Examples:</a:t>
            </a: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56EF5C3A-D93A-4AF4-8446-FDE5A548D278}"/>
              </a:ext>
            </a:extLst>
          </p:cNvPr>
          <p:cNvSpPr txBox="1">
            <a:spLocks/>
          </p:cNvSpPr>
          <p:nvPr/>
        </p:nvSpPr>
        <p:spPr bwMode="auto">
          <a:xfrm>
            <a:off x="6754813" y="3711575"/>
            <a:ext cx="6053137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pass </a:t>
            </a:r>
            <a:r>
              <a:rPr lang="en-US" altLang="en-US" sz="2500">
                <a:solidFill>
                  <a:srgbClr val="FF26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 TODO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68613" name="Text Box 5">
            <a:extLst>
              <a:ext uri="{FF2B5EF4-FFF2-40B4-BE49-F238E27FC236}">
                <a16:creationId xmlns:a16="http://schemas.microsoft.com/office/drawing/2014/main" id="{80CED663-1E81-410B-980E-1A33726F0CC3}"/>
              </a:ext>
            </a:extLst>
          </p:cNvPr>
          <p:cNvSpPr txBox="1">
            <a:spLocks/>
          </p:cNvSpPr>
          <p:nvPr/>
        </p:nvSpPr>
        <p:spPr bwMode="auto">
          <a:xfrm>
            <a:off x="6718300" y="309245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4. Python Code:</a:t>
            </a:r>
          </a:p>
        </p:txBody>
      </p:sp>
      <p:sp>
        <p:nvSpPr>
          <p:cNvPr id="68614" name="Text Box 6">
            <a:extLst>
              <a:ext uri="{FF2B5EF4-FFF2-40B4-BE49-F238E27FC236}">
                <a16:creationId xmlns:a16="http://schemas.microsoft.com/office/drawing/2014/main" id="{D34A1AA7-A7F4-4D7A-B4D7-2856431105B7}"/>
              </a:ext>
            </a:extLst>
          </p:cNvPr>
          <p:cNvSpPr txBox="1">
            <a:spLocks/>
          </p:cNvSpPr>
          <p:nvPr/>
        </p:nvSpPr>
        <p:spPr bwMode="auto">
          <a:xfrm>
            <a:off x="952500" y="41402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2. Self Reference:</a:t>
            </a:r>
          </a:p>
        </p:txBody>
      </p:sp>
      <p:sp>
        <p:nvSpPr>
          <p:cNvPr id="68615" name="Text Box 7">
            <a:extLst>
              <a:ext uri="{FF2B5EF4-FFF2-40B4-BE49-F238E27FC236}">
                <a16:creationId xmlns:a16="http://schemas.microsoft.com/office/drawing/2014/main" id="{6C4D0D20-806E-4B16-9292-7D1EFC1EF4AB}"/>
              </a:ext>
            </a:extLst>
          </p:cNvPr>
          <p:cNvSpPr txBox="1">
            <a:spLocks/>
          </p:cNvSpPr>
          <p:nvPr/>
        </p:nvSpPr>
        <p:spPr bwMode="auto">
          <a:xfrm>
            <a:off x="984250" y="4884738"/>
            <a:ext cx="267493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2! = 1! * 2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3! = 2! * 3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4! = 3! * 4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5! = 4! * 5</a:t>
            </a:r>
          </a:p>
        </p:txBody>
      </p:sp>
      <p:sp>
        <p:nvSpPr>
          <p:cNvPr id="68616" name="Text Box 8">
            <a:extLst>
              <a:ext uri="{FF2B5EF4-FFF2-40B4-BE49-F238E27FC236}">
                <a16:creationId xmlns:a16="http://schemas.microsoft.com/office/drawing/2014/main" id="{36E40F8C-EA20-4884-B7CF-3E5B42B1DD6B}"/>
              </a:ext>
            </a:extLst>
          </p:cNvPr>
          <p:cNvSpPr txBox="1">
            <a:spLocks/>
          </p:cNvSpPr>
          <p:nvPr/>
        </p:nvSpPr>
        <p:spPr bwMode="auto">
          <a:xfrm>
            <a:off x="984250" y="1746250"/>
            <a:ext cx="438308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2! = 1*2 = 2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3! = 1*2*3 = 6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4! = 1*2*3*4 = 24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5! = 1*2*3*4*5 = 120</a:t>
            </a:r>
          </a:p>
        </p:txBody>
      </p:sp>
      <p:sp>
        <p:nvSpPr>
          <p:cNvPr id="68617" name="Text Box 9">
            <a:extLst>
              <a:ext uri="{FF2B5EF4-FFF2-40B4-BE49-F238E27FC236}">
                <a16:creationId xmlns:a16="http://schemas.microsoft.com/office/drawing/2014/main" id="{6F39B542-8C3F-43A1-AE90-E717B2E757D2}"/>
              </a:ext>
            </a:extLst>
          </p:cNvPr>
          <p:cNvSpPr txBox="1">
            <a:spLocks/>
          </p:cNvSpPr>
          <p:nvPr/>
        </p:nvSpPr>
        <p:spPr bwMode="auto">
          <a:xfrm>
            <a:off x="6718300" y="1676400"/>
            <a:ext cx="4927600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280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1!</a:t>
            </a:r>
            <a:r>
              <a:rPr lang="en-US" altLang="en-US" sz="2800"/>
              <a:t> is </a:t>
            </a:r>
            <a:r>
              <a:rPr lang="en-US" altLang="en-US" sz="280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</a:t>
            </a:r>
            <a:br>
              <a:rPr lang="en-US" altLang="en-US" sz="280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80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N!</a:t>
            </a:r>
            <a:r>
              <a:rPr lang="en-US" altLang="en-US" sz="2800"/>
              <a:t> is </a:t>
            </a:r>
            <a:r>
              <a:rPr lang="en-US" altLang="en-US" sz="280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(N-1)! * N </a:t>
            </a:r>
            <a:r>
              <a:rPr lang="en-US" altLang="en-US" sz="2800"/>
              <a:t>for N&gt;1</a:t>
            </a:r>
            <a:endParaRPr lang="en-US" altLang="en-US" sz="28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68618" name="AutoShape 10">
            <a:extLst>
              <a:ext uri="{FF2B5EF4-FFF2-40B4-BE49-F238E27FC236}">
                <a16:creationId xmlns:a16="http://schemas.microsoft.com/office/drawing/2014/main" id="{BC95A298-BAF3-4F8E-97DF-74B61A1065DD}"/>
              </a:ext>
            </a:extLst>
          </p:cNvPr>
          <p:cNvSpPr>
            <a:spLocks/>
          </p:cNvSpPr>
          <p:nvPr/>
        </p:nvSpPr>
        <p:spPr bwMode="auto">
          <a:xfrm>
            <a:off x="3581400" y="2505075"/>
            <a:ext cx="3122613" cy="31940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2331" y="21541"/>
                  <a:pt x="4600" y="21306"/>
                  <a:pt x="6820" y="20914"/>
                </a:cubicBezTo>
                <a:cubicBezTo>
                  <a:pt x="8769" y="20569"/>
                  <a:pt x="10814" y="20081"/>
                  <a:pt x="12421" y="18354"/>
                </a:cubicBezTo>
                <a:cubicBezTo>
                  <a:pt x="16382" y="14095"/>
                  <a:pt x="14951" y="5074"/>
                  <a:pt x="19235" y="1193"/>
                </a:cubicBezTo>
                <a:cubicBezTo>
                  <a:pt x="19940" y="555"/>
                  <a:pt x="20751" y="145"/>
                  <a:pt x="21600" y="0"/>
                </a:cubicBezTo>
              </a:path>
            </a:pathLst>
          </a:custGeom>
          <a:noFill/>
          <a:ln w="508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68619" name="Rectangle 11">
            <a:extLst>
              <a:ext uri="{FF2B5EF4-FFF2-40B4-BE49-F238E27FC236}">
                <a16:creationId xmlns:a16="http://schemas.microsoft.com/office/drawing/2014/main" id="{838A3793-7514-436C-B08D-35ACB89C29F2}"/>
              </a:ext>
            </a:extLst>
          </p:cNvPr>
          <p:cNvSpPr>
            <a:spLocks/>
          </p:cNvSpPr>
          <p:nvPr/>
        </p:nvSpPr>
        <p:spPr bwMode="auto">
          <a:xfrm>
            <a:off x="876300" y="5380038"/>
            <a:ext cx="2771775" cy="196215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ysDot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228C7694-A534-42B6-AD1A-D4B5C81660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12700"/>
            <a:ext cx="11099800" cy="849313"/>
          </a:xfrm>
        </p:spPr>
        <p:txBody>
          <a:bodyPr/>
          <a:lstStyle/>
          <a:p>
            <a:pPr algn="l"/>
            <a:r>
              <a:rPr lang="en-US" altLang="en-US" sz="4800"/>
              <a:t>Example: Factorials</a:t>
            </a:r>
          </a:p>
        </p:txBody>
      </p:sp>
      <p:sp>
        <p:nvSpPr>
          <p:cNvPr id="69634" name="Text Box 2">
            <a:extLst>
              <a:ext uri="{FF2B5EF4-FFF2-40B4-BE49-F238E27FC236}">
                <a16:creationId xmlns:a16="http://schemas.microsoft.com/office/drawing/2014/main" id="{1E892761-ECD3-4A33-8CDB-158516FDA5A6}"/>
              </a:ext>
            </a:extLst>
          </p:cNvPr>
          <p:cNvSpPr txBox="1">
            <a:spLocks/>
          </p:cNvSpPr>
          <p:nvPr/>
        </p:nvSpPr>
        <p:spPr bwMode="auto">
          <a:xfrm>
            <a:off x="6718300" y="113030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3. Recursive Definition:</a:t>
            </a:r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CF3349ED-3AF2-474D-9CFE-DB38FE8BBAD8}"/>
              </a:ext>
            </a:extLst>
          </p:cNvPr>
          <p:cNvSpPr txBox="1">
            <a:spLocks/>
          </p:cNvSpPr>
          <p:nvPr/>
        </p:nvSpPr>
        <p:spPr bwMode="auto">
          <a:xfrm>
            <a:off x="952500" y="11303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1. Examples:</a:t>
            </a:r>
          </a:p>
        </p:txBody>
      </p:sp>
      <p:sp>
        <p:nvSpPr>
          <p:cNvPr id="69636" name="Text Box 4">
            <a:extLst>
              <a:ext uri="{FF2B5EF4-FFF2-40B4-BE49-F238E27FC236}">
                <a16:creationId xmlns:a16="http://schemas.microsoft.com/office/drawing/2014/main" id="{E7C678C1-D0E9-4628-83B4-A870E28EC2F9}"/>
              </a:ext>
            </a:extLst>
          </p:cNvPr>
          <p:cNvSpPr txBox="1">
            <a:spLocks/>
          </p:cNvSpPr>
          <p:nvPr/>
        </p:nvSpPr>
        <p:spPr bwMode="auto">
          <a:xfrm>
            <a:off x="6754813" y="3711575"/>
            <a:ext cx="6053137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pass </a:t>
            </a:r>
            <a:r>
              <a:rPr lang="en-US" altLang="en-US" sz="2500">
                <a:solidFill>
                  <a:srgbClr val="FF26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 TODO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69637" name="Text Box 5">
            <a:extLst>
              <a:ext uri="{FF2B5EF4-FFF2-40B4-BE49-F238E27FC236}">
                <a16:creationId xmlns:a16="http://schemas.microsoft.com/office/drawing/2014/main" id="{113FCFAC-1149-465B-B59D-38ABE21C0E85}"/>
              </a:ext>
            </a:extLst>
          </p:cNvPr>
          <p:cNvSpPr txBox="1">
            <a:spLocks/>
          </p:cNvSpPr>
          <p:nvPr/>
        </p:nvSpPr>
        <p:spPr bwMode="auto">
          <a:xfrm>
            <a:off x="6718300" y="309245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4. Python Code:</a:t>
            </a:r>
          </a:p>
        </p:txBody>
      </p:sp>
      <p:sp>
        <p:nvSpPr>
          <p:cNvPr id="69638" name="Text Box 6">
            <a:extLst>
              <a:ext uri="{FF2B5EF4-FFF2-40B4-BE49-F238E27FC236}">
                <a16:creationId xmlns:a16="http://schemas.microsoft.com/office/drawing/2014/main" id="{E5ADDC34-AEA4-454C-8FB5-16C984E1E4D8}"/>
              </a:ext>
            </a:extLst>
          </p:cNvPr>
          <p:cNvSpPr txBox="1">
            <a:spLocks/>
          </p:cNvSpPr>
          <p:nvPr/>
        </p:nvSpPr>
        <p:spPr bwMode="auto">
          <a:xfrm>
            <a:off x="952500" y="41402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2. Self Reference:</a:t>
            </a:r>
          </a:p>
        </p:txBody>
      </p:sp>
      <p:sp>
        <p:nvSpPr>
          <p:cNvPr id="69639" name="Text Box 7">
            <a:extLst>
              <a:ext uri="{FF2B5EF4-FFF2-40B4-BE49-F238E27FC236}">
                <a16:creationId xmlns:a16="http://schemas.microsoft.com/office/drawing/2014/main" id="{49BDDBAF-495F-48F5-8392-D27CE8A12E35}"/>
              </a:ext>
            </a:extLst>
          </p:cNvPr>
          <p:cNvSpPr txBox="1">
            <a:spLocks/>
          </p:cNvSpPr>
          <p:nvPr/>
        </p:nvSpPr>
        <p:spPr bwMode="auto">
          <a:xfrm>
            <a:off x="984250" y="4884738"/>
            <a:ext cx="267493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2! = 1! * 2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3! = 2! * 3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4! = 3! * 4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5! = 4! * 5</a:t>
            </a:r>
          </a:p>
        </p:txBody>
      </p:sp>
      <p:sp>
        <p:nvSpPr>
          <p:cNvPr id="69640" name="Text Box 8">
            <a:extLst>
              <a:ext uri="{FF2B5EF4-FFF2-40B4-BE49-F238E27FC236}">
                <a16:creationId xmlns:a16="http://schemas.microsoft.com/office/drawing/2014/main" id="{A8AFC824-A263-4A70-8276-59A73B8A2D5D}"/>
              </a:ext>
            </a:extLst>
          </p:cNvPr>
          <p:cNvSpPr txBox="1">
            <a:spLocks/>
          </p:cNvSpPr>
          <p:nvPr/>
        </p:nvSpPr>
        <p:spPr bwMode="auto">
          <a:xfrm>
            <a:off x="984250" y="1746250"/>
            <a:ext cx="438308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2! = 1*2 = 2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3! = 1*2*3 = 6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4! = 1*2*3*4 = 24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5! = 1*2*3*4*5 = 120</a:t>
            </a:r>
          </a:p>
        </p:txBody>
      </p:sp>
      <p:sp>
        <p:nvSpPr>
          <p:cNvPr id="69641" name="Text Box 9">
            <a:extLst>
              <a:ext uri="{FF2B5EF4-FFF2-40B4-BE49-F238E27FC236}">
                <a16:creationId xmlns:a16="http://schemas.microsoft.com/office/drawing/2014/main" id="{C7FD0BCF-44EE-4791-BE2B-D2602B34465F}"/>
              </a:ext>
            </a:extLst>
          </p:cNvPr>
          <p:cNvSpPr txBox="1">
            <a:spLocks/>
          </p:cNvSpPr>
          <p:nvPr/>
        </p:nvSpPr>
        <p:spPr bwMode="auto">
          <a:xfrm>
            <a:off x="6718300" y="1676400"/>
            <a:ext cx="4927600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280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1!</a:t>
            </a:r>
            <a:r>
              <a:rPr lang="en-US" altLang="en-US" sz="2800"/>
              <a:t> is </a:t>
            </a:r>
            <a:r>
              <a:rPr lang="en-US" altLang="en-US" sz="280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</a:t>
            </a:r>
            <a:br>
              <a:rPr lang="en-US" altLang="en-US" sz="280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80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N!</a:t>
            </a:r>
            <a:r>
              <a:rPr lang="en-US" altLang="en-US" sz="2800"/>
              <a:t> is </a:t>
            </a:r>
            <a:r>
              <a:rPr lang="en-US" altLang="en-US" sz="280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(N-1)! * N </a:t>
            </a:r>
            <a:r>
              <a:rPr lang="en-US" altLang="en-US" sz="2800"/>
              <a:t>for N&gt;1</a:t>
            </a:r>
            <a:endParaRPr lang="en-US" altLang="en-US" sz="28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C391652C-D7D9-4C26-9E3F-FF622CA3F6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12700"/>
            <a:ext cx="11099800" cy="849313"/>
          </a:xfrm>
        </p:spPr>
        <p:txBody>
          <a:bodyPr/>
          <a:lstStyle/>
          <a:p>
            <a:pPr algn="l"/>
            <a:r>
              <a:rPr lang="en-US" altLang="en-US" sz="4800"/>
              <a:t>Example: Factorials</a:t>
            </a:r>
          </a:p>
        </p:txBody>
      </p:sp>
      <p:sp>
        <p:nvSpPr>
          <p:cNvPr id="70658" name="Text Box 2">
            <a:extLst>
              <a:ext uri="{FF2B5EF4-FFF2-40B4-BE49-F238E27FC236}">
                <a16:creationId xmlns:a16="http://schemas.microsoft.com/office/drawing/2014/main" id="{2D486F87-EA88-4C21-803B-19783E99CFFA}"/>
              </a:ext>
            </a:extLst>
          </p:cNvPr>
          <p:cNvSpPr txBox="1">
            <a:spLocks/>
          </p:cNvSpPr>
          <p:nvPr/>
        </p:nvSpPr>
        <p:spPr bwMode="auto">
          <a:xfrm>
            <a:off x="6718300" y="113030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3. Recursive Definition:</a:t>
            </a:r>
          </a:p>
        </p:txBody>
      </p:sp>
      <p:sp>
        <p:nvSpPr>
          <p:cNvPr id="70659" name="Text Box 3">
            <a:extLst>
              <a:ext uri="{FF2B5EF4-FFF2-40B4-BE49-F238E27FC236}">
                <a16:creationId xmlns:a16="http://schemas.microsoft.com/office/drawing/2014/main" id="{5C1953FF-22AA-4989-8FD3-53B9CA12F7C3}"/>
              </a:ext>
            </a:extLst>
          </p:cNvPr>
          <p:cNvSpPr txBox="1">
            <a:spLocks/>
          </p:cNvSpPr>
          <p:nvPr/>
        </p:nvSpPr>
        <p:spPr bwMode="auto">
          <a:xfrm>
            <a:off x="952500" y="11303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1. Examples:</a:t>
            </a:r>
          </a:p>
        </p:txBody>
      </p:sp>
      <p:sp>
        <p:nvSpPr>
          <p:cNvPr id="70660" name="Text Box 4">
            <a:extLst>
              <a:ext uri="{FF2B5EF4-FFF2-40B4-BE49-F238E27FC236}">
                <a16:creationId xmlns:a16="http://schemas.microsoft.com/office/drawing/2014/main" id="{648B7F6C-E63B-4EF3-A94D-43F38B781780}"/>
              </a:ext>
            </a:extLst>
          </p:cNvPr>
          <p:cNvSpPr txBox="1">
            <a:spLocks/>
          </p:cNvSpPr>
          <p:nvPr/>
        </p:nvSpPr>
        <p:spPr bwMode="auto">
          <a:xfrm>
            <a:off x="6754813" y="3711575"/>
            <a:ext cx="6053137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</p:txBody>
      </p:sp>
      <p:sp>
        <p:nvSpPr>
          <p:cNvPr id="70661" name="Text Box 5">
            <a:extLst>
              <a:ext uri="{FF2B5EF4-FFF2-40B4-BE49-F238E27FC236}">
                <a16:creationId xmlns:a16="http://schemas.microsoft.com/office/drawing/2014/main" id="{40FF168B-2FBF-4961-A67D-E447CAA704BA}"/>
              </a:ext>
            </a:extLst>
          </p:cNvPr>
          <p:cNvSpPr txBox="1">
            <a:spLocks/>
          </p:cNvSpPr>
          <p:nvPr/>
        </p:nvSpPr>
        <p:spPr bwMode="auto">
          <a:xfrm>
            <a:off x="6718300" y="309245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4. Python Code:</a:t>
            </a:r>
          </a:p>
        </p:txBody>
      </p:sp>
      <p:sp>
        <p:nvSpPr>
          <p:cNvPr id="70662" name="Text Box 6">
            <a:extLst>
              <a:ext uri="{FF2B5EF4-FFF2-40B4-BE49-F238E27FC236}">
                <a16:creationId xmlns:a16="http://schemas.microsoft.com/office/drawing/2014/main" id="{00985C07-2BBD-4DB2-AE4D-DC13E569643D}"/>
              </a:ext>
            </a:extLst>
          </p:cNvPr>
          <p:cNvSpPr txBox="1">
            <a:spLocks/>
          </p:cNvSpPr>
          <p:nvPr/>
        </p:nvSpPr>
        <p:spPr bwMode="auto">
          <a:xfrm>
            <a:off x="952500" y="41402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2. Self Reference:</a:t>
            </a:r>
          </a:p>
        </p:txBody>
      </p:sp>
      <p:sp>
        <p:nvSpPr>
          <p:cNvPr id="70663" name="Text Box 7">
            <a:extLst>
              <a:ext uri="{FF2B5EF4-FFF2-40B4-BE49-F238E27FC236}">
                <a16:creationId xmlns:a16="http://schemas.microsoft.com/office/drawing/2014/main" id="{FE15097C-F152-4B39-82F8-2D47EFF3239D}"/>
              </a:ext>
            </a:extLst>
          </p:cNvPr>
          <p:cNvSpPr txBox="1">
            <a:spLocks/>
          </p:cNvSpPr>
          <p:nvPr/>
        </p:nvSpPr>
        <p:spPr bwMode="auto">
          <a:xfrm>
            <a:off x="984250" y="4884738"/>
            <a:ext cx="267493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2! = 1! * 2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3! = 2! * 3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4! = 3! * 4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5! = 4! * 5</a:t>
            </a:r>
          </a:p>
        </p:txBody>
      </p:sp>
      <p:sp>
        <p:nvSpPr>
          <p:cNvPr id="70664" name="Text Box 8">
            <a:extLst>
              <a:ext uri="{FF2B5EF4-FFF2-40B4-BE49-F238E27FC236}">
                <a16:creationId xmlns:a16="http://schemas.microsoft.com/office/drawing/2014/main" id="{295F2CC2-DC33-4C70-AD61-7767C54CE0E1}"/>
              </a:ext>
            </a:extLst>
          </p:cNvPr>
          <p:cNvSpPr txBox="1">
            <a:spLocks/>
          </p:cNvSpPr>
          <p:nvPr/>
        </p:nvSpPr>
        <p:spPr bwMode="auto">
          <a:xfrm>
            <a:off x="984250" y="1746250"/>
            <a:ext cx="438308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2! = 1*2 = 2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3! = 1*2*3 = 6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4! = 1*2*3*4 = 24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5! = 1*2*3*4*5 = 120</a:t>
            </a:r>
          </a:p>
        </p:txBody>
      </p:sp>
      <p:sp>
        <p:nvSpPr>
          <p:cNvPr id="70665" name="Text Box 9">
            <a:extLst>
              <a:ext uri="{FF2B5EF4-FFF2-40B4-BE49-F238E27FC236}">
                <a16:creationId xmlns:a16="http://schemas.microsoft.com/office/drawing/2014/main" id="{EC0E7A43-8FD2-4758-BA52-9CCBF930CA28}"/>
              </a:ext>
            </a:extLst>
          </p:cNvPr>
          <p:cNvSpPr txBox="1">
            <a:spLocks/>
          </p:cNvSpPr>
          <p:nvPr/>
        </p:nvSpPr>
        <p:spPr bwMode="auto">
          <a:xfrm>
            <a:off x="6718300" y="1676400"/>
            <a:ext cx="4927600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280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1!</a:t>
            </a:r>
            <a:r>
              <a:rPr lang="en-US" altLang="en-US" sz="2800"/>
              <a:t> is </a:t>
            </a:r>
            <a:r>
              <a:rPr lang="en-US" altLang="en-US" sz="280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</a:t>
            </a:r>
            <a:br>
              <a:rPr lang="en-US" altLang="en-US" sz="280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80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N!</a:t>
            </a:r>
            <a:r>
              <a:rPr lang="en-US" altLang="en-US" sz="2800"/>
              <a:t> is </a:t>
            </a:r>
            <a:r>
              <a:rPr lang="en-US" altLang="en-US" sz="280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(N-1)! * N </a:t>
            </a:r>
            <a:r>
              <a:rPr lang="en-US" altLang="en-US" sz="2800"/>
              <a:t>for N&gt;1</a:t>
            </a:r>
            <a:endParaRPr lang="en-US" altLang="en-US" sz="28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70666" name="AutoShape 10">
            <a:extLst>
              <a:ext uri="{FF2B5EF4-FFF2-40B4-BE49-F238E27FC236}">
                <a16:creationId xmlns:a16="http://schemas.microsoft.com/office/drawing/2014/main" id="{AC08D939-F255-4507-8EEF-6E931A950947}"/>
              </a:ext>
            </a:extLst>
          </p:cNvPr>
          <p:cNvSpPr>
            <a:spLocks/>
          </p:cNvSpPr>
          <p:nvPr/>
        </p:nvSpPr>
        <p:spPr bwMode="auto">
          <a:xfrm>
            <a:off x="5811838" y="2030413"/>
            <a:ext cx="2266950" cy="2663825"/>
          </a:xfrm>
          <a:custGeom>
            <a:avLst/>
            <a:gdLst>
              <a:gd name="T0" fmla="+- 0 11338 1076"/>
              <a:gd name="T1" fmla="*/ T0 w 20524"/>
              <a:gd name="T2" fmla="*/ 10749 h 21498"/>
              <a:gd name="T3" fmla="+- 0 11338 1076"/>
              <a:gd name="T4" fmla="*/ T3 w 20524"/>
              <a:gd name="T5" fmla="*/ 10749 h 21498"/>
              <a:gd name="T6" fmla="+- 0 11338 1076"/>
              <a:gd name="T7" fmla="*/ T6 w 20524"/>
              <a:gd name="T8" fmla="*/ 10749 h 21498"/>
              <a:gd name="T9" fmla="+- 0 11338 1076"/>
              <a:gd name="T10" fmla="*/ T9 w 20524"/>
              <a:gd name="T11" fmla="*/ 10749 h 21498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0524" h="21498">
                <a:moveTo>
                  <a:pt x="6950" y="0"/>
                </a:moveTo>
                <a:cubicBezTo>
                  <a:pt x="4520" y="563"/>
                  <a:pt x="2464" y="2019"/>
                  <a:pt x="1297" y="4000"/>
                </a:cubicBezTo>
                <a:cubicBezTo>
                  <a:pt x="-1076" y="8024"/>
                  <a:pt x="30" y="12375"/>
                  <a:pt x="2824" y="15442"/>
                </a:cubicBezTo>
                <a:cubicBezTo>
                  <a:pt x="4768" y="17577"/>
                  <a:pt x="7456" y="19039"/>
                  <a:pt x="10337" y="20017"/>
                </a:cubicBezTo>
                <a:cubicBezTo>
                  <a:pt x="13438" y="21071"/>
                  <a:pt x="16851" y="21600"/>
                  <a:pt x="20524" y="21482"/>
                </a:cubicBezTo>
              </a:path>
            </a:pathLst>
          </a:custGeom>
          <a:noFill/>
          <a:ln w="508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2D3748FF-BE17-4651-9D53-08D011B9AC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12700"/>
            <a:ext cx="11099800" cy="849313"/>
          </a:xfrm>
        </p:spPr>
        <p:txBody>
          <a:bodyPr/>
          <a:lstStyle/>
          <a:p>
            <a:pPr algn="l"/>
            <a:r>
              <a:rPr lang="en-US" altLang="en-US" sz="4800"/>
              <a:t>Example: Factorials</a:t>
            </a:r>
          </a:p>
        </p:txBody>
      </p:sp>
      <p:sp>
        <p:nvSpPr>
          <p:cNvPr id="71682" name="Text Box 2">
            <a:extLst>
              <a:ext uri="{FF2B5EF4-FFF2-40B4-BE49-F238E27FC236}">
                <a16:creationId xmlns:a16="http://schemas.microsoft.com/office/drawing/2014/main" id="{9CD0872C-6401-41E3-9C80-7FD039E5F7FA}"/>
              </a:ext>
            </a:extLst>
          </p:cNvPr>
          <p:cNvSpPr txBox="1">
            <a:spLocks/>
          </p:cNvSpPr>
          <p:nvPr/>
        </p:nvSpPr>
        <p:spPr bwMode="auto">
          <a:xfrm>
            <a:off x="6718300" y="113030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3. Recursive Definition:</a:t>
            </a:r>
          </a:p>
        </p:txBody>
      </p:sp>
      <p:sp>
        <p:nvSpPr>
          <p:cNvPr id="71683" name="Text Box 3">
            <a:extLst>
              <a:ext uri="{FF2B5EF4-FFF2-40B4-BE49-F238E27FC236}">
                <a16:creationId xmlns:a16="http://schemas.microsoft.com/office/drawing/2014/main" id="{1BE8CEAE-0C47-4BB2-994A-BC98E5407ECC}"/>
              </a:ext>
            </a:extLst>
          </p:cNvPr>
          <p:cNvSpPr txBox="1">
            <a:spLocks/>
          </p:cNvSpPr>
          <p:nvPr/>
        </p:nvSpPr>
        <p:spPr bwMode="auto">
          <a:xfrm>
            <a:off x="952500" y="11303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1. Examples:</a:t>
            </a:r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6D99BFBF-CFBA-4B1A-8F32-BF2D00D4A7D7}"/>
              </a:ext>
            </a:extLst>
          </p:cNvPr>
          <p:cNvSpPr txBox="1">
            <a:spLocks/>
          </p:cNvSpPr>
          <p:nvPr/>
        </p:nvSpPr>
        <p:spPr bwMode="auto">
          <a:xfrm>
            <a:off x="6754813" y="3711575"/>
            <a:ext cx="6053137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71685" name="Text Box 5">
            <a:extLst>
              <a:ext uri="{FF2B5EF4-FFF2-40B4-BE49-F238E27FC236}">
                <a16:creationId xmlns:a16="http://schemas.microsoft.com/office/drawing/2014/main" id="{57E71322-3BEC-4C5E-97C1-BEBC40B9A5BB}"/>
              </a:ext>
            </a:extLst>
          </p:cNvPr>
          <p:cNvSpPr txBox="1">
            <a:spLocks/>
          </p:cNvSpPr>
          <p:nvPr/>
        </p:nvSpPr>
        <p:spPr bwMode="auto">
          <a:xfrm>
            <a:off x="6718300" y="309245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4. Python Code:</a:t>
            </a:r>
          </a:p>
        </p:txBody>
      </p:sp>
      <p:sp>
        <p:nvSpPr>
          <p:cNvPr id="71686" name="Text Box 6">
            <a:extLst>
              <a:ext uri="{FF2B5EF4-FFF2-40B4-BE49-F238E27FC236}">
                <a16:creationId xmlns:a16="http://schemas.microsoft.com/office/drawing/2014/main" id="{B9868C52-81B4-4D81-BBE2-826E6B29265E}"/>
              </a:ext>
            </a:extLst>
          </p:cNvPr>
          <p:cNvSpPr txBox="1">
            <a:spLocks/>
          </p:cNvSpPr>
          <p:nvPr/>
        </p:nvSpPr>
        <p:spPr bwMode="auto">
          <a:xfrm>
            <a:off x="952500" y="41402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2. Self Reference:</a:t>
            </a:r>
          </a:p>
        </p:txBody>
      </p:sp>
      <p:sp>
        <p:nvSpPr>
          <p:cNvPr id="71687" name="Text Box 7">
            <a:extLst>
              <a:ext uri="{FF2B5EF4-FFF2-40B4-BE49-F238E27FC236}">
                <a16:creationId xmlns:a16="http://schemas.microsoft.com/office/drawing/2014/main" id="{B5A5AAFB-ECD8-43B4-836D-30582ED64D0E}"/>
              </a:ext>
            </a:extLst>
          </p:cNvPr>
          <p:cNvSpPr txBox="1">
            <a:spLocks/>
          </p:cNvSpPr>
          <p:nvPr/>
        </p:nvSpPr>
        <p:spPr bwMode="auto">
          <a:xfrm>
            <a:off x="984250" y="4884738"/>
            <a:ext cx="267493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2! = 1! * 2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3! = 2! * 3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4! = 3! * 4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5! = 4! * 5</a:t>
            </a:r>
          </a:p>
        </p:txBody>
      </p:sp>
      <p:sp>
        <p:nvSpPr>
          <p:cNvPr id="71688" name="Text Box 8">
            <a:extLst>
              <a:ext uri="{FF2B5EF4-FFF2-40B4-BE49-F238E27FC236}">
                <a16:creationId xmlns:a16="http://schemas.microsoft.com/office/drawing/2014/main" id="{E743C900-780D-46C0-AB7D-EC6BFF665539}"/>
              </a:ext>
            </a:extLst>
          </p:cNvPr>
          <p:cNvSpPr txBox="1">
            <a:spLocks/>
          </p:cNvSpPr>
          <p:nvPr/>
        </p:nvSpPr>
        <p:spPr bwMode="auto">
          <a:xfrm>
            <a:off x="984250" y="1746250"/>
            <a:ext cx="438308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2! = 1*2 = 2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3! = 1*2*3 = 6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4! = 1*2*3*4 = 24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5! = 1*2*3*4*5 = 120</a:t>
            </a:r>
          </a:p>
        </p:txBody>
      </p:sp>
      <p:sp>
        <p:nvSpPr>
          <p:cNvPr id="71689" name="Text Box 9">
            <a:extLst>
              <a:ext uri="{FF2B5EF4-FFF2-40B4-BE49-F238E27FC236}">
                <a16:creationId xmlns:a16="http://schemas.microsoft.com/office/drawing/2014/main" id="{086A5AF2-50A6-43AF-A59C-D5DEF0495DB5}"/>
              </a:ext>
            </a:extLst>
          </p:cNvPr>
          <p:cNvSpPr txBox="1">
            <a:spLocks/>
          </p:cNvSpPr>
          <p:nvPr/>
        </p:nvSpPr>
        <p:spPr bwMode="auto">
          <a:xfrm>
            <a:off x="6718300" y="1676400"/>
            <a:ext cx="4927600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280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1!</a:t>
            </a:r>
            <a:r>
              <a:rPr lang="en-US" altLang="en-US" sz="2800"/>
              <a:t> is </a:t>
            </a:r>
            <a:r>
              <a:rPr lang="en-US" altLang="en-US" sz="280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</a:t>
            </a:r>
            <a:br>
              <a:rPr lang="en-US" altLang="en-US" sz="280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80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N!</a:t>
            </a:r>
            <a:r>
              <a:rPr lang="en-US" altLang="en-US" sz="2800"/>
              <a:t> is </a:t>
            </a:r>
            <a:r>
              <a:rPr lang="en-US" altLang="en-US" sz="280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(N-1)! * N </a:t>
            </a:r>
            <a:r>
              <a:rPr lang="en-US" altLang="en-US" sz="2800"/>
              <a:t>for N&gt;1</a:t>
            </a:r>
            <a:endParaRPr lang="en-US" altLang="en-US" sz="28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71690" name="AutoShape 10">
            <a:extLst>
              <a:ext uri="{FF2B5EF4-FFF2-40B4-BE49-F238E27FC236}">
                <a16:creationId xmlns:a16="http://schemas.microsoft.com/office/drawing/2014/main" id="{260069FA-270E-4C4A-AB96-BC9976628A30}"/>
              </a:ext>
            </a:extLst>
          </p:cNvPr>
          <p:cNvSpPr>
            <a:spLocks/>
          </p:cNvSpPr>
          <p:nvPr/>
        </p:nvSpPr>
        <p:spPr bwMode="auto">
          <a:xfrm>
            <a:off x="5583238" y="2386013"/>
            <a:ext cx="1685925" cy="3033712"/>
          </a:xfrm>
          <a:custGeom>
            <a:avLst/>
            <a:gdLst>
              <a:gd name="T0" fmla="+- 0 11518 1436"/>
              <a:gd name="T1" fmla="*/ T0 w 20164"/>
              <a:gd name="T2" fmla="*/ 10800 h 21600"/>
              <a:gd name="T3" fmla="+- 0 11518 1436"/>
              <a:gd name="T4" fmla="*/ T3 w 20164"/>
              <a:gd name="T5" fmla="*/ 10800 h 21600"/>
              <a:gd name="T6" fmla="+- 0 11518 1436"/>
              <a:gd name="T7" fmla="*/ T6 w 20164"/>
              <a:gd name="T8" fmla="*/ 10800 h 21600"/>
              <a:gd name="T9" fmla="+- 0 11518 1436"/>
              <a:gd name="T10" fmla="*/ T9 w 20164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0164" h="21600">
                <a:moveTo>
                  <a:pt x="12646" y="0"/>
                </a:moveTo>
                <a:cubicBezTo>
                  <a:pt x="9725" y="698"/>
                  <a:pt x="7167" y="1731"/>
                  <a:pt x="5177" y="3027"/>
                </a:cubicBezTo>
                <a:cubicBezTo>
                  <a:pt x="-464" y="6698"/>
                  <a:pt x="-1436" y="11311"/>
                  <a:pt x="1972" y="15141"/>
                </a:cubicBezTo>
                <a:cubicBezTo>
                  <a:pt x="5228" y="18800"/>
                  <a:pt x="12139" y="21302"/>
                  <a:pt x="20164" y="21600"/>
                </a:cubicBezTo>
              </a:path>
            </a:pathLst>
          </a:custGeom>
          <a:noFill/>
          <a:ln w="508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C7BF0DC5-0C4A-45E8-AA20-BED400217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12700"/>
            <a:ext cx="11099800" cy="849313"/>
          </a:xfrm>
        </p:spPr>
        <p:txBody>
          <a:bodyPr/>
          <a:lstStyle/>
          <a:p>
            <a:pPr algn="l"/>
            <a:r>
              <a:rPr lang="en-US" altLang="en-US" sz="4800"/>
              <a:t>Example: Factorials</a:t>
            </a:r>
          </a:p>
        </p:txBody>
      </p:sp>
      <p:sp>
        <p:nvSpPr>
          <p:cNvPr id="72706" name="Text Box 2">
            <a:extLst>
              <a:ext uri="{FF2B5EF4-FFF2-40B4-BE49-F238E27FC236}">
                <a16:creationId xmlns:a16="http://schemas.microsoft.com/office/drawing/2014/main" id="{275A21DF-6975-4792-BB18-F4C6180DB91D}"/>
              </a:ext>
            </a:extLst>
          </p:cNvPr>
          <p:cNvSpPr txBox="1">
            <a:spLocks/>
          </p:cNvSpPr>
          <p:nvPr/>
        </p:nvSpPr>
        <p:spPr bwMode="auto">
          <a:xfrm>
            <a:off x="6718300" y="113030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3. Recursive Definition: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2D11EBFA-E7B8-45DA-BBA6-8A2B45B199A9}"/>
              </a:ext>
            </a:extLst>
          </p:cNvPr>
          <p:cNvSpPr txBox="1">
            <a:spLocks/>
          </p:cNvSpPr>
          <p:nvPr/>
        </p:nvSpPr>
        <p:spPr bwMode="auto">
          <a:xfrm>
            <a:off x="952500" y="11303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1. Examples:</a:t>
            </a:r>
          </a:p>
        </p:txBody>
      </p:sp>
      <p:sp>
        <p:nvSpPr>
          <p:cNvPr id="72708" name="Text Box 4">
            <a:extLst>
              <a:ext uri="{FF2B5EF4-FFF2-40B4-BE49-F238E27FC236}">
                <a16:creationId xmlns:a16="http://schemas.microsoft.com/office/drawing/2014/main" id="{9AE6A356-E4D5-4601-9BA1-E731F3CB2861}"/>
              </a:ext>
            </a:extLst>
          </p:cNvPr>
          <p:cNvSpPr txBox="1">
            <a:spLocks/>
          </p:cNvSpPr>
          <p:nvPr/>
        </p:nvSpPr>
        <p:spPr bwMode="auto">
          <a:xfrm>
            <a:off x="6754813" y="3711575"/>
            <a:ext cx="6053137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9C162D17-C401-4AD4-94B4-333D44B30991}"/>
              </a:ext>
            </a:extLst>
          </p:cNvPr>
          <p:cNvSpPr txBox="1">
            <a:spLocks/>
          </p:cNvSpPr>
          <p:nvPr/>
        </p:nvSpPr>
        <p:spPr bwMode="auto">
          <a:xfrm>
            <a:off x="6718300" y="309245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4. Python Code:</a:t>
            </a: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D5135BD0-C324-49D7-B09E-30C898122A00}"/>
              </a:ext>
            </a:extLst>
          </p:cNvPr>
          <p:cNvSpPr txBox="1">
            <a:spLocks/>
          </p:cNvSpPr>
          <p:nvPr/>
        </p:nvSpPr>
        <p:spPr bwMode="auto">
          <a:xfrm>
            <a:off x="952500" y="41402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2. Self Reference:</a:t>
            </a:r>
          </a:p>
        </p:txBody>
      </p:sp>
      <p:sp>
        <p:nvSpPr>
          <p:cNvPr id="72711" name="Text Box 7">
            <a:extLst>
              <a:ext uri="{FF2B5EF4-FFF2-40B4-BE49-F238E27FC236}">
                <a16:creationId xmlns:a16="http://schemas.microsoft.com/office/drawing/2014/main" id="{1AD46A78-8657-4C04-937D-2EB2EAE68B4C}"/>
              </a:ext>
            </a:extLst>
          </p:cNvPr>
          <p:cNvSpPr txBox="1">
            <a:spLocks/>
          </p:cNvSpPr>
          <p:nvPr/>
        </p:nvSpPr>
        <p:spPr bwMode="auto">
          <a:xfrm>
            <a:off x="984250" y="4884738"/>
            <a:ext cx="267493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2! = 1! * 2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3! = 2! * 3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4! = 3! * 4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5! = 4! * 5</a:t>
            </a:r>
          </a:p>
        </p:txBody>
      </p:sp>
      <p:sp>
        <p:nvSpPr>
          <p:cNvPr id="72712" name="Text Box 8">
            <a:extLst>
              <a:ext uri="{FF2B5EF4-FFF2-40B4-BE49-F238E27FC236}">
                <a16:creationId xmlns:a16="http://schemas.microsoft.com/office/drawing/2014/main" id="{44812583-DE1C-4D6D-B367-D9FBCC1AC71A}"/>
              </a:ext>
            </a:extLst>
          </p:cNvPr>
          <p:cNvSpPr txBox="1">
            <a:spLocks/>
          </p:cNvSpPr>
          <p:nvPr/>
        </p:nvSpPr>
        <p:spPr bwMode="auto">
          <a:xfrm>
            <a:off x="984250" y="1746250"/>
            <a:ext cx="438308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2! = 1*2 = 2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3! = 1*2*3 = 6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4! = 1*2*3*4 = 24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5! = 1*2*3*4*5 = 120</a:t>
            </a:r>
          </a:p>
        </p:txBody>
      </p:sp>
      <p:sp>
        <p:nvSpPr>
          <p:cNvPr id="72713" name="Text Box 9">
            <a:extLst>
              <a:ext uri="{FF2B5EF4-FFF2-40B4-BE49-F238E27FC236}">
                <a16:creationId xmlns:a16="http://schemas.microsoft.com/office/drawing/2014/main" id="{07DC121B-240D-4B2F-82D0-A9346452FEAA}"/>
              </a:ext>
            </a:extLst>
          </p:cNvPr>
          <p:cNvSpPr txBox="1">
            <a:spLocks/>
          </p:cNvSpPr>
          <p:nvPr/>
        </p:nvSpPr>
        <p:spPr bwMode="auto">
          <a:xfrm>
            <a:off x="6718300" y="1676400"/>
            <a:ext cx="4927600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280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1!</a:t>
            </a:r>
            <a:r>
              <a:rPr lang="en-US" altLang="en-US" sz="2800"/>
              <a:t> is </a:t>
            </a:r>
            <a:r>
              <a:rPr lang="en-US" altLang="en-US" sz="280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</a:t>
            </a:r>
            <a:br>
              <a:rPr lang="en-US" altLang="en-US" sz="280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80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N!</a:t>
            </a:r>
            <a:r>
              <a:rPr lang="en-US" altLang="en-US" sz="2800"/>
              <a:t> is </a:t>
            </a:r>
            <a:r>
              <a:rPr lang="en-US" altLang="en-US" sz="280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(N-1)! * N </a:t>
            </a:r>
            <a:r>
              <a:rPr lang="en-US" altLang="en-US" sz="2800"/>
              <a:t>for N&gt;1</a:t>
            </a:r>
            <a:endParaRPr lang="en-US" altLang="en-US" sz="28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72714" name="Text Box 10">
            <a:extLst>
              <a:ext uri="{FF2B5EF4-FFF2-40B4-BE49-F238E27FC236}">
                <a16:creationId xmlns:a16="http://schemas.microsoft.com/office/drawing/2014/main" id="{0199EE97-F9E5-4393-AB04-AC05809B780E}"/>
              </a:ext>
            </a:extLst>
          </p:cNvPr>
          <p:cNvSpPr txBox="1">
            <a:spLocks/>
          </p:cNvSpPr>
          <p:nvPr/>
        </p:nvSpPr>
        <p:spPr bwMode="auto">
          <a:xfrm>
            <a:off x="8893175" y="6067425"/>
            <a:ext cx="269716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>
                <a:solidFill>
                  <a:srgbClr val="C82506"/>
                </a:solidFill>
              </a:rPr>
              <a:t>Let’s “run” it!</a:t>
            </a:r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>
            <a:extLst>
              <a:ext uri="{FF2B5EF4-FFF2-40B4-BE49-F238E27FC236}">
                <a16:creationId xmlns:a16="http://schemas.microsoft.com/office/drawing/2014/main" id="{7F15C965-CFA3-47C3-99D7-F8EF5FF7F5FB}"/>
              </a:ext>
            </a:extLst>
          </p:cNvPr>
          <p:cNvSpPr>
            <a:spLocks/>
          </p:cNvSpPr>
          <p:nvPr/>
        </p:nvSpPr>
        <p:spPr bwMode="auto">
          <a:xfrm>
            <a:off x="7454900" y="419100"/>
            <a:ext cx="5245100" cy="6846888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fact(n=4)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60A73423-88E1-4AB1-B1CD-2CE702D17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127000"/>
            <a:ext cx="5922963" cy="1292225"/>
          </a:xfrm>
        </p:spPr>
        <p:txBody>
          <a:bodyPr/>
          <a:lstStyle/>
          <a:p>
            <a:pPr algn="l"/>
            <a:r>
              <a:rPr lang="en-US" altLang="en-US" sz="4800"/>
              <a:t>Tracing Factorial</a:t>
            </a:r>
          </a:p>
        </p:txBody>
      </p:sp>
      <p:sp>
        <p:nvSpPr>
          <p:cNvPr id="73731" name="Text Box 3">
            <a:extLst>
              <a:ext uri="{FF2B5EF4-FFF2-40B4-BE49-F238E27FC236}">
                <a16:creationId xmlns:a16="http://schemas.microsoft.com/office/drawing/2014/main" id="{9BF25AA7-529F-478A-B0C7-982CD93817C8}"/>
              </a:ext>
            </a:extLst>
          </p:cNvPr>
          <p:cNvSpPr txBox="1">
            <a:spLocks/>
          </p:cNvSpPr>
          <p:nvPr/>
        </p:nvSpPr>
        <p:spPr bwMode="auto">
          <a:xfrm>
            <a:off x="544513" y="2330450"/>
            <a:ext cx="62515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73732" name="Text Box 4">
            <a:extLst>
              <a:ext uri="{FF2B5EF4-FFF2-40B4-BE49-F238E27FC236}">
                <a16:creationId xmlns:a16="http://schemas.microsoft.com/office/drawing/2014/main" id="{AFD58C98-A97A-4414-9F4D-39A0B1C85A1C}"/>
              </a:ext>
            </a:extLst>
          </p:cNvPr>
          <p:cNvSpPr txBox="1">
            <a:spLocks/>
          </p:cNvSpPr>
          <p:nvPr/>
        </p:nvSpPr>
        <p:spPr bwMode="auto">
          <a:xfrm>
            <a:off x="7297738" y="7559675"/>
            <a:ext cx="5557837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800"/>
              <a:t>Note, this is </a:t>
            </a:r>
            <a:r>
              <a:rPr lang="en-US" altLang="en-US" sz="28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not</a:t>
            </a:r>
            <a:r>
              <a:rPr lang="en-US" altLang="en-US" sz="2800"/>
              <a:t> a stack frame!</a:t>
            </a:r>
          </a:p>
          <a:p>
            <a:r>
              <a:rPr lang="en-US" altLang="en-US" sz="2800"/>
              <a:t>We're tracing code line-by-line.</a:t>
            </a:r>
          </a:p>
          <a:p>
            <a:r>
              <a:rPr lang="en-US" altLang="en-US" sz="2800"/>
              <a:t>Boxes represent which invocation.</a:t>
            </a:r>
          </a:p>
        </p:txBody>
      </p:sp>
      <p:sp>
        <p:nvSpPr>
          <p:cNvPr id="73733" name="Text Box 5">
            <a:extLst>
              <a:ext uri="{FF2B5EF4-FFF2-40B4-BE49-F238E27FC236}">
                <a16:creationId xmlns:a16="http://schemas.microsoft.com/office/drawing/2014/main" id="{2883F1C3-C222-42A1-964B-4BF2ACC652A7}"/>
              </a:ext>
            </a:extLst>
          </p:cNvPr>
          <p:cNvSpPr txBox="1">
            <a:spLocks/>
          </p:cNvSpPr>
          <p:nvPr/>
        </p:nvSpPr>
        <p:spPr bwMode="auto">
          <a:xfrm>
            <a:off x="4711700" y="1371600"/>
            <a:ext cx="2679700" cy="9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800"/>
              <a:t>somebody</a:t>
            </a:r>
          </a:p>
          <a:p>
            <a:r>
              <a:rPr lang="en-US" altLang="en-US" sz="2800"/>
              <a:t>called </a:t>
            </a:r>
            <a:r>
              <a:rPr lang="en-US" altLang="en-US" sz="2800">
                <a:latin typeface="Menlo" charset="0"/>
                <a:ea typeface="Menlo" charset="0"/>
                <a:cs typeface="Menlo" charset="0"/>
                <a:sym typeface="Menlo" charset="0"/>
              </a:rPr>
              <a:t>fact(4)</a:t>
            </a:r>
            <a:endParaRPr lang="en-US" altLang="en-US" sz="2800"/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FE976B28-B9D6-4252-A5F3-FBBBBC52A83C}"/>
              </a:ext>
            </a:extLst>
          </p:cNvPr>
          <p:cNvSpPr>
            <a:spLocks/>
          </p:cNvSpPr>
          <p:nvPr/>
        </p:nvSpPr>
        <p:spPr bwMode="auto">
          <a:xfrm>
            <a:off x="7454900" y="419100"/>
            <a:ext cx="5245100" cy="6846888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fact(n=4)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20E89F74-219C-46FC-A900-C7E2A2AFF0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127000"/>
            <a:ext cx="5922963" cy="1292225"/>
          </a:xfrm>
        </p:spPr>
        <p:txBody>
          <a:bodyPr/>
          <a:lstStyle/>
          <a:p>
            <a:pPr algn="l"/>
            <a:r>
              <a:rPr lang="en-US" altLang="en-US" sz="4800"/>
              <a:t>Tracing Factorial</a:t>
            </a:r>
          </a:p>
        </p:txBody>
      </p:sp>
      <p:sp>
        <p:nvSpPr>
          <p:cNvPr id="74755" name="Text Box 3">
            <a:extLst>
              <a:ext uri="{FF2B5EF4-FFF2-40B4-BE49-F238E27FC236}">
                <a16:creationId xmlns:a16="http://schemas.microsoft.com/office/drawing/2014/main" id="{12CB4CD7-EB19-4EF4-8BB9-00EF1250285F}"/>
              </a:ext>
            </a:extLst>
          </p:cNvPr>
          <p:cNvSpPr txBox="1">
            <a:spLocks/>
          </p:cNvSpPr>
          <p:nvPr/>
        </p:nvSpPr>
        <p:spPr bwMode="auto">
          <a:xfrm>
            <a:off x="544513" y="2330450"/>
            <a:ext cx="62515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74756" name="AutoShape 4">
            <a:extLst>
              <a:ext uri="{FF2B5EF4-FFF2-40B4-BE49-F238E27FC236}">
                <a16:creationId xmlns:a16="http://schemas.microsoft.com/office/drawing/2014/main" id="{E3024E70-904E-410E-8A90-CDA8A92B9FDE}"/>
              </a:ext>
            </a:extLst>
          </p:cNvPr>
          <p:cNvSpPr>
            <a:spLocks/>
          </p:cNvSpPr>
          <p:nvPr/>
        </p:nvSpPr>
        <p:spPr bwMode="auto">
          <a:xfrm>
            <a:off x="406400" y="2743200"/>
            <a:ext cx="419100" cy="315912"/>
          </a:xfrm>
          <a:prstGeom prst="rightArrow">
            <a:avLst>
              <a:gd name="adj1" fmla="val 32000"/>
              <a:gd name="adj2" fmla="val 8752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>
            <a:extLst>
              <a:ext uri="{FF2B5EF4-FFF2-40B4-BE49-F238E27FC236}">
                <a16:creationId xmlns:a16="http://schemas.microsoft.com/office/drawing/2014/main" id="{B4480BFD-C9B9-4446-BA55-9E485035E17E}"/>
              </a:ext>
            </a:extLst>
          </p:cNvPr>
          <p:cNvSpPr>
            <a:spLocks/>
          </p:cNvSpPr>
          <p:nvPr/>
        </p:nvSpPr>
        <p:spPr bwMode="auto">
          <a:xfrm>
            <a:off x="7454900" y="419100"/>
            <a:ext cx="5245100" cy="6846888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fact(n=4)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17F7B03F-8849-44BF-BD08-F47FDA48F1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127000"/>
            <a:ext cx="5922963" cy="1292225"/>
          </a:xfrm>
        </p:spPr>
        <p:txBody>
          <a:bodyPr/>
          <a:lstStyle/>
          <a:p>
            <a:pPr algn="l"/>
            <a:r>
              <a:rPr lang="en-US" altLang="en-US" sz="4800"/>
              <a:t>Tracing Factorial</a:t>
            </a:r>
          </a:p>
        </p:txBody>
      </p:sp>
      <p:sp>
        <p:nvSpPr>
          <p:cNvPr id="75779" name="Text Box 3">
            <a:extLst>
              <a:ext uri="{FF2B5EF4-FFF2-40B4-BE49-F238E27FC236}">
                <a16:creationId xmlns:a16="http://schemas.microsoft.com/office/drawing/2014/main" id="{62D3E9D0-16CB-4892-9D73-B4AC3B4E5C26}"/>
              </a:ext>
            </a:extLst>
          </p:cNvPr>
          <p:cNvSpPr txBox="1">
            <a:spLocks/>
          </p:cNvSpPr>
          <p:nvPr/>
        </p:nvSpPr>
        <p:spPr bwMode="auto">
          <a:xfrm>
            <a:off x="544513" y="2330450"/>
            <a:ext cx="62515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0C52A609-DE1C-4732-B935-44E48D362552}"/>
              </a:ext>
            </a:extLst>
          </p:cNvPr>
          <p:cNvSpPr>
            <a:spLocks/>
          </p:cNvSpPr>
          <p:nvPr/>
        </p:nvSpPr>
        <p:spPr bwMode="auto">
          <a:xfrm>
            <a:off x="334963" y="3526632"/>
            <a:ext cx="419100" cy="315912"/>
          </a:xfrm>
          <a:prstGeom prst="rightArrow">
            <a:avLst>
              <a:gd name="adj1" fmla="val 32000"/>
              <a:gd name="adj2" fmla="val 8752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1E3C9C97-E7A5-44E8-91D5-DB5F5B8286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2500" y="2255838"/>
            <a:ext cx="11099800" cy="5989637"/>
          </a:xfrm>
        </p:spPr>
        <p:txBody>
          <a:bodyPr anchor="t"/>
          <a:lstStyle/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2600" b="1" i="1" dirty="0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Hofstadter's Law</a:t>
            </a:r>
            <a:r>
              <a:rPr lang="en-US" altLang="en-US" sz="2600" i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: “It always takes longer than you expect, even when you take into account </a:t>
            </a:r>
            <a:r>
              <a:rPr lang="en-US" altLang="en-US" sz="2600" b="1" i="1" dirty="0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Hofstadter's Law</a:t>
            </a:r>
            <a:r>
              <a:rPr lang="en-US" altLang="en-US" sz="2600" i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.”</a:t>
            </a:r>
          </a:p>
          <a:p>
            <a:pPr marL="0" indent="0" algn="ctr">
              <a:spcBef>
                <a:spcPts val="3600"/>
              </a:spcBef>
              <a:buSzTx/>
              <a:buFontTx/>
              <a:buNone/>
            </a:pPr>
            <a:r>
              <a:rPr lang="en-US" altLang="en-US" sz="2000" dirty="0"/>
              <a:t>(From Gödel, Escher, Bach)</a:t>
            </a:r>
            <a:endParaRPr lang="en-US" altLang="en-US" sz="2600" i="1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17DE05AD-2D94-45A5-8C5E-0B4189F98070}"/>
              </a:ext>
            </a:extLst>
          </p:cNvPr>
          <p:cNvSpPr txBox="1">
            <a:spLocks/>
          </p:cNvSpPr>
          <p:nvPr/>
        </p:nvSpPr>
        <p:spPr bwMode="auto">
          <a:xfrm>
            <a:off x="5129213" y="8151813"/>
            <a:ext cx="2744787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1000"/>
              <a:t>https://en.wikipedia.org/wiki/Circular_definition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0F16000-8EDD-4D68-8124-D8906466A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254000"/>
            <a:ext cx="11099800" cy="1423988"/>
          </a:xfrm>
        </p:spPr>
        <p:txBody>
          <a:bodyPr/>
          <a:lstStyle/>
          <a:p>
            <a:pPr algn="l" defTabSz="530225"/>
            <a:r>
              <a:rPr lang="en-US" altLang="en-US" sz="4300"/>
              <a:t>Goal: use self-reference is a meaningful way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FA909915-286B-46E9-9A9B-4930D652FB10}"/>
              </a:ext>
            </a:extLst>
          </p:cNvPr>
          <p:cNvSpPr txBox="1">
            <a:spLocks/>
          </p:cNvSpPr>
          <p:nvPr/>
        </p:nvSpPr>
        <p:spPr bwMode="auto">
          <a:xfrm>
            <a:off x="4040580" y="4343400"/>
            <a:ext cx="4922052" cy="502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600" dirty="0"/>
              <a:t>good advice for CS  assignments!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9DC705-D3C0-487A-8C32-30CDBFA44128}"/>
              </a:ext>
            </a:extLst>
          </p:cNvPr>
          <p:cNvSpPr txBox="1"/>
          <p:nvPr/>
        </p:nvSpPr>
        <p:spPr>
          <a:xfrm>
            <a:off x="952500" y="6056501"/>
            <a:ext cx="1109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“Dialectical Materialism </a:t>
            </a:r>
            <a:r>
              <a:rPr lang="en-US" sz="2400" dirty="0"/>
              <a:t>is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materialism</a:t>
            </a:r>
            <a:r>
              <a:rPr lang="en-US" sz="2400" dirty="0"/>
              <a:t> that involves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dialectic.”</a:t>
            </a:r>
          </a:p>
        </p:txBody>
      </p:sp>
    </p:spTree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2147CA9A-5EEF-4823-A931-AE52DCF27A44}"/>
              </a:ext>
            </a:extLst>
          </p:cNvPr>
          <p:cNvSpPr>
            <a:spLocks/>
          </p:cNvSpPr>
          <p:nvPr/>
        </p:nvSpPr>
        <p:spPr bwMode="auto">
          <a:xfrm>
            <a:off x="7454900" y="419100"/>
            <a:ext cx="5245100" cy="6846888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fact(n=4)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EE7B0D1F-56E0-4DE9-9610-FE8683070A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127000"/>
            <a:ext cx="5922963" cy="1292225"/>
          </a:xfrm>
        </p:spPr>
        <p:txBody>
          <a:bodyPr/>
          <a:lstStyle/>
          <a:p>
            <a:pPr algn="l"/>
            <a:r>
              <a:rPr lang="en-US" altLang="en-US" sz="4800"/>
              <a:t>Tracing Factorial</a:t>
            </a:r>
          </a:p>
        </p:txBody>
      </p:sp>
      <p:sp>
        <p:nvSpPr>
          <p:cNvPr id="76803" name="Text Box 3">
            <a:extLst>
              <a:ext uri="{FF2B5EF4-FFF2-40B4-BE49-F238E27FC236}">
                <a16:creationId xmlns:a16="http://schemas.microsoft.com/office/drawing/2014/main" id="{6995DD89-0DC1-4B15-BC80-B9BCC5694993}"/>
              </a:ext>
            </a:extLst>
          </p:cNvPr>
          <p:cNvSpPr txBox="1">
            <a:spLocks/>
          </p:cNvSpPr>
          <p:nvPr/>
        </p:nvSpPr>
        <p:spPr bwMode="auto">
          <a:xfrm>
            <a:off x="544513" y="2330450"/>
            <a:ext cx="62515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ADDE2911-DB7B-47AF-AEC7-399C78216579}"/>
              </a:ext>
            </a:extLst>
          </p:cNvPr>
          <p:cNvSpPr>
            <a:spLocks/>
          </p:cNvSpPr>
          <p:nvPr/>
        </p:nvSpPr>
        <p:spPr bwMode="auto">
          <a:xfrm>
            <a:off x="7696200" y="1257300"/>
            <a:ext cx="4762500" cy="4954588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fact(n=3)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549353A8-C10C-49A0-A11E-A72CDB99526B}"/>
              </a:ext>
            </a:extLst>
          </p:cNvPr>
          <p:cNvSpPr>
            <a:spLocks/>
          </p:cNvSpPr>
          <p:nvPr/>
        </p:nvSpPr>
        <p:spPr bwMode="auto">
          <a:xfrm>
            <a:off x="334963" y="3576638"/>
            <a:ext cx="419100" cy="315912"/>
          </a:xfrm>
          <a:prstGeom prst="rightArrow">
            <a:avLst>
              <a:gd name="adj1" fmla="val 32000"/>
              <a:gd name="adj2" fmla="val 8752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EC774049-B875-4553-82C0-E07D03882676}"/>
              </a:ext>
            </a:extLst>
          </p:cNvPr>
          <p:cNvSpPr>
            <a:spLocks/>
          </p:cNvSpPr>
          <p:nvPr/>
        </p:nvSpPr>
        <p:spPr bwMode="auto">
          <a:xfrm>
            <a:off x="7454900" y="419100"/>
            <a:ext cx="5245100" cy="6846888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fact(n=4)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8777EA74-8E39-4BF9-B5B2-050729107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127000"/>
            <a:ext cx="5922963" cy="1292225"/>
          </a:xfrm>
        </p:spPr>
        <p:txBody>
          <a:bodyPr/>
          <a:lstStyle/>
          <a:p>
            <a:pPr algn="l"/>
            <a:r>
              <a:rPr lang="en-US" altLang="en-US" sz="4800"/>
              <a:t>Tracing Factorial</a:t>
            </a:r>
          </a:p>
        </p:txBody>
      </p:sp>
      <p:sp>
        <p:nvSpPr>
          <p:cNvPr id="77827" name="Text Box 3">
            <a:extLst>
              <a:ext uri="{FF2B5EF4-FFF2-40B4-BE49-F238E27FC236}">
                <a16:creationId xmlns:a16="http://schemas.microsoft.com/office/drawing/2014/main" id="{F0C6B9D6-7322-47C2-AF9E-4428A9075284}"/>
              </a:ext>
            </a:extLst>
          </p:cNvPr>
          <p:cNvSpPr txBox="1">
            <a:spLocks/>
          </p:cNvSpPr>
          <p:nvPr/>
        </p:nvSpPr>
        <p:spPr bwMode="auto">
          <a:xfrm>
            <a:off x="544513" y="2330450"/>
            <a:ext cx="62515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D8CB4756-532A-4583-890A-E9C855E70E2B}"/>
              </a:ext>
            </a:extLst>
          </p:cNvPr>
          <p:cNvSpPr>
            <a:spLocks/>
          </p:cNvSpPr>
          <p:nvPr/>
        </p:nvSpPr>
        <p:spPr bwMode="auto">
          <a:xfrm>
            <a:off x="7696200" y="1257300"/>
            <a:ext cx="4762500" cy="4954588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fact(n=3)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88DA686C-A9DC-43EB-8706-21FF35249AF9}"/>
              </a:ext>
            </a:extLst>
          </p:cNvPr>
          <p:cNvSpPr>
            <a:spLocks/>
          </p:cNvSpPr>
          <p:nvPr/>
        </p:nvSpPr>
        <p:spPr bwMode="auto">
          <a:xfrm>
            <a:off x="406400" y="2743200"/>
            <a:ext cx="419100" cy="315912"/>
          </a:xfrm>
          <a:prstGeom prst="rightArrow">
            <a:avLst>
              <a:gd name="adj1" fmla="val 32000"/>
              <a:gd name="adj2" fmla="val 8752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>
            <a:extLst>
              <a:ext uri="{FF2B5EF4-FFF2-40B4-BE49-F238E27FC236}">
                <a16:creationId xmlns:a16="http://schemas.microsoft.com/office/drawing/2014/main" id="{21947928-CE72-4B18-9037-D36E6AA44448}"/>
              </a:ext>
            </a:extLst>
          </p:cNvPr>
          <p:cNvSpPr>
            <a:spLocks/>
          </p:cNvSpPr>
          <p:nvPr/>
        </p:nvSpPr>
        <p:spPr bwMode="auto">
          <a:xfrm>
            <a:off x="7454900" y="419100"/>
            <a:ext cx="5245100" cy="6846888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fact(n=4)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B5C5E46A-6646-4FB1-8AB4-7DC99C0C07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127000"/>
            <a:ext cx="5922963" cy="1292225"/>
          </a:xfrm>
        </p:spPr>
        <p:txBody>
          <a:bodyPr/>
          <a:lstStyle/>
          <a:p>
            <a:pPr algn="l"/>
            <a:r>
              <a:rPr lang="en-US" altLang="en-US" sz="4800"/>
              <a:t>Tracing Factorial</a:t>
            </a:r>
          </a:p>
        </p:txBody>
      </p:sp>
      <p:sp>
        <p:nvSpPr>
          <p:cNvPr id="78851" name="Text Box 3">
            <a:extLst>
              <a:ext uri="{FF2B5EF4-FFF2-40B4-BE49-F238E27FC236}">
                <a16:creationId xmlns:a16="http://schemas.microsoft.com/office/drawing/2014/main" id="{BBF4D868-4A5D-415B-9726-E8754C25DA31}"/>
              </a:ext>
            </a:extLst>
          </p:cNvPr>
          <p:cNvSpPr txBox="1">
            <a:spLocks/>
          </p:cNvSpPr>
          <p:nvPr/>
        </p:nvSpPr>
        <p:spPr bwMode="auto">
          <a:xfrm>
            <a:off x="544513" y="2330450"/>
            <a:ext cx="62515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A0F65A9B-6CFD-43B7-A771-82E05E50834F}"/>
              </a:ext>
            </a:extLst>
          </p:cNvPr>
          <p:cNvSpPr>
            <a:spLocks/>
          </p:cNvSpPr>
          <p:nvPr/>
        </p:nvSpPr>
        <p:spPr bwMode="auto">
          <a:xfrm>
            <a:off x="7696200" y="1257300"/>
            <a:ext cx="4762500" cy="4954588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fact(n=3)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EE233F95-BD30-47BC-B6A3-20AC7DD68AEE}"/>
              </a:ext>
            </a:extLst>
          </p:cNvPr>
          <p:cNvSpPr>
            <a:spLocks/>
          </p:cNvSpPr>
          <p:nvPr/>
        </p:nvSpPr>
        <p:spPr bwMode="auto">
          <a:xfrm>
            <a:off x="334963" y="3576638"/>
            <a:ext cx="419100" cy="315912"/>
          </a:xfrm>
          <a:prstGeom prst="rightArrow">
            <a:avLst>
              <a:gd name="adj1" fmla="val 32000"/>
              <a:gd name="adj2" fmla="val 8752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>
            <a:extLst>
              <a:ext uri="{FF2B5EF4-FFF2-40B4-BE49-F238E27FC236}">
                <a16:creationId xmlns:a16="http://schemas.microsoft.com/office/drawing/2014/main" id="{63E9F11F-B6A5-44A1-9E35-CAEDA3F89774}"/>
              </a:ext>
            </a:extLst>
          </p:cNvPr>
          <p:cNvSpPr>
            <a:spLocks/>
          </p:cNvSpPr>
          <p:nvPr/>
        </p:nvSpPr>
        <p:spPr bwMode="auto">
          <a:xfrm>
            <a:off x="7454900" y="419100"/>
            <a:ext cx="5245100" cy="6846888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fact(n=4)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2333D8C2-BE5E-45C0-983D-74D4CDA6B6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127000"/>
            <a:ext cx="5922963" cy="1292225"/>
          </a:xfrm>
        </p:spPr>
        <p:txBody>
          <a:bodyPr/>
          <a:lstStyle/>
          <a:p>
            <a:pPr algn="l"/>
            <a:r>
              <a:rPr lang="en-US" altLang="en-US" sz="4800"/>
              <a:t>Tracing Factorial</a:t>
            </a:r>
          </a:p>
        </p:txBody>
      </p:sp>
      <p:sp>
        <p:nvSpPr>
          <p:cNvPr id="79875" name="Text Box 3">
            <a:extLst>
              <a:ext uri="{FF2B5EF4-FFF2-40B4-BE49-F238E27FC236}">
                <a16:creationId xmlns:a16="http://schemas.microsoft.com/office/drawing/2014/main" id="{191F177A-5CF3-435B-809E-D8CE9E347197}"/>
              </a:ext>
            </a:extLst>
          </p:cNvPr>
          <p:cNvSpPr txBox="1">
            <a:spLocks/>
          </p:cNvSpPr>
          <p:nvPr/>
        </p:nvSpPr>
        <p:spPr bwMode="auto">
          <a:xfrm>
            <a:off x="544513" y="2330450"/>
            <a:ext cx="62515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1D78636B-E86F-40FC-A4BB-8AF1A2238B61}"/>
              </a:ext>
            </a:extLst>
          </p:cNvPr>
          <p:cNvSpPr>
            <a:spLocks/>
          </p:cNvSpPr>
          <p:nvPr/>
        </p:nvSpPr>
        <p:spPr bwMode="auto">
          <a:xfrm>
            <a:off x="7696200" y="1257300"/>
            <a:ext cx="4762500" cy="4954588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fact(n=3)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</p:txBody>
      </p:sp>
      <p:sp>
        <p:nvSpPr>
          <p:cNvPr id="79877" name="Rectangle 5">
            <a:extLst>
              <a:ext uri="{FF2B5EF4-FFF2-40B4-BE49-F238E27FC236}">
                <a16:creationId xmlns:a16="http://schemas.microsoft.com/office/drawing/2014/main" id="{AEFB77A4-8E2D-4F70-AD8A-1937778B9D1D}"/>
              </a:ext>
            </a:extLst>
          </p:cNvPr>
          <p:cNvSpPr>
            <a:spLocks/>
          </p:cNvSpPr>
          <p:nvPr/>
        </p:nvSpPr>
        <p:spPr bwMode="auto">
          <a:xfrm>
            <a:off x="8026400" y="2160588"/>
            <a:ext cx="4100513" cy="31464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fact(n=2)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F2833091-9803-4DF1-9EE7-533C0584B30E}"/>
              </a:ext>
            </a:extLst>
          </p:cNvPr>
          <p:cNvSpPr>
            <a:spLocks/>
          </p:cNvSpPr>
          <p:nvPr/>
        </p:nvSpPr>
        <p:spPr bwMode="auto">
          <a:xfrm>
            <a:off x="334963" y="3575844"/>
            <a:ext cx="419100" cy="315912"/>
          </a:xfrm>
          <a:prstGeom prst="rightArrow">
            <a:avLst>
              <a:gd name="adj1" fmla="val 32000"/>
              <a:gd name="adj2" fmla="val 8752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>
            <a:extLst>
              <a:ext uri="{FF2B5EF4-FFF2-40B4-BE49-F238E27FC236}">
                <a16:creationId xmlns:a16="http://schemas.microsoft.com/office/drawing/2014/main" id="{2FA25C71-CCE2-4DF0-AB8D-3940F01279BF}"/>
              </a:ext>
            </a:extLst>
          </p:cNvPr>
          <p:cNvSpPr>
            <a:spLocks/>
          </p:cNvSpPr>
          <p:nvPr/>
        </p:nvSpPr>
        <p:spPr bwMode="auto">
          <a:xfrm>
            <a:off x="7454900" y="419100"/>
            <a:ext cx="5245100" cy="6846888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fact(n=4)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A88A120B-A460-498B-AF6A-007CE86DA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127000"/>
            <a:ext cx="5922963" cy="1292225"/>
          </a:xfrm>
        </p:spPr>
        <p:txBody>
          <a:bodyPr/>
          <a:lstStyle/>
          <a:p>
            <a:pPr algn="l"/>
            <a:r>
              <a:rPr lang="en-US" altLang="en-US" sz="4800"/>
              <a:t>Tracing Factorial</a:t>
            </a:r>
          </a:p>
        </p:txBody>
      </p:sp>
      <p:sp>
        <p:nvSpPr>
          <p:cNvPr id="80899" name="Text Box 3">
            <a:extLst>
              <a:ext uri="{FF2B5EF4-FFF2-40B4-BE49-F238E27FC236}">
                <a16:creationId xmlns:a16="http://schemas.microsoft.com/office/drawing/2014/main" id="{8F71366B-B415-4A6B-9406-34C87716FCC0}"/>
              </a:ext>
            </a:extLst>
          </p:cNvPr>
          <p:cNvSpPr txBox="1">
            <a:spLocks/>
          </p:cNvSpPr>
          <p:nvPr/>
        </p:nvSpPr>
        <p:spPr bwMode="auto">
          <a:xfrm>
            <a:off x="544513" y="2330450"/>
            <a:ext cx="62515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E6EF8C75-A8CF-4147-BC41-E949EA003CAD}"/>
              </a:ext>
            </a:extLst>
          </p:cNvPr>
          <p:cNvSpPr>
            <a:spLocks/>
          </p:cNvSpPr>
          <p:nvPr/>
        </p:nvSpPr>
        <p:spPr bwMode="auto">
          <a:xfrm>
            <a:off x="7696200" y="1257300"/>
            <a:ext cx="4762500" cy="4954588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fact(n=3)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</p:txBody>
      </p:sp>
      <p:sp>
        <p:nvSpPr>
          <p:cNvPr id="80901" name="Rectangle 5">
            <a:extLst>
              <a:ext uri="{FF2B5EF4-FFF2-40B4-BE49-F238E27FC236}">
                <a16:creationId xmlns:a16="http://schemas.microsoft.com/office/drawing/2014/main" id="{DBD468B7-C031-4001-ACE7-2820A166CAFB}"/>
              </a:ext>
            </a:extLst>
          </p:cNvPr>
          <p:cNvSpPr>
            <a:spLocks/>
          </p:cNvSpPr>
          <p:nvPr/>
        </p:nvSpPr>
        <p:spPr bwMode="auto">
          <a:xfrm>
            <a:off x="8026400" y="2160588"/>
            <a:ext cx="4100513" cy="3146425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fact(n=2)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A3A4258E-2ED5-43B4-9324-59629A6A6EC6}"/>
              </a:ext>
            </a:extLst>
          </p:cNvPr>
          <p:cNvSpPr>
            <a:spLocks/>
          </p:cNvSpPr>
          <p:nvPr/>
        </p:nvSpPr>
        <p:spPr bwMode="auto">
          <a:xfrm>
            <a:off x="406400" y="2743200"/>
            <a:ext cx="419100" cy="315912"/>
          </a:xfrm>
          <a:prstGeom prst="rightArrow">
            <a:avLst>
              <a:gd name="adj1" fmla="val 32000"/>
              <a:gd name="adj2" fmla="val 8752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1A68AFB3-F1A9-48D8-A24F-42E3ADE28EE4}"/>
              </a:ext>
            </a:extLst>
          </p:cNvPr>
          <p:cNvSpPr>
            <a:spLocks/>
          </p:cNvSpPr>
          <p:nvPr/>
        </p:nvSpPr>
        <p:spPr bwMode="auto">
          <a:xfrm>
            <a:off x="7454900" y="419100"/>
            <a:ext cx="5245100" cy="6846888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fact(n=4)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6D6B15D5-94A1-499C-849B-64952344FA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127000"/>
            <a:ext cx="5922963" cy="1292225"/>
          </a:xfrm>
        </p:spPr>
        <p:txBody>
          <a:bodyPr/>
          <a:lstStyle/>
          <a:p>
            <a:pPr algn="l"/>
            <a:r>
              <a:rPr lang="en-US" altLang="en-US" sz="4800"/>
              <a:t>Tracing Factorial</a:t>
            </a:r>
          </a:p>
        </p:txBody>
      </p:sp>
      <p:sp>
        <p:nvSpPr>
          <p:cNvPr id="81923" name="Text Box 3">
            <a:extLst>
              <a:ext uri="{FF2B5EF4-FFF2-40B4-BE49-F238E27FC236}">
                <a16:creationId xmlns:a16="http://schemas.microsoft.com/office/drawing/2014/main" id="{FB191D65-02AD-4544-8C11-F5171F1C36E7}"/>
              </a:ext>
            </a:extLst>
          </p:cNvPr>
          <p:cNvSpPr txBox="1">
            <a:spLocks/>
          </p:cNvSpPr>
          <p:nvPr/>
        </p:nvSpPr>
        <p:spPr bwMode="auto">
          <a:xfrm>
            <a:off x="544513" y="2330450"/>
            <a:ext cx="62515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6526391F-4026-4631-B6C0-ADC29D53ABB5}"/>
              </a:ext>
            </a:extLst>
          </p:cNvPr>
          <p:cNvSpPr>
            <a:spLocks/>
          </p:cNvSpPr>
          <p:nvPr/>
        </p:nvSpPr>
        <p:spPr bwMode="auto">
          <a:xfrm>
            <a:off x="7696200" y="1257300"/>
            <a:ext cx="4762500" cy="4954588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fact(n=3)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67777213-A5B4-476B-93A4-5C33F8A18BD2}"/>
              </a:ext>
            </a:extLst>
          </p:cNvPr>
          <p:cNvSpPr>
            <a:spLocks/>
          </p:cNvSpPr>
          <p:nvPr/>
        </p:nvSpPr>
        <p:spPr bwMode="auto">
          <a:xfrm>
            <a:off x="8026400" y="2160588"/>
            <a:ext cx="4100513" cy="3146425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fact(n=2)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6B754145-E081-4C78-83A8-E8B9EC221E29}"/>
              </a:ext>
            </a:extLst>
          </p:cNvPr>
          <p:cNvSpPr>
            <a:spLocks/>
          </p:cNvSpPr>
          <p:nvPr/>
        </p:nvSpPr>
        <p:spPr bwMode="auto">
          <a:xfrm>
            <a:off x="334963" y="3575844"/>
            <a:ext cx="419100" cy="315912"/>
          </a:xfrm>
          <a:prstGeom prst="rightArrow">
            <a:avLst>
              <a:gd name="adj1" fmla="val 32000"/>
              <a:gd name="adj2" fmla="val 8752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>
            <a:extLst>
              <a:ext uri="{FF2B5EF4-FFF2-40B4-BE49-F238E27FC236}">
                <a16:creationId xmlns:a16="http://schemas.microsoft.com/office/drawing/2014/main" id="{F71A4AA8-BE95-4F80-BCEB-905A482761D1}"/>
              </a:ext>
            </a:extLst>
          </p:cNvPr>
          <p:cNvSpPr>
            <a:spLocks/>
          </p:cNvSpPr>
          <p:nvPr/>
        </p:nvSpPr>
        <p:spPr bwMode="auto">
          <a:xfrm>
            <a:off x="7454900" y="419100"/>
            <a:ext cx="5245100" cy="6846888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fact(n=4)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2CC61B34-3ED1-4157-A5E4-EAE83A254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127000"/>
            <a:ext cx="5922963" cy="1292225"/>
          </a:xfrm>
        </p:spPr>
        <p:txBody>
          <a:bodyPr/>
          <a:lstStyle/>
          <a:p>
            <a:pPr algn="l"/>
            <a:r>
              <a:rPr lang="en-US" altLang="en-US" sz="4800"/>
              <a:t>Tracing Factorial</a:t>
            </a:r>
          </a:p>
        </p:txBody>
      </p:sp>
      <p:sp>
        <p:nvSpPr>
          <p:cNvPr id="82947" name="Text Box 3">
            <a:extLst>
              <a:ext uri="{FF2B5EF4-FFF2-40B4-BE49-F238E27FC236}">
                <a16:creationId xmlns:a16="http://schemas.microsoft.com/office/drawing/2014/main" id="{3DF4D13A-D977-4C8F-8C58-111F999483FA}"/>
              </a:ext>
            </a:extLst>
          </p:cNvPr>
          <p:cNvSpPr txBox="1">
            <a:spLocks/>
          </p:cNvSpPr>
          <p:nvPr/>
        </p:nvSpPr>
        <p:spPr bwMode="auto">
          <a:xfrm>
            <a:off x="544513" y="2330450"/>
            <a:ext cx="62515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262EBBD0-37BF-4807-BF8D-35C1B54DF998}"/>
              </a:ext>
            </a:extLst>
          </p:cNvPr>
          <p:cNvSpPr>
            <a:spLocks/>
          </p:cNvSpPr>
          <p:nvPr/>
        </p:nvSpPr>
        <p:spPr bwMode="auto">
          <a:xfrm>
            <a:off x="7696200" y="1257300"/>
            <a:ext cx="4762500" cy="4954588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fact(n=3)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</p:txBody>
      </p:sp>
      <p:sp>
        <p:nvSpPr>
          <p:cNvPr id="82949" name="Rectangle 5">
            <a:extLst>
              <a:ext uri="{FF2B5EF4-FFF2-40B4-BE49-F238E27FC236}">
                <a16:creationId xmlns:a16="http://schemas.microsoft.com/office/drawing/2014/main" id="{8DEA4C82-A03C-4D67-AFCE-DE36EE64986E}"/>
              </a:ext>
            </a:extLst>
          </p:cNvPr>
          <p:cNvSpPr>
            <a:spLocks/>
          </p:cNvSpPr>
          <p:nvPr/>
        </p:nvSpPr>
        <p:spPr bwMode="auto">
          <a:xfrm>
            <a:off x="8026400" y="2160588"/>
            <a:ext cx="4100513" cy="3146425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fact(n=2)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</p:txBody>
      </p:sp>
      <p:sp>
        <p:nvSpPr>
          <p:cNvPr id="82950" name="Rectangle 6">
            <a:extLst>
              <a:ext uri="{FF2B5EF4-FFF2-40B4-BE49-F238E27FC236}">
                <a16:creationId xmlns:a16="http://schemas.microsoft.com/office/drawing/2014/main" id="{712DA701-C205-4304-B509-A57992AA2A26}"/>
              </a:ext>
            </a:extLst>
          </p:cNvPr>
          <p:cNvSpPr>
            <a:spLocks/>
          </p:cNvSpPr>
          <p:nvPr/>
        </p:nvSpPr>
        <p:spPr bwMode="auto">
          <a:xfrm>
            <a:off x="8286750" y="3100388"/>
            <a:ext cx="3579813" cy="12668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fact(n=1)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7AF25FAE-0F6A-4209-BAEC-88B90DC8FD08}"/>
              </a:ext>
            </a:extLst>
          </p:cNvPr>
          <p:cNvSpPr>
            <a:spLocks/>
          </p:cNvSpPr>
          <p:nvPr/>
        </p:nvSpPr>
        <p:spPr bwMode="auto">
          <a:xfrm>
            <a:off x="334963" y="3575844"/>
            <a:ext cx="419100" cy="315912"/>
          </a:xfrm>
          <a:prstGeom prst="rightArrow">
            <a:avLst>
              <a:gd name="adj1" fmla="val 32000"/>
              <a:gd name="adj2" fmla="val 8752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5A5EEC08-844A-4D57-A83F-9A1F322A4E5E}"/>
              </a:ext>
            </a:extLst>
          </p:cNvPr>
          <p:cNvSpPr>
            <a:spLocks/>
          </p:cNvSpPr>
          <p:nvPr/>
        </p:nvSpPr>
        <p:spPr bwMode="auto">
          <a:xfrm>
            <a:off x="7454900" y="419100"/>
            <a:ext cx="5245100" cy="6846888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fact(n=4)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4BFE720E-5F47-401A-A098-C8003293F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127000"/>
            <a:ext cx="5922963" cy="1292225"/>
          </a:xfrm>
        </p:spPr>
        <p:txBody>
          <a:bodyPr/>
          <a:lstStyle/>
          <a:p>
            <a:pPr algn="l"/>
            <a:r>
              <a:rPr lang="en-US" altLang="en-US" sz="4800"/>
              <a:t>Tracing Factorial</a:t>
            </a:r>
          </a:p>
        </p:txBody>
      </p:sp>
      <p:sp>
        <p:nvSpPr>
          <p:cNvPr id="83971" name="Text Box 3">
            <a:extLst>
              <a:ext uri="{FF2B5EF4-FFF2-40B4-BE49-F238E27FC236}">
                <a16:creationId xmlns:a16="http://schemas.microsoft.com/office/drawing/2014/main" id="{E3F5D5B3-883D-4064-923F-E4D346F9A7A0}"/>
              </a:ext>
            </a:extLst>
          </p:cNvPr>
          <p:cNvSpPr txBox="1">
            <a:spLocks/>
          </p:cNvSpPr>
          <p:nvPr/>
        </p:nvSpPr>
        <p:spPr bwMode="auto">
          <a:xfrm>
            <a:off x="544513" y="2330450"/>
            <a:ext cx="62515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1B326F1F-10C9-4131-AEEB-67FF76B056DF}"/>
              </a:ext>
            </a:extLst>
          </p:cNvPr>
          <p:cNvSpPr>
            <a:spLocks/>
          </p:cNvSpPr>
          <p:nvPr/>
        </p:nvSpPr>
        <p:spPr bwMode="auto">
          <a:xfrm>
            <a:off x="7696200" y="1257300"/>
            <a:ext cx="4762500" cy="4954588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fact(n=3)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</p:txBody>
      </p:sp>
      <p:sp>
        <p:nvSpPr>
          <p:cNvPr id="83973" name="Rectangle 5">
            <a:extLst>
              <a:ext uri="{FF2B5EF4-FFF2-40B4-BE49-F238E27FC236}">
                <a16:creationId xmlns:a16="http://schemas.microsoft.com/office/drawing/2014/main" id="{4D237C05-5386-4883-B088-9DA047858CD4}"/>
              </a:ext>
            </a:extLst>
          </p:cNvPr>
          <p:cNvSpPr>
            <a:spLocks/>
          </p:cNvSpPr>
          <p:nvPr/>
        </p:nvSpPr>
        <p:spPr bwMode="auto">
          <a:xfrm>
            <a:off x="8026400" y="2160588"/>
            <a:ext cx="4100513" cy="31464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fact(n=2)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</p:txBody>
      </p:sp>
      <p:sp>
        <p:nvSpPr>
          <p:cNvPr id="83974" name="Rectangle 6">
            <a:extLst>
              <a:ext uri="{FF2B5EF4-FFF2-40B4-BE49-F238E27FC236}">
                <a16:creationId xmlns:a16="http://schemas.microsoft.com/office/drawing/2014/main" id="{68AEF8DF-B68C-4988-86FA-52592DAE9B6E}"/>
              </a:ext>
            </a:extLst>
          </p:cNvPr>
          <p:cNvSpPr>
            <a:spLocks/>
          </p:cNvSpPr>
          <p:nvPr/>
        </p:nvSpPr>
        <p:spPr bwMode="auto">
          <a:xfrm>
            <a:off x="8286750" y="3100388"/>
            <a:ext cx="3579813" cy="1266825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fact(n=1)</a:t>
            </a:r>
          </a:p>
          <a:p>
            <a:pPr lvl="1" algn="l"/>
            <a:r>
              <a:rPr lang="en-US" altLang="en-US" sz="2400"/>
              <a:t>if n == 1: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88977F9D-DC1E-454C-94E7-84A77A5F0F74}"/>
              </a:ext>
            </a:extLst>
          </p:cNvPr>
          <p:cNvSpPr>
            <a:spLocks/>
          </p:cNvSpPr>
          <p:nvPr/>
        </p:nvSpPr>
        <p:spPr bwMode="auto">
          <a:xfrm>
            <a:off x="406400" y="2743200"/>
            <a:ext cx="419100" cy="315912"/>
          </a:xfrm>
          <a:prstGeom prst="rightArrow">
            <a:avLst>
              <a:gd name="adj1" fmla="val 32000"/>
              <a:gd name="adj2" fmla="val 8752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>
            <a:extLst>
              <a:ext uri="{FF2B5EF4-FFF2-40B4-BE49-F238E27FC236}">
                <a16:creationId xmlns:a16="http://schemas.microsoft.com/office/drawing/2014/main" id="{A32ACB6C-349C-4A7C-92D4-307AF3D8C029}"/>
              </a:ext>
            </a:extLst>
          </p:cNvPr>
          <p:cNvSpPr>
            <a:spLocks/>
          </p:cNvSpPr>
          <p:nvPr/>
        </p:nvSpPr>
        <p:spPr bwMode="auto">
          <a:xfrm>
            <a:off x="7454900" y="419100"/>
            <a:ext cx="5245100" cy="6846888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fact(n=4)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A7DA219A-744C-49A3-966D-F2A77FE881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127000"/>
            <a:ext cx="5922963" cy="1292225"/>
          </a:xfrm>
        </p:spPr>
        <p:txBody>
          <a:bodyPr/>
          <a:lstStyle/>
          <a:p>
            <a:pPr algn="l"/>
            <a:r>
              <a:rPr lang="en-US" altLang="en-US" sz="4800"/>
              <a:t>Tracing Factorial</a:t>
            </a:r>
          </a:p>
        </p:txBody>
      </p:sp>
      <p:sp>
        <p:nvSpPr>
          <p:cNvPr id="84995" name="Text Box 3">
            <a:extLst>
              <a:ext uri="{FF2B5EF4-FFF2-40B4-BE49-F238E27FC236}">
                <a16:creationId xmlns:a16="http://schemas.microsoft.com/office/drawing/2014/main" id="{797D2393-E89B-4B3C-9FAB-1DC39B7D78ED}"/>
              </a:ext>
            </a:extLst>
          </p:cNvPr>
          <p:cNvSpPr txBox="1">
            <a:spLocks/>
          </p:cNvSpPr>
          <p:nvPr/>
        </p:nvSpPr>
        <p:spPr bwMode="auto">
          <a:xfrm>
            <a:off x="544513" y="2330450"/>
            <a:ext cx="62515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089C6205-BA0B-4560-A034-0B9ACE7602E4}"/>
              </a:ext>
            </a:extLst>
          </p:cNvPr>
          <p:cNvSpPr>
            <a:spLocks/>
          </p:cNvSpPr>
          <p:nvPr/>
        </p:nvSpPr>
        <p:spPr bwMode="auto">
          <a:xfrm>
            <a:off x="7696200" y="1257300"/>
            <a:ext cx="4762500" cy="4954588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fact(n=3)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id="{195F6B2D-A068-43BA-B058-AD873556A0EA}"/>
              </a:ext>
            </a:extLst>
          </p:cNvPr>
          <p:cNvSpPr>
            <a:spLocks/>
          </p:cNvSpPr>
          <p:nvPr/>
        </p:nvSpPr>
        <p:spPr bwMode="auto">
          <a:xfrm>
            <a:off x="8026400" y="2160588"/>
            <a:ext cx="4100513" cy="31464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fact(n=2)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</p:txBody>
      </p:sp>
      <p:sp>
        <p:nvSpPr>
          <p:cNvPr id="84999" name="Rectangle 7">
            <a:extLst>
              <a:ext uri="{FF2B5EF4-FFF2-40B4-BE49-F238E27FC236}">
                <a16:creationId xmlns:a16="http://schemas.microsoft.com/office/drawing/2014/main" id="{DDFE4FD5-FD44-4BB8-BFC8-2330807E8977}"/>
              </a:ext>
            </a:extLst>
          </p:cNvPr>
          <p:cNvSpPr>
            <a:spLocks/>
          </p:cNvSpPr>
          <p:nvPr/>
        </p:nvSpPr>
        <p:spPr bwMode="auto">
          <a:xfrm>
            <a:off x="8286750" y="3100388"/>
            <a:ext cx="3579813" cy="1266825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fact(n=1)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2" algn="l"/>
            <a:r>
              <a:rPr lang="en-US" altLang="en-US" sz="2400"/>
              <a:t>return 1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8FA915B6-2C16-4BFA-997C-A5A06827C794}"/>
              </a:ext>
            </a:extLst>
          </p:cNvPr>
          <p:cNvSpPr>
            <a:spLocks/>
          </p:cNvSpPr>
          <p:nvPr/>
        </p:nvSpPr>
        <p:spPr bwMode="auto">
          <a:xfrm>
            <a:off x="668337" y="3144044"/>
            <a:ext cx="419100" cy="315912"/>
          </a:xfrm>
          <a:prstGeom prst="rightArrow">
            <a:avLst>
              <a:gd name="adj1" fmla="val 32000"/>
              <a:gd name="adj2" fmla="val 8752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>
            <a:extLst>
              <a:ext uri="{FF2B5EF4-FFF2-40B4-BE49-F238E27FC236}">
                <a16:creationId xmlns:a16="http://schemas.microsoft.com/office/drawing/2014/main" id="{0C6BC3A6-53A5-4023-A5A5-B6DC5BCA1B98}"/>
              </a:ext>
            </a:extLst>
          </p:cNvPr>
          <p:cNvSpPr>
            <a:spLocks/>
          </p:cNvSpPr>
          <p:nvPr/>
        </p:nvSpPr>
        <p:spPr bwMode="auto">
          <a:xfrm>
            <a:off x="7454900" y="419100"/>
            <a:ext cx="5245100" cy="6846888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fact(n=4)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F5109AD6-5CAA-4CEF-89C1-05D60AABF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127000"/>
            <a:ext cx="5922963" cy="1292225"/>
          </a:xfrm>
        </p:spPr>
        <p:txBody>
          <a:bodyPr/>
          <a:lstStyle/>
          <a:p>
            <a:pPr algn="l"/>
            <a:r>
              <a:rPr lang="en-US" altLang="en-US" sz="4800"/>
              <a:t>Tracing Factorial</a:t>
            </a:r>
          </a:p>
        </p:txBody>
      </p:sp>
      <p:sp>
        <p:nvSpPr>
          <p:cNvPr id="86019" name="Text Box 3">
            <a:extLst>
              <a:ext uri="{FF2B5EF4-FFF2-40B4-BE49-F238E27FC236}">
                <a16:creationId xmlns:a16="http://schemas.microsoft.com/office/drawing/2014/main" id="{8FE1A8A6-6FA3-4255-BEEF-C26F45E360BA}"/>
              </a:ext>
            </a:extLst>
          </p:cNvPr>
          <p:cNvSpPr txBox="1">
            <a:spLocks/>
          </p:cNvSpPr>
          <p:nvPr/>
        </p:nvSpPr>
        <p:spPr bwMode="auto">
          <a:xfrm>
            <a:off x="544513" y="2330450"/>
            <a:ext cx="62515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A2AA7BCC-CB8B-47D4-808D-EE1E1E3A1DCE}"/>
              </a:ext>
            </a:extLst>
          </p:cNvPr>
          <p:cNvSpPr>
            <a:spLocks/>
          </p:cNvSpPr>
          <p:nvPr/>
        </p:nvSpPr>
        <p:spPr bwMode="auto">
          <a:xfrm>
            <a:off x="7696200" y="1257300"/>
            <a:ext cx="4762500" cy="4954588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fact(n=3)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</p:txBody>
      </p:sp>
      <p:sp>
        <p:nvSpPr>
          <p:cNvPr id="86022" name="Rectangle 6">
            <a:extLst>
              <a:ext uri="{FF2B5EF4-FFF2-40B4-BE49-F238E27FC236}">
                <a16:creationId xmlns:a16="http://schemas.microsoft.com/office/drawing/2014/main" id="{10F2080A-34D7-44E1-96F3-2BE30B90B0FD}"/>
              </a:ext>
            </a:extLst>
          </p:cNvPr>
          <p:cNvSpPr>
            <a:spLocks/>
          </p:cNvSpPr>
          <p:nvPr/>
        </p:nvSpPr>
        <p:spPr bwMode="auto">
          <a:xfrm>
            <a:off x="8026400" y="2160588"/>
            <a:ext cx="4100513" cy="3146425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fact(n=2)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r>
              <a:rPr lang="en-US" altLang="en-US" sz="2400"/>
              <a:t>p = 1</a:t>
            </a:r>
          </a:p>
        </p:txBody>
      </p:sp>
      <p:sp>
        <p:nvSpPr>
          <p:cNvPr id="86023" name="Rectangle 7">
            <a:extLst>
              <a:ext uri="{FF2B5EF4-FFF2-40B4-BE49-F238E27FC236}">
                <a16:creationId xmlns:a16="http://schemas.microsoft.com/office/drawing/2014/main" id="{C8E69BB7-F4A0-4DE7-B6E6-2B3B7A4E695B}"/>
              </a:ext>
            </a:extLst>
          </p:cNvPr>
          <p:cNvSpPr>
            <a:spLocks/>
          </p:cNvSpPr>
          <p:nvPr/>
        </p:nvSpPr>
        <p:spPr bwMode="auto">
          <a:xfrm>
            <a:off x="8286750" y="3100388"/>
            <a:ext cx="3579813" cy="12668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fact(n=1)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2" algn="l"/>
            <a:r>
              <a:rPr lang="en-US" altLang="en-US" sz="2400"/>
              <a:t>return 1</a:t>
            </a:r>
          </a:p>
        </p:txBody>
      </p:sp>
      <p:sp>
        <p:nvSpPr>
          <p:cNvPr id="86024" name="AutoShape 8">
            <a:extLst>
              <a:ext uri="{FF2B5EF4-FFF2-40B4-BE49-F238E27FC236}">
                <a16:creationId xmlns:a16="http://schemas.microsoft.com/office/drawing/2014/main" id="{C48336DD-7F9A-4636-A0FD-C4010B4CD0FA}"/>
              </a:ext>
            </a:extLst>
          </p:cNvPr>
          <p:cNvSpPr>
            <a:spLocks/>
          </p:cNvSpPr>
          <p:nvPr/>
        </p:nvSpPr>
        <p:spPr bwMode="auto">
          <a:xfrm>
            <a:off x="9367838" y="4324350"/>
            <a:ext cx="446087" cy="322263"/>
          </a:xfrm>
          <a:custGeom>
            <a:avLst/>
            <a:gdLst>
              <a:gd name="T0" fmla="*/ 10280 w 20560"/>
              <a:gd name="T1" fmla="*/ 10710 h 21421"/>
              <a:gd name="T2" fmla="*/ 10280 w 20560"/>
              <a:gd name="T3" fmla="*/ 10710 h 21421"/>
              <a:gd name="T4" fmla="*/ 10280 w 20560"/>
              <a:gd name="T5" fmla="*/ 10710 h 21421"/>
              <a:gd name="T6" fmla="*/ 10280 w 20560"/>
              <a:gd name="T7" fmla="*/ 10710 h 21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560" h="21421">
                <a:moveTo>
                  <a:pt x="0" y="21417"/>
                </a:moveTo>
                <a:cubicBezTo>
                  <a:pt x="14790" y="21600"/>
                  <a:pt x="21600" y="14461"/>
                  <a:pt x="20431" y="0"/>
                </a:cubicBezTo>
              </a:path>
            </a:pathLst>
          </a:custGeom>
          <a:noFill/>
          <a:ln w="38100" cap="flat" cmpd="sng">
            <a:solidFill>
              <a:srgbClr val="C82506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FC365372-85A0-4BA7-AD6A-9867F2D887E6}"/>
              </a:ext>
            </a:extLst>
          </p:cNvPr>
          <p:cNvSpPr>
            <a:spLocks/>
          </p:cNvSpPr>
          <p:nvPr/>
        </p:nvSpPr>
        <p:spPr bwMode="auto">
          <a:xfrm>
            <a:off x="334963" y="3575844"/>
            <a:ext cx="419100" cy="315912"/>
          </a:xfrm>
          <a:prstGeom prst="rightArrow">
            <a:avLst>
              <a:gd name="adj1" fmla="val 32000"/>
              <a:gd name="adj2" fmla="val 8752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1E3C9C97-E7A5-44E8-91D5-DB5F5B8286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2500" y="2255838"/>
            <a:ext cx="11099800" cy="5989637"/>
          </a:xfrm>
        </p:spPr>
        <p:txBody>
          <a:bodyPr anchor="t"/>
          <a:lstStyle/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2600" b="1" i="1" dirty="0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Hofstadter's Law</a:t>
            </a:r>
            <a:r>
              <a:rPr lang="en-US" altLang="en-US" sz="2600" i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: “It always takes longer than you expect, even when you take into account </a:t>
            </a:r>
            <a:r>
              <a:rPr lang="en-US" altLang="en-US" sz="2600" b="1" i="1" dirty="0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Hofstadter's Law</a:t>
            </a:r>
            <a:r>
              <a:rPr lang="en-US" altLang="en-US" sz="2600" i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.”</a:t>
            </a:r>
          </a:p>
          <a:p>
            <a:pPr marL="0" indent="0" algn="ctr">
              <a:spcBef>
                <a:spcPts val="3600"/>
              </a:spcBef>
              <a:buSzTx/>
              <a:buFontTx/>
              <a:buNone/>
            </a:pPr>
            <a:r>
              <a:rPr lang="en-US" altLang="en-US" sz="2000" dirty="0"/>
              <a:t>(From Gödel, Escher, Bach)</a:t>
            </a:r>
            <a:endParaRPr lang="en-US" altLang="en-US" sz="2600" i="1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17DE05AD-2D94-45A5-8C5E-0B4189F98070}"/>
              </a:ext>
            </a:extLst>
          </p:cNvPr>
          <p:cNvSpPr txBox="1">
            <a:spLocks/>
          </p:cNvSpPr>
          <p:nvPr/>
        </p:nvSpPr>
        <p:spPr bwMode="auto">
          <a:xfrm>
            <a:off x="5129213" y="8151813"/>
            <a:ext cx="2744787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1000"/>
              <a:t>https://en.wikipedia.org/wiki/Circular_definition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0F16000-8EDD-4D68-8124-D8906466A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254000"/>
            <a:ext cx="11099800" cy="1423988"/>
          </a:xfrm>
        </p:spPr>
        <p:txBody>
          <a:bodyPr/>
          <a:lstStyle/>
          <a:p>
            <a:pPr algn="l" defTabSz="530225"/>
            <a:r>
              <a:rPr lang="en-US" altLang="en-US" sz="4300"/>
              <a:t>Goal: use self-reference is a meaningful way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FA909915-286B-46E9-9A9B-4930D652FB10}"/>
              </a:ext>
            </a:extLst>
          </p:cNvPr>
          <p:cNvSpPr txBox="1">
            <a:spLocks/>
          </p:cNvSpPr>
          <p:nvPr/>
        </p:nvSpPr>
        <p:spPr bwMode="auto">
          <a:xfrm>
            <a:off x="4040580" y="4343400"/>
            <a:ext cx="4922052" cy="502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600" dirty="0"/>
              <a:t>good advice for CS  assignments!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9DC705-D3C0-487A-8C32-30CDBFA44128}"/>
              </a:ext>
            </a:extLst>
          </p:cNvPr>
          <p:cNvSpPr txBox="1"/>
          <p:nvPr/>
        </p:nvSpPr>
        <p:spPr>
          <a:xfrm>
            <a:off x="952500" y="6056501"/>
            <a:ext cx="1109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“Dialectical Materialism </a:t>
            </a:r>
            <a:r>
              <a:rPr lang="en-US" sz="2400" dirty="0"/>
              <a:t>is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materialism</a:t>
            </a:r>
            <a:r>
              <a:rPr lang="en-US" sz="2400" dirty="0"/>
              <a:t> that involves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dialectic.”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sz="2000" dirty="0"/>
              <a:t>“The Marxist theory (adopted as the official philosophy of the Soviet communists) that political and historical events result from the conflict of social forces and are interpretable as a series of contradictions and their solutions. The conflict is believed to be caused by material needs.”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22396"/>
      </p:ext>
    </p:extLst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F6CBDAF1-9093-497E-AF20-29CA7ECE3EC3}"/>
              </a:ext>
            </a:extLst>
          </p:cNvPr>
          <p:cNvSpPr>
            <a:spLocks/>
          </p:cNvSpPr>
          <p:nvPr/>
        </p:nvSpPr>
        <p:spPr bwMode="auto">
          <a:xfrm>
            <a:off x="7454900" y="419100"/>
            <a:ext cx="5245100" cy="6846888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fact(n=4)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B884114D-10F2-483A-A4E3-1B2C203F18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127000"/>
            <a:ext cx="5922963" cy="1292225"/>
          </a:xfrm>
        </p:spPr>
        <p:txBody>
          <a:bodyPr/>
          <a:lstStyle/>
          <a:p>
            <a:pPr algn="l"/>
            <a:r>
              <a:rPr lang="en-US" altLang="en-US" sz="4800"/>
              <a:t>Tracing Factorial</a:t>
            </a:r>
          </a:p>
        </p:txBody>
      </p:sp>
      <p:sp>
        <p:nvSpPr>
          <p:cNvPr id="87043" name="Text Box 3">
            <a:extLst>
              <a:ext uri="{FF2B5EF4-FFF2-40B4-BE49-F238E27FC236}">
                <a16:creationId xmlns:a16="http://schemas.microsoft.com/office/drawing/2014/main" id="{F121EC61-5646-4C64-B188-053DE1EE3ACB}"/>
              </a:ext>
            </a:extLst>
          </p:cNvPr>
          <p:cNvSpPr txBox="1">
            <a:spLocks/>
          </p:cNvSpPr>
          <p:nvPr/>
        </p:nvSpPr>
        <p:spPr bwMode="auto">
          <a:xfrm>
            <a:off x="544513" y="2330450"/>
            <a:ext cx="62515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8CCCFEA5-1BDB-4F53-8105-94ADADBBE877}"/>
              </a:ext>
            </a:extLst>
          </p:cNvPr>
          <p:cNvSpPr>
            <a:spLocks/>
          </p:cNvSpPr>
          <p:nvPr/>
        </p:nvSpPr>
        <p:spPr bwMode="auto">
          <a:xfrm>
            <a:off x="7696200" y="1257300"/>
            <a:ext cx="4762500" cy="4954588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fact(n=3)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EF4B4CAA-EC06-4C42-81CD-15481AFBACCE}"/>
              </a:ext>
            </a:extLst>
          </p:cNvPr>
          <p:cNvSpPr>
            <a:spLocks/>
          </p:cNvSpPr>
          <p:nvPr/>
        </p:nvSpPr>
        <p:spPr bwMode="auto">
          <a:xfrm>
            <a:off x="8026400" y="2160588"/>
            <a:ext cx="4100513" cy="3146425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fact(n=2)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r>
              <a:rPr lang="en-US" altLang="en-US" sz="2400"/>
              <a:t>p = 1</a:t>
            </a:r>
          </a:p>
          <a:p>
            <a:pPr lvl="1" algn="l"/>
            <a:r>
              <a:rPr lang="en-US" altLang="en-US" sz="2400"/>
              <a:t>return 2</a:t>
            </a:r>
          </a:p>
        </p:txBody>
      </p:sp>
      <p:sp>
        <p:nvSpPr>
          <p:cNvPr id="87046" name="Rectangle 6">
            <a:extLst>
              <a:ext uri="{FF2B5EF4-FFF2-40B4-BE49-F238E27FC236}">
                <a16:creationId xmlns:a16="http://schemas.microsoft.com/office/drawing/2014/main" id="{BE61D374-4074-4988-AFD3-0A430E7D937A}"/>
              </a:ext>
            </a:extLst>
          </p:cNvPr>
          <p:cNvSpPr>
            <a:spLocks/>
          </p:cNvSpPr>
          <p:nvPr/>
        </p:nvSpPr>
        <p:spPr bwMode="auto">
          <a:xfrm>
            <a:off x="8286750" y="3100388"/>
            <a:ext cx="3579813" cy="12668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fact(n=1)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2" algn="l"/>
            <a:r>
              <a:rPr lang="en-US" altLang="en-US" sz="2400"/>
              <a:t>return 1</a:t>
            </a:r>
          </a:p>
        </p:txBody>
      </p:sp>
      <p:sp>
        <p:nvSpPr>
          <p:cNvPr id="87047" name="AutoShape 7">
            <a:extLst>
              <a:ext uri="{FF2B5EF4-FFF2-40B4-BE49-F238E27FC236}">
                <a16:creationId xmlns:a16="http://schemas.microsoft.com/office/drawing/2014/main" id="{8041A5E3-148A-4594-9CCA-26BE75C6D250}"/>
              </a:ext>
            </a:extLst>
          </p:cNvPr>
          <p:cNvSpPr>
            <a:spLocks/>
          </p:cNvSpPr>
          <p:nvPr/>
        </p:nvSpPr>
        <p:spPr bwMode="auto">
          <a:xfrm>
            <a:off x="9367838" y="4324350"/>
            <a:ext cx="446087" cy="322263"/>
          </a:xfrm>
          <a:custGeom>
            <a:avLst/>
            <a:gdLst>
              <a:gd name="T0" fmla="*/ 10280 w 20560"/>
              <a:gd name="T1" fmla="*/ 10710 h 21421"/>
              <a:gd name="T2" fmla="*/ 10280 w 20560"/>
              <a:gd name="T3" fmla="*/ 10710 h 21421"/>
              <a:gd name="T4" fmla="*/ 10280 w 20560"/>
              <a:gd name="T5" fmla="*/ 10710 h 21421"/>
              <a:gd name="T6" fmla="*/ 10280 w 20560"/>
              <a:gd name="T7" fmla="*/ 10710 h 21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560" h="21421">
                <a:moveTo>
                  <a:pt x="0" y="21417"/>
                </a:moveTo>
                <a:cubicBezTo>
                  <a:pt x="14790" y="21600"/>
                  <a:pt x="21600" y="14461"/>
                  <a:pt x="20431" y="0"/>
                </a:cubicBezTo>
              </a:path>
            </a:pathLst>
          </a:custGeom>
          <a:noFill/>
          <a:ln w="38100" cap="flat" cmpd="sng">
            <a:solidFill>
              <a:srgbClr val="C82506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A2ADEC6A-1DE9-4273-B2A4-64CF73E88FCD}"/>
              </a:ext>
            </a:extLst>
          </p:cNvPr>
          <p:cNvSpPr>
            <a:spLocks/>
          </p:cNvSpPr>
          <p:nvPr/>
        </p:nvSpPr>
        <p:spPr bwMode="auto">
          <a:xfrm>
            <a:off x="334963" y="3943783"/>
            <a:ext cx="419100" cy="315912"/>
          </a:xfrm>
          <a:prstGeom prst="rightArrow">
            <a:avLst>
              <a:gd name="adj1" fmla="val 32000"/>
              <a:gd name="adj2" fmla="val 8752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>
            <a:extLst>
              <a:ext uri="{FF2B5EF4-FFF2-40B4-BE49-F238E27FC236}">
                <a16:creationId xmlns:a16="http://schemas.microsoft.com/office/drawing/2014/main" id="{2EACE9B8-FCB9-4D28-8F6A-258CDB88986F}"/>
              </a:ext>
            </a:extLst>
          </p:cNvPr>
          <p:cNvSpPr>
            <a:spLocks/>
          </p:cNvSpPr>
          <p:nvPr/>
        </p:nvSpPr>
        <p:spPr bwMode="auto">
          <a:xfrm>
            <a:off x="7454900" y="419100"/>
            <a:ext cx="5245100" cy="6846888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fact(n=4)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44A2A88F-30CA-4B5C-8A68-0C687BCB5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127000"/>
            <a:ext cx="5922963" cy="1292225"/>
          </a:xfrm>
        </p:spPr>
        <p:txBody>
          <a:bodyPr/>
          <a:lstStyle/>
          <a:p>
            <a:pPr algn="l"/>
            <a:r>
              <a:rPr lang="en-US" altLang="en-US" sz="4800"/>
              <a:t>Tracing Factorial</a:t>
            </a:r>
          </a:p>
        </p:txBody>
      </p:sp>
      <p:sp>
        <p:nvSpPr>
          <p:cNvPr id="88067" name="Text Box 3">
            <a:extLst>
              <a:ext uri="{FF2B5EF4-FFF2-40B4-BE49-F238E27FC236}">
                <a16:creationId xmlns:a16="http://schemas.microsoft.com/office/drawing/2014/main" id="{C3B7EAEA-F699-499B-9064-66A8C2074505}"/>
              </a:ext>
            </a:extLst>
          </p:cNvPr>
          <p:cNvSpPr txBox="1">
            <a:spLocks/>
          </p:cNvSpPr>
          <p:nvPr/>
        </p:nvSpPr>
        <p:spPr bwMode="auto">
          <a:xfrm>
            <a:off x="544513" y="2330450"/>
            <a:ext cx="62515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7921AAB4-672A-4DE9-80A6-79A8603DB063}"/>
              </a:ext>
            </a:extLst>
          </p:cNvPr>
          <p:cNvSpPr>
            <a:spLocks/>
          </p:cNvSpPr>
          <p:nvPr/>
        </p:nvSpPr>
        <p:spPr bwMode="auto">
          <a:xfrm>
            <a:off x="7696200" y="1257300"/>
            <a:ext cx="4762500" cy="4954588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fact(n=3)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r>
              <a:rPr lang="en-US" altLang="en-US" sz="2400"/>
              <a:t>p = 2</a:t>
            </a:r>
          </a:p>
        </p:txBody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id="{A9BA8D83-C213-40FE-BB27-B4EDF636A343}"/>
              </a:ext>
            </a:extLst>
          </p:cNvPr>
          <p:cNvSpPr>
            <a:spLocks/>
          </p:cNvSpPr>
          <p:nvPr/>
        </p:nvSpPr>
        <p:spPr bwMode="auto">
          <a:xfrm>
            <a:off x="8026400" y="2160588"/>
            <a:ext cx="4100513" cy="31464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fact(n=2)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r>
              <a:rPr lang="en-US" altLang="en-US" sz="2400"/>
              <a:t>p = 1</a:t>
            </a:r>
          </a:p>
          <a:p>
            <a:pPr lvl="1" algn="l"/>
            <a:r>
              <a:rPr lang="en-US" altLang="en-US" sz="2400"/>
              <a:t>return 2</a:t>
            </a:r>
          </a:p>
        </p:txBody>
      </p:sp>
      <p:sp>
        <p:nvSpPr>
          <p:cNvPr id="88070" name="Rectangle 6">
            <a:extLst>
              <a:ext uri="{FF2B5EF4-FFF2-40B4-BE49-F238E27FC236}">
                <a16:creationId xmlns:a16="http://schemas.microsoft.com/office/drawing/2014/main" id="{B76A1BC9-1FF4-4255-ACE9-068291D727C7}"/>
              </a:ext>
            </a:extLst>
          </p:cNvPr>
          <p:cNvSpPr>
            <a:spLocks/>
          </p:cNvSpPr>
          <p:nvPr/>
        </p:nvSpPr>
        <p:spPr bwMode="auto">
          <a:xfrm>
            <a:off x="8286750" y="3100388"/>
            <a:ext cx="3579813" cy="12668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fact(n=1)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2" algn="l"/>
            <a:r>
              <a:rPr lang="en-US" altLang="en-US" sz="2400"/>
              <a:t>return 1</a:t>
            </a:r>
          </a:p>
        </p:txBody>
      </p:sp>
      <p:sp>
        <p:nvSpPr>
          <p:cNvPr id="88071" name="AutoShape 7">
            <a:extLst>
              <a:ext uri="{FF2B5EF4-FFF2-40B4-BE49-F238E27FC236}">
                <a16:creationId xmlns:a16="http://schemas.microsoft.com/office/drawing/2014/main" id="{918423FD-A6E0-4E2E-8B9E-401344268270}"/>
              </a:ext>
            </a:extLst>
          </p:cNvPr>
          <p:cNvSpPr>
            <a:spLocks/>
          </p:cNvSpPr>
          <p:nvPr/>
        </p:nvSpPr>
        <p:spPr bwMode="auto">
          <a:xfrm>
            <a:off x="9367838" y="4324350"/>
            <a:ext cx="446087" cy="322263"/>
          </a:xfrm>
          <a:custGeom>
            <a:avLst/>
            <a:gdLst>
              <a:gd name="T0" fmla="*/ 10280 w 20560"/>
              <a:gd name="T1" fmla="*/ 10710 h 21421"/>
              <a:gd name="T2" fmla="*/ 10280 w 20560"/>
              <a:gd name="T3" fmla="*/ 10710 h 21421"/>
              <a:gd name="T4" fmla="*/ 10280 w 20560"/>
              <a:gd name="T5" fmla="*/ 10710 h 21421"/>
              <a:gd name="T6" fmla="*/ 10280 w 20560"/>
              <a:gd name="T7" fmla="*/ 10710 h 21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560" h="21421">
                <a:moveTo>
                  <a:pt x="0" y="21417"/>
                </a:moveTo>
                <a:cubicBezTo>
                  <a:pt x="14790" y="21600"/>
                  <a:pt x="21600" y="14461"/>
                  <a:pt x="20431" y="0"/>
                </a:cubicBezTo>
              </a:path>
            </a:pathLst>
          </a:custGeom>
          <a:noFill/>
          <a:ln w="38100" cap="flat" cmpd="sng">
            <a:solidFill>
              <a:srgbClr val="C82506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2" name="AutoShape 8">
            <a:extLst>
              <a:ext uri="{FF2B5EF4-FFF2-40B4-BE49-F238E27FC236}">
                <a16:creationId xmlns:a16="http://schemas.microsoft.com/office/drawing/2014/main" id="{835598AC-4C30-4CB0-922C-D5EE99A040C9}"/>
              </a:ext>
            </a:extLst>
          </p:cNvPr>
          <p:cNvSpPr>
            <a:spLocks/>
          </p:cNvSpPr>
          <p:nvPr/>
        </p:nvSpPr>
        <p:spPr bwMode="auto">
          <a:xfrm>
            <a:off x="8847138" y="5226050"/>
            <a:ext cx="446087" cy="322263"/>
          </a:xfrm>
          <a:custGeom>
            <a:avLst/>
            <a:gdLst>
              <a:gd name="T0" fmla="*/ 10280 w 20560"/>
              <a:gd name="T1" fmla="*/ 10710 h 21421"/>
              <a:gd name="T2" fmla="*/ 10280 w 20560"/>
              <a:gd name="T3" fmla="*/ 10710 h 21421"/>
              <a:gd name="T4" fmla="*/ 10280 w 20560"/>
              <a:gd name="T5" fmla="*/ 10710 h 21421"/>
              <a:gd name="T6" fmla="*/ 10280 w 20560"/>
              <a:gd name="T7" fmla="*/ 10710 h 21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560" h="21421">
                <a:moveTo>
                  <a:pt x="0" y="21417"/>
                </a:moveTo>
                <a:cubicBezTo>
                  <a:pt x="14790" y="21600"/>
                  <a:pt x="21600" y="14461"/>
                  <a:pt x="20431" y="0"/>
                </a:cubicBezTo>
              </a:path>
            </a:pathLst>
          </a:custGeom>
          <a:noFill/>
          <a:ln w="38100" cap="flat" cmpd="sng">
            <a:solidFill>
              <a:srgbClr val="C82506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34030471-361E-4867-9FD7-CFC1DEA769AF}"/>
              </a:ext>
            </a:extLst>
          </p:cNvPr>
          <p:cNvSpPr>
            <a:spLocks/>
          </p:cNvSpPr>
          <p:nvPr/>
        </p:nvSpPr>
        <p:spPr bwMode="auto">
          <a:xfrm>
            <a:off x="334963" y="3575844"/>
            <a:ext cx="419100" cy="315912"/>
          </a:xfrm>
          <a:prstGeom prst="rightArrow">
            <a:avLst>
              <a:gd name="adj1" fmla="val 32000"/>
              <a:gd name="adj2" fmla="val 8752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>
            <a:extLst>
              <a:ext uri="{FF2B5EF4-FFF2-40B4-BE49-F238E27FC236}">
                <a16:creationId xmlns:a16="http://schemas.microsoft.com/office/drawing/2014/main" id="{55D35F11-3819-484C-BC1F-78A5576A2B95}"/>
              </a:ext>
            </a:extLst>
          </p:cNvPr>
          <p:cNvSpPr>
            <a:spLocks/>
          </p:cNvSpPr>
          <p:nvPr/>
        </p:nvSpPr>
        <p:spPr bwMode="auto">
          <a:xfrm>
            <a:off x="7454900" y="419100"/>
            <a:ext cx="5245100" cy="6846888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fact(n=4)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EE913E23-F569-4FDE-B3AA-184AF18ED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127000"/>
            <a:ext cx="5922963" cy="1292225"/>
          </a:xfrm>
        </p:spPr>
        <p:txBody>
          <a:bodyPr/>
          <a:lstStyle/>
          <a:p>
            <a:pPr algn="l"/>
            <a:r>
              <a:rPr lang="en-US" altLang="en-US" sz="4800"/>
              <a:t>Tracing Factorial</a:t>
            </a:r>
          </a:p>
        </p:txBody>
      </p:sp>
      <p:sp>
        <p:nvSpPr>
          <p:cNvPr id="89091" name="Text Box 3">
            <a:extLst>
              <a:ext uri="{FF2B5EF4-FFF2-40B4-BE49-F238E27FC236}">
                <a16:creationId xmlns:a16="http://schemas.microsoft.com/office/drawing/2014/main" id="{0A436FD3-2A03-4DE7-985B-CD2437AE20A9}"/>
              </a:ext>
            </a:extLst>
          </p:cNvPr>
          <p:cNvSpPr txBox="1">
            <a:spLocks/>
          </p:cNvSpPr>
          <p:nvPr/>
        </p:nvSpPr>
        <p:spPr bwMode="auto">
          <a:xfrm>
            <a:off x="544513" y="2330450"/>
            <a:ext cx="62515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id="{27BE3D76-0C7D-4F44-AB3D-31CE29BDA60D}"/>
              </a:ext>
            </a:extLst>
          </p:cNvPr>
          <p:cNvSpPr>
            <a:spLocks/>
          </p:cNvSpPr>
          <p:nvPr/>
        </p:nvSpPr>
        <p:spPr bwMode="auto">
          <a:xfrm>
            <a:off x="7696200" y="1257300"/>
            <a:ext cx="4762500" cy="4954588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fact(n=3)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r>
              <a:rPr lang="en-US" altLang="en-US" sz="2400"/>
              <a:t>p = 2</a:t>
            </a:r>
          </a:p>
          <a:p>
            <a:pPr lvl="1" algn="l"/>
            <a:r>
              <a:rPr lang="en-US" altLang="en-US" sz="2400"/>
              <a:t>return 6</a:t>
            </a:r>
          </a:p>
        </p:txBody>
      </p:sp>
      <p:sp>
        <p:nvSpPr>
          <p:cNvPr id="89093" name="Rectangle 5">
            <a:extLst>
              <a:ext uri="{FF2B5EF4-FFF2-40B4-BE49-F238E27FC236}">
                <a16:creationId xmlns:a16="http://schemas.microsoft.com/office/drawing/2014/main" id="{5B1D9966-1DD6-49BA-9469-730B9746E552}"/>
              </a:ext>
            </a:extLst>
          </p:cNvPr>
          <p:cNvSpPr>
            <a:spLocks/>
          </p:cNvSpPr>
          <p:nvPr/>
        </p:nvSpPr>
        <p:spPr bwMode="auto">
          <a:xfrm>
            <a:off x="8026400" y="2160588"/>
            <a:ext cx="4100513" cy="31464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fact(n=2)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r>
              <a:rPr lang="en-US" altLang="en-US" sz="2400"/>
              <a:t>p = 1</a:t>
            </a:r>
          </a:p>
          <a:p>
            <a:pPr lvl="1" algn="l"/>
            <a:r>
              <a:rPr lang="en-US" altLang="en-US" sz="2400"/>
              <a:t>return 2</a:t>
            </a:r>
          </a:p>
        </p:txBody>
      </p:sp>
      <p:sp>
        <p:nvSpPr>
          <p:cNvPr id="89094" name="Rectangle 6">
            <a:extLst>
              <a:ext uri="{FF2B5EF4-FFF2-40B4-BE49-F238E27FC236}">
                <a16:creationId xmlns:a16="http://schemas.microsoft.com/office/drawing/2014/main" id="{1CFF394F-E1CE-4C0D-A497-F601D5535270}"/>
              </a:ext>
            </a:extLst>
          </p:cNvPr>
          <p:cNvSpPr>
            <a:spLocks/>
          </p:cNvSpPr>
          <p:nvPr/>
        </p:nvSpPr>
        <p:spPr bwMode="auto">
          <a:xfrm>
            <a:off x="8286750" y="3100388"/>
            <a:ext cx="3579813" cy="12668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fact(n=1)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2" algn="l"/>
            <a:r>
              <a:rPr lang="en-US" altLang="en-US" sz="2400"/>
              <a:t>return 1</a:t>
            </a:r>
          </a:p>
        </p:txBody>
      </p:sp>
      <p:sp>
        <p:nvSpPr>
          <p:cNvPr id="89095" name="AutoShape 7">
            <a:extLst>
              <a:ext uri="{FF2B5EF4-FFF2-40B4-BE49-F238E27FC236}">
                <a16:creationId xmlns:a16="http://schemas.microsoft.com/office/drawing/2014/main" id="{8A8DC13E-2763-4FF7-9DB3-0A73BADA8854}"/>
              </a:ext>
            </a:extLst>
          </p:cNvPr>
          <p:cNvSpPr>
            <a:spLocks/>
          </p:cNvSpPr>
          <p:nvPr/>
        </p:nvSpPr>
        <p:spPr bwMode="auto">
          <a:xfrm>
            <a:off x="9367838" y="4324350"/>
            <a:ext cx="446087" cy="322263"/>
          </a:xfrm>
          <a:custGeom>
            <a:avLst/>
            <a:gdLst>
              <a:gd name="T0" fmla="*/ 10280 w 20560"/>
              <a:gd name="T1" fmla="*/ 10710 h 21421"/>
              <a:gd name="T2" fmla="*/ 10280 w 20560"/>
              <a:gd name="T3" fmla="*/ 10710 h 21421"/>
              <a:gd name="T4" fmla="*/ 10280 w 20560"/>
              <a:gd name="T5" fmla="*/ 10710 h 21421"/>
              <a:gd name="T6" fmla="*/ 10280 w 20560"/>
              <a:gd name="T7" fmla="*/ 10710 h 21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560" h="21421">
                <a:moveTo>
                  <a:pt x="0" y="21417"/>
                </a:moveTo>
                <a:cubicBezTo>
                  <a:pt x="14790" y="21600"/>
                  <a:pt x="21600" y="14461"/>
                  <a:pt x="20431" y="0"/>
                </a:cubicBezTo>
              </a:path>
            </a:pathLst>
          </a:custGeom>
          <a:noFill/>
          <a:ln w="38100" cap="flat" cmpd="sng">
            <a:solidFill>
              <a:srgbClr val="C82506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6" name="AutoShape 8">
            <a:extLst>
              <a:ext uri="{FF2B5EF4-FFF2-40B4-BE49-F238E27FC236}">
                <a16:creationId xmlns:a16="http://schemas.microsoft.com/office/drawing/2014/main" id="{D1A60C12-1DD5-428C-8CA3-2C8FFCEA56C2}"/>
              </a:ext>
            </a:extLst>
          </p:cNvPr>
          <p:cNvSpPr>
            <a:spLocks/>
          </p:cNvSpPr>
          <p:nvPr/>
        </p:nvSpPr>
        <p:spPr bwMode="auto">
          <a:xfrm>
            <a:off x="8847138" y="5226050"/>
            <a:ext cx="446087" cy="322263"/>
          </a:xfrm>
          <a:custGeom>
            <a:avLst/>
            <a:gdLst>
              <a:gd name="T0" fmla="*/ 10280 w 20560"/>
              <a:gd name="T1" fmla="*/ 10710 h 21421"/>
              <a:gd name="T2" fmla="*/ 10280 w 20560"/>
              <a:gd name="T3" fmla="*/ 10710 h 21421"/>
              <a:gd name="T4" fmla="*/ 10280 w 20560"/>
              <a:gd name="T5" fmla="*/ 10710 h 21421"/>
              <a:gd name="T6" fmla="*/ 10280 w 20560"/>
              <a:gd name="T7" fmla="*/ 10710 h 21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560" h="21421">
                <a:moveTo>
                  <a:pt x="0" y="21417"/>
                </a:moveTo>
                <a:cubicBezTo>
                  <a:pt x="14790" y="21600"/>
                  <a:pt x="21600" y="14461"/>
                  <a:pt x="20431" y="0"/>
                </a:cubicBezTo>
              </a:path>
            </a:pathLst>
          </a:custGeom>
          <a:noFill/>
          <a:ln w="38100" cap="flat" cmpd="sng">
            <a:solidFill>
              <a:srgbClr val="C82506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F6213EC2-B311-4376-A16E-3E75E6F4A251}"/>
              </a:ext>
            </a:extLst>
          </p:cNvPr>
          <p:cNvSpPr>
            <a:spLocks/>
          </p:cNvSpPr>
          <p:nvPr/>
        </p:nvSpPr>
        <p:spPr bwMode="auto">
          <a:xfrm>
            <a:off x="334963" y="3943783"/>
            <a:ext cx="419100" cy="315912"/>
          </a:xfrm>
          <a:prstGeom prst="rightArrow">
            <a:avLst>
              <a:gd name="adj1" fmla="val 32000"/>
              <a:gd name="adj2" fmla="val 8752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>
            <a:extLst>
              <a:ext uri="{FF2B5EF4-FFF2-40B4-BE49-F238E27FC236}">
                <a16:creationId xmlns:a16="http://schemas.microsoft.com/office/drawing/2014/main" id="{95666F24-24E8-45A1-9602-70250DD09D60}"/>
              </a:ext>
            </a:extLst>
          </p:cNvPr>
          <p:cNvSpPr>
            <a:spLocks/>
          </p:cNvSpPr>
          <p:nvPr/>
        </p:nvSpPr>
        <p:spPr bwMode="auto">
          <a:xfrm>
            <a:off x="7454900" y="419100"/>
            <a:ext cx="5245100" cy="6846888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fact(n=4)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r>
              <a:rPr lang="en-US" altLang="en-US" sz="2400"/>
              <a:t>p = 6</a:t>
            </a:r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12654293-6F5E-47D5-88E2-ACAFEE7BE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127000"/>
            <a:ext cx="5922963" cy="1292225"/>
          </a:xfrm>
        </p:spPr>
        <p:txBody>
          <a:bodyPr/>
          <a:lstStyle/>
          <a:p>
            <a:pPr algn="l"/>
            <a:r>
              <a:rPr lang="en-US" altLang="en-US" sz="4800"/>
              <a:t>Tracing Factorial</a:t>
            </a:r>
          </a:p>
        </p:txBody>
      </p:sp>
      <p:sp>
        <p:nvSpPr>
          <p:cNvPr id="90115" name="Text Box 3">
            <a:extLst>
              <a:ext uri="{FF2B5EF4-FFF2-40B4-BE49-F238E27FC236}">
                <a16:creationId xmlns:a16="http://schemas.microsoft.com/office/drawing/2014/main" id="{2F2180B3-39FE-4DEE-9517-A6738F07E5D6}"/>
              </a:ext>
            </a:extLst>
          </p:cNvPr>
          <p:cNvSpPr txBox="1">
            <a:spLocks/>
          </p:cNvSpPr>
          <p:nvPr/>
        </p:nvSpPr>
        <p:spPr bwMode="auto">
          <a:xfrm>
            <a:off x="544513" y="2330450"/>
            <a:ext cx="62515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90116" name="Rectangle 4">
            <a:extLst>
              <a:ext uri="{FF2B5EF4-FFF2-40B4-BE49-F238E27FC236}">
                <a16:creationId xmlns:a16="http://schemas.microsoft.com/office/drawing/2014/main" id="{A8597B12-04BE-43F8-8B55-0C3FB36BAFC0}"/>
              </a:ext>
            </a:extLst>
          </p:cNvPr>
          <p:cNvSpPr>
            <a:spLocks/>
          </p:cNvSpPr>
          <p:nvPr/>
        </p:nvSpPr>
        <p:spPr bwMode="auto">
          <a:xfrm>
            <a:off x="7696200" y="1257300"/>
            <a:ext cx="4762500" cy="4954588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fact(n=3)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r>
              <a:rPr lang="en-US" altLang="en-US" sz="2400"/>
              <a:t>p = 2</a:t>
            </a:r>
          </a:p>
          <a:p>
            <a:pPr lvl="1" algn="l"/>
            <a:r>
              <a:rPr lang="en-US" altLang="en-US" sz="2400"/>
              <a:t>return 6</a:t>
            </a:r>
          </a:p>
        </p:txBody>
      </p:sp>
      <p:sp>
        <p:nvSpPr>
          <p:cNvPr id="90117" name="Rectangle 5">
            <a:extLst>
              <a:ext uri="{FF2B5EF4-FFF2-40B4-BE49-F238E27FC236}">
                <a16:creationId xmlns:a16="http://schemas.microsoft.com/office/drawing/2014/main" id="{E9C6D7DF-6CF1-436C-B01F-2340E77BB937}"/>
              </a:ext>
            </a:extLst>
          </p:cNvPr>
          <p:cNvSpPr>
            <a:spLocks/>
          </p:cNvSpPr>
          <p:nvPr/>
        </p:nvSpPr>
        <p:spPr bwMode="auto">
          <a:xfrm>
            <a:off x="8026400" y="2160588"/>
            <a:ext cx="4100513" cy="31464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fact(n=2)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r>
              <a:rPr lang="en-US" altLang="en-US" sz="2400"/>
              <a:t>p = 1</a:t>
            </a:r>
          </a:p>
          <a:p>
            <a:pPr lvl="1" algn="l"/>
            <a:r>
              <a:rPr lang="en-US" altLang="en-US" sz="2400"/>
              <a:t>return 2</a:t>
            </a:r>
          </a:p>
        </p:txBody>
      </p:sp>
      <p:sp>
        <p:nvSpPr>
          <p:cNvPr id="90118" name="Rectangle 6">
            <a:extLst>
              <a:ext uri="{FF2B5EF4-FFF2-40B4-BE49-F238E27FC236}">
                <a16:creationId xmlns:a16="http://schemas.microsoft.com/office/drawing/2014/main" id="{97A4975C-0A6D-4DA1-B489-61AA3994A68D}"/>
              </a:ext>
            </a:extLst>
          </p:cNvPr>
          <p:cNvSpPr>
            <a:spLocks/>
          </p:cNvSpPr>
          <p:nvPr/>
        </p:nvSpPr>
        <p:spPr bwMode="auto">
          <a:xfrm>
            <a:off x="8286750" y="3100388"/>
            <a:ext cx="3579813" cy="12668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fact(n=1)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2" algn="l"/>
            <a:r>
              <a:rPr lang="en-US" altLang="en-US" sz="2400"/>
              <a:t>return 1</a:t>
            </a:r>
          </a:p>
        </p:txBody>
      </p:sp>
      <p:sp>
        <p:nvSpPr>
          <p:cNvPr id="90119" name="AutoShape 7">
            <a:extLst>
              <a:ext uri="{FF2B5EF4-FFF2-40B4-BE49-F238E27FC236}">
                <a16:creationId xmlns:a16="http://schemas.microsoft.com/office/drawing/2014/main" id="{86EF7B4A-B15F-42E7-97EB-B9A15EE9E7B9}"/>
              </a:ext>
            </a:extLst>
          </p:cNvPr>
          <p:cNvSpPr>
            <a:spLocks/>
          </p:cNvSpPr>
          <p:nvPr/>
        </p:nvSpPr>
        <p:spPr bwMode="auto">
          <a:xfrm>
            <a:off x="9367838" y="4324350"/>
            <a:ext cx="446087" cy="322263"/>
          </a:xfrm>
          <a:custGeom>
            <a:avLst/>
            <a:gdLst>
              <a:gd name="T0" fmla="*/ 10280 w 20560"/>
              <a:gd name="T1" fmla="*/ 10710 h 21421"/>
              <a:gd name="T2" fmla="*/ 10280 w 20560"/>
              <a:gd name="T3" fmla="*/ 10710 h 21421"/>
              <a:gd name="T4" fmla="*/ 10280 w 20560"/>
              <a:gd name="T5" fmla="*/ 10710 h 21421"/>
              <a:gd name="T6" fmla="*/ 10280 w 20560"/>
              <a:gd name="T7" fmla="*/ 10710 h 21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560" h="21421">
                <a:moveTo>
                  <a:pt x="0" y="21417"/>
                </a:moveTo>
                <a:cubicBezTo>
                  <a:pt x="14790" y="21600"/>
                  <a:pt x="21600" y="14461"/>
                  <a:pt x="20431" y="0"/>
                </a:cubicBezTo>
              </a:path>
            </a:pathLst>
          </a:custGeom>
          <a:noFill/>
          <a:ln w="38100" cap="flat" cmpd="sng">
            <a:solidFill>
              <a:srgbClr val="C82506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0" name="AutoShape 8">
            <a:extLst>
              <a:ext uri="{FF2B5EF4-FFF2-40B4-BE49-F238E27FC236}">
                <a16:creationId xmlns:a16="http://schemas.microsoft.com/office/drawing/2014/main" id="{B099F21D-3CCA-46FF-BDA1-E66268A5B92E}"/>
              </a:ext>
            </a:extLst>
          </p:cNvPr>
          <p:cNvSpPr>
            <a:spLocks/>
          </p:cNvSpPr>
          <p:nvPr/>
        </p:nvSpPr>
        <p:spPr bwMode="auto">
          <a:xfrm>
            <a:off x="8847138" y="5226050"/>
            <a:ext cx="446087" cy="322263"/>
          </a:xfrm>
          <a:custGeom>
            <a:avLst/>
            <a:gdLst>
              <a:gd name="T0" fmla="*/ 10280 w 20560"/>
              <a:gd name="T1" fmla="*/ 10710 h 21421"/>
              <a:gd name="T2" fmla="*/ 10280 w 20560"/>
              <a:gd name="T3" fmla="*/ 10710 h 21421"/>
              <a:gd name="T4" fmla="*/ 10280 w 20560"/>
              <a:gd name="T5" fmla="*/ 10710 h 21421"/>
              <a:gd name="T6" fmla="*/ 10280 w 20560"/>
              <a:gd name="T7" fmla="*/ 10710 h 21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560" h="21421">
                <a:moveTo>
                  <a:pt x="0" y="21417"/>
                </a:moveTo>
                <a:cubicBezTo>
                  <a:pt x="14790" y="21600"/>
                  <a:pt x="21600" y="14461"/>
                  <a:pt x="20431" y="0"/>
                </a:cubicBezTo>
              </a:path>
            </a:pathLst>
          </a:custGeom>
          <a:noFill/>
          <a:ln w="38100" cap="flat" cmpd="sng">
            <a:solidFill>
              <a:srgbClr val="C82506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1" name="AutoShape 9">
            <a:extLst>
              <a:ext uri="{FF2B5EF4-FFF2-40B4-BE49-F238E27FC236}">
                <a16:creationId xmlns:a16="http://schemas.microsoft.com/office/drawing/2014/main" id="{2AFBAA8F-C0A4-4A64-BB1A-1ADB149FC16E}"/>
              </a:ext>
            </a:extLst>
          </p:cNvPr>
          <p:cNvSpPr>
            <a:spLocks/>
          </p:cNvSpPr>
          <p:nvPr/>
        </p:nvSpPr>
        <p:spPr bwMode="auto">
          <a:xfrm>
            <a:off x="8556625" y="6127750"/>
            <a:ext cx="419100" cy="4286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14254" y="21435"/>
                  <a:pt x="21454" y="14235"/>
                  <a:pt x="21600" y="0"/>
                </a:cubicBezTo>
              </a:path>
            </a:pathLst>
          </a:custGeom>
          <a:noFill/>
          <a:ln w="38100" cap="flat" cmpd="sng">
            <a:solidFill>
              <a:srgbClr val="C82506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3AA0F878-0166-4A1F-AE0A-C6AFD9A81DB1}"/>
              </a:ext>
            </a:extLst>
          </p:cNvPr>
          <p:cNvSpPr>
            <a:spLocks/>
          </p:cNvSpPr>
          <p:nvPr/>
        </p:nvSpPr>
        <p:spPr bwMode="auto">
          <a:xfrm>
            <a:off x="334963" y="3575844"/>
            <a:ext cx="419100" cy="315912"/>
          </a:xfrm>
          <a:prstGeom prst="rightArrow">
            <a:avLst>
              <a:gd name="adj1" fmla="val 32000"/>
              <a:gd name="adj2" fmla="val 8752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C465C14F-3E97-4F17-924D-A35E3E36D7C1}"/>
              </a:ext>
            </a:extLst>
          </p:cNvPr>
          <p:cNvSpPr>
            <a:spLocks/>
          </p:cNvSpPr>
          <p:nvPr/>
        </p:nvSpPr>
        <p:spPr bwMode="auto">
          <a:xfrm>
            <a:off x="7454900" y="419100"/>
            <a:ext cx="5245100" cy="6846888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fact(n=4)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r>
              <a:rPr lang="en-US" altLang="en-US" sz="2400"/>
              <a:t>p = 6</a:t>
            </a:r>
          </a:p>
          <a:p>
            <a:pPr lvl="1" algn="l"/>
            <a:r>
              <a:rPr lang="en-US" altLang="en-US" sz="2400"/>
              <a:t>return 24</a:t>
            </a: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A76BD293-39D0-4E85-A3B1-6B29C474B8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127000"/>
            <a:ext cx="5922963" cy="1292225"/>
          </a:xfrm>
        </p:spPr>
        <p:txBody>
          <a:bodyPr/>
          <a:lstStyle/>
          <a:p>
            <a:pPr algn="l"/>
            <a:r>
              <a:rPr lang="en-US" altLang="en-US" sz="4800"/>
              <a:t>Tracing Factorial</a:t>
            </a:r>
          </a:p>
        </p:txBody>
      </p:sp>
      <p:sp>
        <p:nvSpPr>
          <p:cNvPr id="91139" name="Text Box 3">
            <a:extLst>
              <a:ext uri="{FF2B5EF4-FFF2-40B4-BE49-F238E27FC236}">
                <a16:creationId xmlns:a16="http://schemas.microsoft.com/office/drawing/2014/main" id="{B413F693-61D5-4169-B9A6-628656C9ACCB}"/>
              </a:ext>
            </a:extLst>
          </p:cNvPr>
          <p:cNvSpPr txBox="1">
            <a:spLocks/>
          </p:cNvSpPr>
          <p:nvPr/>
        </p:nvSpPr>
        <p:spPr bwMode="auto">
          <a:xfrm>
            <a:off x="544513" y="2330450"/>
            <a:ext cx="62515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91140" name="Rectangle 4">
            <a:extLst>
              <a:ext uri="{FF2B5EF4-FFF2-40B4-BE49-F238E27FC236}">
                <a16:creationId xmlns:a16="http://schemas.microsoft.com/office/drawing/2014/main" id="{D2AFF0E9-E62E-4B7F-8442-8636021ECC52}"/>
              </a:ext>
            </a:extLst>
          </p:cNvPr>
          <p:cNvSpPr>
            <a:spLocks/>
          </p:cNvSpPr>
          <p:nvPr/>
        </p:nvSpPr>
        <p:spPr bwMode="auto">
          <a:xfrm>
            <a:off x="7696200" y="1257300"/>
            <a:ext cx="4762500" cy="4954588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fact(n=3)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r>
              <a:rPr lang="en-US" altLang="en-US" sz="2400"/>
              <a:t>p = 2</a:t>
            </a:r>
          </a:p>
          <a:p>
            <a:pPr lvl="1" algn="l"/>
            <a:r>
              <a:rPr lang="en-US" altLang="en-US" sz="2400"/>
              <a:t>return 6</a:t>
            </a:r>
          </a:p>
        </p:txBody>
      </p:sp>
      <p:sp>
        <p:nvSpPr>
          <p:cNvPr id="91141" name="Rectangle 5">
            <a:extLst>
              <a:ext uri="{FF2B5EF4-FFF2-40B4-BE49-F238E27FC236}">
                <a16:creationId xmlns:a16="http://schemas.microsoft.com/office/drawing/2014/main" id="{117AD9C7-A600-44E5-9A5D-5087398450DD}"/>
              </a:ext>
            </a:extLst>
          </p:cNvPr>
          <p:cNvSpPr>
            <a:spLocks/>
          </p:cNvSpPr>
          <p:nvPr/>
        </p:nvSpPr>
        <p:spPr bwMode="auto">
          <a:xfrm>
            <a:off x="8026400" y="2160588"/>
            <a:ext cx="4100513" cy="31464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fact(n=2)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r>
              <a:rPr lang="en-US" altLang="en-US" sz="2400"/>
              <a:t>p = 1</a:t>
            </a:r>
          </a:p>
          <a:p>
            <a:pPr lvl="1" algn="l"/>
            <a:r>
              <a:rPr lang="en-US" altLang="en-US" sz="2400"/>
              <a:t>return 2</a:t>
            </a:r>
          </a:p>
        </p:txBody>
      </p:sp>
      <p:sp>
        <p:nvSpPr>
          <p:cNvPr id="91142" name="Rectangle 6">
            <a:extLst>
              <a:ext uri="{FF2B5EF4-FFF2-40B4-BE49-F238E27FC236}">
                <a16:creationId xmlns:a16="http://schemas.microsoft.com/office/drawing/2014/main" id="{B4115815-81FB-474D-A8EE-32C1BA057416}"/>
              </a:ext>
            </a:extLst>
          </p:cNvPr>
          <p:cNvSpPr>
            <a:spLocks/>
          </p:cNvSpPr>
          <p:nvPr/>
        </p:nvSpPr>
        <p:spPr bwMode="auto">
          <a:xfrm>
            <a:off x="8286750" y="3100388"/>
            <a:ext cx="3579813" cy="12668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fact(n=1)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2" algn="l"/>
            <a:r>
              <a:rPr lang="en-US" altLang="en-US" sz="2400"/>
              <a:t>return 1</a:t>
            </a:r>
          </a:p>
        </p:txBody>
      </p:sp>
      <p:sp>
        <p:nvSpPr>
          <p:cNvPr id="91143" name="AutoShape 7">
            <a:extLst>
              <a:ext uri="{FF2B5EF4-FFF2-40B4-BE49-F238E27FC236}">
                <a16:creationId xmlns:a16="http://schemas.microsoft.com/office/drawing/2014/main" id="{8B25537E-CF36-43C7-A94A-D6AEC2229BBE}"/>
              </a:ext>
            </a:extLst>
          </p:cNvPr>
          <p:cNvSpPr>
            <a:spLocks/>
          </p:cNvSpPr>
          <p:nvPr/>
        </p:nvSpPr>
        <p:spPr bwMode="auto">
          <a:xfrm>
            <a:off x="9367838" y="4324350"/>
            <a:ext cx="446087" cy="322263"/>
          </a:xfrm>
          <a:custGeom>
            <a:avLst/>
            <a:gdLst>
              <a:gd name="T0" fmla="*/ 10280 w 20560"/>
              <a:gd name="T1" fmla="*/ 10710 h 21421"/>
              <a:gd name="T2" fmla="*/ 10280 w 20560"/>
              <a:gd name="T3" fmla="*/ 10710 h 21421"/>
              <a:gd name="T4" fmla="*/ 10280 w 20560"/>
              <a:gd name="T5" fmla="*/ 10710 h 21421"/>
              <a:gd name="T6" fmla="*/ 10280 w 20560"/>
              <a:gd name="T7" fmla="*/ 10710 h 21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560" h="21421">
                <a:moveTo>
                  <a:pt x="0" y="21417"/>
                </a:moveTo>
                <a:cubicBezTo>
                  <a:pt x="14790" y="21600"/>
                  <a:pt x="21600" y="14461"/>
                  <a:pt x="20431" y="0"/>
                </a:cubicBezTo>
              </a:path>
            </a:pathLst>
          </a:custGeom>
          <a:noFill/>
          <a:ln w="38100" cap="flat" cmpd="sng">
            <a:solidFill>
              <a:srgbClr val="C82506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4" name="AutoShape 8">
            <a:extLst>
              <a:ext uri="{FF2B5EF4-FFF2-40B4-BE49-F238E27FC236}">
                <a16:creationId xmlns:a16="http://schemas.microsoft.com/office/drawing/2014/main" id="{F5C98101-3569-4FF0-9C90-66A5C03520B4}"/>
              </a:ext>
            </a:extLst>
          </p:cNvPr>
          <p:cNvSpPr>
            <a:spLocks/>
          </p:cNvSpPr>
          <p:nvPr/>
        </p:nvSpPr>
        <p:spPr bwMode="auto">
          <a:xfrm>
            <a:off x="8847138" y="5226050"/>
            <a:ext cx="446087" cy="322263"/>
          </a:xfrm>
          <a:custGeom>
            <a:avLst/>
            <a:gdLst>
              <a:gd name="T0" fmla="*/ 10280 w 20560"/>
              <a:gd name="T1" fmla="*/ 10710 h 21421"/>
              <a:gd name="T2" fmla="*/ 10280 w 20560"/>
              <a:gd name="T3" fmla="*/ 10710 h 21421"/>
              <a:gd name="T4" fmla="*/ 10280 w 20560"/>
              <a:gd name="T5" fmla="*/ 10710 h 21421"/>
              <a:gd name="T6" fmla="*/ 10280 w 20560"/>
              <a:gd name="T7" fmla="*/ 10710 h 21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560" h="21421">
                <a:moveTo>
                  <a:pt x="0" y="21417"/>
                </a:moveTo>
                <a:cubicBezTo>
                  <a:pt x="14790" y="21600"/>
                  <a:pt x="21600" y="14461"/>
                  <a:pt x="20431" y="0"/>
                </a:cubicBezTo>
              </a:path>
            </a:pathLst>
          </a:custGeom>
          <a:noFill/>
          <a:ln w="38100" cap="flat" cmpd="sng">
            <a:solidFill>
              <a:srgbClr val="C82506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6" name="AutoShape 10">
            <a:extLst>
              <a:ext uri="{FF2B5EF4-FFF2-40B4-BE49-F238E27FC236}">
                <a16:creationId xmlns:a16="http://schemas.microsoft.com/office/drawing/2014/main" id="{63A3EF22-ADA2-4F2F-99B0-C28956E6EA0B}"/>
              </a:ext>
            </a:extLst>
          </p:cNvPr>
          <p:cNvSpPr>
            <a:spLocks/>
          </p:cNvSpPr>
          <p:nvPr/>
        </p:nvSpPr>
        <p:spPr bwMode="auto">
          <a:xfrm>
            <a:off x="8556625" y="6127750"/>
            <a:ext cx="419100" cy="4286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14254" y="21435"/>
                  <a:pt x="21454" y="14235"/>
                  <a:pt x="21600" y="0"/>
                </a:cubicBezTo>
              </a:path>
            </a:pathLst>
          </a:custGeom>
          <a:noFill/>
          <a:ln w="38100" cap="flat" cmpd="sng">
            <a:solidFill>
              <a:srgbClr val="C82506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71C8CB93-FC6D-4446-824D-455A8A8DEF8D}"/>
              </a:ext>
            </a:extLst>
          </p:cNvPr>
          <p:cNvSpPr>
            <a:spLocks/>
          </p:cNvSpPr>
          <p:nvPr/>
        </p:nvSpPr>
        <p:spPr bwMode="auto">
          <a:xfrm>
            <a:off x="334963" y="3943783"/>
            <a:ext cx="419100" cy="315912"/>
          </a:xfrm>
          <a:prstGeom prst="rightArrow">
            <a:avLst>
              <a:gd name="adj1" fmla="val 32000"/>
              <a:gd name="adj2" fmla="val 8752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>
            <a:extLst>
              <a:ext uri="{FF2B5EF4-FFF2-40B4-BE49-F238E27FC236}">
                <a16:creationId xmlns:a16="http://schemas.microsoft.com/office/drawing/2014/main" id="{AA79313A-1294-4499-B7A4-41DB367D3B27}"/>
              </a:ext>
            </a:extLst>
          </p:cNvPr>
          <p:cNvSpPr>
            <a:spLocks/>
          </p:cNvSpPr>
          <p:nvPr/>
        </p:nvSpPr>
        <p:spPr bwMode="auto">
          <a:xfrm>
            <a:off x="7454900" y="419100"/>
            <a:ext cx="5245100" cy="6846888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fact(n=4)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r>
              <a:rPr lang="en-US" altLang="en-US" sz="2400"/>
              <a:t>p = 6</a:t>
            </a:r>
          </a:p>
          <a:p>
            <a:pPr lvl="1" algn="l"/>
            <a:r>
              <a:rPr lang="en-US" altLang="en-US" sz="2400"/>
              <a:t>return 24</a:t>
            </a:r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87B2241C-9688-48D1-8656-77DFE5DDDA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127000"/>
            <a:ext cx="5922963" cy="1292225"/>
          </a:xfrm>
        </p:spPr>
        <p:txBody>
          <a:bodyPr/>
          <a:lstStyle/>
          <a:p>
            <a:pPr algn="l"/>
            <a:r>
              <a:rPr lang="en-US" altLang="en-US" sz="4800"/>
              <a:t>Tracing Factorial</a:t>
            </a:r>
          </a:p>
        </p:txBody>
      </p:sp>
      <p:sp>
        <p:nvSpPr>
          <p:cNvPr id="92163" name="Text Box 3">
            <a:extLst>
              <a:ext uri="{FF2B5EF4-FFF2-40B4-BE49-F238E27FC236}">
                <a16:creationId xmlns:a16="http://schemas.microsoft.com/office/drawing/2014/main" id="{415C5D17-B0EE-422C-900E-81BE180F3DA4}"/>
              </a:ext>
            </a:extLst>
          </p:cNvPr>
          <p:cNvSpPr txBox="1">
            <a:spLocks/>
          </p:cNvSpPr>
          <p:nvPr/>
        </p:nvSpPr>
        <p:spPr bwMode="auto">
          <a:xfrm>
            <a:off x="544513" y="2330450"/>
            <a:ext cx="62515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92164" name="Rectangle 4">
            <a:extLst>
              <a:ext uri="{FF2B5EF4-FFF2-40B4-BE49-F238E27FC236}">
                <a16:creationId xmlns:a16="http://schemas.microsoft.com/office/drawing/2014/main" id="{CC51250A-1C63-4FA8-A642-FBC4F033CB4E}"/>
              </a:ext>
            </a:extLst>
          </p:cNvPr>
          <p:cNvSpPr>
            <a:spLocks/>
          </p:cNvSpPr>
          <p:nvPr/>
        </p:nvSpPr>
        <p:spPr bwMode="auto">
          <a:xfrm>
            <a:off x="7696200" y="1257300"/>
            <a:ext cx="4762500" cy="4954588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fact(n=3)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r>
              <a:rPr lang="en-US" altLang="en-US" sz="2400"/>
              <a:t>p = 2</a:t>
            </a:r>
          </a:p>
          <a:p>
            <a:pPr lvl="1" algn="l"/>
            <a:r>
              <a:rPr lang="en-US" altLang="en-US" sz="2400"/>
              <a:t>return 6</a:t>
            </a:r>
          </a:p>
        </p:txBody>
      </p:sp>
      <p:sp>
        <p:nvSpPr>
          <p:cNvPr id="92165" name="Rectangle 5">
            <a:extLst>
              <a:ext uri="{FF2B5EF4-FFF2-40B4-BE49-F238E27FC236}">
                <a16:creationId xmlns:a16="http://schemas.microsoft.com/office/drawing/2014/main" id="{82CDC69B-7485-4DC2-AED3-375EAA71CA3D}"/>
              </a:ext>
            </a:extLst>
          </p:cNvPr>
          <p:cNvSpPr>
            <a:spLocks/>
          </p:cNvSpPr>
          <p:nvPr/>
        </p:nvSpPr>
        <p:spPr bwMode="auto">
          <a:xfrm>
            <a:off x="8026400" y="2160588"/>
            <a:ext cx="4100513" cy="31464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fact(n=2)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r>
              <a:rPr lang="en-US" altLang="en-US" sz="2400"/>
              <a:t>p = 1</a:t>
            </a:r>
          </a:p>
          <a:p>
            <a:pPr lvl="1" algn="l"/>
            <a:r>
              <a:rPr lang="en-US" altLang="en-US" sz="2400"/>
              <a:t>return 2</a:t>
            </a:r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id="{8118D950-FFA3-4490-A8E4-83560C4B85F1}"/>
              </a:ext>
            </a:extLst>
          </p:cNvPr>
          <p:cNvSpPr>
            <a:spLocks/>
          </p:cNvSpPr>
          <p:nvPr/>
        </p:nvSpPr>
        <p:spPr bwMode="auto">
          <a:xfrm>
            <a:off x="8286750" y="3100388"/>
            <a:ext cx="3579813" cy="12668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fact(n=1)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2" algn="l"/>
            <a:r>
              <a:rPr lang="en-US" altLang="en-US" sz="2400"/>
              <a:t>return 1</a:t>
            </a:r>
          </a:p>
        </p:txBody>
      </p:sp>
      <p:sp>
        <p:nvSpPr>
          <p:cNvPr id="92167" name="AutoShape 7">
            <a:extLst>
              <a:ext uri="{FF2B5EF4-FFF2-40B4-BE49-F238E27FC236}">
                <a16:creationId xmlns:a16="http://schemas.microsoft.com/office/drawing/2014/main" id="{A143ADE7-FBA1-4A19-8EDC-F6ED85163BEE}"/>
              </a:ext>
            </a:extLst>
          </p:cNvPr>
          <p:cNvSpPr>
            <a:spLocks/>
          </p:cNvSpPr>
          <p:nvPr/>
        </p:nvSpPr>
        <p:spPr bwMode="auto">
          <a:xfrm>
            <a:off x="9367838" y="4324350"/>
            <a:ext cx="446087" cy="322263"/>
          </a:xfrm>
          <a:custGeom>
            <a:avLst/>
            <a:gdLst>
              <a:gd name="T0" fmla="*/ 10280 w 20560"/>
              <a:gd name="T1" fmla="*/ 10710 h 21421"/>
              <a:gd name="T2" fmla="*/ 10280 w 20560"/>
              <a:gd name="T3" fmla="*/ 10710 h 21421"/>
              <a:gd name="T4" fmla="*/ 10280 w 20560"/>
              <a:gd name="T5" fmla="*/ 10710 h 21421"/>
              <a:gd name="T6" fmla="*/ 10280 w 20560"/>
              <a:gd name="T7" fmla="*/ 10710 h 21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560" h="21421">
                <a:moveTo>
                  <a:pt x="0" y="21417"/>
                </a:moveTo>
                <a:cubicBezTo>
                  <a:pt x="14790" y="21600"/>
                  <a:pt x="21600" y="14461"/>
                  <a:pt x="20431" y="0"/>
                </a:cubicBezTo>
              </a:path>
            </a:pathLst>
          </a:custGeom>
          <a:noFill/>
          <a:ln w="38100" cap="flat" cmpd="sng">
            <a:solidFill>
              <a:srgbClr val="C82506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8" name="AutoShape 8">
            <a:extLst>
              <a:ext uri="{FF2B5EF4-FFF2-40B4-BE49-F238E27FC236}">
                <a16:creationId xmlns:a16="http://schemas.microsoft.com/office/drawing/2014/main" id="{1EB5E5BA-AD78-4A96-80E6-424F74517A94}"/>
              </a:ext>
            </a:extLst>
          </p:cNvPr>
          <p:cNvSpPr>
            <a:spLocks/>
          </p:cNvSpPr>
          <p:nvPr/>
        </p:nvSpPr>
        <p:spPr bwMode="auto">
          <a:xfrm>
            <a:off x="8847138" y="5226050"/>
            <a:ext cx="446087" cy="322263"/>
          </a:xfrm>
          <a:custGeom>
            <a:avLst/>
            <a:gdLst>
              <a:gd name="T0" fmla="*/ 10280 w 20560"/>
              <a:gd name="T1" fmla="*/ 10710 h 21421"/>
              <a:gd name="T2" fmla="*/ 10280 w 20560"/>
              <a:gd name="T3" fmla="*/ 10710 h 21421"/>
              <a:gd name="T4" fmla="*/ 10280 w 20560"/>
              <a:gd name="T5" fmla="*/ 10710 h 21421"/>
              <a:gd name="T6" fmla="*/ 10280 w 20560"/>
              <a:gd name="T7" fmla="*/ 10710 h 21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560" h="21421">
                <a:moveTo>
                  <a:pt x="0" y="21417"/>
                </a:moveTo>
                <a:cubicBezTo>
                  <a:pt x="14790" y="21600"/>
                  <a:pt x="21600" y="14461"/>
                  <a:pt x="20431" y="0"/>
                </a:cubicBezTo>
              </a:path>
            </a:pathLst>
          </a:custGeom>
          <a:noFill/>
          <a:ln w="38100" cap="flat" cmpd="sng">
            <a:solidFill>
              <a:srgbClr val="C82506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9" name="AutoShape 9">
            <a:extLst>
              <a:ext uri="{FF2B5EF4-FFF2-40B4-BE49-F238E27FC236}">
                <a16:creationId xmlns:a16="http://schemas.microsoft.com/office/drawing/2014/main" id="{D4282F32-FC7E-447D-88F1-F733C514C8D6}"/>
              </a:ext>
            </a:extLst>
          </p:cNvPr>
          <p:cNvSpPr>
            <a:spLocks/>
          </p:cNvSpPr>
          <p:nvPr/>
        </p:nvSpPr>
        <p:spPr bwMode="auto">
          <a:xfrm>
            <a:off x="8339138" y="7107238"/>
            <a:ext cx="446087" cy="322262"/>
          </a:xfrm>
          <a:custGeom>
            <a:avLst/>
            <a:gdLst>
              <a:gd name="T0" fmla="*/ 10280 w 20560"/>
              <a:gd name="T1" fmla="*/ 10710 h 21421"/>
              <a:gd name="T2" fmla="*/ 10280 w 20560"/>
              <a:gd name="T3" fmla="*/ 10710 h 21421"/>
              <a:gd name="T4" fmla="*/ 10280 w 20560"/>
              <a:gd name="T5" fmla="*/ 10710 h 21421"/>
              <a:gd name="T6" fmla="*/ 10280 w 20560"/>
              <a:gd name="T7" fmla="*/ 10710 h 21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560" h="21421">
                <a:moveTo>
                  <a:pt x="0" y="21417"/>
                </a:moveTo>
                <a:cubicBezTo>
                  <a:pt x="14790" y="21600"/>
                  <a:pt x="21600" y="14461"/>
                  <a:pt x="20431" y="0"/>
                </a:cubicBezTo>
              </a:path>
            </a:pathLst>
          </a:custGeom>
          <a:noFill/>
          <a:ln w="38100" cap="flat" cmpd="sng">
            <a:solidFill>
              <a:srgbClr val="C82506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0" name="AutoShape 10">
            <a:extLst>
              <a:ext uri="{FF2B5EF4-FFF2-40B4-BE49-F238E27FC236}">
                <a16:creationId xmlns:a16="http://schemas.microsoft.com/office/drawing/2014/main" id="{D9D9DDBE-6977-4D75-9879-58A3B6D46712}"/>
              </a:ext>
            </a:extLst>
          </p:cNvPr>
          <p:cNvSpPr>
            <a:spLocks/>
          </p:cNvSpPr>
          <p:nvPr/>
        </p:nvSpPr>
        <p:spPr bwMode="auto">
          <a:xfrm>
            <a:off x="8556625" y="6127750"/>
            <a:ext cx="419100" cy="4286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14254" y="21435"/>
                  <a:pt x="21454" y="14235"/>
                  <a:pt x="21600" y="0"/>
                </a:cubicBezTo>
              </a:path>
            </a:pathLst>
          </a:custGeom>
          <a:noFill/>
          <a:ln w="38100" cap="flat" cmpd="sng">
            <a:solidFill>
              <a:srgbClr val="C82506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>
            <a:extLst>
              <a:ext uri="{FF2B5EF4-FFF2-40B4-BE49-F238E27FC236}">
                <a16:creationId xmlns:a16="http://schemas.microsoft.com/office/drawing/2014/main" id="{1D80E187-7DDB-42A3-8B6B-33BF02EE7B66}"/>
              </a:ext>
            </a:extLst>
          </p:cNvPr>
          <p:cNvSpPr>
            <a:spLocks/>
          </p:cNvSpPr>
          <p:nvPr/>
        </p:nvSpPr>
        <p:spPr bwMode="auto">
          <a:xfrm>
            <a:off x="7454900" y="419100"/>
            <a:ext cx="5245100" cy="6846888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fact(n=4)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r>
              <a:rPr lang="en-US" altLang="en-US" sz="2400"/>
              <a:t>p = 6</a:t>
            </a:r>
          </a:p>
          <a:p>
            <a:pPr lvl="1" algn="l"/>
            <a:r>
              <a:rPr lang="en-US" altLang="en-US" sz="2400"/>
              <a:t>return 24</a:t>
            </a: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0E3B2DB4-9170-41F5-AE26-4E365518E2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127000"/>
            <a:ext cx="5922963" cy="1292225"/>
          </a:xfrm>
        </p:spPr>
        <p:txBody>
          <a:bodyPr/>
          <a:lstStyle/>
          <a:p>
            <a:pPr algn="l"/>
            <a:r>
              <a:rPr lang="en-US" altLang="en-US" sz="4800"/>
              <a:t>Tracing Factorial</a:t>
            </a:r>
          </a:p>
        </p:txBody>
      </p:sp>
      <p:sp>
        <p:nvSpPr>
          <p:cNvPr id="93187" name="Text Box 3">
            <a:extLst>
              <a:ext uri="{FF2B5EF4-FFF2-40B4-BE49-F238E27FC236}">
                <a16:creationId xmlns:a16="http://schemas.microsoft.com/office/drawing/2014/main" id="{E7492A7F-EC35-4FAC-ABCF-BDC0624CA7F0}"/>
              </a:ext>
            </a:extLst>
          </p:cNvPr>
          <p:cNvSpPr txBox="1">
            <a:spLocks/>
          </p:cNvSpPr>
          <p:nvPr/>
        </p:nvSpPr>
        <p:spPr bwMode="auto">
          <a:xfrm>
            <a:off x="544513" y="2330450"/>
            <a:ext cx="62515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0DF76975-E191-4D31-B25C-8D23FC4CEFF7}"/>
              </a:ext>
            </a:extLst>
          </p:cNvPr>
          <p:cNvSpPr>
            <a:spLocks/>
          </p:cNvSpPr>
          <p:nvPr/>
        </p:nvSpPr>
        <p:spPr bwMode="auto">
          <a:xfrm>
            <a:off x="7696200" y="1257300"/>
            <a:ext cx="4762500" cy="4954588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fact(n=3)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r>
              <a:rPr lang="en-US" altLang="en-US" sz="2400"/>
              <a:t>p = 2</a:t>
            </a:r>
          </a:p>
          <a:p>
            <a:pPr lvl="1" algn="l"/>
            <a:r>
              <a:rPr lang="en-US" altLang="en-US" sz="2400"/>
              <a:t>return 6</a:t>
            </a:r>
          </a:p>
        </p:txBody>
      </p:sp>
      <p:sp>
        <p:nvSpPr>
          <p:cNvPr id="93189" name="Rectangle 5">
            <a:extLst>
              <a:ext uri="{FF2B5EF4-FFF2-40B4-BE49-F238E27FC236}">
                <a16:creationId xmlns:a16="http://schemas.microsoft.com/office/drawing/2014/main" id="{B59BE23C-6AE8-4D1F-96DF-E75A11C75539}"/>
              </a:ext>
            </a:extLst>
          </p:cNvPr>
          <p:cNvSpPr>
            <a:spLocks/>
          </p:cNvSpPr>
          <p:nvPr/>
        </p:nvSpPr>
        <p:spPr bwMode="auto">
          <a:xfrm>
            <a:off x="8026400" y="2160588"/>
            <a:ext cx="4100513" cy="31464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fact(n=2)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r>
              <a:rPr lang="en-US" altLang="en-US" sz="2400"/>
              <a:t>p = 1</a:t>
            </a:r>
          </a:p>
          <a:p>
            <a:pPr lvl="1" algn="l"/>
            <a:r>
              <a:rPr lang="en-US" altLang="en-US" sz="2400"/>
              <a:t>return 2</a:t>
            </a:r>
          </a:p>
        </p:txBody>
      </p:sp>
      <p:sp>
        <p:nvSpPr>
          <p:cNvPr id="93190" name="Rectangle 6">
            <a:extLst>
              <a:ext uri="{FF2B5EF4-FFF2-40B4-BE49-F238E27FC236}">
                <a16:creationId xmlns:a16="http://schemas.microsoft.com/office/drawing/2014/main" id="{2C28A163-551F-4BB3-848D-471A910D5E56}"/>
              </a:ext>
            </a:extLst>
          </p:cNvPr>
          <p:cNvSpPr>
            <a:spLocks/>
          </p:cNvSpPr>
          <p:nvPr/>
        </p:nvSpPr>
        <p:spPr bwMode="auto">
          <a:xfrm>
            <a:off x="8286750" y="3100388"/>
            <a:ext cx="3579813" cy="12668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fact(n=1)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2" algn="l"/>
            <a:r>
              <a:rPr lang="en-US" altLang="en-US" sz="2400"/>
              <a:t>return 1</a:t>
            </a:r>
          </a:p>
        </p:txBody>
      </p:sp>
      <p:sp>
        <p:nvSpPr>
          <p:cNvPr id="93191" name="Text Box 7">
            <a:extLst>
              <a:ext uri="{FF2B5EF4-FFF2-40B4-BE49-F238E27FC236}">
                <a16:creationId xmlns:a16="http://schemas.microsoft.com/office/drawing/2014/main" id="{CEFC7C2A-7422-47B8-9F73-A8FB9624CBAA}"/>
              </a:ext>
            </a:extLst>
          </p:cNvPr>
          <p:cNvSpPr txBox="1">
            <a:spLocks/>
          </p:cNvSpPr>
          <p:nvPr/>
        </p:nvSpPr>
        <p:spPr bwMode="auto">
          <a:xfrm>
            <a:off x="715963" y="5599113"/>
            <a:ext cx="5475287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>
                <a:solidFill>
                  <a:srgbClr val="C82506"/>
                </a:solidFill>
              </a:rPr>
              <a:t>How does Python keep</a:t>
            </a:r>
          </a:p>
          <a:p>
            <a:r>
              <a:rPr lang="en-US" altLang="en-US">
                <a:solidFill>
                  <a:srgbClr val="C82506"/>
                </a:solidFill>
              </a:rPr>
              <a:t>all the variables separate?</a:t>
            </a:r>
          </a:p>
        </p:txBody>
      </p:sp>
      <p:sp>
        <p:nvSpPr>
          <p:cNvPr id="93192" name="Oval 8">
            <a:extLst>
              <a:ext uri="{FF2B5EF4-FFF2-40B4-BE49-F238E27FC236}">
                <a16:creationId xmlns:a16="http://schemas.microsoft.com/office/drawing/2014/main" id="{22ADC5A3-2935-4F59-B1B5-BB6A9832A041}"/>
              </a:ext>
            </a:extLst>
          </p:cNvPr>
          <p:cNvSpPr>
            <a:spLocks/>
          </p:cNvSpPr>
          <p:nvPr/>
        </p:nvSpPr>
        <p:spPr bwMode="auto">
          <a:xfrm>
            <a:off x="7967663" y="381000"/>
            <a:ext cx="598487" cy="596900"/>
          </a:xfrm>
          <a:prstGeom prst="ellipse">
            <a:avLst/>
          </a:prstGeom>
          <a:noFill/>
          <a:ln w="254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93193" name="Oval 9">
            <a:extLst>
              <a:ext uri="{FF2B5EF4-FFF2-40B4-BE49-F238E27FC236}">
                <a16:creationId xmlns:a16="http://schemas.microsoft.com/office/drawing/2014/main" id="{8FD3C64B-E6F2-44FF-9EBB-4C88192EB98A}"/>
              </a:ext>
            </a:extLst>
          </p:cNvPr>
          <p:cNvSpPr>
            <a:spLocks/>
          </p:cNvSpPr>
          <p:nvPr/>
        </p:nvSpPr>
        <p:spPr bwMode="auto">
          <a:xfrm>
            <a:off x="7797800" y="5307013"/>
            <a:ext cx="596900" cy="596900"/>
          </a:xfrm>
          <a:prstGeom prst="ellipse">
            <a:avLst/>
          </a:prstGeom>
          <a:noFill/>
          <a:ln w="254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93194" name="Oval 10">
            <a:extLst>
              <a:ext uri="{FF2B5EF4-FFF2-40B4-BE49-F238E27FC236}">
                <a16:creationId xmlns:a16="http://schemas.microsoft.com/office/drawing/2014/main" id="{C592BC89-D5F3-44CB-87AF-2D59548E4B13}"/>
              </a:ext>
            </a:extLst>
          </p:cNvPr>
          <p:cNvSpPr>
            <a:spLocks/>
          </p:cNvSpPr>
          <p:nvPr/>
        </p:nvSpPr>
        <p:spPr bwMode="auto">
          <a:xfrm>
            <a:off x="7543800" y="6299200"/>
            <a:ext cx="596900" cy="598488"/>
          </a:xfrm>
          <a:prstGeom prst="ellipse">
            <a:avLst/>
          </a:prstGeom>
          <a:noFill/>
          <a:ln w="254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93195" name="Oval 11">
            <a:extLst>
              <a:ext uri="{FF2B5EF4-FFF2-40B4-BE49-F238E27FC236}">
                <a16:creationId xmlns:a16="http://schemas.microsoft.com/office/drawing/2014/main" id="{69E9A518-C2C0-4ABF-B7CF-91B8AD050821}"/>
              </a:ext>
            </a:extLst>
          </p:cNvPr>
          <p:cNvSpPr>
            <a:spLocks/>
          </p:cNvSpPr>
          <p:nvPr/>
        </p:nvSpPr>
        <p:spPr bwMode="auto">
          <a:xfrm>
            <a:off x="8118475" y="4330700"/>
            <a:ext cx="596900" cy="598488"/>
          </a:xfrm>
          <a:prstGeom prst="ellipse">
            <a:avLst/>
          </a:prstGeom>
          <a:noFill/>
          <a:ln w="254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93196" name="Oval 12">
            <a:extLst>
              <a:ext uri="{FF2B5EF4-FFF2-40B4-BE49-F238E27FC236}">
                <a16:creationId xmlns:a16="http://schemas.microsoft.com/office/drawing/2014/main" id="{3D2FEC3A-A279-46FF-9BB1-3F454F19C6A6}"/>
              </a:ext>
            </a:extLst>
          </p:cNvPr>
          <p:cNvSpPr>
            <a:spLocks/>
          </p:cNvSpPr>
          <p:nvPr/>
        </p:nvSpPr>
        <p:spPr bwMode="auto">
          <a:xfrm>
            <a:off x="8189913" y="1244600"/>
            <a:ext cx="596900" cy="596900"/>
          </a:xfrm>
          <a:prstGeom prst="ellipse">
            <a:avLst/>
          </a:prstGeom>
          <a:noFill/>
          <a:ln w="254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93197" name="Oval 13">
            <a:extLst>
              <a:ext uri="{FF2B5EF4-FFF2-40B4-BE49-F238E27FC236}">
                <a16:creationId xmlns:a16="http://schemas.microsoft.com/office/drawing/2014/main" id="{ECA48D26-A031-4801-8C12-3EE5F4E18D16}"/>
              </a:ext>
            </a:extLst>
          </p:cNvPr>
          <p:cNvSpPr>
            <a:spLocks/>
          </p:cNvSpPr>
          <p:nvPr/>
        </p:nvSpPr>
        <p:spPr bwMode="auto">
          <a:xfrm>
            <a:off x="8786813" y="3065463"/>
            <a:ext cx="598487" cy="598487"/>
          </a:xfrm>
          <a:prstGeom prst="ellipse">
            <a:avLst/>
          </a:prstGeom>
          <a:noFill/>
          <a:ln w="254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93198" name="Oval 14">
            <a:extLst>
              <a:ext uri="{FF2B5EF4-FFF2-40B4-BE49-F238E27FC236}">
                <a16:creationId xmlns:a16="http://schemas.microsoft.com/office/drawing/2014/main" id="{E77D5024-BA33-4F89-998F-F52833177E2C}"/>
              </a:ext>
            </a:extLst>
          </p:cNvPr>
          <p:cNvSpPr>
            <a:spLocks/>
          </p:cNvSpPr>
          <p:nvPr/>
        </p:nvSpPr>
        <p:spPr bwMode="auto">
          <a:xfrm>
            <a:off x="8520113" y="2125663"/>
            <a:ext cx="598487" cy="598487"/>
          </a:xfrm>
          <a:prstGeom prst="ellipse">
            <a:avLst/>
          </a:prstGeom>
          <a:noFill/>
          <a:ln w="254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>
            <a:extLst>
              <a:ext uri="{FF2B5EF4-FFF2-40B4-BE49-F238E27FC236}">
                <a16:creationId xmlns:a16="http://schemas.microsoft.com/office/drawing/2014/main" id="{CE5B0680-2822-4255-A99C-12D6F4A8B8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127000"/>
            <a:ext cx="5922963" cy="1292225"/>
          </a:xfrm>
        </p:spPr>
        <p:txBody>
          <a:bodyPr/>
          <a:lstStyle/>
          <a:p>
            <a:pPr algn="l"/>
            <a:r>
              <a:rPr lang="en-US" altLang="en-US" sz="4800"/>
              <a:t>Tracing Factorial</a:t>
            </a:r>
          </a:p>
        </p:txBody>
      </p:sp>
      <p:sp>
        <p:nvSpPr>
          <p:cNvPr id="94210" name="Text Box 2">
            <a:extLst>
              <a:ext uri="{FF2B5EF4-FFF2-40B4-BE49-F238E27FC236}">
                <a16:creationId xmlns:a16="http://schemas.microsoft.com/office/drawing/2014/main" id="{7F440D7E-566B-4247-B4A3-3DBD63FEDA85}"/>
              </a:ext>
            </a:extLst>
          </p:cNvPr>
          <p:cNvSpPr txBox="1">
            <a:spLocks/>
          </p:cNvSpPr>
          <p:nvPr/>
        </p:nvSpPr>
        <p:spPr bwMode="auto">
          <a:xfrm>
            <a:off x="544513" y="2330450"/>
            <a:ext cx="62515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94211" name="Text Box 3">
            <a:extLst>
              <a:ext uri="{FF2B5EF4-FFF2-40B4-BE49-F238E27FC236}">
                <a16:creationId xmlns:a16="http://schemas.microsoft.com/office/drawing/2014/main" id="{06613412-99FD-439A-8543-2F9640A43D3E}"/>
              </a:ext>
            </a:extLst>
          </p:cNvPr>
          <p:cNvSpPr txBox="1">
            <a:spLocks/>
          </p:cNvSpPr>
          <p:nvPr/>
        </p:nvSpPr>
        <p:spPr bwMode="auto">
          <a:xfrm>
            <a:off x="1228725" y="7650163"/>
            <a:ext cx="444976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>
                <a:solidFill>
                  <a:srgbClr val="C82506"/>
                </a:solidFill>
              </a:rPr>
              <a:t>frames to the rescue!</a:t>
            </a:r>
          </a:p>
        </p:txBody>
      </p:sp>
      <p:sp>
        <p:nvSpPr>
          <p:cNvPr id="94212" name="Rectangle 4">
            <a:extLst>
              <a:ext uri="{FF2B5EF4-FFF2-40B4-BE49-F238E27FC236}">
                <a16:creationId xmlns:a16="http://schemas.microsoft.com/office/drawing/2014/main" id="{730FFDBA-5278-490B-A991-DB92F8F6A8B2}"/>
              </a:ext>
            </a:extLst>
          </p:cNvPr>
          <p:cNvSpPr>
            <a:spLocks/>
          </p:cNvSpPr>
          <p:nvPr/>
        </p:nvSpPr>
        <p:spPr bwMode="auto">
          <a:xfrm>
            <a:off x="7454900" y="419100"/>
            <a:ext cx="5245100" cy="6846888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fact(n=4)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r>
              <a:rPr lang="en-US" altLang="en-US" sz="2400"/>
              <a:t>p = 6</a:t>
            </a:r>
          </a:p>
          <a:p>
            <a:pPr lvl="1" algn="l"/>
            <a:r>
              <a:rPr lang="en-US" altLang="en-US" sz="2400"/>
              <a:t>return 24</a:t>
            </a:r>
          </a:p>
        </p:txBody>
      </p:sp>
      <p:sp>
        <p:nvSpPr>
          <p:cNvPr id="94213" name="Rectangle 5">
            <a:extLst>
              <a:ext uri="{FF2B5EF4-FFF2-40B4-BE49-F238E27FC236}">
                <a16:creationId xmlns:a16="http://schemas.microsoft.com/office/drawing/2014/main" id="{2D83DA02-CDBA-4987-B19E-DA06D0F480A6}"/>
              </a:ext>
            </a:extLst>
          </p:cNvPr>
          <p:cNvSpPr>
            <a:spLocks/>
          </p:cNvSpPr>
          <p:nvPr/>
        </p:nvSpPr>
        <p:spPr bwMode="auto">
          <a:xfrm>
            <a:off x="7696200" y="1257300"/>
            <a:ext cx="4762500" cy="4954588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fact(n=3)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r>
              <a:rPr lang="en-US" altLang="en-US" sz="2400"/>
              <a:t>p = 2</a:t>
            </a:r>
          </a:p>
          <a:p>
            <a:pPr lvl="1" algn="l"/>
            <a:r>
              <a:rPr lang="en-US" altLang="en-US" sz="2400"/>
              <a:t>return 6</a:t>
            </a:r>
          </a:p>
        </p:txBody>
      </p:sp>
      <p:sp>
        <p:nvSpPr>
          <p:cNvPr id="94214" name="Rectangle 6">
            <a:extLst>
              <a:ext uri="{FF2B5EF4-FFF2-40B4-BE49-F238E27FC236}">
                <a16:creationId xmlns:a16="http://schemas.microsoft.com/office/drawing/2014/main" id="{167E02D9-AEE9-4BCE-9D60-77686863B643}"/>
              </a:ext>
            </a:extLst>
          </p:cNvPr>
          <p:cNvSpPr>
            <a:spLocks/>
          </p:cNvSpPr>
          <p:nvPr/>
        </p:nvSpPr>
        <p:spPr bwMode="auto">
          <a:xfrm>
            <a:off x="8026400" y="2160588"/>
            <a:ext cx="4100513" cy="31464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fact(n=2)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endParaRPr lang="en-US" altLang="en-US" sz="2400"/>
          </a:p>
          <a:p>
            <a:pPr lvl="1" algn="l"/>
            <a:r>
              <a:rPr lang="en-US" altLang="en-US" sz="2400"/>
              <a:t>p = 1</a:t>
            </a:r>
          </a:p>
          <a:p>
            <a:pPr lvl="1" algn="l"/>
            <a:r>
              <a:rPr lang="en-US" altLang="en-US" sz="2400"/>
              <a:t>return 2</a:t>
            </a:r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id="{7A018CEF-B199-4714-B173-2237C86F6B17}"/>
              </a:ext>
            </a:extLst>
          </p:cNvPr>
          <p:cNvSpPr>
            <a:spLocks/>
          </p:cNvSpPr>
          <p:nvPr/>
        </p:nvSpPr>
        <p:spPr bwMode="auto">
          <a:xfrm>
            <a:off x="8286750" y="3100388"/>
            <a:ext cx="3579813" cy="12668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fact(n=1)</a:t>
            </a:r>
          </a:p>
          <a:p>
            <a:pPr lvl="1" algn="l"/>
            <a:r>
              <a:rPr lang="en-US" altLang="en-US" sz="2400"/>
              <a:t>if n == 1:</a:t>
            </a:r>
          </a:p>
          <a:p>
            <a:pPr lvl="2" algn="l"/>
            <a:r>
              <a:rPr lang="en-US" altLang="en-US" sz="2400"/>
              <a:t>return 1</a:t>
            </a:r>
          </a:p>
        </p:txBody>
      </p:sp>
      <p:sp>
        <p:nvSpPr>
          <p:cNvPr id="94216" name="Oval 8">
            <a:extLst>
              <a:ext uri="{FF2B5EF4-FFF2-40B4-BE49-F238E27FC236}">
                <a16:creationId xmlns:a16="http://schemas.microsoft.com/office/drawing/2014/main" id="{93C146A3-BCB7-4A80-8AE9-9F16D0ECAA3B}"/>
              </a:ext>
            </a:extLst>
          </p:cNvPr>
          <p:cNvSpPr>
            <a:spLocks/>
          </p:cNvSpPr>
          <p:nvPr/>
        </p:nvSpPr>
        <p:spPr bwMode="auto">
          <a:xfrm>
            <a:off x="7967663" y="381000"/>
            <a:ext cx="598487" cy="596900"/>
          </a:xfrm>
          <a:prstGeom prst="ellipse">
            <a:avLst/>
          </a:prstGeom>
          <a:noFill/>
          <a:ln w="254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94217" name="Oval 9">
            <a:extLst>
              <a:ext uri="{FF2B5EF4-FFF2-40B4-BE49-F238E27FC236}">
                <a16:creationId xmlns:a16="http://schemas.microsoft.com/office/drawing/2014/main" id="{2DB386DF-21E8-412C-B241-DD0F5AEB707D}"/>
              </a:ext>
            </a:extLst>
          </p:cNvPr>
          <p:cNvSpPr>
            <a:spLocks/>
          </p:cNvSpPr>
          <p:nvPr/>
        </p:nvSpPr>
        <p:spPr bwMode="auto">
          <a:xfrm>
            <a:off x="7797800" y="5307013"/>
            <a:ext cx="596900" cy="596900"/>
          </a:xfrm>
          <a:prstGeom prst="ellipse">
            <a:avLst/>
          </a:prstGeom>
          <a:noFill/>
          <a:ln w="254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94218" name="Oval 10">
            <a:extLst>
              <a:ext uri="{FF2B5EF4-FFF2-40B4-BE49-F238E27FC236}">
                <a16:creationId xmlns:a16="http://schemas.microsoft.com/office/drawing/2014/main" id="{B2E9EE75-F1C8-4099-B2FE-2E1C620F7AA6}"/>
              </a:ext>
            </a:extLst>
          </p:cNvPr>
          <p:cNvSpPr>
            <a:spLocks/>
          </p:cNvSpPr>
          <p:nvPr/>
        </p:nvSpPr>
        <p:spPr bwMode="auto">
          <a:xfrm>
            <a:off x="7543800" y="6299200"/>
            <a:ext cx="596900" cy="598488"/>
          </a:xfrm>
          <a:prstGeom prst="ellipse">
            <a:avLst/>
          </a:prstGeom>
          <a:noFill/>
          <a:ln w="254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94219" name="Oval 11">
            <a:extLst>
              <a:ext uri="{FF2B5EF4-FFF2-40B4-BE49-F238E27FC236}">
                <a16:creationId xmlns:a16="http://schemas.microsoft.com/office/drawing/2014/main" id="{11D9F5A6-19CA-46DD-A16E-D064BCA4892F}"/>
              </a:ext>
            </a:extLst>
          </p:cNvPr>
          <p:cNvSpPr>
            <a:spLocks/>
          </p:cNvSpPr>
          <p:nvPr/>
        </p:nvSpPr>
        <p:spPr bwMode="auto">
          <a:xfrm>
            <a:off x="8118475" y="4330700"/>
            <a:ext cx="596900" cy="598488"/>
          </a:xfrm>
          <a:prstGeom prst="ellipse">
            <a:avLst/>
          </a:prstGeom>
          <a:noFill/>
          <a:ln w="254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94220" name="Oval 12">
            <a:extLst>
              <a:ext uri="{FF2B5EF4-FFF2-40B4-BE49-F238E27FC236}">
                <a16:creationId xmlns:a16="http://schemas.microsoft.com/office/drawing/2014/main" id="{AE398AB5-70EB-49E0-8286-35502EEE594D}"/>
              </a:ext>
            </a:extLst>
          </p:cNvPr>
          <p:cNvSpPr>
            <a:spLocks/>
          </p:cNvSpPr>
          <p:nvPr/>
        </p:nvSpPr>
        <p:spPr bwMode="auto">
          <a:xfrm>
            <a:off x="8189913" y="1244600"/>
            <a:ext cx="596900" cy="596900"/>
          </a:xfrm>
          <a:prstGeom prst="ellipse">
            <a:avLst/>
          </a:prstGeom>
          <a:noFill/>
          <a:ln w="254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94221" name="Oval 13">
            <a:extLst>
              <a:ext uri="{FF2B5EF4-FFF2-40B4-BE49-F238E27FC236}">
                <a16:creationId xmlns:a16="http://schemas.microsoft.com/office/drawing/2014/main" id="{EA5B1E3C-5376-48EF-AC59-CD9E2BC8C7E5}"/>
              </a:ext>
            </a:extLst>
          </p:cNvPr>
          <p:cNvSpPr>
            <a:spLocks/>
          </p:cNvSpPr>
          <p:nvPr/>
        </p:nvSpPr>
        <p:spPr bwMode="auto">
          <a:xfrm>
            <a:off x="8786813" y="3065463"/>
            <a:ext cx="598487" cy="598487"/>
          </a:xfrm>
          <a:prstGeom prst="ellipse">
            <a:avLst/>
          </a:prstGeom>
          <a:noFill/>
          <a:ln w="254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94222" name="Oval 14">
            <a:extLst>
              <a:ext uri="{FF2B5EF4-FFF2-40B4-BE49-F238E27FC236}">
                <a16:creationId xmlns:a16="http://schemas.microsoft.com/office/drawing/2014/main" id="{B8179695-14A6-4F74-BCCB-B72AACE44A73}"/>
              </a:ext>
            </a:extLst>
          </p:cNvPr>
          <p:cNvSpPr>
            <a:spLocks/>
          </p:cNvSpPr>
          <p:nvPr/>
        </p:nvSpPr>
        <p:spPr bwMode="auto">
          <a:xfrm>
            <a:off x="8520113" y="2125663"/>
            <a:ext cx="598487" cy="598487"/>
          </a:xfrm>
          <a:prstGeom prst="ellipse">
            <a:avLst/>
          </a:prstGeom>
          <a:noFill/>
          <a:ln w="254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94223" name="Text Box 15">
            <a:extLst>
              <a:ext uri="{FF2B5EF4-FFF2-40B4-BE49-F238E27FC236}">
                <a16:creationId xmlns:a16="http://schemas.microsoft.com/office/drawing/2014/main" id="{8FD5DA20-682F-44E6-A05A-AB5581F38F4D}"/>
              </a:ext>
            </a:extLst>
          </p:cNvPr>
          <p:cNvSpPr txBox="1">
            <a:spLocks/>
          </p:cNvSpPr>
          <p:nvPr/>
        </p:nvSpPr>
        <p:spPr bwMode="auto">
          <a:xfrm>
            <a:off x="715963" y="5599113"/>
            <a:ext cx="5475287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>
                <a:solidFill>
                  <a:srgbClr val="C82506"/>
                </a:solidFill>
              </a:rPr>
              <a:t>How does Python keep</a:t>
            </a:r>
          </a:p>
          <a:p>
            <a:r>
              <a:rPr lang="en-US" altLang="en-US">
                <a:solidFill>
                  <a:srgbClr val="C82506"/>
                </a:solidFill>
              </a:rPr>
              <a:t>all the variables separate?</a:t>
            </a:r>
          </a:p>
        </p:txBody>
      </p:sp>
    </p:spTree>
  </p:cSld>
  <p:clrMapOvr>
    <a:masterClrMapping/>
  </p:clrMapOvr>
  <p:transition spd="med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>
            <a:extLst>
              <a:ext uri="{FF2B5EF4-FFF2-40B4-BE49-F238E27FC236}">
                <a16:creationId xmlns:a16="http://schemas.microsoft.com/office/drawing/2014/main" id="{4D248299-D16C-495A-8901-34D568487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254000"/>
            <a:ext cx="11099800" cy="904875"/>
          </a:xfrm>
        </p:spPr>
        <p:txBody>
          <a:bodyPr/>
          <a:lstStyle/>
          <a:p>
            <a:pPr algn="l"/>
            <a:r>
              <a:rPr lang="en-US" altLang="en-US" sz="4800"/>
              <a:t>Deep Dive: Invocation State</a:t>
            </a: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DA5BD47E-D6D2-4A27-99E9-262926715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2500" y="1366838"/>
            <a:ext cx="10672763" cy="5989637"/>
          </a:xfrm>
        </p:spPr>
        <p:txBody>
          <a:bodyPr anchor="t"/>
          <a:lstStyle/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2600"/>
              <a:t>In recursion, each function invocation has its </a:t>
            </a:r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own state</a:t>
            </a:r>
            <a:r>
              <a:rPr lang="en-US" altLang="en-US" sz="2600"/>
              <a:t>, but multiple invocations </a:t>
            </a:r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share code</a:t>
            </a:r>
            <a:r>
              <a:rPr lang="en-US" altLang="en-US" sz="2600"/>
              <a:t>.</a:t>
            </a:r>
          </a:p>
        </p:txBody>
      </p:sp>
    </p:spTree>
  </p:cSld>
  <p:clrMapOvr>
    <a:masterClrMapping/>
  </p:clrMapOvr>
  <p:transition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>
            <a:extLst>
              <a:ext uri="{FF2B5EF4-FFF2-40B4-BE49-F238E27FC236}">
                <a16:creationId xmlns:a16="http://schemas.microsoft.com/office/drawing/2014/main" id="{282434C9-C9BD-4829-9E94-0F60C6DF76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254000"/>
            <a:ext cx="11099800" cy="904875"/>
          </a:xfrm>
        </p:spPr>
        <p:txBody>
          <a:bodyPr/>
          <a:lstStyle/>
          <a:p>
            <a:pPr algn="l"/>
            <a:r>
              <a:rPr lang="en-US" altLang="en-US" sz="4800"/>
              <a:t>Deep Dive: Invocation State</a:t>
            </a:r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EC144446-C0A4-4290-A814-79759460218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52500" y="1366838"/>
            <a:ext cx="10672763" cy="4587875"/>
          </a:xfrm>
        </p:spPr>
        <p:txBody>
          <a:bodyPr anchor="t"/>
          <a:lstStyle/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2600"/>
              <a:t>In recursion, each function invocation has its </a:t>
            </a:r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own state</a:t>
            </a:r>
            <a:r>
              <a:rPr lang="en-US" altLang="en-US" sz="2600"/>
              <a:t>, but multiple invocations </a:t>
            </a:r>
            <a:r>
              <a:rPr lang="en-US" altLang="en-US" sz="26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share code</a:t>
            </a:r>
            <a:r>
              <a:rPr lang="en-US" altLang="en-US" sz="2600"/>
              <a:t>.</a:t>
            </a:r>
          </a:p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2600"/>
              <a:t>Variables for an invocation exist in a </a:t>
            </a:r>
            <a:r>
              <a:rPr lang="en-US" altLang="en-US" sz="2600" b="1" i="1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frame</a:t>
            </a:r>
            <a:endParaRPr lang="en-US" altLang="en-US" sz="2600"/>
          </a:p>
        </p:txBody>
      </p:sp>
      <p:sp>
        <p:nvSpPr>
          <p:cNvPr id="96259" name="Text Box 3">
            <a:extLst>
              <a:ext uri="{FF2B5EF4-FFF2-40B4-BE49-F238E27FC236}">
                <a16:creationId xmlns:a16="http://schemas.microsoft.com/office/drawing/2014/main" id="{86DE1A52-7F5E-4C9B-8374-F144CF2CF1A8}"/>
              </a:ext>
            </a:extLst>
          </p:cNvPr>
          <p:cNvSpPr txBox="1">
            <a:spLocks/>
          </p:cNvSpPr>
          <p:nvPr/>
        </p:nvSpPr>
        <p:spPr bwMode="auto">
          <a:xfrm>
            <a:off x="1630363" y="6435725"/>
            <a:ext cx="14112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frame:</a:t>
            </a:r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4EDB356B-1331-4B4F-97AC-84C7EB174835}"/>
              </a:ext>
            </a:extLst>
          </p:cNvPr>
          <p:cNvSpPr>
            <a:spLocks/>
          </p:cNvSpPr>
          <p:nvPr/>
        </p:nvSpPr>
        <p:spPr bwMode="auto">
          <a:xfrm>
            <a:off x="3249613" y="6097588"/>
            <a:ext cx="1987550" cy="132397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variables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2745</TotalTime>
  <Words>7884</Words>
  <Application>Microsoft Office PowerPoint</Application>
  <PresentationFormat>Custom</PresentationFormat>
  <Paragraphs>2165</Paragraphs>
  <Slides>128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128</vt:i4>
      </vt:variant>
    </vt:vector>
  </HeadingPairs>
  <TitlesOfParts>
    <vt:vector size="138" baseType="lpstr">
      <vt:lpstr>Arial</vt:lpstr>
      <vt:lpstr>Courier</vt:lpstr>
      <vt:lpstr>Helvetica</vt:lpstr>
      <vt:lpstr>Helvetica Light</vt:lpstr>
      <vt:lpstr>Helvetica Neue</vt:lpstr>
      <vt:lpstr>Helvetica Neue Medium</vt:lpstr>
      <vt:lpstr>Menlo</vt:lpstr>
      <vt:lpstr>Times</vt:lpstr>
      <vt:lpstr>Wingdings</vt:lpstr>
      <vt:lpstr>White</vt:lpstr>
      <vt:lpstr>CS 220: Recursion The Art of Self 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Goal: use self-reference is a meaningful way</vt:lpstr>
      <vt:lpstr>Goal: use self-reference is a meaningful way</vt:lpstr>
      <vt:lpstr>Goal: use self-reference is a meaningful way</vt:lpstr>
      <vt:lpstr>Overview: Learning Objectives</vt:lpstr>
      <vt:lpstr>What is Recursion?</vt:lpstr>
      <vt:lpstr>What is Recursion?</vt:lpstr>
      <vt:lpstr>What is Recursion?</vt:lpstr>
      <vt:lpstr>Recursive structures are EVERYWHERE!</vt:lpstr>
      <vt:lpstr>Example: Trees (Finite Recursion)</vt:lpstr>
      <vt:lpstr>Example: Trees (Finite Recursion)</vt:lpstr>
      <vt:lpstr>Example: Trees (Finite Recursion)</vt:lpstr>
      <vt:lpstr>Example: Trees (Finite Recursion)</vt:lpstr>
      <vt:lpstr>Example: Trees (Finite Recursion)</vt:lpstr>
      <vt:lpstr>Example: Trees (Finite Recursion)</vt:lpstr>
      <vt:lpstr>Example: Trees (Finite Recursion)</vt:lpstr>
      <vt:lpstr>PowerPoint Presentation</vt:lpstr>
      <vt:lpstr>Example: Directories (aka folders)</vt:lpstr>
      <vt:lpstr>Example: Directories (aka folders)</vt:lpstr>
      <vt:lpstr>Example: Directories (aka folders)</vt:lpstr>
      <vt:lpstr>Example: Directories (aka folders)</vt:lpstr>
      <vt:lpstr>Example: Directories (aka folders)</vt:lpstr>
      <vt:lpstr>Example: Directories (aka folders)</vt:lpstr>
      <vt:lpstr>Example: Directories (aka folders)</vt:lpstr>
      <vt:lpstr>Example: Directories (aka folders)</vt:lpstr>
      <vt:lpstr>Example: Directories (aka folders)</vt:lpstr>
      <vt:lpstr>Example: (simplified) JSON Format</vt:lpstr>
      <vt:lpstr>Example: (simplified) JSON Format</vt:lpstr>
      <vt:lpstr>Example: (simplified) JSON Format</vt:lpstr>
      <vt:lpstr>Example: (simplified) JSON Format</vt:lpstr>
      <vt:lpstr>Example: (simplified) JSON Format</vt:lpstr>
      <vt:lpstr>Example: (simplified) JSON Format</vt:lpstr>
      <vt:lpstr>Example: (simplified) JSON Format</vt:lpstr>
      <vt:lpstr>Example: (simplified) JSON Format</vt:lpstr>
      <vt:lpstr>Overview: Learning Objectives</vt:lpstr>
      <vt:lpstr>Recursive Code</vt:lpstr>
      <vt:lpstr>Recursive Code</vt:lpstr>
      <vt:lpstr>Recursive Code</vt:lpstr>
      <vt:lpstr>Recursive Code</vt:lpstr>
      <vt:lpstr>Recursive Code</vt:lpstr>
      <vt:lpstr>PowerPoint Presentation</vt:lpstr>
      <vt:lpstr>Recursive Student Counting</vt:lpstr>
      <vt:lpstr>Recursive Student Counting</vt:lpstr>
      <vt:lpstr>Recursive Student Counting</vt:lpstr>
      <vt:lpstr>Recursive Student Counting</vt:lpstr>
      <vt:lpstr>Recursive Student Counting</vt:lpstr>
      <vt:lpstr>Recursive Student Counting</vt:lpstr>
      <vt:lpstr>Recursive Student Counting</vt:lpstr>
      <vt:lpstr>Recursive Student Counting</vt:lpstr>
      <vt:lpstr>Recursive Student Counting</vt:lpstr>
      <vt:lpstr>Recursive Student Counting</vt:lpstr>
      <vt:lpstr>Recursive Student Counting</vt:lpstr>
      <vt:lpstr>Recursive Student Counting</vt:lpstr>
      <vt:lpstr>Practice: Reframing Factorials</vt:lpstr>
      <vt:lpstr>Example: Factorials</vt:lpstr>
      <vt:lpstr>Example: Factorials</vt:lpstr>
      <vt:lpstr>Example: Factorials</vt:lpstr>
      <vt:lpstr>Example: Factorials</vt:lpstr>
      <vt:lpstr>Example: Factorials</vt:lpstr>
      <vt:lpstr>Example: Factorials</vt:lpstr>
      <vt:lpstr>Example: Factorials</vt:lpstr>
      <vt:lpstr>Example: Factorials</vt:lpstr>
      <vt:lpstr>Example: Factorials</vt:lpstr>
      <vt:lpstr>Example: Factorials</vt:lpstr>
      <vt:lpstr>Example: Factorials</vt:lpstr>
      <vt:lpstr>Example: Factorials</vt:lpstr>
      <vt:lpstr>Example: Factorials</vt:lpstr>
      <vt:lpstr>Example: Factorials</vt:lpstr>
      <vt:lpstr>Example: Factorials</vt:lpstr>
      <vt:lpstr>Example: Factorials</vt:lpstr>
      <vt:lpstr>Tracing Factorial</vt:lpstr>
      <vt:lpstr>Tracing Factorial</vt:lpstr>
      <vt:lpstr>Tracing Factorial</vt:lpstr>
      <vt:lpstr>Tracing Factorial</vt:lpstr>
      <vt:lpstr>Tracing Factorial</vt:lpstr>
      <vt:lpstr>Tracing Factorial</vt:lpstr>
      <vt:lpstr>Tracing Factorial</vt:lpstr>
      <vt:lpstr>Tracing Factorial</vt:lpstr>
      <vt:lpstr>Tracing Factorial</vt:lpstr>
      <vt:lpstr>Tracing Factorial</vt:lpstr>
      <vt:lpstr>Tracing Factorial</vt:lpstr>
      <vt:lpstr>Tracing Factorial</vt:lpstr>
      <vt:lpstr>Tracing Factorial</vt:lpstr>
      <vt:lpstr>Tracing Factorial</vt:lpstr>
      <vt:lpstr>Tracing Factorial</vt:lpstr>
      <vt:lpstr>Tracing Factorial</vt:lpstr>
      <vt:lpstr>Tracing Factorial</vt:lpstr>
      <vt:lpstr>Tracing Factorial</vt:lpstr>
      <vt:lpstr>Tracing Factorial</vt:lpstr>
      <vt:lpstr>Tracing Factorial</vt:lpstr>
      <vt:lpstr>Tracing Factorial</vt:lpstr>
      <vt:lpstr>Deep Dive: Invocation State</vt:lpstr>
      <vt:lpstr>Deep Dive: Invocation State</vt:lpstr>
      <vt:lpstr>Deep Dive: Invocation State</vt:lpstr>
      <vt:lpstr>Deep Dive: Invocation State</vt:lpstr>
      <vt:lpstr>Deep Dive: Invocation State</vt:lpstr>
      <vt:lpstr>Deep Dive: Runtime Stack</vt:lpstr>
      <vt:lpstr>Deep Dive: Runtime Stack</vt:lpstr>
      <vt:lpstr>Deep Dive: Runtime Stack</vt:lpstr>
      <vt:lpstr>Deep Dive: Runtime Stack</vt:lpstr>
      <vt:lpstr>Deep Dive: Runtime Stack</vt:lpstr>
      <vt:lpstr>Deep Dive: Runtime Stack</vt:lpstr>
      <vt:lpstr>Deep Dive: Runtime Stack</vt:lpstr>
      <vt:lpstr>Deep Dive: Runtime Stack</vt:lpstr>
      <vt:lpstr>Deep Dive: Runtime Stack</vt:lpstr>
      <vt:lpstr>Deep Dive: Runtime Stack</vt:lpstr>
      <vt:lpstr>Deep Dive: Runtime Stack</vt:lpstr>
      <vt:lpstr>Deep Dive: Runtime Stack</vt:lpstr>
      <vt:lpstr>Deep Dive: Runtime Stack</vt:lpstr>
      <vt:lpstr>Deep Dive: Runtime Stack</vt:lpstr>
      <vt:lpstr>“Infinite” Recursion Bugs</vt:lpstr>
      <vt:lpstr>“Infinite” Recursion Bugs</vt:lpstr>
      <vt:lpstr>“Infinite” Recursion Bugs</vt:lpstr>
      <vt:lpstr>“Infinite” Recursion Bugs</vt:lpstr>
      <vt:lpstr>“Infinite” Recursion Bugs</vt:lpstr>
      <vt:lpstr>Coding Demos</vt:lpstr>
      <vt:lpstr>Demo 1: Pretty Print</vt:lpstr>
      <vt:lpstr>Demo 2: Recursive List Search</vt:lpstr>
      <vt:lpstr>Conclusion: Review Learning Objectives</vt:lpstr>
      <vt:lpstr>Learning Objectives: Recursive Information</vt:lpstr>
      <vt:lpstr>Learning Objectives: Recursive Code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220: Recursion The Art of Self Reference</dc:title>
  <cp:lastModifiedBy>Michael Doescher</cp:lastModifiedBy>
  <cp:revision>13</cp:revision>
  <dcterms:modified xsi:type="dcterms:W3CDTF">2020-03-23T20:52:30Z</dcterms:modified>
</cp:coreProperties>
</file>