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 snapToObjects="1">
      <p:cViewPr varScale="1">
        <p:scale>
          <a:sx n="40" d="100"/>
          <a:sy n="40" d="100"/>
        </p:scale>
        <p:origin x="2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Copying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Copying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295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E1AB4E-FFC3-F94A-B53A-28D2529CE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AE2EE-3C43-F54F-96E5-D8B21A55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6777712"/>
            <a:ext cx="4495800" cy="1579920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No more private posting on Piazza!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48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49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50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51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54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55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56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x = [&quot;A&quot;,&quot;B&quot;,&quot;C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632380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 strike="sngStrike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 "B", 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)</a:t>
            </a:r>
          </a:p>
        </p:txBody>
      </p:sp>
      <p:sp>
        <p:nvSpPr>
          <p:cNvPr id="261" name="Rectangle"/>
          <p:cNvSpPr/>
          <p:nvPr/>
        </p:nvSpPr>
        <p:spPr>
          <a:xfrm>
            <a:off x="3332807" y="71882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3332807" y="6248400"/>
            <a:ext cx="1683693" cy="838200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64" name="x"/>
          <p:cNvSpPr txBox="1"/>
          <p:nvPr/>
        </p:nvSpPr>
        <p:spPr>
          <a:xfrm>
            <a:off x="3836888" y="646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65" name="y"/>
          <p:cNvSpPr txBox="1"/>
          <p:nvPr/>
        </p:nvSpPr>
        <p:spPr>
          <a:xfrm>
            <a:off x="3841799" y="731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66" name="Square"/>
          <p:cNvSpPr/>
          <p:nvPr/>
        </p:nvSpPr>
        <p:spPr>
          <a:xfrm>
            <a:off x="4292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Square"/>
          <p:cNvSpPr/>
          <p:nvPr/>
        </p:nvSpPr>
        <p:spPr>
          <a:xfrm>
            <a:off x="4292600" y="726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&quot;A&quot;"/>
          <p:cNvSpPr/>
          <p:nvPr/>
        </p:nvSpPr>
        <p:spPr>
          <a:xfrm>
            <a:off x="63246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69" name="&quot;B&quot;"/>
          <p:cNvSpPr/>
          <p:nvPr/>
        </p:nvSpPr>
        <p:spPr>
          <a:xfrm>
            <a:off x="69215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70" name="&quot;C&quot;"/>
          <p:cNvSpPr/>
          <p:nvPr/>
        </p:nvSpPr>
        <p:spPr>
          <a:xfrm>
            <a:off x="7518400" y="639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71" name="Line"/>
          <p:cNvSpPr/>
          <p:nvPr/>
        </p:nvSpPr>
        <p:spPr>
          <a:xfrm flipV="1">
            <a:off x="4592009" y="6908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 flipV="1">
            <a:off x="4592009" y="655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1257300" y="3556000"/>
            <a:ext cx="618282" cy="61828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global frame"/>
          <p:cNvSpPr txBox="1"/>
          <p:nvPr/>
        </p:nvSpPr>
        <p:spPr>
          <a:xfrm>
            <a:off x="1543174" y="6411190"/>
            <a:ext cx="162133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 frame</a:t>
            </a:r>
          </a:p>
        </p:txBody>
      </p:sp>
      <p:sp>
        <p:nvSpPr>
          <p:cNvPr id="275" name="f frame"/>
          <p:cNvSpPr txBox="1"/>
          <p:nvPr/>
        </p:nvSpPr>
        <p:spPr>
          <a:xfrm>
            <a:off x="2116261" y="7300190"/>
            <a:ext cx="983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 frame</a:t>
            </a:r>
          </a:p>
        </p:txBody>
      </p:sp>
      <p:sp>
        <p:nvSpPr>
          <p:cNvPr id="276" name="Line"/>
          <p:cNvSpPr/>
          <p:nvPr/>
        </p:nvSpPr>
        <p:spPr>
          <a:xfrm flipV="1">
            <a:off x="5422900" y="5688700"/>
            <a:ext cx="1" cy="2813763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heap"/>
          <p:cNvSpPr txBox="1"/>
          <p:nvPr/>
        </p:nvSpPr>
        <p:spPr>
          <a:xfrm>
            <a:off x="6793061" y="5511799"/>
            <a:ext cx="862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heap</a:t>
            </a:r>
          </a:p>
        </p:txBody>
      </p:sp>
      <p:sp>
        <p:nvSpPr>
          <p:cNvPr id="278" name="stack"/>
          <p:cNvSpPr txBox="1"/>
          <p:nvPr/>
        </p:nvSpPr>
        <p:spPr>
          <a:xfrm>
            <a:off x="2859484" y="5522264"/>
            <a:ext cx="9318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stack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Example 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</a:t>
            </a:r>
          </a:p>
        </p:txBody>
      </p:sp>
      <p:sp>
        <p:nvSpPr>
          <p:cNvPr id="281" name="x = {}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{}</a:t>
            </a:r>
          </a:p>
          <a:p>
            <a:pPr marL="0" lvl="5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["WI"] = "Madison"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["WI"])</a:t>
            </a:r>
          </a:p>
        </p:txBody>
      </p:sp>
      <p:sp>
        <p:nvSpPr>
          <p:cNvPr id="282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84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Example 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</a:t>
            </a:r>
          </a:p>
        </p:txBody>
      </p:sp>
      <p:sp>
        <p:nvSpPr>
          <p:cNvPr id="287" name="def foo(nums):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def foo(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):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.append(3)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t> = [1,2]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foo(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</a:t>
            </a:r>
            <a:r>
              <a:t>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numbers</a:t>
            </a:r>
            <a:r>
              <a:t>)</a:t>
            </a:r>
          </a:p>
        </p:txBody>
      </p:sp>
      <p:sp>
        <p:nvSpPr>
          <p:cNvPr id="288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0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Example 3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</a:t>
            </a:r>
          </a:p>
        </p:txBody>
      </p:sp>
      <p:sp>
        <p:nvSpPr>
          <p:cNvPr id="293" name="x = [&quot;aaa&quot;, &quot;bbb&quot;]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["aaa", "bbb"]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[:]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.pop(0)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print(len(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))</a:t>
            </a:r>
          </a:p>
        </p:txBody>
      </p:sp>
      <p:sp>
        <p:nvSpPr>
          <p:cNvPr id="294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296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Worksheet Problems 2-6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2-6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30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0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05" name="Arrow"/>
          <p:cNvSpPr/>
          <p:nvPr/>
        </p:nvSpPr>
        <p:spPr>
          <a:xfrm>
            <a:off x="266700" y="13906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0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1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1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14" name="Arrow"/>
          <p:cNvSpPr/>
          <p:nvPr/>
        </p:nvSpPr>
        <p:spPr>
          <a:xfrm>
            <a:off x="266700" y="17462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1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1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1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22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23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25" name="Arrow"/>
          <p:cNvSpPr/>
          <p:nvPr/>
        </p:nvSpPr>
        <p:spPr>
          <a:xfrm>
            <a:off x="266700" y="20891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28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29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30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32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34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C"/>
          <p:cNvSpPr/>
          <p:nvPr/>
        </p:nvSpPr>
        <p:spPr>
          <a:xfrm>
            <a:off x="1130300" y="7054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5" name="what do variables contain?"/>
          <p:cNvSpPr txBox="1"/>
          <p:nvPr/>
        </p:nvSpPr>
        <p:spPr>
          <a:xfrm>
            <a:off x="2184400" y="1816422"/>
            <a:ext cx="3365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what do variables contain?</a:t>
            </a:r>
          </a:p>
        </p:txBody>
      </p:sp>
      <p:sp>
        <p:nvSpPr>
          <p:cNvPr id="126" name="1"/>
          <p:cNvSpPr/>
          <p:nvPr/>
        </p:nvSpPr>
        <p:spPr>
          <a:xfrm>
            <a:off x="2501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7" name="2"/>
          <p:cNvSpPr/>
          <p:nvPr/>
        </p:nvSpPr>
        <p:spPr>
          <a:xfrm>
            <a:off x="2501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8" name="objects"/>
          <p:cNvSpPr txBox="1"/>
          <p:nvPr/>
        </p:nvSpPr>
        <p:spPr>
          <a:xfrm>
            <a:off x="3263391" y="2466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29" name="references to objects"/>
          <p:cNvSpPr txBox="1"/>
          <p:nvPr/>
        </p:nvSpPr>
        <p:spPr>
          <a:xfrm>
            <a:off x="3263391" y="3228268"/>
            <a:ext cx="2728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references to objects</a:t>
            </a:r>
          </a:p>
        </p:txBody>
      </p:sp>
      <p:sp>
        <p:nvSpPr>
          <p:cNvPr id="130" name="which of the following live inside frames?"/>
          <p:cNvSpPr txBox="1"/>
          <p:nvPr/>
        </p:nvSpPr>
        <p:spPr>
          <a:xfrm>
            <a:off x="2184400" y="7277422"/>
            <a:ext cx="5138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which of the following live inside frames?</a:t>
            </a:r>
          </a:p>
        </p:txBody>
      </p:sp>
      <p:sp>
        <p:nvSpPr>
          <p:cNvPr id="131" name="1"/>
          <p:cNvSpPr/>
          <p:nvPr/>
        </p:nvSpPr>
        <p:spPr>
          <a:xfrm>
            <a:off x="2501900" y="781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2" name="2"/>
          <p:cNvSpPr/>
          <p:nvPr/>
        </p:nvSpPr>
        <p:spPr>
          <a:xfrm>
            <a:off x="2501900" y="857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3" name="objects"/>
          <p:cNvSpPr txBox="1"/>
          <p:nvPr/>
        </p:nvSpPr>
        <p:spPr>
          <a:xfrm>
            <a:off x="3263391" y="7927268"/>
            <a:ext cx="9999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objects</a:t>
            </a:r>
          </a:p>
        </p:txBody>
      </p:sp>
      <p:sp>
        <p:nvSpPr>
          <p:cNvPr id="134" name="variables"/>
          <p:cNvSpPr txBox="1"/>
          <p:nvPr/>
        </p:nvSpPr>
        <p:spPr>
          <a:xfrm>
            <a:off x="3263391" y="8689268"/>
            <a:ext cx="117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variables</a:t>
            </a:r>
          </a:p>
        </p:txBody>
      </p:sp>
      <p:sp>
        <p:nvSpPr>
          <p:cNvPr id="135" name="B"/>
          <p:cNvSpPr/>
          <p:nvPr/>
        </p:nvSpPr>
        <p:spPr>
          <a:xfrm>
            <a:off x="1130300" y="413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36" name="how should we label the…"/>
          <p:cNvSpPr txBox="1"/>
          <p:nvPr/>
        </p:nvSpPr>
        <p:spPr>
          <a:xfrm>
            <a:off x="2184400" y="4305622"/>
            <a:ext cx="320814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how should we label the</a:t>
            </a:r>
          </a:p>
          <a:p>
            <a:pPr algn="l">
              <a:defRPr b="0"/>
            </a:pPr>
            <a:r>
              <a:t>blanks in the hierarchy?</a:t>
            </a:r>
          </a:p>
        </p:txBody>
      </p:sp>
      <p:sp>
        <p:nvSpPr>
          <p:cNvPr id="137" name="1"/>
          <p:cNvSpPr/>
          <p:nvPr/>
        </p:nvSpPr>
        <p:spPr>
          <a:xfrm>
            <a:off x="2501900" y="5277977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2501900" y="6039977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namedtuple, tuple"/>
          <p:cNvSpPr txBox="1"/>
          <p:nvPr/>
        </p:nvSpPr>
        <p:spPr>
          <a:xfrm>
            <a:off x="3263391" y="5387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namedtuple, tuple</a:t>
            </a:r>
          </a:p>
        </p:txBody>
      </p:sp>
      <p:sp>
        <p:nvSpPr>
          <p:cNvPr id="140" name="tuple, namedtuple"/>
          <p:cNvSpPr txBox="1"/>
          <p:nvPr/>
        </p:nvSpPr>
        <p:spPr>
          <a:xfrm>
            <a:off x="3263391" y="6149268"/>
            <a:ext cx="22985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tuple, namedtuple</a:t>
            </a:r>
          </a:p>
        </p:txBody>
      </p:sp>
      <p:sp>
        <p:nvSpPr>
          <p:cNvPr id="141" name="????"/>
          <p:cNvSpPr/>
          <p:nvPr/>
        </p:nvSpPr>
        <p:spPr>
          <a:xfrm>
            <a:off x="7303416" y="3958020"/>
            <a:ext cx="2054903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2" name="Person"/>
          <p:cNvSpPr/>
          <p:nvPr/>
        </p:nvSpPr>
        <p:spPr>
          <a:xfrm>
            <a:off x="6619082" y="4991443"/>
            <a:ext cx="1328735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143" name="Hurricane"/>
          <p:cNvSpPr/>
          <p:nvPr/>
        </p:nvSpPr>
        <p:spPr>
          <a:xfrm>
            <a:off x="8312743" y="4991443"/>
            <a:ext cx="1560248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144" name="Line"/>
          <p:cNvSpPr/>
          <p:nvPr/>
        </p:nvSpPr>
        <p:spPr>
          <a:xfrm flipH="1">
            <a:off x="7387280" y="4475465"/>
            <a:ext cx="351533" cy="46920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8775699" y="4474418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????"/>
          <p:cNvSpPr/>
          <p:nvPr/>
        </p:nvSpPr>
        <p:spPr>
          <a:xfrm>
            <a:off x="10469835" y="3959068"/>
            <a:ext cx="2054903" cy="469428"/>
          </a:xfrm>
          <a:prstGeom prst="roundRect">
            <a:avLst>
              <a:gd name="adj" fmla="val 301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6907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Circle"/>
          <p:cNvSpPr/>
          <p:nvPr/>
        </p:nvSpPr>
        <p:spPr>
          <a:xfrm>
            <a:off x="6597649" y="6037908"/>
            <a:ext cx="469901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>
            <a:off x="7504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Circle"/>
          <p:cNvSpPr/>
          <p:nvPr/>
        </p:nvSpPr>
        <p:spPr>
          <a:xfrm>
            <a:off x="748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 flipH="1">
            <a:off x="86858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" name="Circle"/>
          <p:cNvSpPr/>
          <p:nvPr/>
        </p:nvSpPr>
        <p:spPr>
          <a:xfrm>
            <a:off x="8375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Line"/>
          <p:cNvSpPr/>
          <p:nvPr/>
        </p:nvSpPr>
        <p:spPr>
          <a:xfrm>
            <a:off x="9282754" y="5514235"/>
            <a:ext cx="145158" cy="5139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Circle"/>
          <p:cNvSpPr/>
          <p:nvPr/>
        </p:nvSpPr>
        <p:spPr>
          <a:xfrm>
            <a:off x="926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10844854" y="4456861"/>
            <a:ext cx="314723" cy="157132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Circle"/>
          <p:cNvSpPr/>
          <p:nvPr/>
        </p:nvSpPr>
        <p:spPr>
          <a:xfrm>
            <a:off x="10534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11536112" y="4441547"/>
            <a:ext cx="1" cy="1586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Circle"/>
          <p:cNvSpPr/>
          <p:nvPr/>
        </p:nvSpPr>
        <p:spPr>
          <a:xfrm>
            <a:off x="11296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>
            <a:off x="11863930" y="4434338"/>
            <a:ext cx="357982" cy="15938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Circle"/>
          <p:cNvSpPr/>
          <p:nvPr/>
        </p:nvSpPr>
        <p:spPr>
          <a:xfrm>
            <a:off x="12058650" y="6037908"/>
            <a:ext cx="469900" cy="469901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Rounded Rectangle"/>
          <p:cNvSpPr/>
          <p:nvPr/>
        </p:nvSpPr>
        <p:spPr>
          <a:xfrm>
            <a:off x="6360604" y="5803900"/>
            <a:ext cx="6369745" cy="876945"/>
          </a:xfrm>
          <a:prstGeom prst="roundRect">
            <a:avLst>
              <a:gd name="adj" fmla="val 21723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2" name="objects"/>
          <p:cNvSpPr txBox="1"/>
          <p:nvPr/>
        </p:nvSpPr>
        <p:spPr>
          <a:xfrm>
            <a:off x="9162826" y="6724649"/>
            <a:ext cx="76530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7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38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40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43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44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45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47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49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51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57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58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3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64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66" name="Arrow"/>
          <p:cNvSpPr/>
          <p:nvPr/>
        </p:nvSpPr>
        <p:spPr>
          <a:xfrm>
            <a:off x="266700" y="249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0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71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373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375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6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377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8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83" name="reference"/>
          <p:cNvSpPr txBox="1"/>
          <p:nvPr/>
        </p:nvSpPr>
        <p:spPr>
          <a:xfrm>
            <a:off x="5916686" y="6343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4" name="reference"/>
          <p:cNvSpPr txBox="1"/>
          <p:nvPr/>
        </p:nvSpPr>
        <p:spPr>
          <a:xfrm>
            <a:off x="11377686" y="6851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385" name="what DID NOT happen: team contains the alice and bob variables"/>
          <p:cNvSpPr txBox="1"/>
          <p:nvPr/>
        </p:nvSpPr>
        <p:spPr>
          <a:xfrm>
            <a:off x="472236" y="8086242"/>
            <a:ext cx="946338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what DID NOT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the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variables</a:t>
            </a:r>
          </a:p>
        </p:txBody>
      </p:sp>
      <p:sp>
        <p:nvSpPr>
          <p:cNvPr id="386" name="what DID happen: team contains references to the objects referenced by bob and alice"/>
          <p:cNvSpPr txBox="1"/>
          <p:nvPr/>
        </p:nvSpPr>
        <p:spPr>
          <a:xfrm>
            <a:off x="472236" y="8721242"/>
            <a:ext cx="119516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what DID happen:</a:t>
            </a:r>
            <a:r>
              <a:t>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team</a:t>
            </a:r>
            <a:r>
              <a:rPr b="0"/>
              <a:t> contains references to the objects referenced by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bob</a:t>
            </a:r>
            <a:r>
              <a:rPr b="0"/>
              <a:t> and </a:t>
            </a:r>
            <a:r>
              <a:rPr b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alice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tate:"/>
          <p:cNvSpPr txBox="1"/>
          <p:nvPr/>
        </p:nvSpPr>
        <p:spPr>
          <a:xfrm>
            <a:off x="2152947" y="3987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91" name="alice"/>
          <p:cNvSpPr txBox="1"/>
          <p:nvPr/>
        </p:nvSpPr>
        <p:spPr>
          <a:xfrm>
            <a:off x="2235911" y="5143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392" name="Rectangle"/>
          <p:cNvSpPr/>
          <p:nvPr/>
        </p:nvSpPr>
        <p:spPr>
          <a:xfrm>
            <a:off x="3390900" y="515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from recordclass import recordclass…"/>
          <p:cNvSpPr txBox="1"/>
          <p:nvPr/>
        </p:nvSpPr>
        <p:spPr>
          <a:xfrm>
            <a:off x="1321816" y="129972"/>
            <a:ext cx="11009916" cy="342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team = [alice, bob]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players = {"A": alice, "B": bob}</a:t>
            </a:r>
          </a:p>
        </p:txBody>
      </p:sp>
      <p:sp>
        <p:nvSpPr>
          <p:cNvPr id="394" name="Arrow"/>
          <p:cNvSpPr/>
          <p:nvPr/>
        </p:nvSpPr>
        <p:spPr>
          <a:xfrm>
            <a:off x="266700" y="2876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>
            <a:off x="346247" y="3721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references"/>
          <p:cNvSpPr txBox="1"/>
          <p:nvPr/>
        </p:nvSpPr>
        <p:spPr>
          <a:xfrm>
            <a:off x="2954436" y="4529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97" name="objects"/>
          <p:cNvSpPr txBox="1"/>
          <p:nvPr/>
        </p:nvSpPr>
        <p:spPr>
          <a:xfrm>
            <a:off x="7769150" y="4529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98" name="bob"/>
          <p:cNvSpPr txBox="1"/>
          <p:nvPr/>
        </p:nvSpPr>
        <p:spPr>
          <a:xfrm>
            <a:off x="2235911" y="5905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399" name="Rectangle"/>
          <p:cNvSpPr/>
          <p:nvPr/>
        </p:nvSpPr>
        <p:spPr>
          <a:xfrm>
            <a:off x="3390900" y="591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team"/>
          <p:cNvSpPr txBox="1"/>
          <p:nvPr/>
        </p:nvSpPr>
        <p:spPr>
          <a:xfrm>
            <a:off x="2113191" y="6667499"/>
            <a:ext cx="11477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team</a:t>
            </a:r>
          </a:p>
        </p:txBody>
      </p:sp>
      <p:sp>
        <p:nvSpPr>
          <p:cNvPr id="401" name="Rectangle"/>
          <p:cNvSpPr/>
          <p:nvPr/>
        </p:nvSpPr>
        <p:spPr>
          <a:xfrm>
            <a:off x="3390900" y="668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name:Alice | score:10 | age:30"/>
          <p:cNvSpPr/>
          <p:nvPr/>
        </p:nvSpPr>
        <p:spPr>
          <a:xfrm>
            <a:off x="7581900" y="5130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403" name="Line"/>
          <p:cNvSpPr/>
          <p:nvPr/>
        </p:nvSpPr>
        <p:spPr>
          <a:xfrm>
            <a:off x="3721100" y="540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4" name="name:Bob | score:8 | age:25"/>
          <p:cNvSpPr/>
          <p:nvPr/>
        </p:nvSpPr>
        <p:spPr>
          <a:xfrm>
            <a:off x="7581900" y="5892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405" name="Line"/>
          <p:cNvSpPr/>
          <p:nvPr/>
        </p:nvSpPr>
        <p:spPr>
          <a:xfrm>
            <a:off x="3721100" y="616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Rectangle"/>
          <p:cNvSpPr/>
          <p:nvPr/>
        </p:nvSpPr>
        <p:spPr>
          <a:xfrm>
            <a:off x="80899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Rectangle"/>
          <p:cNvSpPr/>
          <p:nvPr/>
        </p:nvSpPr>
        <p:spPr>
          <a:xfrm>
            <a:off x="8686800" y="6934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3721100" y="6928745"/>
            <a:ext cx="4363188" cy="214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6998075" y="5533083"/>
            <a:ext cx="1242373" cy="161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602" h="21600" extrusionOk="0">
                <a:moveTo>
                  <a:pt x="16602" y="21600"/>
                </a:moveTo>
                <a:cubicBezTo>
                  <a:pt x="-2088" y="11706"/>
                  <a:pt x="-4998" y="4506"/>
                  <a:pt x="787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9129448" y="6354019"/>
            <a:ext cx="3114295" cy="7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726" h="21600" extrusionOk="0">
                <a:moveTo>
                  <a:pt x="0" y="21600"/>
                </a:moveTo>
                <a:cubicBezTo>
                  <a:pt x="16700" y="16128"/>
                  <a:pt x="21600" y="8928"/>
                  <a:pt x="147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A"/>
          <p:cNvSpPr/>
          <p:nvPr/>
        </p:nvSpPr>
        <p:spPr>
          <a:xfrm>
            <a:off x="8089900" y="79502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12" name="Rectangle"/>
          <p:cNvSpPr/>
          <p:nvPr/>
        </p:nvSpPr>
        <p:spPr>
          <a:xfrm>
            <a:off x="847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B"/>
          <p:cNvSpPr/>
          <p:nvPr/>
        </p:nvSpPr>
        <p:spPr>
          <a:xfrm>
            <a:off x="8089900" y="8382000"/>
            <a:ext cx="399505" cy="435659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14" name="Rectangle"/>
          <p:cNvSpPr/>
          <p:nvPr/>
        </p:nvSpPr>
        <p:spPr>
          <a:xfrm>
            <a:off x="8470900" y="83820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players"/>
          <p:cNvSpPr txBox="1"/>
          <p:nvPr/>
        </p:nvSpPr>
        <p:spPr>
          <a:xfrm>
            <a:off x="1812409" y="7429499"/>
            <a:ext cx="14485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players</a:t>
            </a:r>
          </a:p>
        </p:txBody>
      </p:sp>
      <p:sp>
        <p:nvSpPr>
          <p:cNvPr id="416" name="Rectangle"/>
          <p:cNvSpPr/>
          <p:nvPr/>
        </p:nvSpPr>
        <p:spPr>
          <a:xfrm>
            <a:off x="3390900" y="744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Line"/>
          <p:cNvSpPr/>
          <p:nvPr/>
        </p:nvSpPr>
        <p:spPr>
          <a:xfrm>
            <a:off x="3721099" y="7690745"/>
            <a:ext cx="4363189" cy="28634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6850648" y="5660083"/>
            <a:ext cx="1983079" cy="25319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42" h="21600" extrusionOk="0">
                <a:moveTo>
                  <a:pt x="16842" y="21600"/>
                </a:moveTo>
                <a:cubicBezTo>
                  <a:pt x="-1229" y="14534"/>
                  <a:pt x="-4758" y="7334"/>
                  <a:pt x="625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8816611" y="6481019"/>
            <a:ext cx="3332570" cy="2088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34" h="21600" extrusionOk="0">
                <a:moveTo>
                  <a:pt x="0" y="21600"/>
                </a:moveTo>
                <a:cubicBezTo>
                  <a:pt x="16377" y="11650"/>
                  <a:pt x="21600" y="4450"/>
                  <a:pt x="1566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reference"/>
          <p:cNvSpPr txBox="1"/>
          <p:nvPr/>
        </p:nvSpPr>
        <p:spPr>
          <a:xfrm>
            <a:off x="6043686" y="7232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1" name="reference"/>
          <p:cNvSpPr txBox="1"/>
          <p:nvPr/>
        </p:nvSpPr>
        <p:spPr>
          <a:xfrm>
            <a:off x="10615686" y="7867282"/>
            <a:ext cx="11714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</a:t>
            </a:r>
          </a:p>
        </p:txBody>
      </p:sp>
      <p:sp>
        <p:nvSpPr>
          <p:cNvPr id="422" name="Two kinds of reference:…"/>
          <p:cNvSpPr txBox="1"/>
          <p:nvPr/>
        </p:nvSpPr>
        <p:spPr>
          <a:xfrm>
            <a:off x="3812445" y="8206282"/>
            <a:ext cx="384884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kinds of reference: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variable</a:t>
            </a:r>
          </a:p>
          <a:p>
            <a:pPr marL="571500" indent="-381000" algn="l">
              <a:buSzPct val="145000"/>
              <a:buChar char="•"/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item in list, dict,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29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hree Levels of Cop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Three Levels of Copy</a:t>
            </a:r>
          </a:p>
        </p:txBody>
      </p:sp>
      <p:sp>
        <p:nvSpPr>
          <p:cNvPr id="432" name="import copy…"/>
          <p:cNvSpPr txBox="1">
            <a:spLocks noGrp="1"/>
          </p:cNvSpPr>
          <p:nvPr>
            <p:ph type="body" idx="1"/>
          </p:nvPr>
        </p:nvSpPr>
        <p:spPr>
          <a:xfrm>
            <a:off x="1104900" y="3683396"/>
            <a:ext cx="11099800" cy="5330281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copy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x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uncomment one of these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#y = x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#y = copy.copy(x)</a:t>
            </a:r>
          </a:p>
          <a:p>
            <a:pPr marL="0" lvl="5" indent="0">
              <a:spcBef>
                <a:spcPts val="0"/>
              </a:spcBef>
              <a:buSzTx/>
              <a:buNone/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#y = copy.deepcopy(x)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2666598" y="7410450"/>
            <a:ext cx="4560055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4" name="reference copy [fastest, most dangerous]"/>
          <p:cNvSpPr txBox="1"/>
          <p:nvPr/>
        </p:nvSpPr>
        <p:spPr>
          <a:xfrm>
            <a:off x="7235342" y="7156449"/>
            <a:ext cx="5118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 copy [fastest, most dangerous]</a:t>
            </a:r>
          </a:p>
        </p:txBody>
      </p:sp>
      <p:sp>
        <p:nvSpPr>
          <p:cNvPr id="435" name="Line"/>
          <p:cNvSpPr/>
          <p:nvPr/>
        </p:nvSpPr>
        <p:spPr>
          <a:xfrm flipH="1">
            <a:off x="4952598" y="7829550"/>
            <a:ext cx="2260488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6" name="shallow copy"/>
          <p:cNvSpPr txBox="1"/>
          <p:nvPr/>
        </p:nvSpPr>
        <p:spPr>
          <a:xfrm>
            <a:off x="7242657" y="7575549"/>
            <a:ext cx="16936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shallow copy</a:t>
            </a:r>
          </a:p>
        </p:txBody>
      </p:sp>
      <p:sp>
        <p:nvSpPr>
          <p:cNvPr id="437" name="Line"/>
          <p:cNvSpPr/>
          <p:nvPr/>
        </p:nvSpPr>
        <p:spPr>
          <a:xfrm flipH="1">
            <a:off x="5714598" y="8261350"/>
            <a:ext cx="1507093" cy="0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8" name="deep copy [slowest, safest]"/>
          <p:cNvSpPr txBox="1"/>
          <p:nvPr/>
        </p:nvSpPr>
        <p:spPr>
          <a:xfrm>
            <a:off x="7246569" y="8007349"/>
            <a:ext cx="339685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deep copy [slowest, safest]</a:t>
            </a:r>
          </a:p>
        </p:txBody>
      </p:sp>
      <p:sp>
        <p:nvSpPr>
          <p:cNvPr id="439" name="When should we…"/>
          <p:cNvSpPr txBox="1"/>
          <p:nvPr/>
        </p:nvSpPr>
        <p:spPr>
          <a:xfrm>
            <a:off x="7680225" y="2861755"/>
            <a:ext cx="450235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When should we</a:t>
            </a:r>
          </a:p>
          <a:p>
            <a:pPr>
              <a:defRPr sz="4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which one?</a:t>
            </a:r>
          </a:p>
        </p:txBody>
      </p:sp>
      <p:pic>
        <p:nvPicPr>
          <p:cNvPr id="4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0" y="413792"/>
            <a:ext cx="2164384" cy="1002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4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4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4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5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5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5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5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5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5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6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6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6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5" name="Depending on the use case,…"/>
          <p:cNvSpPr txBox="1"/>
          <p:nvPr/>
        </p:nvSpPr>
        <p:spPr>
          <a:xfrm>
            <a:off x="7658571" y="3167980"/>
            <a:ext cx="4317058" cy="116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Depending on the use case,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are </a:t>
            </a:r>
            <a:r>
              <a:rPr b="1"/>
              <a:t>three ways</a:t>
            </a:r>
            <a:r>
              <a:t> we might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"copy" the player’s data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472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473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474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5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7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8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9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0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481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2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483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4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485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86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487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488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9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490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499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0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1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5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496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  <p:sp>
        <p:nvSpPr>
          <p:cNvPr id="49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504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505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06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7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9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2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13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4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15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16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17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18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19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20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21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22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31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2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33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7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528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529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36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520700" y="3280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40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41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3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3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6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47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48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49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50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1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52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3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54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55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56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57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64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5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6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61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2" name="Arrow"/>
          <p:cNvSpPr/>
          <p:nvPr/>
        </p:nvSpPr>
        <p:spPr>
          <a:xfrm>
            <a:off x="520700" y="3661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783" y="2257795"/>
            <a:ext cx="6851317" cy="2997452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66" name="Practice objects/references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Practice objects/references!</a:t>
            </a:r>
          </a:p>
          <a:p>
            <a:pPr marL="0" indent="0">
              <a:buSzTx/>
              <a:buNone/>
            </a:pPr>
            <a:r>
              <a:rPr dirty="0"/>
              <a:t>Levels of 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Making a new 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Shallow copy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Deep copy</a:t>
            </a:r>
          </a:p>
        </p:txBody>
      </p:sp>
      <p:sp>
        <p:nvSpPr>
          <p:cNvPr id="167" name="Read:…"/>
          <p:cNvSpPr/>
          <p:nvPr/>
        </p:nvSpPr>
        <p:spPr>
          <a:xfrm>
            <a:off x="1330697" y="6788497"/>
            <a:ext cx="10343406" cy="17179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800" b="0">
                <a:solidFill>
                  <a:srgbClr val="FFFFFF"/>
                </a:solidFill>
              </a:defRPr>
            </a:pPr>
            <a:r>
              <a:rPr dirty="0"/>
              <a:t>Read:</a:t>
            </a:r>
          </a:p>
          <a:p>
            <a:pPr marL="812799" indent="-507999" algn="l">
              <a:buSzPct val="87000"/>
              <a:buChar char="✦"/>
              <a:defRPr sz="2800" b="0">
                <a:solidFill>
                  <a:srgbClr val="FFFFFF"/>
                </a:solidFill>
              </a:defRPr>
            </a:pPr>
            <a:r>
              <a:rPr dirty="0" err="1"/>
              <a:t>Sweigart</a:t>
            </a:r>
            <a:r>
              <a:rPr dirty="0"/>
              <a:t> Ch 4 ("References" to the end)</a:t>
            </a:r>
            <a:br>
              <a:rPr dirty="0"/>
            </a:br>
            <a:r>
              <a:rPr dirty="0"/>
              <a:t>https://</a:t>
            </a:r>
            <a:r>
              <a:rPr dirty="0" err="1"/>
              <a:t>automatetheboringstuff.com</a:t>
            </a:r>
            <a:r>
              <a:rPr dirty="0"/>
              <a:t>/chapter4/</a:t>
            </a:r>
          </a:p>
        </p:txBody>
      </p:sp>
      <p:sp>
        <p:nvSpPr>
          <p:cNvPr id="168" name="https://www.copymachinesdirect.com/copier-leasing.php"/>
          <p:cNvSpPr txBox="1"/>
          <p:nvPr/>
        </p:nvSpPr>
        <p:spPr>
          <a:xfrm>
            <a:off x="7153875" y="5311254"/>
            <a:ext cx="355513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https://www.copymachinesdirect.com/copier-leasing.php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569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570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1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2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3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5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76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577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78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579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0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581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2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583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584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585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586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59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0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2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593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95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0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0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1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0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1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1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1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1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1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1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1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2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32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3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34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5" name="Arrow"/>
          <p:cNvSpPr/>
          <p:nvPr/>
        </p:nvSpPr>
        <p:spPr>
          <a:xfrm>
            <a:off x="520700" y="32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2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5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29" name="There is no risk of max_score…"/>
          <p:cNvSpPr txBox="1"/>
          <p:nvPr/>
        </p:nvSpPr>
        <p:spPr>
          <a:xfrm>
            <a:off x="8603311" y="5156199"/>
            <a:ext cx="393055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risk of max_score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accidentally corrupting players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since it only reads people</a:t>
            </a:r>
          </a:p>
        </p:txBody>
      </p:sp>
      <p:sp>
        <p:nvSpPr>
          <p:cNvPr id="630" name=".…"/>
          <p:cNvSpPr txBox="1"/>
          <p:nvPr/>
        </p:nvSpPr>
        <p:spPr>
          <a:xfrm>
            <a:off x="716221" y="1289049"/>
            <a:ext cx="29036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38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39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6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4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5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46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47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48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49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50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1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52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53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54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55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667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8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59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0" name="Arrow"/>
          <p:cNvSpPr/>
          <p:nvPr/>
        </p:nvSpPr>
        <p:spPr>
          <a:xfrm>
            <a:off x="520700" y="2315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1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662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0" name="Connection Line"/>
          <p:cNvSpPr/>
          <p:nvPr/>
        </p:nvSpPr>
        <p:spPr>
          <a:xfrm>
            <a:off x="2519891" y="573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4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highest</a:t>
            </a:r>
          </a:p>
        </p:txBody>
      </p:sp>
      <p:sp>
        <p:nvSpPr>
          <p:cNvPr id="665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max_score(people):   highest = None   for p in people:     if highest == None or p[&quot;score&quot;] &gt; highest:       highest = p[&quot;score&quot;]   return highest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max_score(</a:t>
            </a:r>
            <a:r>
              <a:rPr b="1"/>
              <a:t>people</a:t>
            </a:r>
            <a:r>
              <a:t>):</a:t>
            </a:r>
            <a:br/>
            <a:r>
              <a:t>  highest = None</a:t>
            </a:r>
            <a:br/>
            <a:r>
              <a:t>  for p in people:</a:t>
            </a:r>
            <a:br/>
            <a:r>
              <a:t>    if highest == None or p["score"] &gt; highest:</a:t>
            </a:r>
            <a:br/>
            <a:r>
              <a:t>      highest = p["score"]</a:t>
            </a:r>
            <a:br/>
            <a:r>
              <a:t>  return highest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max_score(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673" name="players"/>
          <p:cNvSpPr txBox="1"/>
          <p:nvPr/>
        </p:nvSpPr>
        <p:spPr>
          <a:xfrm>
            <a:off x="1041027" y="570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674" name="Rectangle"/>
          <p:cNvSpPr/>
          <p:nvPr/>
        </p:nvSpPr>
        <p:spPr>
          <a:xfrm>
            <a:off x="2286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50800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55372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5994400" y="568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4" name="Connection Line"/>
          <p:cNvSpPr/>
          <p:nvPr/>
        </p:nvSpPr>
        <p:spPr>
          <a:xfrm>
            <a:off x="2519891" y="523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9" name="name"/>
          <p:cNvSpPr/>
          <p:nvPr/>
        </p:nvSpPr>
        <p:spPr>
          <a:xfrm>
            <a:off x="379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0" name="A"/>
          <p:cNvSpPr/>
          <p:nvPr/>
        </p:nvSpPr>
        <p:spPr>
          <a:xfrm>
            <a:off x="471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681" name="score"/>
          <p:cNvSpPr/>
          <p:nvPr/>
        </p:nvSpPr>
        <p:spPr>
          <a:xfrm>
            <a:off x="379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2" name="88"/>
          <p:cNvSpPr/>
          <p:nvPr/>
        </p:nvSpPr>
        <p:spPr>
          <a:xfrm>
            <a:off x="471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683" name="name"/>
          <p:cNvSpPr/>
          <p:nvPr/>
        </p:nvSpPr>
        <p:spPr>
          <a:xfrm>
            <a:off x="6210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4" name="B"/>
          <p:cNvSpPr/>
          <p:nvPr/>
        </p:nvSpPr>
        <p:spPr>
          <a:xfrm>
            <a:off x="7124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685" name="score"/>
          <p:cNvSpPr/>
          <p:nvPr/>
        </p:nvSpPr>
        <p:spPr>
          <a:xfrm>
            <a:off x="6210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86" name="111"/>
          <p:cNvSpPr/>
          <p:nvPr/>
        </p:nvSpPr>
        <p:spPr>
          <a:xfrm>
            <a:off x="7124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687" name="name"/>
          <p:cNvSpPr/>
          <p:nvPr/>
        </p:nvSpPr>
        <p:spPr>
          <a:xfrm>
            <a:off x="8877300" y="798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688" name="C"/>
          <p:cNvSpPr/>
          <p:nvPr/>
        </p:nvSpPr>
        <p:spPr>
          <a:xfrm>
            <a:off x="9791700" y="798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689" name="score"/>
          <p:cNvSpPr/>
          <p:nvPr/>
        </p:nvSpPr>
        <p:spPr>
          <a:xfrm>
            <a:off x="8877300" y="844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690" name="100"/>
          <p:cNvSpPr/>
          <p:nvPr/>
        </p:nvSpPr>
        <p:spPr>
          <a:xfrm>
            <a:off x="9791700" y="844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05" name="Connection Line"/>
          <p:cNvSpPr/>
          <p:nvPr/>
        </p:nvSpPr>
        <p:spPr>
          <a:xfrm>
            <a:off x="6215591" y="5910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5704903" y="5910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3783664" y="5910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94" name="Line"/>
          <p:cNvSpPr/>
          <p:nvPr/>
        </p:nvSpPr>
        <p:spPr>
          <a:xfrm>
            <a:off x="203200" y="488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5" name="Arrow"/>
          <p:cNvSpPr/>
          <p:nvPr/>
        </p:nvSpPr>
        <p:spPr>
          <a:xfrm>
            <a:off x="520700" y="3915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people"/>
          <p:cNvSpPr txBox="1"/>
          <p:nvPr/>
        </p:nvSpPr>
        <p:spPr>
          <a:xfrm>
            <a:off x="1073695" y="671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people</a:t>
            </a:r>
          </a:p>
        </p:txBody>
      </p:sp>
      <p:sp>
        <p:nvSpPr>
          <p:cNvPr id="697" name="Rectangle"/>
          <p:cNvSpPr/>
          <p:nvPr/>
        </p:nvSpPr>
        <p:spPr>
          <a:xfrm>
            <a:off x="2286000" y="6705600"/>
            <a:ext cx="459234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highest"/>
          <p:cNvSpPr txBox="1"/>
          <p:nvPr/>
        </p:nvSpPr>
        <p:spPr>
          <a:xfrm>
            <a:off x="1031354" y="7861299"/>
            <a:ext cx="1239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6D5D5"/>
                </a:solidFill>
              </a:defRPr>
            </a:lvl1pPr>
          </a:lstStyle>
          <a:p>
            <a:r>
              <a:t>highest</a:t>
            </a:r>
          </a:p>
        </p:txBody>
      </p:sp>
      <p:sp>
        <p:nvSpPr>
          <p:cNvPr id="699" name="111"/>
          <p:cNvSpPr/>
          <p:nvPr/>
        </p:nvSpPr>
        <p:spPr>
          <a:xfrm>
            <a:off x="2286000" y="7848600"/>
            <a:ext cx="656007" cy="482600"/>
          </a:xfrm>
          <a:prstGeom prst="rect">
            <a:avLst/>
          </a:prstGeom>
          <a:ln w="25400">
            <a:solidFill>
              <a:srgbClr val="D6D5D5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solidFill>
                  <a:srgbClr val="D6D5D5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0" name="m"/>
          <p:cNvSpPr txBox="1"/>
          <p:nvPr/>
        </p:nvSpPr>
        <p:spPr>
          <a:xfrm>
            <a:off x="1696938" y="8877299"/>
            <a:ext cx="4161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</a:t>
            </a:r>
          </a:p>
        </p:txBody>
      </p:sp>
      <p:sp>
        <p:nvSpPr>
          <p:cNvPr id="701" name="111"/>
          <p:cNvSpPr/>
          <p:nvPr/>
        </p:nvSpPr>
        <p:spPr>
          <a:xfrm>
            <a:off x="2286000" y="8864600"/>
            <a:ext cx="65600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1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02" name="Line"/>
          <p:cNvSpPr/>
          <p:nvPr/>
        </p:nvSpPr>
        <p:spPr>
          <a:xfrm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Line"/>
          <p:cNvSpPr/>
          <p:nvPr/>
        </p:nvSpPr>
        <p:spPr>
          <a:xfrm flipH="1" flipV="1">
            <a:off x="1026465" y="6584950"/>
            <a:ext cx="1866901" cy="186690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710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711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12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3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17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18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19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0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21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2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23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4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25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26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27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28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37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8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9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734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735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2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3" name="Arrow"/>
          <p:cNvSpPr/>
          <p:nvPr/>
        </p:nvSpPr>
        <p:spPr>
          <a:xfrm>
            <a:off x="520700" y="24681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46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47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0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9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52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3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54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5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56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57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58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59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60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61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62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63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770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1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72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67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8" name="Arrow"/>
          <p:cNvSpPr/>
          <p:nvPr/>
        </p:nvSpPr>
        <p:spPr>
          <a:xfrm>
            <a:off x="520700" y="28618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775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776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7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8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81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2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783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4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785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86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787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88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789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790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791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792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03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4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5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96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7" name="Arrow"/>
          <p:cNvSpPr/>
          <p:nvPr/>
        </p:nvSpPr>
        <p:spPr>
          <a:xfrm>
            <a:off x="520700" y="3472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8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799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01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09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10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3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15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16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17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18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19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0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21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2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23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24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25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26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37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8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9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0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33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Connection Line"/>
          <p:cNvSpPr/>
          <p:nvPr/>
        </p:nvSpPr>
        <p:spPr>
          <a:xfrm>
            <a:off x="2519891" y="4464892"/>
            <a:ext cx="2538414" cy="1179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3" extrusionOk="0">
                <a:moveTo>
                  <a:pt x="0" y="20683"/>
                </a:moveTo>
                <a:cubicBezTo>
                  <a:pt x="5567" y="5945"/>
                  <a:pt x="12767" y="-917"/>
                  <a:pt x="21600" y="9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35" name="Need to make a new list…"/>
          <p:cNvSpPr txBox="1"/>
          <p:nvPr/>
        </p:nvSpPr>
        <p:spPr>
          <a:xfrm>
            <a:off x="8936256" y="4254500"/>
            <a:ext cx="352454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Need to make a new list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we don’t corrupt players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43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44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49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0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51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2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53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4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55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56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57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58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59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60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87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7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4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5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866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68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0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Arrow"/>
          <p:cNvSpPr/>
          <p:nvPr/>
        </p:nvSpPr>
        <p:spPr>
          <a:xfrm>
            <a:off x="520700" y="753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2" name="copy makes a new list…"/>
          <p:cNvSpPr txBox="1"/>
          <p:nvPr/>
        </p:nvSpPr>
        <p:spPr>
          <a:xfrm>
            <a:off x="925537" y="8144967"/>
            <a:ext cx="31801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copy makes a new list…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71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880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881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2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3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4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4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886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87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888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89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890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1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892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3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894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895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896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897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15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6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7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1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Arrow"/>
          <p:cNvSpPr/>
          <p:nvPr/>
        </p:nvSpPr>
        <p:spPr>
          <a:xfrm>
            <a:off x="520700" y="1172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04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06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7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8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9" name="Connection Line"/>
          <p:cNvSpPr/>
          <p:nvPr/>
        </p:nvSpPr>
        <p:spPr>
          <a:xfrm>
            <a:off x="4594804" y="6102644"/>
            <a:ext cx="6054279" cy="1755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75" extrusionOk="0">
                <a:moveTo>
                  <a:pt x="0" y="8107"/>
                </a:moveTo>
                <a:cubicBezTo>
                  <a:pt x="7019" y="-5025"/>
                  <a:pt x="14219" y="-2202"/>
                  <a:pt x="21600" y="16575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0" name="Connection Line"/>
          <p:cNvSpPr/>
          <p:nvPr/>
        </p:nvSpPr>
        <p:spPr>
          <a:xfrm>
            <a:off x="4179970" y="6160892"/>
            <a:ext cx="3840263" cy="1765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06" extrusionOk="0">
                <a:moveTo>
                  <a:pt x="0" y="7844"/>
                </a:moveTo>
                <a:cubicBezTo>
                  <a:pt x="4660" y="-4994"/>
                  <a:pt x="11860" y="-2073"/>
                  <a:pt x="21600" y="16606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21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12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13" name="end of players…"/>
          <p:cNvSpPr txBox="1"/>
          <p:nvPr/>
        </p:nvSpPr>
        <p:spPr>
          <a:xfrm>
            <a:off x="10740745" y="6624755"/>
            <a:ext cx="191497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end of people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24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25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6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8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30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1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32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3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34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5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36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37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38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39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40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41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959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0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1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45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6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48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0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1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4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65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56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957" name="end of players…"/>
          <p:cNvSpPr txBox="1"/>
          <p:nvPr/>
        </p:nvSpPr>
        <p:spPr>
          <a:xfrm>
            <a:off x="10607098" y="6624755"/>
            <a:ext cx="21822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end of players</a:t>
            </a:r>
          </a:p>
          <a:p>
            <a:pPr>
              <a:defRPr b="0"/>
            </a:pPr>
            <a:r>
              <a:t>middle of people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def median_score(people):   people = copy.copy(people)   people.sort(...)   # TODO: return score for middle of people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median_score(</a:t>
            </a:r>
            <a:r>
              <a:rPr b="1"/>
              <a:t>people</a:t>
            </a:r>
            <a:r>
              <a:t>):</a:t>
            </a:r>
            <a:br/>
            <a:r>
              <a:t>  people = copy.copy(people)</a:t>
            </a:r>
            <a:br/>
            <a:r>
              <a:t>  people.sort(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...</a:t>
            </a:r>
            <a:r>
              <a:t>)</a:t>
            </a:r>
            <a:br/>
            <a:r>
              <a:t>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# TODO: return score for middle of people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m = median_score(</a:t>
            </a:r>
            <a:r>
              <a:rPr b="1"/>
              <a:t>players</a:t>
            </a:r>
            <a:r>
              <a:t>)</a:t>
            </a:r>
          </a:p>
        </p:txBody>
      </p:sp>
      <p:sp>
        <p:nvSpPr>
          <p:cNvPr id="968" name="players"/>
          <p:cNvSpPr txBox="1"/>
          <p:nvPr/>
        </p:nvSpPr>
        <p:spPr>
          <a:xfrm>
            <a:off x="1041027" y="4432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969" name="Rectangle"/>
          <p:cNvSpPr/>
          <p:nvPr/>
        </p:nvSpPr>
        <p:spPr>
          <a:xfrm>
            <a:off x="2286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Rectangle"/>
          <p:cNvSpPr/>
          <p:nvPr/>
        </p:nvSpPr>
        <p:spPr>
          <a:xfrm>
            <a:off x="50800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1" name="Rectangle"/>
          <p:cNvSpPr/>
          <p:nvPr/>
        </p:nvSpPr>
        <p:spPr>
          <a:xfrm>
            <a:off x="55372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5994400" y="4419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3" name="Connection Line"/>
          <p:cNvSpPr/>
          <p:nvPr/>
        </p:nvSpPr>
        <p:spPr>
          <a:xfrm>
            <a:off x="2519891" y="3968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74" name="name"/>
          <p:cNvSpPr/>
          <p:nvPr/>
        </p:nvSpPr>
        <p:spPr>
          <a:xfrm>
            <a:off x="570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5" name="A"/>
          <p:cNvSpPr/>
          <p:nvPr/>
        </p:nvSpPr>
        <p:spPr>
          <a:xfrm>
            <a:off x="661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976" name="score"/>
          <p:cNvSpPr/>
          <p:nvPr/>
        </p:nvSpPr>
        <p:spPr>
          <a:xfrm>
            <a:off x="570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77" name="88"/>
          <p:cNvSpPr/>
          <p:nvPr/>
        </p:nvSpPr>
        <p:spPr>
          <a:xfrm>
            <a:off x="661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978" name="name"/>
          <p:cNvSpPr/>
          <p:nvPr/>
        </p:nvSpPr>
        <p:spPr>
          <a:xfrm>
            <a:off x="8115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79" name="B"/>
          <p:cNvSpPr/>
          <p:nvPr/>
        </p:nvSpPr>
        <p:spPr>
          <a:xfrm>
            <a:off x="9029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980" name="score"/>
          <p:cNvSpPr/>
          <p:nvPr/>
        </p:nvSpPr>
        <p:spPr>
          <a:xfrm>
            <a:off x="8115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1" name="111"/>
          <p:cNvSpPr/>
          <p:nvPr/>
        </p:nvSpPr>
        <p:spPr>
          <a:xfrm>
            <a:off x="9029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982" name="name"/>
          <p:cNvSpPr/>
          <p:nvPr/>
        </p:nvSpPr>
        <p:spPr>
          <a:xfrm>
            <a:off x="10782300" y="786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983" name="C"/>
          <p:cNvSpPr/>
          <p:nvPr/>
        </p:nvSpPr>
        <p:spPr>
          <a:xfrm>
            <a:off x="11696700" y="786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984" name="score"/>
          <p:cNvSpPr/>
          <p:nvPr/>
        </p:nvSpPr>
        <p:spPr>
          <a:xfrm>
            <a:off x="10782300" y="831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985" name="100"/>
          <p:cNvSpPr/>
          <p:nvPr/>
        </p:nvSpPr>
        <p:spPr>
          <a:xfrm>
            <a:off x="11696700" y="831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6215591" y="4640791"/>
            <a:ext cx="4560492" cy="3168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141" y="3178"/>
                  <a:pt x="16341" y="10378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5" name="Connection Line"/>
          <p:cNvSpPr/>
          <p:nvPr/>
        </p:nvSpPr>
        <p:spPr>
          <a:xfrm>
            <a:off x="5783791" y="4640791"/>
            <a:ext cx="2284761" cy="3159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2531" y="6036"/>
                  <a:pt x="9731" y="1323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6" name="Connection Line"/>
          <p:cNvSpPr/>
          <p:nvPr/>
        </p:nvSpPr>
        <p:spPr>
          <a:xfrm>
            <a:off x="5053952" y="4640791"/>
            <a:ext cx="608893" cy="3170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51" h="21600" extrusionOk="0">
                <a:moveTo>
                  <a:pt x="6802" y="0"/>
                </a:moveTo>
                <a:cubicBezTo>
                  <a:pt x="-4849" y="9143"/>
                  <a:pt x="-1533" y="16343"/>
                  <a:pt x="16751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89" name="Line"/>
          <p:cNvSpPr/>
          <p:nvPr/>
        </p:nvSpPr>
        <p:spPr>
          <a:xfrm>
            <a:off x="203200" y="3619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Arrow"/>
          <p:cNvSpPr/>
          <p:nvPr/>
        </p:nvSpPr>
        <p:spPr>
          <a:xfrm>
            <a:off x="520700" y="15156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1" name="people"/>
          <p:cNvSpPr txBox="1"/>
          <p:nvPr/>
        </p:nvSpPr>
        <p:spPr>
          <a:xfrm>
            <a:off x="1073695" y="5448299"/>
            <a:ext cx="115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people</a:t>
            </a:r>
          </a:p>
        </p:txBody>
      </p:sp>
      <p:sp>
        <p:nvSpPr>
          <p:cNvPr id="992" name="Rectangle"/>
          <p:cNvSpPr/>
          <p:nvPr/>
        </p:nvSpPr>
        <p:spPr>
          <a:xfrm>
            <a:off x="2286000" y="543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Connection Line"/>
          <p:cNvSpPr/>
          <p:nvPr/>
        </p:nvSpPr>
        <p:spPr>
          <a:xfrm>
            <a:off x="2519891" y="5644091"/>
            <a:ext cx="927796" cy="1068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8630" y="1393"/>
                  <a:pt x="15830" y="8593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994" name="Rectangle"/>
          <p:cNvSpPr/>
          <p:nvPr/>
        </p:nvSpPr>
        <p:spPr>
          <a:xfrm>
            <a:off x="34290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38862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4343400" y="6705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Connection Line"/>
          <p:cNvSpPr/>
          <p:nvPr/>
        </p:nvSpPr>
        <p:spPr>
          <a:xfrm>
            <a:off x="4594804" y="6688640"/>
            <a:ext cx="3420517" cy="1249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438" extrusionOk="0">
                <a:moveTo>
                  <a:pt x="0" y="3804"/>
                </a:moveTo>
                <a:cubicBezTo>
                  <a:pt x="4074" y="-4162"/>
                  <a:pt x="11274" y="383"/>
                  <a:pt x="21600" y="17438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9" name="Connection Line"/>
          <p:cNvSpPr/>
          <p:nvPr/>
        </p:nvSpPr>
        <p:spPr>
          <a:xfrm>
            <a:off x="4179970" y="6127003"/>
            <a:ext cx="6488113" cy="1750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62" extrusionOk="0">
                <a:moveTo>
                  <a:pt x="0" y="8215"/>
                </a:moveTo>
                <a:cubicBezTo>
                  <a:pt x="3324" y="-5038"/>
                  <a:pt x="10524" y="-2256"/>
                  <a:pt x="21600" y="16562"/>
                </a:cubicBezTo>
              </a:path>
            </a:pathLst>
          </a:custGeom>
          <a:ln w="508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10" name="Connection Line"/>
          <p:cNvSpPr/>
          <p:nvPr/>
        </p:nvSpPr>
        <p:spPr>
          <a:xfrm>
            <a:off x="3688639" y="6935274"/>
            <a:ext cx="1959472" cy="1061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07" extrusionOk="0">
                <a:moveTo>
                  <a:pt x="0" y="0"/>
                </a:moveTo>
                <a:cubicBezTo>
                  <a:pt x="5881" y="15886"/>
                  <a:pt x="13081" y="21600"/>
                  <a:pt x="21600" y="17141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00" name="copy makes a new list……"/>
          <p:cNvSpPr txBox="1"/>
          <p:nvPr/>
        </p:nvSpPr>
        <p:spPr>
          <a:xfrm>
            <a:off x="510455" y="8144967"/>
            <a:ext cx="40103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copy makes a new list…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…that refers to the same items</a:t>
            </a:r>
          </a:p>
        </p:txBody>
      </p:sp>
      <p:sp>
        <p:nvSpPr>
          <p:cNvPr id="1001" name="Arrow"/>
          <p:cNvSpPr/>
          <p:nvPr/>
        </p:nvSpPr>
        <p:spPr>
          <a:xfrm rot="5400000">
            <a:off x="3775113" y="6041046"/>
            <a:ext cx="681407" cy="681407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iddle"/>
          <p:cNvSpPr txBox="1"/>
          <p:nvPr/>
        </p:nvSpPr>
        <p:spPr>
          <a:xfrm>
            <a:off x="3647454" y="5551089"/>
            <a:ext cx="93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middle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Example: Player Scor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Player Scores</a:t>
            </a:r>
          </a:p>
        </p:txBody>
      </p:sp>
      <p:sp>
        <p:nvSpPr>
          <p:cNvPr id="1013" name="players = [   {&quot;name&quot;:&quot;A&quot;, &quot;score&quot;:88},   {&quot;name&quot;:&quot;B&quot;, &quot;score&quot;:111},   {&quot;name&quot;:&quot;C&quot;, &quot;score&quot;:100} ]"/>
          <p:cNvSpPr txBox="1">
            <a:spLocks noGrp="1"/>
          </p:cNvSpPr>
          <p:nvPr>
            <p:ph type="body" sz="quarter" idx="1"/>
          </p:nvPr>
        </p:nvSpPr>
        <p:spPr>
          <a:xfrm>
            <a:off x="1333500" y="1587896"/>
            <a:ext cx="11099800" cy="224279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players = [</a:t>
            </a:r>
            <a:br/>
            <a:r>
              <a:t>  {"name":"A", "score":88},</a:t>
            </a:r>
            <a:br/>
            <a:r>
              <a:t>  {"name":"B", "score":111},</a:t>
            </a:r>
            <a:br/>
            <a:r>
              <a:t>  {"name":"C", "score":100}</a:t>
            </a:r>
            <a:br/>
            <a:r>
              <a:t>]</a:t>
            </a:r>
          </a:p>
        </p:txBody>
      </p:sp>
      <p:sp>
        <p:nvSpPr>
          <p:cNvPr id="1014" name="players"/>
          <p:cNvSpPr txBox="1"/>
          <p:nvPr/>
        </p:nvSpPr>
        <p:spPr>
          <a:xfrm>
            <a:off x="1041027" y="5194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15" name="Rectangle"/>
          <p:cNvSpPr/>
          <p:nvPr/>
        </p:nvSpPr>
        <p:spPr>
          <a:xfrm>
            <a:off x="2286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6" name="Rectangle"/>
          <p:cNvSpPr/>
          <p:nvPr/>
        </p:nvSpPr>
        <p:spPr>
          <a:xfrm>
            <a:off x="50800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7" name="Rectangle"/>
          <p:cNvSpPr/>
          <p:nvPr/>
        </p:nvSpPr>
        <p:spPr>
          <a:xfrm>
            <a:off x="55372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8" name="Rectangle"/>
          <p:cNvSpPr/>
          <p:nvPr/>
        </p:nvSpPr>
        <p:spPr>
          <a:xfrm>
            <a:off x="5994400" y="5181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9" name="Connection Line"/>
          <p:cNvSpPr/>
          <p:nvPr/>
        </p:nvSpPr>
        <p:spPr>
          <a:xfrm>
            <a:off x="2519891" y="4730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20" name="name"/>
          <p:cNvSpPr/>
          <p:nvPr/>
        </p:nvSpPr>
        <p:spPr>
          <a:xfrm>
            <a:off x="379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1" name="A"/>
          <p:cNvSpPr/>
          <p:nvPr/>
        </p:nvSpPr>
        <p:spPr>
          <a:xfrm>
            <a:off x="471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22" name="score"/>
          <p:cNvSpPr/>
          <p:nvPr/>
        </p:nvSpPr>
        <p:spPr>
          <a:xfrm>
            <a:off x="379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3" name="88"/>
          <p:cNvSpPr/>
          <p:nvPr/>
        </p:nvSpPr>
        <p:spPr>
          <a:xfrm>
            <a:off x="471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24" name="name"/>
          <p:cNvSpPr/>
          <p:nvPr/>
        </p:nvSpPr>
        <p:spPr>
          <a:xfrm>
            <a:off x="6210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5" name="B"/>
          <p:cNvSpPr/>
          <p:nvPr/>
        </p:nvSpPr>
        <p:spPr>
          <a:xfrm>
            <a:off x="7124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26" name="score"/>
          <p:cNvSpPr/>
          <p:nvPr/>
        </p:nvSpPr>
        <p:spPr>
          <a:xfrm>
            <a:off x="6210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27" name="111"/>
          <p:cNvSpPr/>
          <p:nvPr/>
        </p:nvSpPr>
        <p:spPr>
          <a:xfrm>
            <a:off x="7124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28" name="name"/>
          <p:cNvSpPr/>
          <p:nvPr/>
        </p:nvSpPr>
        <p:spPr>
          <a:xfrm>
            <a:off x="8877300" y="7480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29" name="C"/>
          <p:cNvSpPr/>
          <p:nvPr/>
        </p:nvSpPr>
        <p:spPr>
          <a:xfrm>
            <a:off x="9791700" y="7480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30" name="score"/>
          <p:cNvSpPr/>
          <p:nvPr/>
        </p:nvSpPr>
        <p:spPr>
          <a:xfrm>
            <a:off x="8877300" y="7937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31" name="100"/>
          <p:cNvSpPr/>
          <p:nvPr/>
        </p:nvSpPr>
        <p:spPr>
          <a:xfrm>
            <a:off x="9791700" y="7937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40" name="Connection Line"/>
          <p:cNvSpPr/>
          <p:nvPr/>
        </p:nvSpPr>
        <p:spPr>
          <a:xfrm>
            <a:off x="6215591" y="5402791"/>
            <a:ext cx="2652664" cy="2029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0755" y="1129"/>
                  <a:pt x="17955" y="8329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1" name="Connection Line"/>
          <p:cNvSpPr/>
          <p:nvPr/>
        </p:nvSpPr>
        <p:spPr>
          <a:xfrm>
            <a:off x="5704903" y="5402791"/>
            <a:ext cx="539562" cy="2070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08" h="21600" extrusionOk="0">
                <a:moveTo>
                  <a:pt x="2618" y="0"/>
                </a:moveTo>
                <a:cubicBezTo>
                  <a:pt x="-3692" y="5512"/>
                  <a:pt x="1405" y="12712"/>
                  <a:pt x="17908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42" name="Connection Line"/>
          <p:cNvSpPr/>
          <p:nvPr/>
        </p:nvSpPr>
        <p:spPr>
          <a:xfrm>
            <a:off x="3783664" y="5402791"/>
            <a:ext cx="1517529" cy="2069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2" h="21600" extrusionOk="0">
                <a:moveTo>
                  <a:pt x="20802" y="0"/>
                </a:moveTo>
                <a:cubicBezTo>
                  <a:pt x="6112" y="5172"/>
                  <a:pt x="-798" y="12372"/>
                  <a:pt x="73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35" name="Rectangle"/>
          <p:cNvSpPr/>
          <p:nvPr/>
        </p:nvSpPr>
        <p:spPr>
          <a:xfrm>
            <a:off x="571500" y="1371600"/>
            <a:ext cx="11960970" cy="75197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6" name="Use Case 1…"/>
          <p:cNvSpPr/>
          <p:nvPr/>
        </p:nvSpPr>
        <p:spPr>
          <a:xfrm>
            <a:off x="737368" y="5003800"/>
            <a:ext cx="3452864" cy="311601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1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max score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(reference copy)</a:t>
            </a:r>
          </a:p>
        </p:txBody>
      </p:sp>
      <p:sp>
        <p:nvSpPr>
          <p:cNvPr id="1037" name="Use Case 3…"/>
          <p:cNvSpPr/>
          <p:nvPr/>
        </p:nvSpPr>
        <p:spPr>
          <a:xfrm>
            <a:off x="8814568" y="5003800"/>
            <a:ext cx="3452864" cy="3116015"/>
          </a:xfrm>
          <a:prstGeom prst="rect">
            <a:avLst/>
          </a:prstGeom>
          <a:solidFill>
            <a:schemeClr val="accent6">
              <a:satOff val="-15808"/>
              <a:lumOff val="-17557"/>
            </a:schemeClr>
          </a:solidFill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3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Record historical scores (deep copy)</a:t>
            </a:r>
          </a:p>
        </p:txBody>
      </p:sp>
      <p:sp>
        <p:nvSpPr>
          <p:cNvPr id="1038" name="Use Case 2…"/>
          <p:cNvSpPr/>
          <p:nvPr/>
        </p:nvSpPr>
        <p:spPr>
          <a:xfrm>
            <a:off x="4775968" y="5003800"/>
            <a:ext cx="3452864" cy="311601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Use Case 2</a:t>
            </a:r>
          </a:p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Get median score</a:t>
            </a:r>
            <a:br/>
            <a:r>
              <a:t>(shallow copy)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6" name="Arrow"/>
          <p:cNvSpPr/>
          <p:nvPr/>
        </p:nvSpPr>
        <p:spPr>
          <a:xfrm>
            <a:off x="520700" y="3599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49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52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3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4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2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57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58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59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0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61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2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63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4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65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66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67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68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073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4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75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078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Arrow"/>
          <p:cNvSpPr/>
          <p:nvPr/>
        </p:nvSpPr>
        <p:spPr>
          <a:xfrm>
            <a:off x="520700" y="7663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081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2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3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8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086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87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088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89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090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1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092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3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094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095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096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097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09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0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11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1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02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5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07" name="deepcopy makes…"/>
          <p:cNvSpPr txBox="1"/>
          <p:nvPr/>
        </p:nvSpPr>
        <p:spPr>
          <a:xfrm>
            <a:off x="3384029" y="6807200"/>
            <a:ext cx="2225576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deepcopy makes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new list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15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Arrow"/>
          <p:cNvSpPr/>
          <p:nvPr/>
        </p:nvSpPr>
        <p:spPr>
          <a:xfrm>
            <a:off x="520700" y="1934793"/>
            <a:ext cx="681407" cy="681408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7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18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0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1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23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4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25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26" name="8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27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28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29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0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31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32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33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34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1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2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3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38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39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0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1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44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5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46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47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148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49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50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1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52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53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54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55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165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6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67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59" name="AND new…"/>
          <p:cNvSpPr txBox="1"/>
          <p:nvPr/>
        </p:nvSpPr>
        <p:spPr>
          <a:xfrm>
            <a:off x="312615" y="6272681"/>
            <a:ext cx="153977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AND new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dictionaries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170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1" name="Arrow"/>
          <p:cNvSpPr/>
          <p:nvPr/>
        </p:nvSpPr>
        <p:spPr>
          <a:xfrm>
            <a:off x="520700" y="28508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173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4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5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6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78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79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180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1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182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3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184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5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186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187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188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189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17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8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9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3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194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6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7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199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0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01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2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03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4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05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06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07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08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09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10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21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2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23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14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5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yers = … players_before = copy.deepcopy(players)  # make changes to players players[0][&quot;score&quot;] += 10…"/>
          <p:cNvSpPr txBox="1">
            <a:spLocks noGrp="1"/>
          </p:cNvSpPr>
          <p:nvPr>
            <p:ph type="body" sz="half" idx="1"/>
          </p:nvPr>
        </p:nvSpPr>
        <p:spPr>
          <a:xfrm>
            <a:off x="1333500" y="424160"/>
            <a:ext cx="11099800" cy="3995242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players</a:t>
            </a:r>
            <a:r>
              <a:t> = …</a:t>
            </a:r>
            <a:br/>
            <a:r>
              <a:t>players_before = copy.deepcopy(players)</a:t>
            </a:r>
            <a:br/>
            <a:br/>
            <a:r>
              <a:t># make changes to players</a:t>
            </a:r>
            <a:br/>
            <a:r>
              <a:t>players[0]["score"] += 10</a:t>
            </a:r>
          </a:p>
          <a:p>
            <a:pPr marL="0" lvl="5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print("score change:",</a:t>
            </a:r>
            <a:br/>
            <a:r>
              <a:t>      players[0]["score"] - players_before[0]["score"])</a:t>
            </a:r>
          </a:p>
        </p:txBody>
      </p:sp>
      <p:sp>
        <p:nvSpPr>
          <p:cNvPr id="1226" name="Line"/>
          <p:cNvSpPr/>
          <p:nvPr/>
        </p:nvSpPr>
        <p:spPr>
          <a:xfrm>
            <a:off x="203200" y="4127500"/>
            <a:ext cx="12598400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Arrow"/>
          <p:cNvSpPr/>
          <p:nvPr/>
        </p:nvSpPr>
        <p:spPr>
          <a:xfrm>
            <a:off x="520700" y="3587427"/>
            <a:ext cx="681407" cy="681407"/>
          </a:xfrm>
          <a:prstGeom prst="rightArrow">
            <a:avLst>
              <a:gd name="adj1" fmla="val 29350"/>
              <a:gd name="adj2" fmla="val 3658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8" name="players"/>
          <p:cNvSpPr txBox="1"/>
          <p:nvPr/>
        </p:nvSpPr>
        <p:spPr>
          <a:xfrm>
            <a:off x="1422027" y="4813299"/>
            <a:ext cx="1219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players</a:t>
            </a:r>
          </a:p>
        </p:txBody>
      </p:sp>
      <p:sp>
        <p:nvSpPr>
          <p:cNvPr id="1229" name="Rectangle"/>
          <p:cNvSpPr/>
          <p:nvPr/>
        </p:nvSpPr>
        <p:spPr>
          <a:xfrm>
            <a:off x="2667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0" name="Rectangle"/>
          <p:cNvSpPr/>
          <p:nvPr/>
        </p:nvSpPr>
        <p:spPr>
          <a:xfrm>
            <a:off x="54610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1" name="Rectangle"/>
          <p:cNvSpPr/>
          <p:nvPr/>
        </p:nvSpPr>
        <p:spPr>
          <a:xfrm>
            <a:off x="59182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2" name="Rectangle"/>
          <p:cNvSpPr/>
          <p:nvPr/>
        </p:nvSpPr>
        <p:spPr>
          <a:xfrm>
            <a:off x="6375400" y="4800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Connection Line"/>
          <p:cNvSpPr/>
          <p:nvPr/>
        </p:nvSpPr>
        <p:spPr>
          <a:xfrm>
            <a:off x="2900891" y="4349256"/>
            <a:ext cx="2533949" cy="659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58" extrusionOk="0">
                <a:moveTo>
                  <a:pt x="0" y="16358"/>
                </a:moveTo>
                <a:cubicBezTo>
                  <a:pt x="6637" y="-3309"/>
                  <a:pt x="13837" y="-5242"/>
                  <a:pt x="21600" y="1056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34" name="name"/>
          <p:cNvSpPr/>
          <p:nvPr/>
        </p:nvSpPr>
        <p:spPr>
          <a:xfrm>
            <a:off x="925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5" name="A"/>
          <p:cNvSpPr/>
          <p:nvPr/>
        </p:nvSpPr>
        <p:spPr>
          <a:xfrm>
            <a:off x="1017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36" name="score"/>
          <p:cNvSpPr/>
          <p:nvPr/>
        </p:nvSpPr>
        <p:spPr>
          <a:xfrm>
            <a:off x="925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37" name="98"/>
          <p:cNvSpPr/>
          <p:nvPr/>
        </p:nvSpPr>
        <p:spPr>
          <a:xfrm>
            <a:off x="1017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98</a:t>
            </a:r>
          </a:p>
        </p:txBody>
      </p:sp>
      <p:sp>
        <p:nvSpPr>
          <p:cNvPr id="1238" name="name"/>
          <p:cNvSpPr/>
          <p:nvPr/>
        </p:nvSpPr>
        <p:spPr>
          <a:xfrm>
            <a:off x="9258300" y="6718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39" name="B"/>
          <p:cNvSpPr/>
          <p:nvPr/>
        </p:nvSpPr>
        <p:spPr>
          <a:xfrm>
            <a:off x="10172700" y="6718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40" name="score"/>
          <p:cNvSpPr/>
          <p:nvPr/>
        </p:nvSpPr>
        <p:spPr>
          <a:xfrm>
            <a:off x="9258300" y="7175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1" name="111"/>
          <p:cNvSpPr/>
          <p:nvPr/>
        </p:nvSpPr>
        <p:spPr>
          <a:xfrm>
            <a:off x="10172700" y="7175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42" name="name"/>
          <p:cNvSpPr/>
          <p:nvPr/>
        </p:nvSpPr>
        <p:spPr>
          <a:xfrm>
            <a:off x="9258300" y="5321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43" name="C"/>
          <p:cNvSpPr/>
          <p:nvPr/>
        </p:nvSpPr>
        <p:spPr>
          <a:xfrm>
            <a:off x="10172700" y="5321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44" name="score"/>
          <p:cNvSpPr/>
          <p:nvPr/>
        </p:nvSpPr>
        <p:spPr>
          <a:xfrm>
            <a:off x="9258300" y="5778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45" name="100"/>
          <p:cNvSpPr/>
          <p:nvPr/>
        </p:nvSpPr>
        <p:spPr>
          <a:xfrm>
            <a:off x="10172700" y="5778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4" name="Connection Line"/>
          <p:cNvSpPr/>
          <p:nvPr/>
        </p:nvSpPr>
        <p:spPr>
          <a:xfrm>
            <a:off x="6596591" y="4796295"/>
            <a:ext cx="2643933" cy="50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66" extrusionOk="0">
                <a:moveTo>
                  <a:pt x="0" y="7379"/>
                </a:moveTo>
                <a:cubicBezTo>
                  <a:pt x="7279" y="-4934"/>
                  <a:pt x="14479" y="-1838"/>
                  <a:pt x="21600" y="1666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5" name="Connection Line"/>
          <p:cNvSpPr/>
          <p:nvPr/>
        </p:nvSpPr>
        <p:spPr>
          <a:xfrm>
            <a:off x="6164791" y="5021791"/>
            <a:ext cx="3058221" cy="1717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793" y="8125"/>
                  <a:pt x="10993" y="15325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6" name="Connection Line"/>
          <p:cNvSpPr/>
          <p:nvPr/>
        </p:nvSpPr>
        <p:spPr>
          <a:xfrm>
            <a:off x="5682191" y="5021791"/>
            <a:ext cx="3493593" cy="3078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6359" y="11716"/>
                  <a:pt x="13559" y="18916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49" name="players_before"/>
          <p:cNvSpPr txBox="1"/>
          <p:nvPr/>
        </p:nvSpPr>
        <p:spPr>
          <a:xfrm>
            <a:off x="241908" y="5575299"/>
            <a:ext cx="23748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players_before</a:t>
            </a:r>
          </a:p>
        </p:txBody>
      </p:sp>
      <p:sp>
        <p:nvSpPr>
          <p:cNvPr id="1250" name="Rectangle"/>
          <p:cNvSpPr/>
          <p:nvPr/>
        </p:nvSpPr>
        <p:spPr>
          <a:xfrm>
            <a:off x="2667000" y="5562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1" name="Rectangle"/>
          <p:cNvSpPr/>
          <p:nvPr/>
        </p:nvSpPr>
        <p:spPr>
          <a:xfrm>
            <a:off x="38100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Rectangle"/>
          <p:cNvSpPr/>
          <p:nvPr/>
        </p:nvSpPr>
        <p:spPr>
          <a:xfrm>
            <a:off x="42672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Rectangle"/>
          <p:cNvSpPr/>
          <p:nvPr/>
        </p:nvSpPr>
        <p:spPr>
          <a:xfrm>
            <a:off x="4724400" y="5943600"/>
            <a:ext cx="459234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7" name="Connection Line"/>
          <p:cNvSpPr/>
          <p:nvPr/>
        </p:nvSpPr>
        <p:spPr>
          <a:xfrm>
            <a:off x="2900891" y="5624420"/>
            <a:ext cx="892623" cy="290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46" extrusionOk="0">
                <a:moveTo>
                  <a:pt x="0" y="8356"/>
                </a:moveTo>
                <a:cubicBezTo>
                  <a:pt x="7627" y="-5054"/>
                  <a:pt x="14827" y="-2324"/>
                  <a:pt x="21600" y="16546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55" name="name"/>
          <p:cNvSpPr/>
          <p:nvPr/>
        </p:nvSpPr>
        <p:spPr>
          <a:xfrm>
            <a:off x="1638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56" name="A"/>
          <p:cNvSpPr/>
          <p:nvPr/>
        </p:nvSpPr>
        <p:spPr>
          <a:xfrm>
            <a:off x="2552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57" name="score"/>
          <p:cNvSpPr/>
          <p:nvPr/>
        </p:nvSpPr>
        <p:spPr>
          <a:xfrm>
            <a:off x="1638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58" name="88"/>
          <p:cNvSpPr/>
          <p:nvPr/>
        </p:nvSpPr>
        <p:spPr>
          <a:xfrm>
            <a:off x="2552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88</a:t>
            </a:r>
          </a:p>
        </p:txBody>
      </p:sp>
      <p:sp>
        <p:nvSpPr>
          <p:cNvPr id="1259" name="name"/>
          <p:cNvSpPr/>
          <p:nvPr/>
        </p:nvSpPr>
        <p:spPr>
          <a:xfrm>
            <a:off x="3797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0" name="B"/>
          <p:cNvSpPr/>
          <p:nvPr/>
        </p:nvSpPr>
        <p:spPr>
          <a:xfrm>
            <a:off x="4711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61" name="score"/>
          <p:cNvSpPr/>
          <p:nvPr/>
        </p:nvSpPr>
        <p:spPr>
          <a:xfrm>
            <a:off x="3797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2" name="111"/>
          <p:cNvSpPr/>
          <p:nvPr/>
        </p:nvSpPr>
        <p:spPr>
          <a:xfrm>
            <a:off x="4711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111</a:t>
            </a:r>
          </a:p>
        </p:txBody>
      </p:sp>
      <p:sp>
        <p:nvSpPr>
          <p:cNvPr id="1263" name="name"/>
          <p:cNvSpPr/>
          <p:nvPr/>
        </p:nvSpPr>
        <p:spPr>
          <a:xfrm>
            <a:off x="5956300" y="81153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</a:t>
            </a:r>
          </a:p>
        </p:txBody>
      </p:sp>
      <p:sp>
        <p:nvSpPr>
          <p:cNvPr id="1264" name="C"/>
          <p:cNvSpPr/>
          <p:nvPr/>
        </p:nvSpPr>
        <p:spPr>
          <a:xfrm>
            <a:off x="6870700" y="81153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5" name="score"/>
          <p:cNvSpPr/>
          <p:nvPr/>
        </p:nvSpPr>
        <p:spPr>
          <a:xfrm>
            <a:off x="5956300" y="8572500"/>
            <a:ext cx="917427" cy="482600"/>
          </a:xfrm>
          <a:prstGeom prst="rect">
            <a:avLst/>
          </a:prstGeom>
          <a:solidFill>
            <a:srgbClr val="D6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score</a:t>
            </a:r>
          </a:p>
        </p:txBody>
      </p:sp>
      <p:sp>
        <p:nvSpPr>
          <p:cNvPr id="1266" name="100"/>
          <p:cNvSpPr/>
          <p:nvPr/>
        </p:nvSpPr>
        <p:spPr>
          <a:xfrm>
            <a:off x="6870700" y="8572500"/>
            <a:ext cx="917427" cy="4826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100</a:t>
            </a:r>
          </a:p>
        </p:txBody>
      </p:sp>
      <p:sp>
        <p:nvSpPr>
          <p:cNvPr id="1278" name="Connection Line"/>
          <p:cNvSpPr/>
          <p:nvPr/>
        </p:nvSpPr>
        <p:spPr>
          <a:xfrm>
            <a:off x="4932891" y="6164791"/>
            <a:ext cx="1060435" cy="1928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25" h="21600" extrusionOk="0">
                <a:moveTo>
                  <a:pt x="0" y="0"/>
                </a:moveTo>
                <a:cubicBezTo>
                  <a:pt x="14681" y="4344"/>
                  <a:pt x="21600" y="11544"/>
                  <a:pt x="20756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9" name="Connection Line"/>
          <p:cNvSpPr/>
          <p:nvPr/>
        </p:nvSpPr>
        <p:spPr>
          <a:xfrm>
            <a:off x="3843866" y="6164791"/>
            <a:ext cx="657226" cy="188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7446" y="3702"/>
                  <a:pt x="246" y="1090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80" name="Connection Line"/>
          <p:cNvSpPr/>
          <p:nvPr/>
        </p:nvSpPr>
        <p:spPr>
          <a:xfrm>
            <a:off x="1689282" y="6164791"/>
            <a:ext cx="2329210" cy="1867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576" y="3532"/>
                  <a:pt x="2376" y="1073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270" name="prints 10"/>
          <p:cNvSpPr txBox="1"/>
          <p:nvPr/>
        </p:nvSpPr>
        <p:spPr>
          <a:xfrm>
            <a:off x="6469461" y="2750887"/>
            <a:ext cx="12148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10</a:t>
            </a:r>
          </a:p>
        </p:txBody>
      </p:sp>
      <p:sp>
        <p:nvSpPr>
          <p:cNvPr id="1271" name="Oval"/>
          <p:cNvSpPr/>
          <p:nvPr/>
        </p:nvSpPr>
        <p:spPr>
          <a:xfrm>
            <a:off x="10277292" y="8602320"/>
            <a:ext cx="685480" cy="42296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2" name="Oval"/>
          <p:cNvSpPr/>
          <p:nvPr/>
        </p:nvSpPr>
        <p:spPr>
          <a:xfrm>
            <a:off x="2668673" y="8604250"/>
            <a:ext cx="685480" cy="42295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orksheet Problem 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 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283" name="Review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Review</a:t>
            </a:r>
          </a:p>
          <a:p>
            <a:pPr marL="0" lvl="5" indent="0">
              <a:buSzTx/>
              <a:buNone/>
            </a:pPr>
            <a:r>
              <a:t>More references</a:t>
            </a:r>
          </a:p>
          <a:p>
            <a:pPr marL="0" lvl="5" indent="0">
              <a:buSzTx/>
              <a:buNone/>
            </a:pPr>
            <a:r>
              <a:t>Copying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reference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shallow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deep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Worksheet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Worksheet Problems 7-11"/>
          <p:cNvSpPr txBox="1">
            <a:spLocks noGrp="1"/>
          </p:cNvSpPr>
          <p:nvPr>
            <p:ph type="title"/>
          </p:nvPr>
        </p:nvSpPr>
        <p:spPr>
          <a:xfrm>
            <a:off x="952500" y="4425627"/>
            <a:ext cx="11099800" cy="90234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Worksheet Problems 7-11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79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80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81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82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85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186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187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190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193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194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195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196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199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00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YES"/>
          <p:cNvSpPr txBox="1"/>
          <p:nvPr/>
        </p:nvSpPr>
        <p:spPr>
          <a:xfrm>
            <a:off x="1547027" y="3879850"/>
            <a:ext cx="13394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lvl1pPr>
          </a:lstStyle>
          <a:p>
            <a:r>
              <a:t>YES</a:t>
            </a:r>
          </a:p>
        </p:txBody>
      </p:sp>
      <p:sp>
        <p:nvSpPr>
          <p:cNvPr id="204" name="x"/>
          <p:cNvSpPr txBox="1"/>
          <p:nvPr/>
        </p:nvSpPr>
        <p:spPr>
          <a:xfrm>
            <a:off x="3836888" y="5702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05" name="y"/>
          <p:cNvSpPr txBox="1"/>
          <p:nvPr/>
        </p:nvSpPr>
        <p:spPr>
          <a:xfrm>
            <a:off x="3841799" y="6553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06" name="Square"/>
          <p:cNvSpPr/>
          <p:nvPr/>
        </p:nvSpPr>
        <p:spPr>
          <a:xfrm>
            <a:off x="4292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Square"/>
          <p:cNvSpPr/>
          <p:nvPr/>
        </p:nvSpPr>
        <p:spPr>
          <a:xfrm>
            <a:off x="4292600" y="6504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&quot;A&quot;"/>
          <p:cNvSpPr/>
          <p:nvPr/>
        </p:nvSpPr>
        <p:spPr>
          <a:xfrm>
            <a:off x="63246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09" name="&quot;B&quot;"/>
          <p:cNvSpPr/>
          <p:nvPr/>
        </p:nvSpPr>
        <p:spPr>
          <a:xfrm>
            <a:off x="69215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0" name="&quot;C&quot;"/>
          <p:cNvSpPr/>
          <p:nvPr/>
        </p:nvSpPr>
        <p:spPr>
          <a:xfrm>
            <a:off x="7518400" y="5628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4592009" y="5794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NO"/>
          <p:cNvSpPr txBox="1"/>
          <p:nvPr/>
        </p:nvSpPr>
        <p:spPr>
          <a:xfrm>
            <a:off x="1624418" y="5911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13" name="x"/>
          <p:cNvSpPr txBox="1"/>
          <p:nvPr/>
        </p:nvSpPr>
        <p:spPr>
          <a:xfrm>
            <a:off x="3836888" y="7734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14" name="y"/>
          <p:cNvSpPr txBox="1"/>
          <p:nvPr/>
        </p:nvSpPr>
        <p:spPr>
          <a:xfrm>
            <a:off x="3841799" y="8585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15" name="Square"/>
          <p:cNvSpPr/>
          <p:nvPr/>
        </p:nvSpPr>
        <p:spPr>
          <a:xfrm>
            <a:off x="4292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Square"/>
          <p:cNvSpPr/>
          <p:nvPr/>
        </p:nvSpPr>
        <p:spPr>
          <a:xfrm>
            <a:off x="4292600" y="8536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&quot;A&quot;"/>
          <p:cNvSpPr/>
          <p:nvPr/>
        </p:nvSpPr>
        <p:spPr>
          <a:xfrm>
            <a:off x="63246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18" name="&quot;B&quot;"/>
          <p:cNvSpPr/>
          <p:nvPr/>
        </p:nvSpPr>
        <p:spPr>
          <a:xfrm>
            <a:off x="69215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19" name="&quot;C&quot;"/>
          <p:cNvSpPr/>
          <p:nvPr/>
        </p:nvSpPr>
        <p:spPr>
          <a:xfrm>
            <a:off x="7518400" y="7660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0" name="Line"/>
          <p:cNvSpPr/>
          <p:nvPr/>
        </p:nvSpPr>
        <p:spPr>
          <a:xfrm flipH="1" flipV="1">
            <a:off x="4062131" y="8177063"/>
            <a:ext cx="529879" cy="738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4592009" y="7826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NO"/>
          <p:cNvSpPr txBox="1"/>
          <p:nvPr/>
        </p:nvSpPr>
        <p:spPr>
          <a:xfrm>
            <a:off x="1624418" y="7943850"/>
            <a:ext cx="1184673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</a:t>
            </a:r>
          </a:p>
        </p:txBody>
      </p:sp>
      <p:sp>
        <p:nvSpPr>
          <p:cNvPr id="223" name="&quot;A&quot;"/>
          <p:cNvSpPr/>
          <p:nvPr/>
        </p:nvSpPr>
        <p:spPr>
          <a:xfrm>
            <a:off x="63246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24" name="&quot;B&quot;"/>
          <p:cNvSpPr/>
          <p:nvPr/>
        </p:nvSpPr>
        <p:spPr>
          <a:xfrm>
            <a:off x="69215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25" name="&quot;C&quot;"/>
          <p:cNvSpPr/>
          <p:nvPr/>
        </p:nvSpPr>
        <p:spPr>
          <a:xfrm>
            <a:off x="7518400" y="6517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26" name="Line"/>
          <p:cNvSpPr/>
          <p:nvPr/>
        </p:nvSpPr>
        <p:spPr>
          <a:xfrm flipV="1">
            <a:off x="4592009" y="6807001"/>
            <a:ext cx="1627734" cy="76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7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5346700"/>
            <a:ext cx="12339738" cy="76200"/>
          </a:xfrm>
          <a:prstGeom prst="rect">
            <a:avLst/>
          </a:prstGeom>
        </p:spPr>
      </p:pic>
      <p:pic>
        <p:nvPicPr>
          <p:cNvPr id="22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2531" y="7378700"/>
            <a:ext cx="12339738" cy="76200"/>
          </a:xfrm>
          <a:prstGeom prst="rect">
            <a:avLst/>
          </a:prstGeom>
        </p:spPr>
      </p:pic>
      <p:sp>
        <p:nvSpPr>
          <p:cNvPr id="231" name="no code could ever…"/>
          <p:cNvSpPr txBox="1"/>
          <p:nvPr/>
        </p:nvSpPr>
        <p:spPr>
          <a:xfrm>
            <a:off x="9259490" y="8143533"/>
            <a:ext cx="258842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 code could ever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make this happen</a:t>
            </a:r>
          </a:p>
        </p:txBody>
      </p:sp>
      <p:sp>
        <p:nvSpPr>
          <p:cNvPr id="232" name="y should reference…"/>
          <p:cNvSpPr txBox="1"/>
          <p:nvPr/>
        </p:nvSpPr>
        <p:spPr>
          <a:xfrm>
            <a:off x="9121526" y="3825533"/>
            <a:ext cx="286434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y should reference</a:t>
            </a:r>
          </a:p>
          <a:p>
            <a:pPr>
              <a:defRPr b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t>whatever x references</a:t>
            </a:r>
          </a:p>
        </p:txBody>
      </p:sp>
      <p:sp>
        <p:nvSpPr>
          <p:cNvPr id="233" name="different code would…"/>
          <p:cNvSpPr txBox="1"/>
          <p:nvPr/>
        </p:nvSpPr>
        <p:spPr>
          <a:xfrm>
            <a:off x="9173988" y="5984533"/>
            <a:ext cx="275942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different code would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needed to do this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What does assignment ACTUALLY do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What does assignment ACTUALLY do?</a:t>
            </a:r>
          </a:p>
        </p:txBody>
      </p:sp>
      <p:sp>
        <p:nvSpPr>
          <p:cNvPr id="236" name="x = [&quot;A&quot;,&quot;B&quot;,&quot;C&quot;]…"/>
          <p:cNvSpPr txBox="1">
            <a:spLocks noGrp="1"/>
          </p:cNvSpPr>
          <p:nvPr>
            <p:ph type="body" sz="quarter" idx="1"/>
          </p:nvPr>
        </p:nvSpPr>
        <p:spPr>
          <a:xfrm>
            <a:off x="952500" y="1587896"/>
            <a:ext cx="11099800" cy="1376116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= ["A","B","C"]</a:t>
            </a:r>
          </a:p>
          <a:p>
            <a:pPr marL="0" lvl="5" indent="0">
              <a:spcBef>
                <a:spcPts val="0"/>
              </a:spcBef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</a:p>
        </p:txBody>
      </p:sp>
      <p:sp>
        <p:nvSpPr>
          <p:cNvPr id="237" name="x"/>
          <p:cNvSpPr txBox="1"/>
          <p:nvPr/>
        </p:nvSpPr>
        <p:spPr>
          <a:xfrm>
            <a:off x="3836888" y="3670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x</a:t>
            </a:r>
          </a:p>
        </p:txBody>
      </p:sp>
      <p:sp>
        <p:nvSpPr>
          <p:cNvPr id="238" name="y"/>
          <p:cNvSpPr txBox="1"/>
          <p:nvPr/>
        </p:nvSpPr>
        <p:spPr>
          <a:xfrm>
            <a:off x="3841799" y="45211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</a:t>
            </a:r>
          </a:p>
        </p:txBody>
      </p:sp>
      <p:sp>
        <p:nvSpPr>
          <p:cNvPr id="239" name="Square"/>
          <p:cNvSpPr/>
          <p:nvPr/>
        </p:nvSpPr>
        <p:spPr>
          <a:xfrm>
            <a:off x="4292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Square"/>
          <p:cNvSpPr/>
          <p:nvPr/>
        </p:nvSpPr>
        <p:spPr>
          <a:xfrm>
            <a:off x="4292600" y="44724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&quot;A&quot;"/>
          <p:cNvSpPr/>
          <p:nvPr/>
        </p:nvSpPr>
        <p:spPr>
          <a:xfrm>
            <a:off x="63246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"A"</a:t>
            </a:r>
          </a:p>
        </p:txBody>
      </p:sp>
      <p:sp>
        <p:nvSpPr>
          <p:cNvPr id="242" name="&quot;B&quot;"/>
          <p:cNvSpPr/>
          <p:nvPr/>
        </p:nvSpPr>
        <p:spPr>
          <a:xfrm>
            <a:off x="69215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"B"</a:t>
            </a:r>
          </a:p>
        </p:txBody>
      </p:sp>
      <p:sp>
        <p:nvSpPr>
          <p:cNvPr id="243" name="&quot;C&quot;"/>
          <p:cNvSpPr/>
          <p:nvPr/>
        </p:nvSpPr>
        <p:spPr>
          <a:xfrm>
            <a:off x="7518400" y="3596109"/>
            <a:ext cx="605582" cy="6055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"C"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4592009" y="4114055"/>
            <a:ext cx="1661965" cy="73734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 flipV="1">
            <a:off x="4592009" y="3762275"/>
            <a:ext cx="1635573" cy="2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3118</Words>
  <Application>Microsoft Macintosh PowerPoint</Application>
  <PresentationFormat>Custom</PresentationFormat>
  <Paragraphs>764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Copying</vt:lpstr>
      <vt:lpstr>Test yourself!</vt:lpstr>
      <vt:lpstr>Learning Objectives Today</vt:lpstr>
      <vt:lpstr>Today's Outline</vt:lpstr>
      <vt:lpstr>Worksheet Problem 1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What does assignment ACTUALLY do?</vt:lpstr>
      <vt:lpstr>Example 1</vt:lpstr>
      <vt:lpstr>Example 2</vt:lpstr>
      <vt:lpstr>Example 3</vt:lpstr>
      <vt:lpstr>Worksheet Problems 2-6</vt:lpstr>
      <vt:lpstr>Today's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Three Levels of Copy</vt:lpstr>
      <vt:lpstr>Example: Player Scores</vt:lpstr>
      <vt:lpstr>Example: Player Scores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Player Scores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Worksheet Problems 7-11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Copying</dc:title>
  <cp:lastModifiedBy>MEENA SYAMKUMAR</cp:lastModifiedBy>
  <cp:revision>5</cp:revision>
  <dcterms:modified xsi:type="dcterms:W3CDTF">2020-03-11T15:05:02Z</dcterms:modified>
</cp:coreProperties>
</file>