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7" r:id="rId8"/>
    <p:sldId id="260" r:id="rId9"/>
    <p:sldId id="270" r:id="rId10"/>
    <p:sldId id="273" r:id="rId11"/>
    <p:sldId id="274" r:id="rId12"/>
    <p:sldId id="271" r:id="rId13"/>
    <p:sldId id="272" r:id="rId14"/>
    <p:sldId id="275" r:id="rId15"/>
    <p:sldId id="261" r:id="rId16"/>
    <p:sldId id="262" r:id="rId17"/>
    <p:sldId id="276" r:id="rId18"/>
    <p:sldId id="277" r:id="rId19"/>
    <p:sldId id="278" r:id="rId20"/>
    <p:sldId id="279" r:id="rId21"/>
    <p:sldId id="263" r:id="rId22"/>
    <p:sldId id="269" r:id="rId23"/>
    <p:sldId id="282" r:id="rId24"/>
    <p:sldId id="283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/>
    <p:restoredTop sz="94640"/>
  </p:normalViewPr>
  <p:slideViewPr>
    <p:cSldViewPr snapToGrid="0">
      <p:cViewPr varScale="1">
        <p:scale>
          <a:sx n="107" d="100"/>
          <a:sy n="107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6:50:56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0 24575,'0'18'0,"0"-4"0,0 4 0,0-3 0,0 2 0,0 4 0,0 5 0,0 3 0,0 3 0,1-1 0,3-1 0,3-1 0,2-3 0,1-2 0,0-3 0,-1-1 0,0-2 0,-1 0 0,-1 0 0,-1-1 0,0 0 0,-3-7 0,-5-9 0,-7-17 0,-7-13 0,-3-11 0,2 0 0,5 8 0,3 7 0,4 10 0,1-1 0,-2 1 0,0-2 0,0 1 0,1 3 0,2 4 0,0 1 0,0 2 0,-2 2 0,0-3 0,1 1 0,1 4 0,2 8 0,1 15 0,2 11 0,0 8 0,2-3 0,0-10 0,-1-9 0,-1-8 0,-2-2 0,0 3 0,0 1 0,0 1 0,0 1 0,0 1 0,3 1 0,0 0 0,2-5 0,-1-14 0,-3 2 0,-1-8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6:50:59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186 279 24575,'0'-13'0,"0"-11"0,0-15 0,0-11 0,-1-1 0,-1 6 0,-1 12 0,1 14 0,1 14 0,1 49 0,1 18 0,2 23 0,5-5 0,2-18 0,1-11 0,-3-5 0,-3-8 0,-4-7 0,-1-6 0,0-5 0,0-4 0,0-2 0,0-2 0,0-2 0,0-1 0,0 1 0,0-2 0,2 0 0,0-1 0,-2-4 0,-6-19 0,-14-24 0,-11-33 0,12 24 0,0-3 0,-3-10 0,0-1 0,3 4 0,1 2 0,-10-31 0,11 37 0,13 42 0,2 17 0,6 17 0,3 6 0,2 4 0,1-1 0,-1-7 0,-1 0 0,0-3 0,1-3 0,0 0 0,0-3 0,0-1 0,-1-1 0,-1-2 0,-1-1 0,0-1 0,1-1 0,-2-1 0,0-2 0,0-2 0,-1 1 0,0-1 0,-1 0 0,2 0 0,-1 2 0,0 0 0,0 3 0,-1-2 0,-1-1 0,0-4 0,-2-13 0,-3-17 0,-4-16 0,-3-10 0,-3 3 0,3 7 0,3 9 0,2 12 0,3 11 0,2 10 0,2 9 0,2 7 0,2 12 0,0 5 0,1 4 0,1-2 0,0-5 0,2-2 0,-1-3 0,-2-2 0,-1-3 0,-2-2 0,0-1 0,-1-2 0,1-1 0,2-1 0,-1 1 0,1 1 0,-1 0 0,1-4 0,-1-6 0,-1-22 0,-1 11 0,-2-13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263F-19FE-9582-FB52-7236D8B45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4DA9-2D4A-EC1D-895E-4D490B5F7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04A0-566E-0FA6-2C52-2575D629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85E9-5B65-A6B6-41B7-2E89E3FA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4F2F-950B-8D29-F59A-4C17A849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CA2-A6D4-3730-35F2-3F048B38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1A1A-85CF-D0AE-7E56-49387550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FB1E-AC36-E28D-7DBF-06AAD7EA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A6AF-9CDD-3A91-F2A3-1B53718F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93D2-A88A-1677-ADC5-0060698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465-C9FD-B25C-C9BE-9379B73C1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B25A1-7FB0-0EFC-EE51-2664C9B1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44D0-5132-8F69-B81F-5C461F47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FEFF-2D89-BE3B-B008-F2714647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0B6E-C645-9460-1214-3BA23D35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1F-2168-761B-C9CD-35A9579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BD1F-6012-DE9B-C206-13ADA2AB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379C-F33E-1712-6C87-AE6AAD69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84F4-A24A-32DD-92E3-FE558D5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89F-597A-CF9F-2AEC-FB2BC0AA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26A3-FF87-1DE5-728D-0D0103BE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A372-65BA-C60C-0C19-A0DFFB89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F18A-2BFB-899A-CB3A-D490B69F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E0AC-E39F-8291-EAC2-91BCD2C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70DD-2BD0-FD92-5A3E-33422949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A75-4500-3171-07B4-4DC1EFA7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379A-275C-B847-C982-41AE9145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3CA3-010D-A0AE-096D-965081A7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1C8CC-3844-DD88-51A8-5F182B72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37DD-386E-DE4C-1B82-EAE554AB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2BEFA-2AA0-D365-44B0-D9EC7F72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7900-D67E-B7FD-4BE3-2C5AF17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1C043-5419-522A-22CE-314387BF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AAC6D-C435-13F2-F6EE-89F763D8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53668-097E-7420-66F9-89F98190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A1D05-77A6-3A5C-C938-1AE6B7D6A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BA139-0EED-06AA-4AB7-1D63677D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EF5B2-B43C-5A1B-ED44-5AA6BC2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CAA5-31A8-B9D8-AF10-69C084F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08E0-B063-DA30-807B-984A6A64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E7FEA-C533-176F-7D32-2E54316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51E97-EB2D-1C6A-C84F-2429790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C69D1-817A-C8EF-EC2B-0FA746F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108AF-1893-5434-B39F-E6A32FD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F430-F185-8BA2-E34C-98ABD047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A689A-9AF3-945B-AFB1-0DC246F5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3574-78C5-F290-FCC3-6C888377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F1A6-147C-39CB-9C8D-761D6071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FAAD-1116-92F3-1CC8-E337FCC0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30CD-4386-1E90-8721-9E7AA36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0F098-C176-2327-5F43-BDFD6314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0584A-C2BB-FC20-F31E-757CF15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4D82-1F7B-713E-9340-A6738828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5CB93-5A3F-D2D1-7E1D-8A039D1AF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2892B-0E32-E26D-AFCF-0F6DDE62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16BD-9D6B-0556-B6B4-FDF1B2F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CD4B0-A115-4A76-AA20-17C24E53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1B477-E987-FCE7-431A-99E97CE6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D42D4-6401-C882-9565-B850C8F3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F84A-3A3F-DE0A-087E-14E545151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C998-2371-4F15-B669-FCB3758D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0F420-58B2-484D-A279-CCED99FCDF3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B765-DEEC-A045-DB13-7FD1B3AA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58AD-6D31-814A-0557-EC177E16E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040E9-A6B2-B749-B7FA-A21F42E8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012-365x(78)90011-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E4C0-E283-94B6-4F3A-F50A49950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Minimum Cost-to-Time Ratio Cycle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4EC6-B174-F6B6-D8BC-0EF209CA4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Nick Rogers</a:t>
            </a:r>
          </a:p>
        </p:txBody>
      </p:sp>
    </p:spTree>
    <p:extLst>
      <p:ext uri="{BB962C8B-B14F-4D97-AF65-F5344CB8AC3E}">
        <p14:creationId xmlns:p14="http://schemas.microsoft.com/office/powerpoint/2010/main" val="151087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6923DD-C8D4-2E8C-9548-68BC98047C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604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5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𝜇</m:t>
                        </m:r>
                      </m:e>
                      <m:sup>
                        <m:r>
                          <a:rPr lang="en-US" sz="5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p>
                    </m:sSup>
                    <m:r>
                      <a:rPr lang="en-US" sz="5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=10</m:t>
                    </m:r>
                  </m:oMath>
                </a14:m>
                <a:endParaRPr lang="en-US"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6923DD-C8D4-2E8C-9548-68BC98047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60400"/>
              </a:xfrm>
              <a:blipFill>
                <a:blip r:embed="rId2"/>
                <a:stretch>
                  <a:fillRect l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AD00ECB-B7F3-B0F6-937E-4CF2F5D7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7" y="2225525"/>
            <a:ext cx="4938880" cy="39387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F8034C-E1E4-3FF3-6D67-79E86E9D1246}"/>
                  </a:ext>
                </a:extLst>
              </p14:cNvPr>
              <p14:cNvContentPartPr/>
              <p14:nvPr/>
            </p14:nvContentPartPr>
            <p14:xfrm>
              <a:off x="9780803" y="5523934"/>
              <a:ext cx="51840" cy="16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F8034C-E1E4-3FF3-6D67-79E86E9D12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1803" y="5514934"/>
                <a:ext cx="694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37FD6E-FAB1-56C9-4002-C1CAD1A47E55}"/>
                  </a:ext>
                </a:extLst>
              </p14:cNvPr>
              <p14:cNvContentPartPr/>
              <p14:nvPr/>
            </p14:nvContentPartPr>
            <p14:xfrm>
              <a:off x="9725723" y="5575414"/>
              <a:ext cx="89280" cy="23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37FD6E-FAB1-56C9-4002-C1CAD1A47E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7083" y="5566414"/>
                <a:ext cx="106920" cy="2484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69A5988-4504-EBFA-2F62-96E050BF8D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769" y="2225525"/>
            <a:ext cx="4844031" cy="42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6923DD-C8D4-2E8C-9548-68BC98047C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604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5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𝜇</m:t>
                        </m:r>
                      </m:e>
                      <m:sup>
                        <m:r>
                          <a:rPr lang="en-US" sz="5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</m:sup>
                    </m:sSup>
                    <m:r>
                      <a:rPr lang="en-US" sz="5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sz="5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5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5</m:t>
                        </m:r>
                      </m:num>
                      <m:den>
                        <m:r>
                          <a:rPr lang="en-US" sz="5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den>
                    </m:f>
                  </m:oMath>
                </a14:m>
                <a:endParaRPr lang="en-US"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6923DD-C8D4-2E8C-9548-68BC98047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60400"/>
              </a:xfrm>
              <a:blipFill>
                <a:blip r:embed="rId2"/>
                <a:stretch>
                  <a:fillRect l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700A29C-9360-65B3-01A8-E62E55620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20" y="2812068"/>
            <a:ext cx="3812481" cy="304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D93E3-8C65-A268-3F1B-DAD292569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42"/>
          <a:stretch/>
        </p:blipFill>
        <p:spPr>
          <a:xfrm>
            <a:off x="6378922" y="879059"/>
            <a:ext cx="5276155" cy="56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939-5492-4BF3-80B5-54CA3572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21"/>
            <a:ext cx="10515600" cy="1325563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2480F-CF74-5E27-815A-894416706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184"/>
                <a:ext cx="10515600" cy="51673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with interval [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] that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bar>
                              <m:bar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ba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check for cycles</a:t>
                </a:r>
              </a:p>
              <a:p>
                <a:r>
                  <a:rPr lang="en-US" dirty="0"/>
                  <a:t>If a negative cycle exists,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a strict upper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set interval to [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] </a:t>
                </a:r>
              </a:p>
              <a:p>
                <a:r>
                  <a:rPr lang="en-US" dirty="0"/>
                  <a:t>If no negative or zero cycles exist,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a strict lower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set interval to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] </a:t>
                </a:r>
              </a:p>
              <a:p>
                <a:r>
                  <a:rPr lang="en-US" dirty="0"/>
                  <a:t>Repeat until interval contains only one potential value</a:t>
                </a:r>
              </a:p>
              <a:p>
                <a:r>
                  <a:rPr lang="en-US" dirty="0"/>
                  <a:t>Runs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largest traversal time and C is the largest arc cost in G.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2480F-CF74-5E27-815A-894416706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184"/>
                <a:ext cx="10515600" cy="5167312"/>
              </a:xfrm>
              <a:blipFill>
                <a:blip r:embed="rId2"/>
                <a:stretch>
                  <a:fillRect l="-1086" t="-1716" r="-1568"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55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51C8-F70D-8A25-2DC7-6F05B9E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EA483-213E-083C-C5CD-F4C3725639A9}"/>
                  </a:ext>
                </a:extLst>
              </p:cNvPr>
              <p:cNvSpPr txBox="1"/>
              <p:nvPr/>
            </p:nvSpPr>
            <p:spPr>
              <a:xfrm>
                <a:off x="7386452" y="2858138"/>
                <a:ext cx="3967348" cy="144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500" dirty="0"/>
                  <a:t>Here,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[</m:t>
                    </m:r>
                    <m:bar>
                      <m:bar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500" dirty="0"/>
                  <a:t> = [-10, 10]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bar>
                              <m:barPr>
                                <m:ctrlPr>
                                  <a:rPr lang="en-US" sz="2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5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bar>
                            <m:r>
                              <m:rPr>
                                <m:nor/>
                              </m:rPr>
                              <a:rPr lang="en-US" sz="2500" dirty="0"/>
                              <m:t> 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EA483-213E-083C-C5CD-F4C37256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52" y="2858138"/>
                <a:ext cx="3967348" cy="1442061"/>
              </a:xfrm>
              <a:prstGeom prst="rect">
                <a:avLst/>
              </a:prstGeom>
              <a:blipFill>
                <a:blip r:embed="rId3"/>
                <a:stretch>
                  <a:fillRect l="-2229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115A404-7EA6-5EFC-7EBD-A13493E80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3" y="1432640"/>
            <a:ext cx="6057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4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51C8-F70D-8A25-2DC7-6F05B9E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A9BA88-39B4-7D8A-0835-AD56F5E126FB}"/>
                  </a:ext>
                </a:extLst>
              </p:cNvPr>
              <p:cNvSpPr txBox="1"/>
              <p:nvPr/>
            </p:nvSpPr>
            <p:spPr>
              <a:xfrm>
                <a:off x="6733967" y="2597458"/>
                <a:ext cx="5458033" cy="1663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No negative nor zero cycles exist, so we know </a:t>
                </a:r>
              </a:p>
              <a:p>
                <a:r>
                  <a:rPr lang="en-US" sz="2000" dirty="0"/>
                  <a:t>0 is a strict lower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now set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bar>
                      <m:bar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= [0, 10] and continue running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A9BA88-39B4-7D8A-0835-AD56F5E1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967" y="2597458"/>
                <a:ext cx="5458033" cy="1663084"/>
              </a:xfrm>
              <a:prstGeom prst="rect">
                <a:avLst/>
              </a:prstGeom>
              <a:blipFill>
                <a:blip r:embed="rId3"/>
                <a:stretch>
                  <a:fillRect l="-116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8A6D61-8FE0-262A-B0D6-44FA715D5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67" y="1690688"/>
            <a:ext cx="6096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8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EEBF-EC80-4A63-206A-2D8E2B5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Minimum Mean Cycle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DA59C-BD8A-51B3-4F25-A5F62C34A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Special case of minimum cost-to-time ratio cycle problem</a:t>
                </a:r>
              </a:p>
              <a:p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arcs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Assume graph is strongly connected</a:t>
                </a:r>
              </a:p>
              <a:p>
                <a:pPr lvl="1"/>
                <a:r>
                  <a:rPr lang="en-US" dirty="0"/>
                  <a:t>If not, we add extra arcs with sufficiently large cost where they’re missing</a:t>
                </a:r>
              </a:p>
              <a:p>
                <a:pPr lvl="1"/>
                <a:r>
                  <a:rPr lang="en-US" dirty="0"/>
                  <a:t>These new arcs will not be used in the min mean cycle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DA59C-BD8A-51B3-4F25-A5F62C34A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42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222-A9D4-2FA7-49BA-69D16126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5.8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91231-2216-922C-2E0D-D785A0FC8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denote the shortest path from a node s to a node j using exactly k arcs.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start by getting these shortest path distances for all nodes in N. We then claim: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will prove this in two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91231-2216-922C-2E0D-D785A0FC8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22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592F69-D98B-12D5-F4F2-E520BBC7DE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592F69-D98B-12D5-F4F2-E520BBC7D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6CDFB-516F-2FCF-7255-7BC1141F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no negative cycles, but we do have a zero cycle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Compute the shortest path distances from node s to each node j. Call this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the reduced arc costs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arcs are now nonnegative integers</a:t>
                </a:r>
              </a:p>
              <a:p>
                <a:pPr lvl="1"/>
                <a:r>
                  <a:rPr lang="en-US" dirty="0"/>
                  <a:t>Any arc on shortest path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will be zero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new shortest path distance using the reduced cost arcs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A6CDFB-516F-2FCF-7255-7BC1141F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864AA-40F8-015B-4CEC-4568268B5C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continued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1864AA-40F8-015B-4CEC-4568268B5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AEFC7-9E74-3B43-B938-9032A95C7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now get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nodes j.</a:t>
                </a:r>
              </a:p>
              <a:p>
                <a:endParaRPr lang="en-US" dirty="0"/>
              </a:p>
              <a:p>
                <a:r>
                  <a:rPr lang="en-US" dirty="0"/>
                  <a:t>Now, for a shortest path from s to j, the length will be 0 and it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arcs</a:t>
                </a:r>
              </a:p>
              <a:p>
                <a:endParaRPr lang="en-US" dirty="0"/>
              </a:p>
              <a:p>
                <a:r>
                  <a:rPr lang="en-US" dirty="0"/>
                  <a:t>We will extend this walk to contain n arcs, continuing to walk along the cycle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Call the node we end up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AEFC7-9E74-3B43-B938-9032A95C7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1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5A689A-24AE-DA0F-92D2-0263F53081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continued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5A689A-24AE-DA0F-92D2-0263F5308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2992D-BD27-E86B-9B82-E0543537A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the walk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has cost zero, and any arc along the cycle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has cost zero, so the walk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total cost zero</a:t>
                </a:r>
              </a:p>
              <a:p>
                <a:endParaRPr lang="en-US" dirty="0"/>
              </a:p>
              <a:p>
                <a:r>
                  <a:rPr lang="en-US" dirty="0"/>
                  <a:t>We also have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has total cost zero</a:t>
                </a: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as desired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2992D-BD27-E86B-9B82-E0543537A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1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D3C3-B867-28DD-5533-6C450D4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0867C-A014-4730-0F86-7839DF7A1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min-cost flow problem where the arcs have profits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traversal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want to find the best ratio of cost versus time to traverse a cycle</a:t>
                </a:r>
              </a:p>
              <a:p>
                <a:endParaRPr lang="en-US" dirty="0"/>
              </a:p>
              <a:p>
                <a:r>
                  <a:rPr lang="en-US" dirty="0"/>
                  <a:t>Motivation: the tramp steamer problem</a:t>
                </a:r>
              </a:p>
              <a:p>
                <a:pPr lvl="1"/>
                <a:r>
                  <a:rPr lang="en-US" dirty="0"/>
                  <a:t>Also has applications in data storage (see Ch. 19 in Orlin)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0867C-A014-4730-0F86-7839DF7A1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36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2F2585-2A5E-1704-1B1D-9066BA0DB2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2F2585-2A5E-1704-1B1D-9066BA0DB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7D32-782C-02CA-8EB9-A59278DA7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a number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 and reduce the cost of all arcs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reduced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reduced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, and so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 well,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we can apply case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A7D32-782C-02CA-8EB9-A59278DA7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5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ABBF-80AF-6F9C-8E43-BBED14F8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5.55: prove that the reduced cost shortest path distances can be used to get the min mean cycle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B260-B4DA-36BD-D3AA-06995DDE6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nodes in N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dirty="0"/>
                  <a:t> time using a recursive formula</a:t>
                </a:r>
              </a:p>
              <a:p>
                <a:endParaRPr lang="en-US" dirty="0"/>
              </a:p>
              <a:p>
                <a:r>
                  <a:rPr lang="en-US" dirty="0"/>
                  <a:t>We can just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from the table</a:t>
                </a:r>
              </a:p>
              <a:p>
                <a:pPr lvl="1"/>
                <a:r>
                  <a:rPr lang="en-US" dirty="0"/>
                  <a:t>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:r>
                  <a:rPr lang="en-US" dirty="0"/>
                  <a:t>This is known as “Karp’s Algorithm”, and in total,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5BB260-B4DA-36BD-D3AA-06995DDE6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51C8-F70D-8A25-2DC7-6F05B9E9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(same as before)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1A46F93-3D3D-DFF6-FA0E-60F769E6D9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094740"/>
                  </p:ext>
                </p:extLst>
              </p:nvPr>
            </p:nvGraphicFramePr>
            <p:xfrm>
              <a:off x="6387432" y="1550698"/>
              <a:ext cx="5257800" cy="4056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1453034472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94310382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344822522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483403335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16900410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957082307"/>
                        </a:ext>
                      </a:extLst>
                    </a:gridCol>
                  </a:tblGrid>
                  <a:tr h="5749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202337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5687391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244842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707301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013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1A46F93-3D3D-DFF6-FA0E-60F769E6D9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094740"/>
                  </p:ext>
                </p:extLst>
              </p:nvPr>
            </p:nvGraphicFramePr>
            <p:xfrm>
              <a:off x="6387432" y="1550698"/>
              <a:ext cx="5257800" cy="40560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300">
                      <a:extLst>
                        <a:ext uri="{9D8B030D-6E8A-4147-A177-3AD203B41FA5}">
                          <a16:colId xmlns:a16="http://schemas.microsoft.com/office/drawing/2014/main" val="1453034472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194310382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344822522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483403335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169004103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2957082307"/>
                        </a:ext>
                      </a:extLst>
                    </a:gridCol>
                  </a:tblGrid>
                  <a:tr h="5749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444" r="-405797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143" t="-4444" r="-3000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49" t="-4444" r="-204348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49" t="-4444" r="-104348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449" t="-4444" r="-4348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202337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8116" r="-40579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143" t="-6811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49" t="-68116" r="-204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49" t="-68116" r="-104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449" t="-68116" r="-43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91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8116" r="-4057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143" t="-168116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49" t="-168116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49" t="-168116" r="-1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449" t="-168116" r="-43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2244842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2059" r="-405797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143" t="-272059" r="-30000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49" t="-272059" r="-20434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49" t="-272059" r="-10434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449" t="-272059" r="-4348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0707301"/>
                      </a:ext>
                    </a:extLst>
                  </a:tr>
                  <a:tr h="870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66667" r="-405797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143" t="-366667" r="-30000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449" t="-366667" r="-204348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449" t="-366667" r="-104348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449" t="-366667" r="-4348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0130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5D2D0F7-7703-5512-FF77-2EF8F55E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8913"/>
            <a:ext cx="5257800" cy="4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E5A8-0AB2-0F2E-F56F-92319678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(same as before)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0F66B-FE5C-1043-0B0B-3BD62E87C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know from before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0F66B-FE5C-1043-0B0B-3BD62E87C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E2FA15-1738-3068-D6DF-FA0B82A7A0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971252"/>
                  </p:ext>
                </p:extLst>
              </p:nvPr>
            </p:nvGraphicFramePr>
            <p:xfrm>
              <a:off x="708065" y="2986892"/>
              <a:ext cx="10775869" cy="3190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848">
                      <a:extLst>
                        <a:ext uri="{9D8B030D-6E8A-4147-A177-3AD203B41FA5}">
                          <a16:colId xmlns:a16="http://schemas.microsoft.com/office/drawing/2014/main" val="3660644713"/>
                        </a:ext>
                      </a:extLst>
                    </a:gridCol>
                    <a:gridCol w="1481277">
                      <a:extLst>
                        <a:ext uri="{9D8B030D-6E8A-4147-A177-3AD203B41FA5}">
                          <a16:colId xmlns:a16="http://schemas.microsoft.com/office/drawing/2014/main" val="1385399851"/>
                        </a:ext>
                      </a:extLst>
                    </a:gridCol>
                    <a:gridCol w="1443618">
                      <a:extLst>
                        <a:ext uri="{9D8B030D-6E8A-4147-A177-3AD203B41FA5}">
                          <a16:colId xmlns:a16="http://schemas.microsoft.com/office/drawing/2014/main" val="1525906927"/>
                        </a:ext>
                      </a:extLst>
                    </a:gridCol>
                    <a:gridCol w="1330638">
                      <a:extLst>
                        <a:ext uri="{9D8B030D-6E8A-4147-A177-3AD203B41FA5}">
                          <a16:colId xmlns:a16="http://schemas.microsoft.com/office/drawing/2014/main" val="1739464355"/>
                        </a:ext>
                      </a:extLst>
                    </a:gridCol>
                    <a:gridCol w="1581703">
                      <a:extLst>
                        <a:ext uri="{9D8B030D-6E8A-4147-A177-3AD203B41FA5}">
                          <a16:colId xmlns:a16="http://schemas.microsoft.com/office/drawing/2014/main" val="943428670"/>
                        </a:ext>
                      </a:extLst>
                    </a:gridCol>
                    <a:gridCol w="1330639">
                      <a:extLst>
                        <a:ext uri="{9D8B030D-6E8A-4147-A177-3AD203B41FA5}">
                          <a16:colId xmlns:a16="http://schemas.microsoft.com/office/drawing/2014/main" val="2617433914"/>
                        </a:ext>
                      </a:extLst>
                    </a:gridCol>
                    <a:gridCol w="2749146">
                      <a:extLst>
                        <a:ext uri="{9D8B030D-6E8A-4147-A177-3AD203B41FA5}">
                          <a16:colId xmlns:a16="http://schemas.microsoft.com/office/drawing/2014/main" val="3913532097"/>
                        </a:ext>
                      </a:extLst>
                    </a:gridCol>
                  </a:tblGrid>
                  <a:tr h="783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1≤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414459"/>
                      </a:ext>
                    </a:extLst>
                  </a:tr>
                  <a:tr h="66369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14−0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4−0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224254"/>
                      </a:ext>
                    </a:extLst>
                  </a:tr>
                  <a:tr h="66974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728355"/>
                      </a:ext>
                    </a:extLst>
                  </a:tr>
                  <a:tr h="6677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15−4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2863790"/>
                      </a:ext>
                    </a:extLst>
                  </a:tr>
                  <a:tr h="4056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598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BE2FA15-1738-3068-D6DF-FA0B82A7A0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971252"/>
                  </p:ext>
                </p:extLst>
              </p:nvPr>
            </p:nvGraphicFramePr>
            <p:xfrm>
              <a:off x="708065" y="2986892"/>
              <a:ext cx="10775869" cy="3190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8848">
                      <a:extLst>
                        <a:ext uri="{9D8B030D-6E8A-4147-A177-3AD203B41FA5}">
                          <a16:colId xmlns:a16="http://schemas.microsoft.com/office/drawing/2014/main" val="3660644713"/>
                        </a:ext>
                      </a:extLst>
                    </a:gridCol>
                    <a:gridCol w="1481277">
                      <a:extLst>
                        <a:ext uri="{9D8B030D-6E8A-4147-A177-3AD203B41FA5}">
                          <a16:colId xmlns:a16="http://schemas.microsoft.com/office/drawing/2014/main" val="1385399851"/>
                        </a:ext>
                      </a:extLst>
                    </a:gridCol>
                    <a:gridCol w="1443618">
                      <a:extLst>
                        <a:ext uri="{9D8B030D-6E8A-4147-A177-3AD203B41FA5}">
                          <a16:colId xmlns:a16="http://schemas.microsoft.com/office/drawing/2014/main" val="1525906927"/>
                        </a:ext>
                      </a:extLst>
                    </a:gridCol>
                    <a:gridCol w="1330638">
                      <a:extLst>
                        <a:ext uri="{9D8B030D-6E8A-4147-A177-3AD203B41FA5}">
                          <a16:colId xmlns:a16="http://schemas.microsoft.com/office/drawing/2014/main" val="1739464355"/>
                        </a:ext>
                      </a:extLst>
                    </a:gridCol>
                    <a:gridCol w="1581703">
                      <a:extLst>
                        <a:ext uri="{9D8B030D-6E8A-4147-A177-3AD203B41FA5}">
                          <a16:colId xmlns:a16="http://schemas.microsoft.com/office/drawing/2014/main" val="943428670"/>
                        </a:ext>
                      </a:extLst>
                    </a:gridCol>
                    <a:gridCol w="1330639">
                      <a:extLst>
                        <a:ext uri="{9D8B030D-6E8A-4147-A177-3AD203B41FA5}">
                          <a16:colId xmlns:a16="http://schemas.microsoft.com/office/drawing/2014/main" val="2617433914"/>
                        </a:ext>
                      </a:extLst>
                    </a:gridCol>
                    <a:gridCol w="2749146">
                      <a:extLst>
                        <a:ext uri="{9D8B030D-6E8A-4147-A177-3AD203B41FA5}">
                          <a16:colId xmlns:a16="http://schemas.microsoft.com/office/drawing/2014/main" val="3913532097"/>
                        </a:ext>
                      </a:extLst>
                    </a:gridCol>
                  </a:tblGrid>
                  <a:tr h="7832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20" t="-3226" r="-570085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717" t="-3226" r="-490265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810" t="-3226" r="-427619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400" t="-3226" r="-259200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57" t="-3226" r="-208571" b="-3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705" t="-3226" r="-922" b="-3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414459"/>
                      </a:ext>
                    </a:extLst>
                  </a:tr>
                  <a:tr h="66369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20" t="-123077" r="-570085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717" t="-123077" r="-490265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810" t="-123077" r="-427619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400" t="-123077" r="-259200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57" t="-123077" r="-208571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705" t="-123077" r="-92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224254"/>
                      </a:ext>
                    </a:extLst>
                  </a:tr>
                  <a:tr h="66974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20" t="-218868" r="-570085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717" t="-218868" r="-490265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810" t="-218868" r="-427619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400" t="-218868" r="-259200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57" t="-218868" r="-208571" b="-1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705" t="-218868" r="-922" b="-1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728355"/>
                      </a:ext>
                    </a:extLst>
                  </a:tr>
                  <a:tr h="66779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20" t="-318868" r="-570085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717" t="-318868" r="-490265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810" t="-318868" r="-427619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400" t="-318868" r="-259200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57" t="-318868" r="-208571" b="-69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705" t="-318868" r="-922" b="-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2863790"/>
                      </a:ext>
                    </a:extLst>
                  </a:tr>
                  <a:tr h="4056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120" t="-693750" r="-570085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717" t="-693750" r="-490265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810" t="-693750" r="-427619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2400" t="-693750" r="-25920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57" t="-693750" r="-208571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705" t="-693750" r="-922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7598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10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ACB-0AB5-FA52-4C6A-643E707E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42510-4CB6-84B6-C475-EC86F001B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many ways to find the value of a Minimum Cost-to-Time Ratio Cycle</a:t>
                </a:r>
              </a:p>
              <a:p>
                <a:endParaRPr lang="en-US" dirty="0"/>
              </a:p>
              <a:p>
                <a:r>
                  <a:rPr lang="en-US" dirty="0"/>
                  <a:t>Sequential Search runs in pseudo-polynomial time</a:t>
                </a:r>
              </a:p>
              <a:p>
                <a:endParaRPr lang="en-US" dirty="0"/>
              </a:p>
              <a:p>
                <a:r>
                  <a:rPr lang="en-US" dirty="0"/>
                  <a:t>Binary Search runs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Karp’s Algorithm runs 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can only be used for the special Minimum Mean Cycle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42510-4CB6-84B6-C475-EC86F001B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5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178-B674-A35E-A463-0CCFA58E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7426-AC32-2C5B-2F4E-546FD9BA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Ravinda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K. Ahuja, Thomas L. </a:t>
            </a:r>
            <a:r>
              <a:rPr lang="en-US" sz="1800" b="0" i="0" u="none" strike="noStrike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Magnanti</a:t>
            </a:r>
            <a:r>
              <a:rPr lang="en-US" sz="1800" b="0" i="0" u="none" strike="noStrike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James B. Orlin. Network Flows. 1993.</a:t>
            </a:r>
            <a:endParaRPr lang="en-US" sz="1800" dirty="0">
              <a:solidFill>
                <a:srgbClr val="252525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Karp, R. M. (1978). A characterization of the minimum cycle mean in a digraph. In Discrete Mathematics (Vol. 23, Issue 3, pp. 309–311). Elsevier BV. </a:t>
            </a:r>
            <a:r>
              <a:rPr lang="en-US" sz="1800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2"/>
              </a:rPr>
              <a:t>https://doi.org/10.1016/0012-365x(78)90011-0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6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344D-2A62-5266-9C5C-0DC1ACC5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Find Minimum Cycle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A57300-237F-D462-207F-8DDEE8D03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to transform this into a minimization problem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assume all data is integral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the sum of arc traversal time will be at least 0.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A57300-237F-D462-207F-8DDEE8D03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2CA3D4-DB5D-7CA3-65B8-4C18AE4889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Searching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2CA3D4-DB5D-7CA3-65B8-4C18AE48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DB79C-2BBB-7E2D-A51C-378CEC1E8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a negative cycle detection algorithm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optimal solution</a:t>
                </a:r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an initial guess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Three cases: </a:t>
                </a:r>
              </a:p>
              <a:p>
                <a:pPr lvl="1"/>
                <a:r>
                  <a:rPr lang="en-US" dirty="0"/>
                  <a:t>G contains a negative cycle</a:t>
                </a:r>
              </a:p>
              <a:p>
                <a:pPr lvl="1"/>
                <a:r>
                  <a:rPr lang="en-US" dirty="0"/>
                  <a:t>G contains a zero cycle and no negative cycles</a:t>
                </a:r>
              </a:p>
              <a:p>
                <a:pPr lvl="1"/>
                <a:r>
                  <a:rPr lang="en-US" dirty="0"/>
                  <a:t>Every directed cycle in G has a positive length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DB79C-2BBB-7E2D-A51C-378CEC1E8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28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D204-9BE3-0FEA-983C-3CBFFC23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G Contains a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D0DA9-0568-B3A6-75CE-D824F366B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for every cycle in 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strict upper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D0DA9-0568-B3A6-75CE-D824F366B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6" t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9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ED7-7F3B-8411-788D-398B8791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G Contains a Zero-Cost Cycle and No Negative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FE838-F5C1-0809-9030-47BA581D1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directed cycles in 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for all directed cycles in 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for some directed cycle W</a:t>
                </a:r>
                <a:r>
                  <a:rPr lang="en-US" baseline="30000" dirty="0"/>
                  <a:t>*</a:t>
                </a:r>
                <a:r>
                  <a:rPr lang="en-US" dirty="0"/>
                  <a:t> in 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we have found the value of a minimum cost-to-time ratio cycle.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FE838-F5C1-0809-9030-47BA581D1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6" t="-1715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2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FA51-BE48-FCDC-3F5D-2602F857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G Contains Only Positive Length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BE8D1-8FB9-13AC-92A5-45B853611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for every cycle in G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strict lower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BE8D1-8FB9-13AC-92A5-45B853611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6" t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2F3489-69C3-2169-712B-CBD64C20BE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Two Algorithms to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2F3489-69C3-2169-712B-CBD64C2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AF73-4D11-1715-FC35-AB93732A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  <a:p>
            <a:endParaRPr lang="en-US" dirty="0"/>
          </a:p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47005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B25D-B237-39D9-CBCF-144665D1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A6099-5000-A696-5953-F2835F7BE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a known upper bound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check for cycles</a:t>
                </a:r>
              </a:p>
              <a:p>
                <a:endParaRPr lang="en-US" dirty="0"/>
              </a:p>
              <a:p>
                <a:r>
                  <a:rPr lang="en-US" dirty="0"/>
                  <a:t>If we have a zero-length cycle and no negative cycles, we’re done</a:t>
                </a:r>
              </a:p>
              <a:p>
                <a:endParaRPr lang="en-US" dirty="0"/>
              </a:p>
              <a:p>
                <a:r>
                  <a:rPr lang="en-US" dirty="0"/>
                  <a:t>If we have negative cycles,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and repeat</a:t>
                </a:r>
              </a:p>
              <a:p>
                <a:endParaRPr lang="en-US" dirty="0"/>
              </a:p>
              <a:p>
                <a:r>
                  <a:rPr lang="en-US" dirty="0"/>
                  <a:t>This runs in pseudo-polynomial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A6099-5000-A696-5953-F2835F7BE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5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1257</Words>
  <Application>Microsoft Macintosh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The Minimum Cost-to-Time Ratio Cycle Problem</vt:lpstr>
      <vt:lpstr>Background</vt:lpstr>
      <vt:lpstr>Goal: Find Minimum Cycle</vt:lpstr>
      <vt:lpstr>Searching for μ^∗</vt:lpstr>
      <vt:lpstr>Case 1: G Contains a Negative Cycle</vt:lpstr>
      <vt:lpstr>Case 2: G Contains a Zero-Cost Cycle and No Negative Cycles</vt:lpstr>
      <vt:lpstr>Case 3: G Contains Only Positive Length Cycles</vt:lpstr>
      <vt:lpstr>Two Algorithms to Find μ</vt:lpstr>
      <vt:lpstr>Sequential Search</vt:lpstr>
      <vt:lpstr>Example: μ^0=10</vt:lpstr>
      <vt:lpstr>Example: μ^k=5/3</vt:lpstr>
      <vt:lpstr>Binary Search</vt:lpstr>
      <vt:lpstr>Example</vt:lpstr>
      <vt:lpstr>Example</vt:lpstr>
      <vt:lpstr>Special Case: Minimum Mean Cycle Problem</vt:lpstr>
      <vt:lpstr>Theorem 5.8</vt:lpstr>
      <vt:lpstr>Case 1: μ^∗= 0</vt:lpstr>
      <vt:lpstr>Case 1: μ^∗= 0 continued</vt:lpstr>
      <vt:lpstr>Case 1: μ^∗= 0 continued</vt:lpstr>
      <vt:lpstr>Case 2: μ^∗≠ 0</vt:lpstr>
      <vt:lpstr>Problem 5.55: prove that the reduced cost shortest path distances can be used to get the min mean cycle</vt:lpstr>
      <vt:lpstr>Example (same as before)</vt:lpstr>
      <vt:lpstr>Example (same as before)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Minimum Cost-to-Time Ratio Cycle Problem</dc:title>
  <dc:creator>Nicholas Rogers</dc:creator>
  <cp:lastModifiedBy>Nicholas Rogers</cp:lastModifiedBy>
  <cp:revision>21</cp:revision>
  <dcterms:created xsi:type="dcterms:W3CDTF">2024-04-11T15:26:23Z</dcterms:created>
  <dcterms:modified xsi:type="dcterms:W3CDTF">2024-05-02T16:55:55Z</dcterms:modified>
</cp:coreProperties>
</file>