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89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543556-E047-0C4E-8352-C538E9CE190A}">
          <p14:sldIdLst>
            <p14:sldId id="256"/>
          </p14:sldIdLst>
        </p14:section>
        <p14:section name="R Syntax" id="{BAFB3F3E-8E65-CE45-9513-0C03E91D0259}">
          <p14:sldIdLst>
            <p14:sldId id="257"/>
            <p14:sldId id="258"/>
            <p14:sldId id="31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6256F"/>
    <a:srgbClr val="EFA038"/>
    <a:srgbClr val="905A92"/>
    <a:srgbClr val="0080FF"/>
    <a:srgbClr val="FF6666"/>
    <a:srgbClr val="FFCC66"/>
    <a:srgbClr val="CC66FF"/>
    <a:srgbClr val="66FF66"/>
    <a:srgbClr val="859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9" autoAdjust="0"/>
  </p:normalViewPr>
  <p:slideViewPr>
    <p:cSldViewPr snapToGrid="0" snapToObjects="1">
      <p:cViewPr varScale="1">
        <p:scale>
          <a:sx n="101" d="100"/>
          <a:sy n="101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3543E13-8544-3241-8DEC-4EFEF659DC93}" type="datetime1">
              <a:rPr lang="en-US"/>
              <a:pPr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B77BA6A-A7D6-CA44-BAED-9E89F23ED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ＭＳ Ｐゴシック" pitchFamily="2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ottom_banner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>
                <a:latin typeface="+mn-lt"/>
                <a:ea typeface="+mn-ea"/>
                <a:cs typeface="ＭＳ Ｐゴシック" pitchFamily="-110" charset="-128"/>
              </a:rPr>
              <a:t>© 2019 by Wade Rogers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9890"/>
            <a:ext cx="7772400" cy="1143000"/>
          </a:xfrm>
        </p:spPr>
        <p:txBody>
          <a:bodyPr/>
          <a:lstStyle>
            <a:lvl1pPr>
              <a:defRPr>
                <a:solidFill>
                  <a:srgbClr val="16256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83400" y="241300"/>
            <a:ext cx="2133600" cy="476250"/>
          </a:xfrm>
          <a:prstGeom prst="rect">
            <a:avLst/>
          </a:prstGeom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fld id="{FBF5FFDF-4964-B944-9A48-FAE614EA696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raphic_6_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7175" cy="2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815C4C-A93E-154B-967A-B4DD8F971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266700"/>
            <a:ext cx="20288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6700"/>
            <a:ext cx="59340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DA3AB81-1C08-BB4E-AF62-65CFB9D376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6EC910-B4DE-4046-BCEC-8C2DD9AE0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48F8C9-7BCB-224B-BB26-919E1DAFE2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2F9FBF-ED30-6F4F-9FAA-12A219EDB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65B24E9-15A3-0D44-BC17-850329F6E9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46E67F1-F48E-0F41-BCC2-1158E57A1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52B789-8DCD-574C-8561-92934E2923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341624-3CBD-B146-9B14-24EBED80C3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8FFC0E-1795-2245-AAA1-ADB6793D7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ottom_banner_backgroun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66700"/>
            <a:ext cx="7553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3650"/>
            <a:ext cx="8115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863" y="6430963"/>
            <a:ext cx="6030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 descr="graphic_6_transparent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-1" y="6400800"/>
            <a:ext cx="902117" cy="457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16256F"/>
          </a:solidFill>
          <a:latin typeface="+mj-lt"/>
          <a:ea typeface="ＭＳ Ｐゴシック" charset="0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9pPr>
    </p:titleStyle>
    <p:bodyStyle>
      <a:lvl1pPr marL="1730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w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731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11275" indent="-2238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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7160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1732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6304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0876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5448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Fourth Annual Penn Cytomics Workshop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Nov-Dec, 2019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rstudio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RStudio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24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Launch RStudio (not R!). You should have a desktop (or dock) icon like this one:</a:t>
            </a:r>
          </a:p>
        </p:txBody>
      </p:sp>
      <p:pic>
        <p:nvPicPr>
          <p:cNvPr id="6" name="Picture 5" descr="RStudio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267184"/>
            <a:ext cx="3019778" cy="30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4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Console	 </a:t>
            </a:r>
            <a:r>
              <a:rPr lang="en-US" i="1"/>
              <a:t>for quick interactive work</a:t>
            </a:r>
          </a:p>
          <a:p>
            <a:pPr>
              <a:lnSpc>
                <a:spcPct val="130000"/>
              </a:lnSpc>
            </a:pPr>
            <a:r>
              <a:rPr lang="en-US"/>
              <a:t>Editor		 </a:t>
            </a:r>
            <a:r>
              <a:rPr lang="en-US" i="1"/>
              <a:t>for writing programs </a:t>
            </a:r>
            <a:r>
              <a:rPr lang="en-US">
                <a:solidFill>
                  <a:srgbClr val="7F7F7F"/>
                </a:solidFill>
              </a:rPr>
              <a:t>may be missing if this is the first 			time you're using RStudio</a:t>
            </a:r>
          </a:p>
          <a:p>
            <a:pPr>
              <a:lnSpc>
                <a:spcPct val="130000"/>
              </a:lnSpc>
            </a:pPr>
            <a:r>
              <a:rPr lang="en-US"/>
              <a:t>Environment	 </a:t>
            </a:r>
            <a:r>
              <a:rPr lang="en-US" i="1"/>
              <a:t>currently defined variables</a:t>
            </a:r>
          </a:p>
          <a:p>
            <a:pPr>
              <a:lnSpc>
                <a:spcPct val="130000"/>
              </a:lnSpc>
            </a:pPr>
            <a:r>
              <a:rPr lang="en-US"/>
              <a:t>History	 </a:t>
            </a:r>
            <a:r>
              <a:rPr lang="en-US" i="1"/>
              <a:t>tracks commands issued so far</a:t>
            </a:r>
          </a:p>
          <a:p>
            <a:pPr>
              <a:lnSpc>
                <a:spcPct val="130000"/>
              </a:lnSpc>
            </a:pPr>
            <a:r>
              <a:rPr lang="en-US"/>
              <a:t>Files		 </a:t>
            </a:r>
            <a:r>
              <a:rPr lang="en-US" i="1"/>
              <a:t>manipulate files</a:t>
            </a:r>
          </a:p>
          <a:p>
            <a:pPr>
              <a:lnSpc>
                <a:spcPct val="130000"/>
              </a:lnSpc>
            </a:pPr>
            <a:r>
              <a:rPr lang="en-US"/>
              <a:t>Plots		 </a:t>
            </a:r>
            <a:r>
              <a:rPr lang="en-US" i="1"/>
              <a:t>this is where plots appear</a:t>
            </a:r>
          </a:p>
          <a:p>
            <a:pPr>
              <a:lnSpc>
                <a:spcPct val="130000"/>
              </a:lnSpc>
            </a:pPr>
            <a:r>
              <a:rPr lang="en-US"/>
              <a:t>Packages	 </a:t>
            </a:r>
            <a:r>
              <a:rPr lang="en-US" i="1"/>
              <a:t>manage your R add-ons</a:t>
            </a:r>
          </a:p>
          <a:p>
            <a:pPr>
              <a:lnSpc>
                <a:spcPct val="130000"/>
              </a:lnSpc>
            </a:pPr>
            <a:r>
              <a:rPr lang="en-US"/>
              <a:t>Help		 </a:t>
            </a:r>
            <a:r>
              <a:rPr lang="en-US" i="1"/>
              <a:t>information about R things</a:t>
            </a:r>
          </a:p>
          <a:p>
            <a:pPr>
              <a:lnSpc>
                <a:spcPct val="130000"/>
              </a:lnSpc>
            </a:pPr>
            <a:r>
              <a:rPr lang="en-US"/>
              <a:t>others...</a:t>
            </a:r>
          </a:p>
        </p:txBody>
      </p:sp>
    </p:spTree>
    <p:extLst>
      <p:ext uri="{BB962C8B-B14F-4D97-AF65-F5344CB8AC3E}">
        <p14:creationId xmlns:p14="http://schemas.microsoft.com/office/powerpoint/2010/main" val="111817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Pick Tools &gt; Global Options &gt; General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Uncheck: 		</a:t>
            </a:r>
            <a:r>
              <a:rPr lang="en-US" b="1"/>
              <a:t>restore .RData into workspace at startup</a:t>
            </a:r>
          </a:p>
          <a:p>
            <a:endParaRPr lang="en-US" b="1"/>
          </a:p>
          <a:p>
            <a:r>
              <a:rPr lang="en-US"/>
              <a:t>Set to “never:”:	</a:t>
            </a:r>
            <a:r>
              <a:rPr lang="en-US" b="1"/>
              <a:t>Save workpace to .RData on exit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You can also set the appearance to suit your taste, and adjust code</a:t>
            </a:r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editing, display, and code editing tools.  </a:t>
            </a:r>
          </a:p>
          <a:p>
            <a:pPr marL="0" indent="0">
              <a:buNone/>
            </a:pPr>
            <a:endParaRPr lang="en-US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More on this when we discuss style, and how to let RStudio help you to write nice code.</a:t>
            </a:r>
          </a:p>
        </p:txBody>
      </p:sp>
    </p:spTree>
    <p:extLst>
      <p:ext uri="{BB962C8B-B14F-4D97-AF65-F5344CB8AC3E}">
        <p14:creationId xmlns:p14="http://schemas.microsoft.com/office/powerpoint/2010/main" val="298240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rstudio console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the Console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70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entering some expressions: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1834443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 + 1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(2 + 3) / 2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85799" y="2930643"/>
            <a:ext cx="8115300" cy="57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What is the “[1]”? 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799" y="3497063"/>
            <a:ext cx="806767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runif(12)</a:t>
            </a:r>
          </a:p>
        </p:txBody>
      </p:sp>
    </p:spTree>
    <p:extLst>
      <p:ext uri="{BB962C8B-B14F-4D97-AF65-F5344CB8AC3E}">
        <p14:creationId xmlns:p14="http://schemas.microsoft.com/office/powerpoint/2010/main" val="253294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143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Assign some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630" y="1947333"/>
            <a:ext cx="795384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y =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155265"/>
            <a:ext cx="811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Look at the environment tab:  do you see these variables?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231217"/>
            <a:ext cx="811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Look at the history tab:  do you see your commands?</a:t>
            </a:r>
          </a:p>
        </p:txBody>
      </p:sp>
    </p:spTree>
    <p:extLst>
      <p:ext uri="{BB962C8B-B14F-4D97-AF65-F5344CB8AC3E}">
        <p14:creationId xmlns:p14="http://schemas.microsoft.com/office/powerpoint/2010/main" val="188715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Auto-completion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Type </a:t>
            </a:r>
            <a:r>
              <a:rPr lang="en-US">
                <a:latin typeface="Courier"/>
                <a:cs typeface="Courier"/>
              </a:rPr>
              <a:t>sqr</a:t>
            </a:r>
            <a:r>
              <a:rPr lang="en-US"/>
              <a:t> and hit tab (or Enter)</a:t>
            </a:r>
          </a:p>
          <a:p>
            <a:pPr>
              <a:lnSpc>
                <a:spcPct val="130000"/>
              </a:lnSpc>
            </a:pPr>
            <a:r>
              <a:rPr lang="en-US"/>
              <a:t>Type a left paren: note the automatic parenthesis</a:t>
            </a:r>
          </a:p>
          <a:p>
            <a:pPr>
              <a:lnSpc>
                <a:spcPct val="130000"/>
              </a:lnSpc>
            </a:pPr>
            <a:r>
              <a:rPr lang="en-US"/>
              <a:t>Assign </a:t>
            </a:r>
            <a:r>
              <a:rPr lang="en-US">
                <a:latin typeface="Courier"/>
                <a:cs typeface="Courier"/>
              </a:rPr>
              <a:t>ageAtScreening = 19</a:t>
            </a:r>
          </a:p>
          <a:p>
            <a:pPr>
              <a:lnSpc>
                <a:spcPct val="130000"/>
              </a:lnSpc>
            </a:pPr>
            <a:r>
              <a:rPr lang="en-US"/>
              <a:t>Type </a:t>
            </a:r>
            <a:r>
              <a:rPr lang="en-US">
                <a:latin typeface="Courier"/>
                <a:cs typeface="Courier"/>
              </a:rPr>
              <a:t>age</a:t>
            </a:r>
            <a:r>
              <a:rPr lang="en-US"/>
              <a:t> and hit tab (or Enter)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The RStudio editor and console search your Environment for matches, using (by default) 3 or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36448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using the arrow keys</a:t>
            </a:r>
          </a:p>
          <a:p>
            <a:endParaRPr lang="en-US"/>
          </a:p>
          <a:p>
            <a:pPr lvl="1"/>
            <a:r>
              <a:rPr lang="en-US"/>
              <a:t>Change the value of </a:t>
            </a:r>
            <a:r>
              <a:rPr lang="en-US">
                <a:latin typeface="Courier"/>
                <a:cs typeface="Courier"/>
              </a:rPr>
              <a:t>ageAtScreening</a:t>
            </a:r>
            <a:r>
              <a:rPr lang="en-US"/>
              <a:t> to 18 using the arrow keys</a:t>
            </a:r>
          </a:p>
          <a:p>
            <a:endParaRPr lang="en-US"/>
          </a:p>
          <a:p>
            <a:r>
              <a:rPr lang="en-US"/>
              <a:t>To clear the console, use Edit &gt; Clear Console or Ctrl-L</a:t>
            </a:r>
          </a:p>
        </p:txBody>
      </p:sp>
    </p:spTree>
    <p:extLst>
      <p:ext uri="{BB962C8B-B14F-4D97-AF65-F5344CB8AC3E}">
        <p14:creationId xmlns:p14="http://schemas.microsoft.com/office/powerpoint/2010/main" val="371816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95407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plot(cars)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883606"/>
            <a:ext cx="8115300" cy="56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Try “zoom”,   “Export”,  “Clear All”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910895"/>
            <a:ext cx="8115300" cy="122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i="1"/>
              <a:t>Possible error</a:t>
            </a:r>
            <a:r>
              <a:rPr lang="en-US"/>
              <a:t>:  figures margins too large</a:t>
            </a:r>
          </a:p>
          <a:p>
            <a:pPr marL="454025" lvl="1" indent="0">
              <a:buFontTx/>
              <a:buNone/>
            </a:pPr>
            <a:r>
              <a:rPr lang="en-US"/>
              <a:t>The “Plots” tab is too small.  Stretch it a little</a:t>
            </a:r>
          </a:p>
        </p:txBody>
      </p:sp>
    </p:spTree>
    <p:extLst>
      <p:ext uri="{BB962C8B-B14F-4D97-AF65-F5344CB8AC3E}">
        <p14:creationId xmlns:p14="http://schemas.microsoft.com/office/powerpoint/2010/main" val="251364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cars?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6272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63704"/>
            <a:ext cx="582412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203144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Ok, so where did it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80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01333"/>
            <a:ext cx="806767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find(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‘cars’</a:t>
            </a:r>
            <a:r>
              <a:rPr lang="en-US">
                <a:latin typeface="Courier"/>
                <a:cs typeface="Courier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71754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Note the quotes around the name</a:t>
            </a:r>
          </a:p>
        </p:txBody>
      </p:sp>
    </p:spTree>
    <p:extLst>
      <p:ext uri="{BB962C8B-B14F-4D97-AF65-F5344CB8AC3E}">
        <p14:creationId xmlns:p14="http://schemas.microsoft.com/office/powerpoint/2010/main" val="98815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In the Environment tab, pick "package:datasets” 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7F7F7F"/>
                </a:solidFill>
              </a:rPr>
              <a:t>Try opening, double clicking</a:t>
            </a:r>
          </a:p>
          <a:p>
            <a:pPr>
              <a:lnSpc>
                <a:spcPct val="130000"/>
              </a:lnSpc>
            </a:pPr>
            <a:r>
              <a:rPr lang="en-US"/>
              <a:t>Promises?</a:t>
            </a:r>
          </a:p>
          <a:p>
            <a:pPr>
              <a:lnSpc>
                <a:spcPct val="130000"/>
              </a:lnSpc>
            </a:pPr>
            <a:r>
              <a:rPr lang="en-US"/>
              <a:t>Environments are searched in order</a:t>
            </a:r>
          </a:p>
          <a:p>
            <a:pPr>
              <a:lnSpc>
                <a:spcPct val="130000"/>
              </a:lnSpc>
            </a:pPr>
            <a:r>
              <a:rPr lang="en-US"/>
              <a:t>Return to the global environment</a:t>
            </a:r>
          </a:p>
          <a:p>
            <a:pPr>
              <a:lnSpc>
                <a:spcPct val="130000"/>
              </a:lnSpc>
            </a:pPr>
            <a:r>
              <a:rPr lang="en-US"/>
              <a:t>While you're there, try the list vs grid button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254942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to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70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57778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myCars = cars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90569"/>
            <a:ext cx="8115300" cy="200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Check the global environment.  Notice that you can expand and browse.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and yes, that’s how you copy a dataset (or a data frame)</a:t>
            </a:r>
          </a:p>
        </p:txBody>
      </p:sp>
    </p:spTree>
    <p:extLst>
      <p:ext uri="{BB962C8B-B14F-4D97-AF65-F5344CB8AC3E}">
        <p14:creationId xmlns:p14="http://schemas.microsoft.com/office/powerpoint/2010/main" val="220358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955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35481"/>
            <a:ext cx="806767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boxplot(cars)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194050"/>
            <a:ext cx="8115300" cy="135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Try the arrows to navigate between plots.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Try Clear All.</a:t>
            </a:r>
          </a:p>
        </p:txBody>
      </p:sp>
    </p:spTree>
    <p:extLst>
      <p:ext uri="{BB962C8B-B14F-4D97-AF65-F5344CB8AC3E}">
        <p14:creationId xmlns:p14="http://schemas.microsoft.com/office/powerpoint/2010/main" val="22080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something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237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each of the following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370667"/>
            <a:ext cx="81153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 + , 2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(1 + 2))</a:t>
            </a:r>
          </a:p>
        </p:txBody>
      </p:sp>
    </p:spTree>
    <p:extLst>
      <p:ext uri="{BB962C8B-B14F-4D97-AF65-F5344CB8AC3E}">
        <p14:creationId xmlns:p14="http://schemas.microsoft.com/office/powerpoint/2010/main" val="55397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Incomplete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70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351852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2 *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570346"/>
            <a:ext cx="8115300" cy="57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Use </a:t>
            </a:r>
            <a:r>
              <a:rPr lang="en-US" b="1">
                <a:latin typeface="Courier"/>
                <a:cs typeface="Courier"/>
              </a:rPr>
              <a:t>Esc</a:t>
            </a:r>
            <a:r>
              <a:rPr lang="en-US"/>
              <a:t> to force the current statement to end</a:t>
            </a:r>
          </a:p>
        </p:txBody>
      </p:sp>
    </p:spTree>
    <p:extLst>
      <p:ext uri="{BB962C8B-B14F-4D97-AF65-F5344CB8AC3E}">
        <p14:creationId xmlns:p14="http://schemas.microsoft.com/office/powerpoint/2010/main" val="318765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not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3316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29556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lowercase x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   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Uppercase 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050124"/>
            <a:ext cx="8115300" cy="123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Often, it’s a capitalization issue.  </a:t>
            </a:r>
          </a:p>
          <a:p>
            <a:pPr marL="0" indent="0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How do you figure out the correct name?</a:t>
            </a:r>
          </a:p>
        </p:txBody>
      </p:sp>
    </p:spTree>
    <p:extLst>
      <p:ext uri="{BB962C8B-B14F-4D97-AF65-F5344CB8AC3E}">
        <p14:creationId xmlns:p14="http://schemas.microsoft.com/office/powerpoint/2010/main" val="139835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 not find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01333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SQRT(2)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222272"/>
            <a:ext cx="8115300" cy="194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 now, start typing </a:t>
            </a:r>
            <a:r>
              <a:rPr lang="en-US">
                <a:latin typeface="Courier"/>
                <a:cs typeface="Courier"/>
              </a:rPr>
              <a:t>SQR</a:t>
            </a:r>
            <a:r>
              <a:rPr lang="en-US"/>
              <a:t> and look for a hint</a:t>
            </a:r>
            <a:r>
              <a:rPr lang="mr-IN"/>
              <a:t>…</a:t>
            </a: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Rstudio checks for other capitalizations that might match what you’re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3134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6930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# symbol indicates the beginning of a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150" y="2116666"/>
            <a:ext cx="679614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This is a comment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This is another comment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3222272"/>
            <a:ext cx="8115300" cy="69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There are no multi-line comments (/* </a:t>
            </a:r>
            <a:r>
              <a:rPr lang="mr-IN"/>
              <a:t>…</a:t>
            </a:r>
            <a:r>
              <a:rPr lang="en-US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11800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arguments to operator (or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01333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‘1’ </a:t>
            </a:r>
            <a:r>
              <a:rPr lang="en-US">
                <a:latin typeface="Courier"/>
                <a:cs typeface="Courier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63942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Look for clues in the error message: what part of the line is it complaining about?</a:t>
            </a:r>
          </a:p>
          <a:p>
            <a:endParaRPr lang="en-US"/>
          </a:p>
          <a:p>
            <a:r>
              <a:rPr lang="en-US"/>
              <a:t>Look for the obvious: capitalization, extra parens/brackets/braces, extra commas</a:t>
            </a:r>
          </a:p>
          <a:p>
            <a:endParaRPr lang="en-US"/>
          </a:p>
          <a:p>
            <a:r>
              <a:rPr lang="en-US"/>
              <a:t>Did you put quotes where they're not needed? or forget them?</a:t>
            </a:r>
          </a:p>
          <a:p>
            <a:r>
              <a:rPr lang="en-US"/>
              <a:t>Try breaking down a complex statement into its individual parts, especially individual variables. </a:t>
            </a:r>
            <a:r>
              <a:rPr lang="en-US">
                <a:solidFill>
                  <a:srgbClr val="7F7F7F"/>
                </a:solidFill>
              </a:rPr>
              <a:t>use copy/paste</a:t>
            </a:r>
          </a:p>
          <a:p>
            <a:endParaRPr lang="en-US"/>
          </a:p>
          <a:p>
            <a:r>
              <a:rPr lang="en-US"/>
              <a:t>Sometimes (when source'ing functions) an unmatched parenthesis can cause an error to be reported many lines later.  These can be hard to spot.</a:t>
            </a:r>
          </a:p>
          <a:p>
            <a:endParaRPr lang="en-US"/>
          </a:p>
          <a:p>
            <a:r>
              <a:rPr lang="en-US"/>
              <a:t>It gets easier with practice!</a:t>
            </a:r>
          </a:p>
        </p:txBody>
      </p:sp>
    </p:spTree>
    <p:extLst>
      <p:ext uri="{BB962C8B-B14F-4D97-AF65-F5344CB8AC3E}">
        <p14:creationId xmlns:p14="http://schemas.microsoft.com/office/powerpoint/2010/main" val="386632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rstudio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64605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Pick File  &gt;  New  &gt;  R Script, or pick “R Script in the           icon.</a:t>
            </a:r>
          </a:p>
        </p:txBody>
      </p:sp>
      <p:pic>
        <p:nvPicPr>
          <p:cNvPr id="6" name="Picture 5" descr="rstudi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07" y="1308854"/>
            <a:ext cx="620889" cy="411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2295407"/>
            <a:ext cx="8115300" cy="1754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boxplot(cars$dist)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boxplot(cars$speed)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685800" y="4511087"/>
            <a:ext cx="8115300" cy="125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And save it (File &gt;   Save </a:t>
            </a:r>
            <a:r>
              <a:rPr lang="en-US" b="1"/>
              <a:t>or</a:t>
            </a:r>
            <a:r>
              <a:rPr lang="en-US"/>
              <a:t>  Ctrl-S)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Note : autoindent, syntax coloring, parenthesis matching</a:t>
            </a:r>
          </a:p>
        </p:txBody>
      </p:sp>
    </p:spTree>
    <p:extLst>
      <p:ext uri="{BB962C8B-B14F-4D97-AF65-F5344CB8AC3E}">
        <p14:creationId xmlns:p14="http://schemas.microsoft.com/office/powerpoint/2010/main" val="3119117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code in the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simpleExample.R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5119"/>
            <a:ext cx="8067675" cy="1754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a simple example program to illustrate the use of the editor</a:t>
            </a: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 sz="12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boxplot(cars$dist)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boxplot(cars$speed)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 sz="1200">
                <a:latin typeface="Courier"/>
                <a:cs typeface="Courier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609468"/>
            <a:ext cx="8115300" cy="26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/>
              <a:t>Method 1: 	Code &gt; Run Region &gt; Run All</a:t>
            </a:r>
          </a:p>
          <a:p>
            <a:pPr marL="0" indent="0">
              <a:buFontTx/>
              <a:buNone/>
            </a:pPr>
            <a:r>
              <a:rPr lang="en-US" sz="1800"/>
              <a:t>Method 2: 	highlight the lines, press Ctrl-Enter (or click the Run button in the 				upper right of the editor)</a:t>
            </a:r>
          </a:p>
          <a:p>
            <a:pPr marL="0" indent="0">
              <a:buFontTx/>
              <a:buNone/>
            </a:pPr>
            <a:r>
              <a:rPr lang="en-US" sz="1800"/>
              <a:t>Method 3: 	cursor anywhere in a line, press Ctrl-Enter (execute as single 				line)</a:t>
            </a:r>
          </a:p>
          <a:p>
            <a:pPr marL="0" indent="0">
              <a:buFontTx/>
              <a:buNone/>
            </a:pPr>
            <a:r>
              <a:rPr lang="en-US" sz="1800"/>
              <a:t>Method 4: 	press the Source button in the upper right of the editor</a:t>
            </a:r>
          </a:p>
          <a:p>
            <a:pPr marL="0" indent="0">
              <a:buFontTx/>
              <a:buNone/>
            </a:pPr>
            <a:r>
              <a:rPr lang="en-US" sz="1800"/>
              <a:t>Method 5: 	Check the "Source on Save button, press Ctrl-S"</a:t>
            </a:r>
          </a:p>
        </p:txBody>
      </p:sp>
    </p:spTree>
    <p:extLst>
      <p:ext uri="{BB962C8B-B14F-4D97-AF65-F5344CB8AC3E}">
        <p14:creationId xmlns:p14="http://schemas.microsoft.com/office/powerpoint/2010/main" val="113838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axis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5119"/>
            <a:ext cx="8067675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a simple example</a:t>
            </a:r>
          </a:p>
          <a:p>
            <a:pPr marL="0" indent="0">
              <a:buNone/>
            </a:pPr>
            <a:endParaRPr lang="en-US" sz="12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boxplot(cars$dist,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“Distance”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title('Stopping distance (ft)')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boxplot(cars$speed,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“Speed (mph)”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 sz="1200">
                <a:latin typeface="Courier"/>
                <a:cs typeface="Courier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609468"/>
            <a:ext cx="8115300" cy="5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/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270894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 your 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the </a:t>
            </a:r>
            <a:r>
              <a:rPr lang="en-US">
                <a:latin typeface="Courier"/>
                <a:cs typeface="Courier"/>
              </a:rPr>
              <a:t>par()</a:t>
            </a:r>
            <a:r>
              <a:rPr lang="en-US"/>
              <a:t>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5119"/>
            <a:ext cx="8067675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a simple example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par(mfrow = c(1, 2))   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&lt;- add this</a:t>
            </a:r>
          </a:p>
          <a:p>
            <a:pPr marL="0" indent="0">
              <a:buNone/>
            </a:pPr>
            <a:endParaRPr lang="en-US" sz="12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boxplot(cars$dist,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“Distance”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boxplot(cars$speed,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“Speed (mph)”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 sz="1200">
                <a:latin typeface="Courier"/>
                <a:cs typeface="Courier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6"/>
          <a:stretch/>
        </p:blipFill>
        <p:spPr>
          <a:xfrm>
            <a:off x="1680633" y="3619066"/>
            <a:ext cx="5450181" cy="22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for handling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1251185"/>
            <a:ext cx="8076142" cy="2862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 program showing use of attach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attach(cars)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43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for handling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1251185"/>
            <a:ext cx="8076142" cy="2862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 program showing use of with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with(cars, 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boxplot(dist)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boxplot(speed)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76689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for handling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1251185"/>
            <a:ext cx="8076142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 program showing use of with, 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with clearer indenting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with(cars, 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boxplot(dist)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boxplot(speed)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6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Spaces and blank lines (‘white space’)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491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They don’t matter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62536"/>
            <a:ext cx="8115300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These are equivalent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x=1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790239"/>
            <a:ext cx="8115300" cy="54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Except in obvious places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238212"/>
            <a:ext cx="81153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name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‘Bill</a:t>
            </a:r>
            <a:r>
              <a:rPr lang="en-US">
                <a:latin typeface="Courier"/>
                <a:cs typeface="Courier"/>
              </a:rPr>
              <a:t>’</a:t>
            </a:r>
          </a:p>
          <a:p>
            <a:r>
              <a:rPr lang="en-US">
                <a:latin typeface="Courier"/>
                <a:cs typeface="Courier"/>
              </a:rPr>
              <a:t>name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‘Bi ll’</a:t>
            </a:r>
          </a:p>
          <a:p>
            <a:r>
              <a:rPr lang="en-US">
                <a:latin typeface="Courier"/>
                <a:cs typeface="Courier"/>
              </a:rPr>
              <a:t>na me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‘Bill’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867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Editor vs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216064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Most R programmers heavily use both the editor and the console</a:t>
            </a:r>
          </a:p>
          <a:p>
            <a:endParaRPr lang="en-US"/>
          </a:p>
          <a:p>
            <a:r>
              <a:rPr lang="en-US"/>
              <a:t>The console to experiment and try things</a:t>
            </a:r>
          </a:p>
          <a:p>
            <a:endParaRPr lang="en-US"/>
          </a:p>
          <a:p>
            <a:r>
              <a:rPr lang="en-US"/>
              <a:t>The editor to accumulate the stuff that's worth keeping</a:t>
            </a:r>
          </a:p>
        </p:txBody>
      </p:sp>
    </p:spTree>
    <p:extLst>
      <p:ext uri="{BB962C8B-B14F-4D97-AF65-F5344CB8AC3E}">
        <p14:creationId xmlns:p14="http://schemas.microsoft.com/office/powerpoint/2010/main" val="1617490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help inside the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Type-ahead</a:t>
            </a:r>
          </a:p>
          <a:p>
            <a:r>
              <a:rPr lang="en-US"/>
              <a:t>try typing </a:t>
            </a:r>
            <a:r>
              <a:rPr lang="en-US">
                <a:latin typeface="Courier"/>
                <a:cs typeface="Courier"/>
              </a:rPr>
              <a:t>tit</a:t>
            </a:r>
          </a:p>
          <a:p>
            <a:pPr lvl="1"/>
            <a:r>
              <a:rPr lang="en-US"/>
              <a:t>select </a:t>
            </a:r>
            <a:r>
              <a:rPr lang="en-US">
                <a:latin typeface="Courier"/>
                <a:cs typeface="Courier"/>
              </a:rPr>
              <a:t>title</a:t>
            </a:r>
            <a:r>
              <a:rPr lang="en-US"/>
              <a:t> from the list, press </a:t>
            </a:r>
            <a:r>
              <a:rPr lang="en-US">
                <a:latin typeface="Courier"/>
                <a:cs typeface="Courier"/>
              </a:rPr>
              <a:t>TAB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Function argument help</a:t>
            </a:r>
          </a:p>
          <a:p>
            <a:r>
              <a:rPr lang="en-US"/>
              <a:t>with the cursor inside the parens, press </a:t>
            </a:r>
            <a:r>
              <a:rPr lang="en-US">
                <a:latin typeface="Courier"/>
                <a:cs typeface="Courier"/>
              </a:rPr>
              <a:t>TAB</a:t>
            </a:r>
            <a:r>
              <a:rPr lang="en-US"/>
              <a:t> again</a:t>
            </a:r>
          </a:p>
          <a:p>
            <a:pPr lvl="1"/>
            <a:r>
              <a:rPr lang="en-US"/>
              <a:t>you should see a list of arguments, with the first one selected</a:t>
            </a:r>
          </a:p>
          <a:p>
            <a:r>
              <a:rPr lang="en-US"/>
              <a:t>press </a:t>
            </a:r>
            <a:r>
              <a:rPr lang="en-US">
                <a:latin typeface="Courier"/>
                <a:cs typeface="Courier"/>
              </a:rPr>
              <a:t>TAB</a:t>
            </a:r>
            <a:r>
              <a:rPr lang="en-US"/>
              <a:t> again</a:t>
            </a:r>
          </a:p>
          <a:p>
            <a:pPr lvl="1"/>
            <a:r>
              <a:rPr lang="en-US"/>
              <a:t>the editor fills in the argument, waiting for a value.  Type </a:t>
            </a:r>
            <a:r>
              <a:rPr lang="en-US">
                <a:latin typeface="Courier"/>
                <a:cs typeface="Courier"/>
              </a:rPr>
              <a:t>‘abc’</a:t>
            </a:r>
            <a:r>
              <a:rPr lang="en-US"/>
              <a:t>, then a comma</a:t>
            </a:r>
          </a:p>
          <a:p>
            <a:r>
              <a:rPr lang="en-US"/>
              <a:t>press </a:t>
            </a:r>
            <a:r>
              <a:rPr lang="en-US">
                <a:latin typeface="Courier"/>
                <a:cs typeface="Courier"/>
              </a:rPr>
              <a:t>TAB</a:t>
            </a:r>
            <a:r>
              <a:rPr lang="en-US"/>
              <a:t> again</a:t>
            </a:r>
          </a:p>
          <a:p>
            <a:pPr lvl="1"/>
            <a:r>
              <a:rPr lang="en-US"/>
              <a:t>notice that the next argument is selected, the first having been consumed</a:t>
            </a:r>
          </a:p>
        </p:txBody>
      </p:sp>
    </p:spTree>
    <p:extLst>
      <p:ext uri="{BB962C8B-B14F-4D97-AF65-F5344CB8AC3E}">
        <p14:creationId xmlns:p14="http://schemas.microsoft.com/office/powerpoint/2010/main" val="2399014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the Help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Can be accessed from the console or from the editor  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Tab key</a:t>
            </a:r>
          </a:p>
          <a:p>
            <a:pPr>
              <a:lnSpc>
                <a:spcPct val="130000"/>
              </a:lnSpc>
            </a:pPr>
            <a:r>
              <a:rPr lang="en-US"/>
              <a:t>Can be accessed directly in the Help tab</a:t>
            </a:r>
          </a:p>
          <a:p>
            <a:pPr>
              <a:lnSpc>
                <a:spcPct val="130000"/>
              </a:lnSpc>
            </a:pPr>
            <a:r>
              <a:rPr lang="en-US"/>
              <a:t>Incremental search for commands and functions</a:t>
            </a:r>
          </a:p>
          <a:p>
            <a:pPr>
              <a:lnSpc>
                <a:spcPct val="130000"/>
              </a:lnSpc>
            </a:pPr>
            <a:r>
              <a:rPr lang="en-US"/>
              <a:t>Search within a help page</a:t>
            </a:r>
          </a:p>
          <a:p>
            <a:pPr>
              <a:lnSpc>
                <a:spcPct val="130000"/>
              </a:lnSpc>
            </a:pPr>
            <a:r>
              <a:rPr lang="en-US"/>
              <a:t>Navigation arrows</a:t>
            </a:r>
          </a:p>
          <a:p>
            <a:pPr>
              <a:lnSpc>
                <a:spcPct val="130000"/>
              </a:lnSpc>
            </a:pPr>
            <a:r>
              <a:rPr lang="en-US"/>
              <a:t>Help home, search engine and keywords (try csv)</a:t>
            </a:r>
          </a:p>
        </p:txBody>
      </p:sp>
    </p:spTree>
    <p:extLst>
      <p:ext uri="{BB962C8B-B14F-4D97-AF65-F5344CB8AC3E}">
        <p14:creationId xmlns:p14="http://schemas.microsoft.com/office/powerpoint/2010/main" val="2950839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Help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Help is often useless unless you already know what you want</a:t>
            </a:r>
          </a:p>
          <a:p>
            <a:pPr>
              <a:lnSpc>
                <a:spcPct val="130000"/>
              </a:lnSpc>
            </a:pPr>
            <a:r>
              <a:rPr lang="en-US"/>
              <a:t>Examples!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Look at the help for </a:t>
            </a:r>
            <a:r>
              <a:rPr lang="en-US">
                <a:latin typeface="Courier"/>
                <a:cs typeface="Courier"/>
              </a:rPr>
              <a:t>boxplot</a:t>
            </a:r>
          </a:p>
          <a:p>
            <a:pPr>
              <a:lnSpc>
                <a:spcPct val="130000"/>
              </a:lnSpc>
            </a:pPr>
            <a:r>
              <a:rPr lang="en-US" u="sng"/>
              <a:t>See Also </a:t>
            </a:r>
            <a:r>
              <a:rPr lang="en-US"/>
              <a:t>and </a:t>
            </a:r>
            <a:r>
              <a:rPr lang="en-US" u="sng"/>
              <a:t>Examples</a:t>
            </a:r>
            <a:r>
              <a:rPr lang="en-US"/>
              <a:t> can provide hints for what to look for</a:t>
            </a:r>
          </a:p>
          <a:p>
            <a:pPr>
              <a:lnSpc>
                <a:spcPct val="130000"/>
              </a:lnSpc>
            </a:pPr>
            <a:r>
              <a:rPr lang="en-US"/>
              <a:t>google is great for this</a:t>
            </a:r>
          </a:p>
          <a:p>
            <a:pPr lvl="1">
              <a:lnSpc>
                <a:spcPct val="130000"/>
              </a:lnSpc>
            </a:pPr>
            <a:r>
              <a:rPr lang="en-US" b="1"/>
              <a:t>google</a:t>
            </a:r>
            <a:r>
              <a:rPr lang="en-US"/>
              <a:t> first, then </a:t>
            </a:r>
            <a:r>
              <a:rPr lang="en-US" b="1"/>
              <a:t>help </a:t>
            </a:r>
            <a:r>
              <a:rPr lang="en-US"/>
              <a:t>to drill in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69617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Files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Navigating directories</a:t>
            </a:r>
          </a:p>
          <a:p>
            <a:pPr>
              <a:lnSpc>
                <a:spcPct val="130000"/>
              </a:lnSpc>
            </a:pPr>
            <a:r>
              <a:rPr lang="en-US"/>
              <a:t>Basic file operations</a:t>
            </a:r>
          </a:p>
          <a:p>
            <a:pPr>
              <a:lnSpc>
                <a:spcPct val="130000"/>
              </a:lnSpc>
            </a:pPr>
            <a:r>
              <a:rPr lang="en-US"/>
              <a:t>The "..." to open a navigation tree</a:t>
            </a:r>
          </a:p>
        </p:txBody>
      </p:sp>
    </p:spTree>
    <p:extLst>
      <p:ext uri="{BB962C8B-B14F-4D97-AF65-F5344CB8AC3E}">
        <p14:creationId xmlns:p14="http://schemas.microsoft.com/office/powerpoint/2010/main" val="1030123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r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 in RStudio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A folder (</a:t>
            </a:r>
            <a:r>
              <a:rPr lang="en-US">
                <a:solidFill>
                  <a:srgbClr val="7F7F7F"/>
                </a:solidFill>
              </a:rPr>
              <a:t>aka directory</a:t>
            </a:r>
            <a:r>
              <a:rPr lang="en-US"/>
              <a:t>) with a .Proj file in it</a:t>
            </a:r>
          </a:p>
          <a:p>
            <a:pPr>
              <a:lnSpc>
                <a:spcPct val="130000"/>
              </a:lnSpc>
            </a:pPr>
            <a:r>
              <a:rPr lang="en-US"/>
              <a:t>Nice way to keep stuff from different projects separate</a:t>
            </a:r>
          </a:p>
          <a:p>
            <a:pPr>
              <a:lnSpc>
                <a:spcPct val="130000"/>
              </a:lnSpc>
            </a:pPr>
            <a:r>
              <a:rPr lang="en-US"/>
              <a:t>Easy to switch between projects</a:t>
            </a:r>
          </a:p>
          <a:p>
            <a:pPr>
              <a:lnSpc>
                <a:spcPct val="130000"/>
              </a:lnSpc>
            </a:pPr>
            <a:r>
              <a:rPr lang="en-US"/>
              <a:t>RStudio remembers what files were open, etc.</a:t>
            </a:r>
          </a:p>
          <a:p>
            <a:pPr>
              <a:lnSpc>
                <a:spcPct val="130000"/>
              </a:lnSpc>
            </a:pPr>
            <a:r>
              <a:rPr lang="en-US"/>
              <a:t>RStudio resets the environment when you switch projects</a:t>
            </a:r>
          </a:p>
        </p:txBody>
      </p:sp>
    </p:spTree>
    <p:extLst>
      <p:ext uri="{BB962C8B-B14F-4D97-AF65-F5344CB8AC3E}">
        <p14:creationId xmlns:p14="http://schemas.microsoft.com/office/powerpoint/2010/main" val="379945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 &gt;  New Project</a:t>
            </a:r>
          </a:p>
          <a:p>
            <a:r>
              <a:rPr lang="en-US"/>
              <a:t>Pick Existing directory ( </a:t>
            </a:r>
            <a:r>
              <a:rPr lang="en-US">
                <a:solidFill>
                  <a:srgbClr val="7F7F7F"/>
                </a:solidFill>
              </a:rPr>
              <a:t>= folder</a:t>
            </a:r>
            <a:r>
              <a:rPr lang="en-US"/>
              <a:t>)</a:t>
            </a:r>
          </a:p>
          <a:p>
            <a:pPr lvl="1"/>
            <a:r>
              <a:rPr lang="en-US"/>
              <a:t>If you can find </a:t>
            </a:r>
            <a:r>
              <a:rPr lang="en-US">
                <a:latin typeface="Courier"/>
                <a:cs typeface="Courier"/>
              </a:rPr>
              <a:t>tools</a:t>
            </a:r>
            <a:r>
              <a:rPr lang="en-US"/>
              <a:t> that we worked with before, you can select it</a:t>
            </a:r>
          </a:p>
        </p:txBody>
      </p:sp>
    </p:spTree>
    <p:extLst>
      <p:ext uri="{BB962C8B-B14F-4D97-AF65-F5344CB8AC3E}">
        <p14:creationId xmlns:p14="http://schemas.microsoft.com/office/powerpoint/2010/main" val="646033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experiments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Displaying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797661"/>
          </a:xfrm>
        </p:spPr>
        <p:txBody>
          <a:bodyPr/>
          <a:lstStyle/>
          <a:p>
            <a:r>
              <a:rPr lang="en-US" b="1"/>
              <a:t>In the console</a:t>
            </a:r>
            <a:r>
              <a:rPr lang="en-US"/>
              <a:t>: 	Entering the name of a variable in the console 				will cause it to display its contents.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945033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85800" y="2401795"/>
            <a:ext cx="8115300" cy="5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39890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Semicolons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80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They’re optional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43852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these are equivalent</a:t>
            </a: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495086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Unless you have multiple statements per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105392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1; y = 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861042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 this is rarely a good idea</a:t>
            </a:r>
          </a:p>
        </p:txBody>
      </p:sp>
    </p:spTree>
    <p:extLst>
      <p:ext uri="{BB962C8B-B14F-4D97-AF65-F5344CB8AC3E}">
        <p14:creationId xmlns:p14="http://schemas.microsoft.com/office/powerpoint/2010/main" val="217437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(=)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In the beginning, in S, there was </a:t>
            </a:r>
            <a:r>
              <a:rPr lang="en-US">
                <a:latin typeface="Courier"/>
                <a:cs typeface="Courier"/>
              </a:rPr>
              <a:t>x &lt;- 1</a:t>
            </a:r>
          </a:p>
          <a:p>
            <a:pPr>
              <a:lnSpc>
                <a:spcPct val="130000"/>
              </a:lnSpc>
            </a:pPr>
            <a:r>
              <a:rPr lang="en-US"/>
              <a:t>You could also do </a:t>
            </a:r>
            <a:r>
              <a:rPr lang="en-US">
                <a:latin typeface="Courier"/>
                <a:cs typeface="Courier"/>
              </a:rPr>
              <a:t>x -&gt; 1</a:t>
            </a:r>
          </a:p>
          <a:p>
            <a:pPr>
              <a:lnSpc>
                <a:spcPct val="130000"/>
              </a:lnSpc>
            </a:pPr>
            <a:r>
              <a:rPr lang="en-US"/>
              <a:t>As a shortcut you could also do </a:t>
            </a:r>
            <a:r>
              <a:rPr lang="en-US">
                <a:latin typeface="Courier"/>
                <a:cs typeface="Courier"/>
              </a:rPr>
              <a:t>x _ 1</a:t>
            </a:r>
            <a:r>
              <a:rPr lang="en-US"/>
              <a:t> (but not anymore!)</a:t>
            </a:r>
          </a:p>
          <a:p>
            <a:pPr>
              <a:lnSpc>
                <a:spcPct val="130000"/>
              </a:lnSpc>
            </a:pPr>
            <a:r>
              <a:rPr lang="en-US"/>
              <a:t>R eventually replaced the underscore by </a:t>
            </a:r>
            <a:r>
              <a:rPr lang="en-US">
                <a:latin typeface="Courier"/>
                <a:cs typeface="Courier"/>
              </a:rPr>
              <a:t>x = 1</a:t>
            </a:r>
            <a:r>
              <a:rPr lang="en-US"/>
              <a:t>  </a:t>
            </a:r>
          </a:p>
          <a:p>
            <a:pPr marL="454025" lvl="1" indent="0">
              <a:lnSpc>
                <a:spcPct val="130000"/>
              </a:lnSpc>
              <a:buNone/>
            </a:pPr>
            <a:r>
              <a:rPr lang="en-US">
                <a:solidFill>
                  <a:srgbClr val="7F7F7F"/>
                </a:solidFill>
              </a:rPr>
              <a:t>There is actually a </a:t>
            </a:r>
            <a:r>
              <a:rPr lang="en-US" i="1">
                <a:solidFill>
                  <a:srgbClr val="7F7F7F"/>
                </a:solidFill>
              </a:rPr>
              <a:t>very</a:t>
            </a:r>
            <a:r>
              <a:rPr lang="en-US">
                <a:solidFill>
                  <a:srgbClr val="7F7F7F"/>
                </a:solidFill>
              </a:rPr>
              <a:t> subtle difference between them.</a:t>
            </a:r>
          </a:p>
          <a:p>
            <a:pPr>
              <a:lnSpc>
                <a:spcPct val="130000"/>
              </a:lnSpc>
            </a:pPr>
            <a:r>
              <a:rPr lang="en-US"/>
              <a:t>Most people use </a:t>
            </a:r>
            <a:r>
              <a:rPr lang="en-US">
                <a:latin typeface="Courier"/>
                <a:cs typeface="Courier"/>
              </a:rPr>
              <a:t>=</a:t>
            </a:r>
            <a:r>
              <a:rPr lang="en-US"/>
              <a:t> now, but you will find </a:t>
            </a:r>
            <a:r>
              <a:rPr lang="en-US">
                <a:latin typeface="Courier"/>
                <a:cs typeface="Courier"/>
              </a:rPr>
              <a:t>&lt;- </a:t>
            </a:r>
            <a:r>
              <a:rPr lang="en-US"/>
              <a:t>in older code, S+ code and in the help files.</a:t>
            </a:r>
          </a:p>
        </p:txBody>
      </p:sp>
    </p:spTree>
    <p:extLst>
      <p:ext uri="{BB962C8B-B14F-4D97-AF65-F5344CB8AC3E}">
        <p14:creationId xmlns:p14="http://schemas.microsoft.com/office/powerpoint/2010/main" val="2790425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assignments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187" y="1371140"/>
            <a:ext cx="8015523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these are equivalent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&lt;- 10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10 -&gt; 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697028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3999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And you can do the following: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74799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y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303504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&lt;- 0 -&gt; 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837746"/>
            <a:ext cx="8115300" cy="5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You can do this too: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197170"/>
            <a:ext cx="8115300" cy="5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 don’t</a:t>
            </a:r>
          </a:p>
        </p:txBody>
      </p:sp>
    </p:spTree>
    <p:extLst>
      <p:ext uri="{BB962C8B-B14F-4D97-AF65-F5344CB8AC3E}">
        <p14:creationId xmlns:p14="http://schemas.microsoft.com/office/powerpoint/2010/main" val="1446814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9888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is no difference between single and double quotes (as we’ve pointed out before):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512223"/>
            <a:ext cx="8067675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“Hello”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‘Hello’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488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71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same variable can be character in one place and numeric in another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024" y="2291368"/>
            <a:ext cx="7980451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‘Hello’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4449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number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9398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53334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2 /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977501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-2 /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801668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2 / Inf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625835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Inf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450000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Inf - Inf</a:t>
            </a:r>
          </a:p>
        </p:txBody>
      </p:sp>
    </p:spTree>
    <p:extLst>
      <p:ext uri="{BB962C8B-B14F-4D97-AF65-F5344CB8AC3E}">
        <p14:creationId xmlns:p14="http://schemas.microsoft.com/office/powerpoint/2010/main" val="788861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58402"/>
          </a:xfrm>
        </p:spPr>
        <p:txBody>
          <a:bodyPr/>
          <a:lstStyle/>
          <a:p>
            <a:r>
              <a:rPr lang="en-US"/>
              <a:t>NA denotes a missing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50883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NA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+ 1</a:t>
            </a:r>
          </a:p>
        </p:txBody>
      </p:sp>
    </p:spTree>
    <p:extLst>
      <p:ext uri="{BB962C8B-B14F-4D97-AF65-F5344CB8AC3E}">
        <p14:creationId xmlns:p14="http://schemas.microsoft.com/office/powerpoint/2010/main" val="397528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7183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statement can spill over multiple lines as long as it's clear that the statement is incomplete.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037" y="2154296"/>
            <a:ext cx="794443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+ 2 +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037" y="3515548"/>
            <a:ext cx="794443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+ 2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+ 3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37" y="4876800"/>
            <a:ext cx="794443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Ok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(1 + 2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+ 3)</a:t>
            </a:r>
          </a:p>
        </p:txBody>
      </p:sp>
    </p:spTree>
    <p:extLst>
      <p:ext uri="{BB962C8B-B14F-4D97-AF65-F5344CB8AC3E}">
        <p14:creationId xmlns:p14="http://schemas.microsoft.com/office/powerpoint/2010/main" val="322880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Backslashes (\)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1352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These have special meanings (more on this later). For file names, use forward slashes (/) instead. If you must use backslashes, you have to double them: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643481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C:/My Documents/test.csv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739668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C:\My Documents1test.csv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835856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Ugly (but acceptable)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C:\\My Documents\\test.csv</a:t>
            </a:r>
          </a:p>
        </p:txBody>
      </p:sp>
    </p:spTree>
    <p:extLst>
      <p:ext uri="{BB962C8B-B14F-4D97-AF65-F5344CB8AC3E}">
        <p14:creationId xmlns:p14="http://schemas.microsoft.com/office/powerpoint/2010/main" val="33595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237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 is </a:t>
            </a:r>
            <a:r>
              <a:rPr lang="en-US" i="1"/>
              <a:t>case sensitive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90889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Two different variables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age = 18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Age = 18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71754"/>
            <a:ext cx="8115300" cy="50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This applies to everything, including functions</a:t>
            </a:r>
            <a:endParaRPr lang="en-US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889294"/>
            <a:ext cx="8115300" cy="83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Get in the habit of capitalizing consistently (more on this when we get to stylistic guidelines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642542"/>
            <a:ext cx="81153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sqrt(4)   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equal to 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Sqrt(4)   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gives an error</a:t>
            </a:r>
          </a:p>
        </p:txBody>
      </p:sp>
    </p:spTree>
    <p:extLst>
      <p:ext uri="{BB962C8B-B14F-4D97-AF65-F5344CB8AC3E}">
        <p14:creationId xmlns:p14="http://schemas.microsoft.com/office/powerpoint/2010/main" val="93643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80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</a:t>
            </a:r>
            <a:r>
              <a:rPr lang="en-US" i="1"/>
              <a:t>no</a:t>
            </a:r>
            <a:r>
              <a:rPr lang="en-US"/>
              <a:t> differences between single and double quotes in 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09704"/>
            <a:ext cx="7469482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 following are equivalent: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subjectId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‘MM-0001’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subjectId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“MM-0001”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68209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Sometimes one or the other is more convenient: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322218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The way around this is to “escape” the quote: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596706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remember the backslashes?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32882"/>
            <a:ext cx="746948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label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“Mother’s age”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810683"/>
            <a:ext cx="746948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label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‘Mother\’s age</a:t>
            </a:r>
            <a:r>
              <a:rPr lang="en-US">
                <a:latin typeface="Courier"/>
                <a:cs typeface="Courier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4621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ill_pond_4_3_lower_logo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rial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66006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indent="0">
          <a:buNone/>
          <a:defRPr>
            <a:latin typeface="Courier"/>
            <a:cs typeface="Courier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still_pond_4_3_lower_logo.potx</Template>
  <TotalTime>6588</TotalTime>
  <Words>1957</Words>
  <Application>Microsoft Macintosh PowerPoint</Application>
  <PresentationFormat>On-screen Show (4:3)</PresentationFormat>
  <Paragraphs>365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still_pond_4_3_lower_logo</vt:lpstr>
      <vt:lpstr>Coding Basics</vt:lpstr>
      <vt:lpstr>r syntax</vt:lpstr>
      <vt:lpstr>Comments</vt:lpstr>
      <vt:lpstr>Spaces and blank lines (‘white space’)</vt:lpstr>
      <vt:lpstr>Semicolons</vt:lpstr>
      <vt:lpstr>Long lines</vt:lpstr>
      <vt:lpstr>Backslashes (\)</vt:lpstr>
      <vt:lpstr>Capitalization</vt:lpstr>
      <vt:lpstr>Quotes</vt:lpstr>
      <vt:lpstr>the rstudio desktop</vt:lpstr>
      <vt:lpstr>Start RStudio</vt:lpstr>
      <vt:lpstr>Rstudio tabs</vt:lpstr>
      <vt:lpstr>Configuring RStudio</vt:lpstr>
      <vt:lpstr>the rstudio console</vt:lpstr>
      <vt:lpstr>Working in the Console</vt:lpstr>
      <vt:lpstr>Creating variables</vt:lpstr>
      <vt:lpstr>Auto-completion and help</vt:lpstr>
      <vt:lpstr>PowerPoint Presentation</vt:lpstr>
      <vt:lpstr>Plotting</vt:lpstr>
      <vt:lpstr>What’s cars?</vt:lpstr>
      <vt:lpstr>Ok, so where did it come from?</vt:lpstr>
      <vt:lpstr>Other environments</vt:lpstr>
      <vt:lpstr>Copying to your Environment</vt:lpstr>
      <vt:lpstr>More plotting</vt:lpstr>
      <vt:lpstr>Errors</vt:lpstr>
      <vt:lpstr>Unexpected something</vt:lpstr>
      <vt:lpstr>Incomplete statement</vt:lpstr>
      <vt:lpstr>Object not found</vt:lpstr>
      <vt:lpstr>Could not find function</vt:lpstr>
      <vt:lpstr>Bad arguments to operator (or function)</vt:lpstr>
      <vt:lpstr>Investigating Errors</vt:lpstr>
      <vt:lpstr>the rstudio editor</vt:lpstr>
      <vt:lpstr>Using files</vt:lpstr>
      <vt:lpstr>Running code in the editor</vt:lpstr>
      <vt:lpstr>Modify your program</vt:lpstr>
      <vt:lpstr>Modify your program 2</vt:lpstr>
      <vt:lpstr>Other forms for handling datasets</vt:lpstr>
      <vt:lpstr>Other forms for handling datasets</vt:lpstr>
      <vt:lpstr>Other forms for handling datasets</vt:lpstr>
      <vt:lpstr>Editor vs Console</vt:lpstr>
      <vt:lpstr>Getting help inside the editor</vt:lpstr>
      <vt:lpstr>Accessing the Help information</vt:lpstr>
      <vt:lpstr>Using the Help information</vt:lpstr>
      <vt:lpstr>The Files tab</vt:lpstr>
      <vt:lpstr>working with r projects</vt:lpstr>
      <vt:lpstr>Projects in RStudio</vt:lpstr>
      <vt:lpstr>Accessing a project</vt:lpstr>
      <vt:lpstr>r experiments</vt:lpstr>
      <vt:lpstr>Creating And Displaying Variables</vt:lpstr>
      <vt:lpstr>The assignment (=) operator</vt:lpstr>
      <vt:lpstr>Examples of assignments</vt:lpstr>
      <vt:lpstr>Multiple assignments</vt:lpstr>
      <vt:lpstr>Character Values</vt:lpstr>
      <vt:lpstr>Variable types</vt:lpstr>
      <vt:lpstr>More number things</vt:lpstr>
      <vt:lpstr>Missing Values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out of Flow Cytometry Data Overload</dc:title>
  <dc:creator>Wade Rogers</dc:creator>
  <cp:lastModifiedBy>Wade Rogers</cp:lastModifiedBy>
  <cp:revision>87</cp:revision>
  <cp:lastPrinted>2010-06-29T18:40:07Z</cp:lastPrinted>
  <dcterms:created xsi:type="dcterms:W3CDTF">2010-06-29T11:35:39Z</dcterms:created>
  <dcterms:modified xsi:type="dcterms:W3CDTF">2019-11-06T14:23:06Z</dcterms:modified>
</cp:coreProperties>
</file>