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31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89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2543556-E047-0C4E-8352-C538E9CE190A}">
          <p14:sldIdLst>
            <p14:sldId id="256"/>
          </p14:sldIdLst>
        </p14:section>
        <p14:section name="R Syntax" id="{BAFB3F3E-8E65-CE45-9513-0C03E91D0259}">
          <p14:sldIdLst>
            <p14:sldId id="257"/>
            <p14:sldId id="258"/>
            <p14:sldId id="311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89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6256F"/>
    <a:srgbClr val="EFA038"/>
    <a:srgbClr val="905A92"/>
    <a:srgbClr val="0080FF"/>
    <a:srgbClr val="FF6666"/>
    <a:srgbClr val="FFCC66"/>
    <a:srgbClr val="CC66FF"/>
    <a:srgbClr val="66FF66"/>
    <a:srgbClr val="859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49" autoAdjust="0"/>
  </p:normalViewPr>
  <p:slideViewPr>
    <p:cSldViewPr snapToGrid="0" snapToObjects="1">
      <p:cViewPr varScale="1">
        <p:scale>
          <a:sx n="138" d="100"/>
          <a:sy n="138" d="100"/>
        </p:scale>
        <p:origin x="-96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3543E13-8544-3241-8DEC-4EFEF659DC93}" type="datetime1">
              <a:rPr lang="en-US"/>
              <a:pPr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B77BA6A-A7D6-CA44-BAED-9E89F23ED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5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ＭＳ Ｐゴシック" pitchFamily="2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ottom_banner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0" y="6407934"/>
            <a:ext cx="9144000" cy="0"/>
          </a:xfrm>
          <a:prstGeom prst="line">
            <a:avLst/>
          </a:prstGeom>
          <a:ln>
            <a:solidFill>
              <a:srgbClr val="EFA03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46038" y="6456363"/>
            <a:ext cx="909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>
                <a:latin typeface="+mn-lt"/>
                <a:ea typeface="+mn-ea"/>
                <a:cs typeface="ＭＳ Ｐゴシック" pitchFamily="-110" charset="-128"/>
              </a:rPr>
              <a:t>© 2019 by Wade Rogers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849890"/>
            <a:ext cx="7772400" cy="1143000"/>
          </a:xfrm>
        </p:spPr>
        <p:txBody>
          <a:bodyPr/>
          <a:lstStyle>
            <a:lvl1pPr>
              <a:defRPr>
                <a:solidFill>
                  <a:srgbClr val="16256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883400" y="241300"/>
            <a:ext cx="2133600" cy="476250"/>
          </a:xfrm>
          <a:prstGeom prst="rect">
            <a:avLst/>
          </a:prstGeom>
        </p:spPr>
        <p:txBody>
          <a:bodyPr/>
          <a:lstStyle>
            <a:lvl1pPr>
              <a:spcBef>
                <a:spcPct val="0"/>
              </a:spcBef>
              <a:defRPr sz="1400" b="0"/>
            </a:lvl1pPr>
          </a:lstStyle>
          <a:p>
            <a:fld id="{FBF5FFDF-4964-B944-9A48-FAE614EA696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graphic_6_transpare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17175" cy="20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4815C4C-A93E-154B-967A-B4DD8F971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2275" y="266700"/>
            <a:ext cx="202882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66700"/>
            <a:ext cx="5934075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DA3AB81-1C08-BB4E-AF62-65CFB9D376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6EC910-B4DE-4046-BCEC-8C2DD9AE07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48F8C9-7BCB-224B-BB26-919E1DAFE2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4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63650"/>
            <a:ext cx="3981450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263650"/>
            <a:ext cx="3981450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2F9FBF-ED30-6F4F-9FAA-12A219EDBB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65B24E9-15A3-0D44-BC17-850329F6E9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46E67F1-F48E-0F41-BCC2-1158E57A15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6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E52B789-8DCD-574C-8561-92934E2923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4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9341624-3CBD-B146-9B14-24EBED80C30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48FFC0E-1795-2245-AAA1-ADB6793D78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bottom_banner_backgroun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00150" y="266700"/>
            <a:ext cx="7553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3650"/>
            <a:ext cx="81153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2863" y="6430963"/>
            <a:ext cx="6030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Picture 7" descr="graphic_6_transparent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3"/>
          <a:stretch/>
        </p:blipFill>
        <p:spPr>
          <a:xfrm>
            <a:off x="-1" y="6400800"/>
            <a:ext cx="902117" cy="4572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0" y="6407934"/>
            <a:ext cx="9144000" cy="0"/>
          </a:xfrm>
          <a:prstGeom prst="line">
            <a:avLst/>
          </a:prstGeom>
          <a:ln>
            <a:solidFill>
              <a:srgbClr val="EFA03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16256F"/>
          </a:solidFill>
          <a:latin typeface="+mj-lt"/>
          <a:ea typeface="ＭＳ Ｐゴシック" charset="0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9pPr>
    </p:titleStyle>
    <p:bodyStyle>
      <a:lvl1pPr marL="173038" indent="-1730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tabLst>
          <a:tab pos="404813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70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w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73138" indent="-1730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§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11275" indent="-2238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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7160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1732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6304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0876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5448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Third Annual Penn Cytomics Workshop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February-April, 2019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rstudio desktop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9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RStudio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82479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Launch RStudio (not R!). You should have a desktop (or dock) icon like this one:</a:t>
            </a:r>
          </a:p>
        </p:txBody>
      </p:sp>
      <p:pic>
        <p:nvPicPr>
          <p:cNvPr id="6" name="Picture 5" descr="RStudio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2" y="2267184"/>
            <a:ext cx="3019778" cy="30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4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Rstudio 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Console	 </a:t>
            </a:r>
            <a:r>
              <a:rPr lang="en-US" i="1"/>
              <a:t>for quick interactive work</a:t>
            </a:r>
          </a:p>
          <a:p>
            <a:pPr>
              <a:lnSpc>
                <a:spcPct val="130000"/>
              </a:lnSpc>
            </a:pPr>
            <a:r>
              <a:rPr lang="en-US"/>
              <a:t>Editor		 </a:t>
            </a:r>
            <a:r>
              <a:rPr lang="en-US" i="1"/>
              <a:t>for writing programs </a:t>
            </a:r>
            <a:r>
              <a:rPr lang="en-US">
                <a:solidFill>
                  <a:srgbClr val="7F7F7F"/>
                </a:solidFill>
              </a:rPr>
              <a:t>may be missing if this is the first 			time you're using RStudio</a:t>
            </a:r>
          </a:p>
          <a:p>
            <a:pPr>
              <a:lnSpc>
                <a:spcPct val="130000"/>
              </a:lnSpc>
            </a:pPr>
            <a:r>
              <a:rPr lang="en-US"/>
              <a:t>Environment	 </a:t>
            </a:r>
            <a:r>
              <a:rPr lang="en-US" i="1"/>
              <a:t>currently defined variables</a:t>
            </a:r>
          </a:p>
          <a:p>
            <a:pPr>
              <a:lnSpc>
                <a:spcPct val="130000"/>
              </a:lnSpc>
            </a:pPr>
            <a:r>
              <a:rPr lang="en-US"/>
              <a:t>History	 </a:t>
            </a:r>
            <a:r>
              <a:rPr lang="en-US" i="1"/>
              <a:t>tracks commands issued so far</a:t>
            </a:r>
          </a:p>
          <a:p>
            <a:pPr>
              <a:lnSpc>
                <a:spcPct val="130000"/>
              </a:lnSpc>
            </a:pPr>
            <a:r>
              <a:rPr lang="en-US"/>
              <a:t>Files		 </a:t>
            </a:r>
            <a:r>
              <a:rPr lang="en-US" i="1"/>
              <a:t>manipulate files</a:t>
            </a:r>
          </a:p>
          <a:p>
            <a:pPr>
              <a:lnSpc>
                <a:spcPct val="130000"/>
              </a:lnSpc>
            </a:pPr>
            <a:r>
              <a:rPr lang="en-US"/>
              <a:t>Plots		 </a:t>
            </a:r>
            <a:r>
              <a:rPr lang="en-US" i="1"/>
              <a:t>this is where plots appear</a:t>
            </a:r>
          </a:p>
          <a:p>
            <a:pPr>
              <a:lnSpc>
                <a:spcPct val="130000"/>
              </a:lnSpc>
            </a:pPr>
            <a:r>
              <a:rPr lang="en-US"/>
              <a:t>Packages	 </a:t>
            </a:r>
            <a:r>
              <a:rPr lang="en-US" i="1"/>
              <a:t>manage your R add-ons</a:t>
            </a:r>
          </a:p>
          <a:p>
            <a:pPr>
              <a:lnSpc>
                <a:spcPct val="130000"/>
              </a:lnSpc>
            </a:pPr>
            <a:r>
              <a:rPr lang="en-US"/>
              <a:t>Help		 </a:t>
            </a:r>
            <a:r>
              <a:rPr lang="en-US" i="1"/>
              <a:t>information about R things</a:t>
            </a:r>
          </a:p>
          <a:p>
            <a:pPr>
              <a:lnSpc>
                <a:spcPct val="130000"/>
              </a:lnSpc>
            </a:pPr>
            <a:r>
              <a:rPr lang="en-US"/>
              <a:t>others...</a:t>
            </a:r>
          </a:p>
        </p:txBody>
      </p:sp>
    </p:spTree>
    <p:extLst>
      <p:ext uri="{BB962C8B-B14F-4D97-AF65-F5344CB8AC3E}">
        <p14:creationId xmlns:p14="http://schemas.microsoft.com/office/powerpoint/2010/main" val="111817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Pick Tools &gt; Global Options &gt; General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Uncheck: 		</a:t>
            </a:r>
            <a:r>
              <a:rPr lang="en-US" b="1"/>
              <a:t>restore .RData into workspace at startup</a:t>
            </a:r>
          </a:p>
          <a:p>
            <a:endParaRPr lang="en-US" b="1"/>
          </a:p>
          <a:p>
            <a:r>
              <a:rPr lang="en-US"/>
              <a:t>Set to “never:”:	</a:t>
            </a:r>
            <a:r>
              <a:rPr lang="en-US" b="1"/>
              <a:t>Save workpace to .RData on exit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7F7F7F"/>
                </a:solidFill>
              </a:rPr>
              <a:t>You can also set the appearance to suit your taste, and adjust code</a:t>
            </a:r>
          </a:p>
          <a:p>
            <a:pPr marL="0" indent="0">
              <a:buNone/>
            </a:pPr>
            <a:r>
              <a:rPr lang="en-US">
                <a:solidFill>
                  <a:srgbClr val="7F7F7F"/>
                </a:solidFill>
              </a:rPr>
              <a:t>editing, display, and code editing tools.  </a:t>
            </a:r>
          </a:p>
          <a:p>
            <a:pPr marL="0" indent="0">
              <a:buNone/>
            </a:pPr>
            <a:endParaRPr lang="en-US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7F7F7F"/>
                </a:solidFill>
              </a:rPr>
              <a:t>More on this when we discuss style, and how to let RStudio help you to write nice code.</a:t>
            </a:r>
          </a:p>
        </p:txBody>
      </p:sp>
    </p:spTree>
    <p:extLst>
      <p:ext uri="{BB962C8B-B14F-4D97-AF65-F5344CB8AC3E}">
        <p14:creationId xmlns:p14="http://schemas.microsoft.com/office/powerpoint/2010/main" val="2982407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rstudio console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2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in the Console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7079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 entering some expressions: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99" y="1834443"/>
            <a:ext cx="8067675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1 + 1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(2 + 3) / 2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85799" y="2930643"/>
            <a:ext cx="8115300" cy="57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What is the “[1]”?  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799" y="3497063"/>
            <a:ext cx="8067675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runif(12)</a:t>
            </a:r>
          </a:p>
        </p:txBody>
      </p:sp>
    </p:spTree>
    <p:extLst>
      <p:ext uri="{BB962C8B-B14F-4D97-AF65-F5344CB8AC3E}">
        <p14:creationId xmlns:p14="http://schemas.microsoft.com/office/powerpoint/2010/main" val="253294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143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Assign some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9630" y="1947333"/>
            <a:ext cx="7953845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y = 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155265"/>
            <a:ext cx="8115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Look at the environment tab:  do you see these variables?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231217"/>
            <a:ext cx="8115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Look at the history tab:  do you see your commands?</a:t>
            </a:r>
          </a:p>
        </p:txBody>
      </p:sp>
    </p:spTree>
    <p:extLst>
      <p:ext uri="{BB962C8B-B14F-4D97-AF65-F5344CB8AC3E}">
        <p14:creationId xmlns:p14="http://schemas.microsoft.com/office/powerpoint/2010/main" val="188715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Auto-completion and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Type </a:t>
            </a:r>
            <a:r>
              <a:rPr lang="en-US">
                <a:latin typeface="Courier"/>
                <a:cs typeface="Courier"/>
              </a:rPr>
              <a:t>sqr</a:t>
            </a:r>
            <a:r>
              <a:rPr lang="en-US"/>
              <a:t> and hit tab (or Enter)</a:t>
            </a:r>
          </a:p>
          <a:p>
            <a:pPr>
              <a:lnSpc>
                <a:spcPct val="130000"/>
              </a:lnSpc>
            </a:pPr>
            <a:r>
              <a:rPr lang="en-US"/>
              <a:t>Type a left paren: note the automatic parenthesis</a:t>
            </a:r>
          </a:p>
          <a:p>
            <a:pPr>
              <a:lnSpc>
                <a:spcPct val="130000"/>
              </a:lnSpc>
            </a:pPr>
            <a:r>
              <a:rPr lang="en-US"/>
              <a:t>Assign </a:t>
            </a:r>
            <a:r>
              <a:rPr lang="en-US">
                <a:latin typeface="Courier"/>
                <a:cs typeface="Courier"/>
              </a:rPr>
              <a:t>ageAtScreening = 19</a:t>
            </a:r>
          </a:p>
          <a:p>
            <a:pPr>
              <a:lnSpc>
                <a:spcPct val="130000"/>
              </a:lnSpc>
            </a:pPr>
            <a:r>
              <a:rPr lang="en-US"/>
              <a:t>Type </a:t>
            </a:r>
            <a:r>
              <a:rPr lang="en-US">
                <a:latin typeface="Courier"/>
                <a:cs typeface="Courier"/>
              </a:rPr>
              <a:t>age</a:t>
            </a:r>
            <a:r>
              <a:rPr lang="en-US"/>
              <a:t> and hit tab (or Enter)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7F7F7F"/>
                </a:solidFill>
              </a:rPr>
              <a:t>The RStudio editor and console search your Environment for matches, using (by default) 3 or more characters.</a:t>
            </a:r>
          </a:p>
        </p:txBody>
      </p:sp>
    </p:spTree>
    <p:extLst>
      <p:ext uri="{BB962C8B-B14F-4D97-AF65-F5344CB8AC3E}">
        <p14:creationId xmlns:p14="http://schemas.microsoft.com/office/powerpoint/2010/main" val="36448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 using the arrow keys</a:t>
            </a:r>
          </a:p>
          <a:p>
            <a:endParaRPr lang="en-US"/>
          </a:p>
          <a:p>
            <a:pPr lvl="1"/>
            <a:r>
              <a:rPr lang="en-US"/>
              <a:t>Change the value of </a:t>
            </a:r>
            <a:r>
              <a:rPr lang="en-US">
                <a:latin typeface="Courier"/>
                <a:cs typeface="Courier"/>
              </a:rPr>
              <a:t>ageAtScreening</a:t>
            </a:r>
            <a:r>
              <a:rPr lang="en-US"/>
              <a:t> to 18 using the arrow keys</a:t>
            </a:r>
          </a:p>
          <a:p>
            <a:endParaRPr lang="en-US"/>
          </a:p>
          <a:p>
            <a:r>
              <a:rPr lang="en-US"/>
              <a:t>To clear the console, use Edit &gt; Clear Console or Ctrl-L</a:t>
            </a:r>
          </a:p>
        </p:txBody>
      </p:sp>
    </p:spTree>
    <p:extLst>
      <p:ext uri="{BB962C8B-B14F-4D97-AF65-F5344CB8AC3E}">
        <p14:creationId xmlns:p14="http://schemas.microsoft.com/office/powerpoint/2010/main" val="371816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613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295407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plot(cars)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2883606"/>
            <a:ext cx="8115300" cy="56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Try “zoom”,   “Export”,  “Clear All”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3910895"/>
            <a:ext cx="8115300" cy="122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i="1"/>
              <a:t>Possible error</a:t>
            </a:r>
            <a:r>
              <a:rPr lang="en-US"/>
              <a:t>:  figures margins too large</a:t>
            </a:r>
          </a:p>
          <a:p>
            <a:pPr marL="454025" lvl="1" indent="0">
              <a:buFontTx/>
              <a:buNone/>
            </a:pPr>
            <a:r>
              <a:rPr lang="en-US"/>
              <a:t>The “Plots” tab is too small.  Stretch it a little</a:t>
            </a:r>
          </a:p>
        </p:txBody>
      </p:sp>
    </p:spTree>
    <p:extLst>
      <p:ext uri="{BB962C8B-B14F-4D97-AF65-F5344CB8AC3E}">
        <p14:creationId xmlns:p14="http://schemas.microsoft.com/office/powerpoint/2010/main" val="251364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syntax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6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cars?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6272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963704"/>
            <a:ext cx="5824126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cars</a:t>
            </a:r>
          </a:p>
        </p:txBody>
      </p:sp>
    </p:spTree>
    <p:extLst>
      <p:ext uri="{BB962C8B-B14F-4D97-AF65-F5344CB8AC3E}">
        <p14:creationId xmlns:p14="http://schemas.microsoft.com/office/powerpoint/2010/main" val="203144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Ok, so where did it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8020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201333"/>
            <a:ext cx="8067675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find(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‘cars’</a:t>
            </a:r>
            <a:r>
              <a:rPr lang="en-US">
                <a:latin typeface="Courier"/>
                <a:cs typeface="Courier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071754"/>
            <a:ext cx="8115300" cy="58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>
                <a:solidFill>
                  <a:srgbClr val="7F7F7F"/>
                </a:solidFill>
              </a:rPr>
              <a:t>Note the quotes around the name</a:t>
            </a:r>
          </a:p>
        </p:txBody>
      </p:sp>
    </p:spTree>
    <p:extLst>
      <p:ext uri="{BB962C8B-B14F-4D97-AF65-F5344CB8AC3E}">
        <p14:creationId xmlns:p14="http://schemas.microsoft.com/office/powerpoint/2010/main" val="988152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In the Environment tab, pick "package:datasets” </a:t>
            </a:r>
          </a:p>
          <a:p>
            <a:pPr lvl="1">
              <a:lnSpc>
                <a:spcPct val="130000"/>
              </a:lnSpc>
            </a:pPr>
            <a:r>
              <a:rPr lang="en-US">
                <a:solidFill>
                  <a:srgbClr val="7F7F7F"/>
                </a:solidFill>
              </a:rPr>
              <a:t>Try opening, double clicking</a:t>
            </a:r>
          </a:p>
          <a:p>
            <a:pPr>
              <a:lnSpc>
                <a:spcPct val="130000"/>
              </a:lnSpc>
            </a:pPr>
            <a:r>
              <a:rPr lang="en-US"/>
              <a:t>Promises?</a:t>
            </a:r>
          </a:p>
          <a:p>
            <a:pPr>
              <a:lnSpc>
                <a:spcPct val="130000"/>
              </a:lnSpc>
            </a:pPr>
            <a:r>
              <a:rPr lang="en-US"/>
              <a:t>Environments are searched in order</a:t>
            </a:r>
          </a:p>
          <a:p>
            <a:pPr>
              <a:lnSpc>
                <a:spcPct val="130000"/>
              </a:lnSpc>
            </a:pPr>
            <a:r>
              <a:rPr lang="en-US"/>
              <a:t>Return to the global environment</a:t>
            </a:r>
          </a:p>
          <a:p>
            <a:pPr>
              <a:lnSpc>
                <a:spcPct val="130000"/>
              </a:lnSpc>
            </a:pPr>
            <a:r>
              <a:rPr lang="en-US"/>
              <a:t>While you're there, try the list vs grid button on the right</a:t>
            </a:r>
          </a:p>
        </p:txBody>
      </p:sp>
    </p:spTree>
    <p:extLst>
      <p:ext uri="{BB962C8B-B14F-4D97-AF65-F5344CB8AC3E}">
        <p14:creationId xmlns:p14="http://schemas.microsoft.com/office/powerpoint/2010/main" val="2549427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Copying to your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7079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257778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myCars = cars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090569"/>
            <a:ext cx="8115300" cy="200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Check the global environment.  Notice that you can expand and browse.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>
                <a:solidFill>
                  <a:srgbClr val="7F7F7F"/>
                </a:solidFill>
              </a:rPr>
              <a:t>and yes, that’s how you copy a dataset (or a data frame)</a:t>
            </a:r>
          </a:p>
        </p:txBody>
      </p:sp>
    </p:spTree>
    <p:extLst>
      <p:ext uri="{BB962C8B-B14F-4D97-AF65-F5344CB8AC3E}">
        <p14:creationId xmlns:p14="http://schemas.microsoft.com/office/powerpoint/2010/main" val="2203584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49553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135481"/>
            <a:ext cx="8067675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boxplot(cars)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194050"/>
            <a:ext cx="8115300" cy="135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Try the arrows to navigate between plots.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Try Clear All.</a:t>
            </a:r>
          </a:p>
        </p:txBody>
      </p:sp>
    </p:spTree>
    <p:extLst>
      <p:ext uri="{BB962C8B-B14F-4D97-AF65-F5344CB8AC3E}">
        <p14:creationId xmlns:p14="http://schemas.microsoft.com/office/powerpoint/2010/main" val="220805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7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Unexpected something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2375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 each of the following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370667"/>
            <a:ext cx="8115300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1 + , 2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(1 + 2))</a:t>
            </a:r>
          </a:p>
        </p:txBody>
      </p:sp>
    </p:spTree>
    <p:extLst>
      <p:ext uri="{BB962C8B-B14F-4D97-AF65-F5344CB8AC3E}">
        <p14:creationId xmlns:p14="http://schemas.microsoft.com/office/powerpoint/2010/main" val="553971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Incomplete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7079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 the following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351852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2 *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570346"/>
            <a:ext cx="8115300" cy="57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Use </a:t>
            </a:r>
            <a:r>
              <a:rPr lang="en-US" b="1">
                <a:latin typeface="Courier"/>
                <a:cs typeface="Courier"/>
              </a:rPr>
              <a:t>Esc</a:t>
            </a:r>
            <a:r>
              <a:rPr lang="en-US"/>
              <a:t> to force the corrent statement to end</a:t>
            </a:r>
          </a:p>
        </p:txBody>
      </p:sp>
    </p:spTree>
    <p:extLst>
      <p:ext uri="{BB962C8B-B14F-4D97-AF65-F5344CB8AC3E}">
        <p14:creationId xmlns:p14="http://schemas.microsoft.com/office/powerpoint/2010/main" val="3187652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not found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3316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 the following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229556"/>
            <a:ext cx="8115300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  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lowercase x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     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Uppercase X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4050124"/>
            <a:ext cx="8115300" cy="123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Often, it’s a capitalization issue.  </a:t>
            </a:r>
          </a:p>
          <a:p>
            <a:pPr marL="0" indent="0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rgbClr val="7F7F7F"/>
                </a:solidFill>
              </a:rPr>
              <a:t>How do you figure out the correct name?</a:t>
            </a:r>
          </a:p>
        </p:txBody>
      </p:sp>
    </p:spTree>
    <p:extLst>
      <p:ext uri="{BB962C8B-B14F-4D97-AF65-F5344CB8AC3E}">
        <p14:creationId xmlns:p14="http://schemas.microsoft.com/office/powerpoint/2010/main" val="1398350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Could not find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613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 the following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201333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SQRT(2)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222272"/>
            <a:ext cx="8115300" cy="194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But now, start typing </a:t>
            </a:r>
            <a:r>
              <a:rPr lang="en-US">
                <a:latin typeface="Courier"/>
                <a:cs typeface="Courier"/>
              </a:rPr>
              <a:t>SQR</a:t>
            </a:r>
            <a:r>
              <a:rPr lang="en-US"/>
              <a:t> and look for a hint</a:t>
            </a:r>
            <a:r>
              <a:rPr lang="mr-IN"/>
              <a:t>…</a:t>
            </a:r>
            <a:endParaRPr lang="en-US"/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>
                <a:solidFill>
                  <a:srgbClr val="7F7F7F"/>
                </a:solidFill>
              </a:rPr>
              <a:t>Rstudio checks for other capitalizations that might match what you’re looking for.</a:t>
            </a:r>
          </a:p>
        </p:txBody>
      </p:sp>
    </p:spTree>
    <p:extLst>
      <p:ext uri="{BB962C8B-B14F-4D97-AF65-F5344CB8AC3E}">
        <p14:creationId xmlns:p14="http://schemas.microsoft.com/office/powerpoint/2010/main" val="31343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6930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# symbol indicates the beginning of a comment.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0150" y="2116666"/>
            <a:ext cx="6796146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This is a comment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 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This is another comment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3222272"/>
            <a:ext cx="8115300" cy="69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There are no multi-line comments (/* </a:t>
            </a:r>
            <a:r>
              <a:rPr lang="mr-IN"/>
              <a:t>…</a:t>
            </a:r>
            <a:r>
              <a:rPr lang="en-US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118008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Bad arguments to operator (or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613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 the following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201333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‘1’ </a:t>
            </a:r>
            <a:r>
              <a:rPr lang="en-US">
                <a:latin typeface="Courier"/>
                <a:cs typeface="Courier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639422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Investigating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Look for clues in the error message: what part of the line is it complaining about?</a:t>
            </a:r>
          </a:p>
          <a:p>
            <a:endParaRPr lang="en-US"/>
          </a:p>
          <a:p>
            <a:r>
              <a:rPr lang="en-US"/>
              <a:t>Look for the obvious: capitalization, extra parens/brackets/braces, extra commas</a:t>
            </a:r>
          </a:p>
          <a:p>
            <a:endParaRPr lang="en-US"/>
          </a:p>
          <a:p>
            <a:r>
              <a:rPr lang="en-US"/>
              <a:t>Did you put quotes where they're not needed? or forget them?</a:t>
            </a:r>
          </a:p>
          <a:p>
            <a:r>
              <a:rPr lang="en-US"/>
              <a:t>Try breaking down a complex statement into its individual parts, especially individual variables. </a:t>
            </a:r>
            <a:r>
              <a:rPr lang="en-US">
                <a:solidFill>
                  <a:srgbClr val="7F7F7F"/>
                </a:solidFill>
              </a:rPr>
              <a:t>use copy/paste</a:t>
            </a:r>
          </a:p>
          <a:p>
            <a:endParaRPr lang="en-US"/>
          </a:p>
          <a:p>
            <a:r>
              <a:rPr lang="en-US"/>
              <a:t>Sometimes (when source'ing functions) an unmatched parenthesis can cause an error to be reported many lines later.  These can be hard to spot.</a:t>
            </a:r>
          </a:p>
          <a:p>
            <a:endParaRPr lang="en-US"/>
          </a:p>
          <a:p>
            <a:r>
              <a:rPr lang="en-US"/>
              <a:t>It gets easier with practice!</a:t>
            </a:r>
          </a:p>
        </p:txBody>
      </p:sp>
    </p:spTree>
    <p:extLst>
      <p:ext uri="{BB962C8B-B14F-4D97-AF65-F5344CB8AC3E}">
        <p14:creationId xmlns:p14="http://schemas.microsoft.com/office/powerpoint/2010/main" val="386632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rstudio editor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82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files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64605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Pick File  &gt;  New  &gt;  R Script, or pick “R Script in the           icon.</a:t>
            </a:r>
          </a:p>
        </p:txBody>
      </p:sp>
      <p:pic>
        <p:nvPicPr>
          <p:cNvPr id="6" name="Picture 5" descr="rstudi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07" y="1308854"/>
            <a:ext cx="620889" cy="411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2295407"/>
            <a:ext cx="8115300" cy="17543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A simple example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data(cars)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boxplot(cars$dist)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'Stopping distance (ft)'</a:t>
            </a:r>
            <a:r>
              <a:rPr lang="en-US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boxplot(cars$speed)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'Speed (mph)'</a:t>
            </a:r>
            <a:r>
              <a:rPr lang="en-US">
                <a:latin typeface="Courier"/>
                <a:cs typeface="Courier"/>
              </a:rPr>
              <a:t>)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685800" y="4511087"/>
            <a:ext cx="8115300" cy="125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And save it (File &gt;   Save </a:t>
            </a:r>
            <a:r>
              <a:rPr lang="en-US" b="1"/>
              <a:t>or</a:t>
            </a:r>
            <a:r>
              <a:rPr lang="en-US"/>
              <a:t>  Ctrl-S)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>
                <a:solidFill>
                  <a:srgbClr val="7F7F7F"/>
                </a:solidFill>
              </a:rPr>
              <a:t>Note : autoindent, syntax coloring, parenthesis matching</a:t>
            </a:r>
          </a:p>
        </p:txBody>
      </p:sp>
    </p:spTree>
    <p:extLst>
      <p:ext uri="{BB962C8B-B14F-4D97-AF65-F5344CB8AC3E}">
        <p14:creationId xmlns:p14="http://schemas.microsoft.com/office/powerpoint/2010/main" val="3119117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code in the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613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simpleExample.R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65119"/>
            <a:ext cx="8067675" cy="17543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 a simple example program to illustrate the use of the editor</a:t>
            </a:r>
          </a:p>
          <a:p>
            <a:pPr marL="0" indent="0">
              <a:buNone/>
            </a:pP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endParaRPr lang="en-US" sz="12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data(cars)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boxplot(cars$dist)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title(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'Stopping distance (ft)'</a:t>
            </a:r>
            <a:r>
              <a:rPr lang="en-US" sz="120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boxplot(cars$speed)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title(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'Speed (mph)'</a:t>
            </a:r>
            <a:r>
              <a:rPr lang="en-US" sz="1200">
                <a:latin typeface="Courier"/>
                <a:cs typeface="Courier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609468"/>
            <a:ext cx="8115300" cy="267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/>
              <a:t>Method 1: 	Code &gt; Run Region &gt; Run All</a:t>
            </a:r>
          </a:p>
          <a:p>
            <a:pPr marL="0" indent="0">
              <a:buFontTx/>
              <a:buNone/>
            </a:pPr>
            <a:r>
              <a:rPr lang="en-US" sz="1800"/>
              <a:t>Method 2: 	highlight the lines, press Ctrl-Enter (or click the Run button in the 				upper right of the editor)</a:t>
            </a:r>
          </a:p>
          <a:p>
            <a:pPr marL="0" indent="0">
              <a:buFontTx/>
              <a:buNone/>
            </a:pPr>
            <a:r>
              <a:rPr lang="en-US" sz="1800"/>
              <a:t>Method 3: 	cursor anywhere in a line, press Ctrl-Enter (execute as single 				line)</a:t>
            </a:r>
          </a:p>
          <a:p>
            <a:pPr marL="0" indent="0">
              <a:buFontTx/>
              <a:buNone/>
            </a:pPr>
            <a:r>
              <a:rPr lang="en-US" sz="1800"/>
              <a:t>Method 4: 	press the Source button in the upper right of the editor</a:t>
            </a:r>
          </a:p>
          <a:p>
            <a:pPr marL="0" indent="0">
              <a:buFontTx/>
              <a:buNone/>
            </a:pPr>
            <a:r>
              <a:rPr lang="en-US" sz="1800"/>
              <a:t>Method 5: 	Check the "Source on Save button, press Ctrl-S"</a:t>
            </a:r>
          </a:p>
        </p:txBody>
      </p:sp>
    </p:spTree>
    <p:extLst>
      <p:ext uri="{BB962C8B-B14F-4D97-AF65-F5344CB8AC3E}">
        <p14:creationId xmlns:p14="http://schemas.microsoft.com/office/powerpoint/2010/main" val="1138389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 your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613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add axis labels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65119"/>
            <a:ext cx="8067675" cy="13849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 a simple example</a:t>
            </a:r>
          </a:p>
          <a:p>
            <a:pPr marL="0" indent="0">
              <a:buNone/>
            </a:pPr>
            <a:endParaRPr lang="en-US" sz="12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data(cars)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boxplot(cars$dist, ylab 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“Distance”</a:t>
            </a:r>
            <a:r>
              <a:rPr lang="en-US" sz="120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title('Stopping distance (ft)')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boxplot(cars$speed, ylab 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“Speed (mph)”</a:t>
            </a:r>
            <a:r>
              <a:rPr lang="en-US" sz="120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title(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'Speed (mph)'</a:t>
            </a:r>
            <a:r>
              <a:rPr lang="en-US" sz="1200">
                <a:latin typeface="Courier"/>
                <a:cs typeface="Courier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609468"/>
            <a:ext cx="8115300" cy="51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/>
              <a:t>Re-run</a:t>
            </a:r>
          </a:p>
        </p:txBody>
      </p:sp>
    </p:spTree>
    <p:extLst>
      <p:ext uri="{BB962C8B-B14F-4D97-AF65-F5344CB8AC3E}">
        <p14:creationId xmlns:p14="http://schemas.microsoft.com/office/powerpoint/2010/main" val="2708940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 your program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613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add the </a:t>
            </a:r>
            <a:r>
              <a:rPr lang="en-US">
                <a:latin typeface="Courier"/>
                <a:cs typeface="Courier"/>
              </a:rPr>
              <a:t>par()</a:t>
            </a:r>
            <a:r>
              <a:rPr lang="en-US"/>
              <a:t>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65119"/>
            <a:ext cx="8067675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 a simple example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par(mfrow = c(1, 2))   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 &lt;- add this</a:t>
            </a:r>
          </a:p>
          <a:p>
            <a:pPr marL="0" indent="0">
              <a:buNone/>
            </a:pPr>
            <a:endParaRPr lang="en-US" sz="12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data(cars)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boxplot(cars$dist, ylab 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“Distance”</a:t>
            </a:r>
            <a:r>
              <a:rPr lang="en-US" sz="120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title(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'Stopping distance (ft)'</a:t>
            </a:r>
            <a:r>
              <a:rPr lang="en-US" sz="120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boxplot(cars$speed, ylab 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“Speed (mph)”</a:t>
            </a:r>
            <a:r>
              <a:rPr lang="en-US" sz="120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title(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'Speed (mph)'</a:t>
            </a:r>
            <a:r>
              <a:rPr lang="en-US" sz="1200">
                <a:latin typeface="Courier"/>
                <a:cs typeface="Courier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26"/>
          <a:stretch/>
        </p:blipFill>
        <p:spPr>
          <a:xfrm>
            <a:off x="1680633" y="3619066"/>
            <a:ext cx="5450181" cy="226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44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forms for handling datasets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3" y="1251185"/>
            <a:ext cx="8076142" cy="2862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a simple example program showing use of attach</a:t>
            </a:r>
          </a:p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data(cars)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attach(cars)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boxplot(dist)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'Stopping distance (ft)'</a:t>
            </a:r>
            <a:r>
              <a:rPr lang="en-US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boxplot(speed)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'Speed (mph)'</a:t>
            </a:r>
            <a:r>
              <a:rPr lang="en-US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1434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forms for handling datasets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3" y="1251185"/>
            <a:ext cx="8076142" cy="2862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a simple example program showing use of with</a:t>
            </a:r>
          </a:p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with(cars, {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boxplot(dist)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'Stopping distance (ft)'</a:t>
            </a:r>
            <a:r>
              <a:rPr lang="en-US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boxplot(speed)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'Speed (mph)'</a:t>
            </a:r>
            <a:r>
              <a:rPr lang="en-US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676689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forms for handling datasets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3" y="1251185"/>
            <a:ext cx="8076142" cy="3416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a simple example program showing use of with, </a:t>
            </a:r>
          </a:p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with clearer indenting</a:t>
            </a:r>
          </a:p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with(cars, {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        boxplot(dist)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        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'Stopping distance (ft)'</a:t>
            </a:r>
            <a:r>
              <a:rPr lang="en-US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        boxplot(speed)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        title(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'Speed (mph)'</a:t>
            </a:r>
            <a:r>
              <a:rPr lang="en-US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      }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862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Spaces and blank lines (‘white space’)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4919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They don’t matter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162536"/>
            <a:ext cx="8115300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These are equivalent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x=1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</a:t>
            </a:r>
            <a:r>
              <a:rPr lang="en-US">
                <a:latin typeface="Courier"/>
                <a:cs typeface="Courier"/>
              </a:rPr>
              <a:t> = 1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790239"/>
            <a:ext cx="8115300" cy="54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Except in obvious places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238212"/>
            <a:ext cx="8115300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"/>
                <a:cs typeface="Courier"/>
              </a:rPr>
              <a:t>name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‘Bill</a:t>
            </a:r>
            <a:r>
              <a:rPr lang="en-US">
                <a:latin typeface="Courier"/>
                <a:cs typeface="Courier"/>
              </a:rPr>
              <a:t>’</a:t>
            </a:r>
          </a:p>
          <a:p>
            <a:r>
              <a:rPr lang="en-US">
                <a:latin typeface="Courier"/>
                <a:cs typeface="Courier"/>
              </a:rPr>
              <a:t>name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‘Bi ll’</a:t>
            </a:r>
          </a:p>
          <a:p>
            <a:r>
              <a:rPr lang="en-US">
                <a:latin typeface="Courier"/>
                <a:cs typeface="Courier"/>
              </a:rPr>
              <a:t>na me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‘Bill’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28678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Editor vs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216064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Most R programmers heavily use both the editor and the console</a:t>
            </a:r>
          </a:p>
          <a:p>
            <a:endParaRPr lang="en-US"/>
          </a:p>
          <a:p>
            <a:r>
              <a:rPr lang="en-US"/>
              <a:t>The console to experiment and try things</a:t>
            </a:r>
          </a:p>
          <a:p>
            <a:endParaRPr lang="en-US"/>
          </a:p>
          <a:p>
            <a:r>
              <a:rPr lang="en-US"/>
              <a:t>The editor to accumulate the stuff that's worth keeping</a:t>
            </a:r>
          </a:p>
        </p:txBody>
      </p:sp>
    </p:spTree>
    <p:extLst>
      <p:ext uri="{BB962C8B-B14F-4D97-AF65-F5344CB8AC3E}">
        <p14:creationId xmlns:p14="http://schemas.microsoft.com/office/powerpoint/2010/main" val="1617490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help inside the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Type-ahead</a:t>
            </a:r>
          </a:p>
          <a:p>
            <a:r>
              <a:rPr lang="en-US"/>
              <a:t>try typing </a:t>
            </a:r>
            <a:r>
              <a:rPr lang="en-US">
                <a:latin typeface="Courier"/>
                <a:cs typeface="Courier"/>
              </a:rPr>
              <a:t>tit</a:t>
            </a:r>
          </a:p>
          <a:p>
            <a:pPr lvl="1"/>
            <a:r>
              <a:rPr lang="en-US"/>
              <a:t>select </a:t>
            </a:r>
            <a:r>
              <a:rPr lang="en-US">
                <a:latin typeface="Courier"/>
                <a:cs typeface="Courier"/>
              </a:rPr>
              <a:t>title</a:t>
            </a:r>
            <a:r>
              <a:rPr lang="en-US"/>
              <a:t> from the list, press </a:t>
            </a:r>
            <a:r>
              <a:rPr lang="en-US">
                <a:latin typeface="Courier"/>
                <a:cs typeface="Courier"/>
              </a:rPr>
              <a:t>TAB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Function argument help</a:t>
            </a:r>
          </a:p>
          <a:p>
            <a:r>
              <a:rPr lang="en-US"/>
              <a:t>with the cursor inside the parens, press </a:t>
            </a:r>
            <a:r>
              <a:rPr lang="en-US">
                <a:latin typeface="Courier"/>
                <a:cs typeface="Courier"/>
              </a:rPr>
              <a:t>TAB</a:t>
            </a:r>
            <a:r>
              <a:rPr lang="en-US"/>
              <a:t> again</a:t>
            </a:r>
          </a:p>
          <a:p>
            <a:pPr lvl="1"/>
            <a:r>
              <a:rPr lang="en-US"/>
              <a:t>you should see a list of arguments, with the first one selected</a:t>
            </a:r>
          </a:p>
          <a:p>
            <a:r>
              <a:rPr lang="en-US"/>
              <a:t>press </a:t>
            </a:r>
            <a:r>
              <a:rPr lang="en-US">
                <a:latin typeface="Courier"/>
                <a:cs typeface="Courier"/>
              </a:rPr>
              <a:t>TAB</a:t>
            </a:r>
            <a:r>
              <a:rPr lang="en-US"/>
              <a:t> again</a:t>
            </a:r>
          </a:p>
          <a:p>
            <a:pPr lvl="1"/>
            <a:r>
              <a:rPr lang="en-US"/>
              <a:t>the editor fills in the argument, waiting for a value.  Type </a:t>
            </a:r>
            <a:r>
              <a:rPr lang="en-US">
                <a:latin typeface="Courier"/>
                <a:cs typeface="Courier"/>
              </a:rPr>
              <a:t>‘abc’</a:t>
            </a:r>
            <a:r>
              <a:rPr lang="en-US"/>
              <a:t>, then a comma</a:t>
            </a:r>
          </a:p>
          <a:p>
            <a:r>
              <a:rPr lang="en-US"/>
              <a:t>press </a:t>
            </a:r>
            <a:r>
              <a:rPr lang="en-US">
                <a:latin typeface="Courier"/>
                <a:cs typeface="Courier"/>
              </a:rPr>
              <a:t>TAB</a:t>
            </a:r>
            <a:r>
              <a:rPr lang="en-US"/>
              <a:t> again</a:t>
            </a:r>
          </a:p>
          <a:p>
            <a:pPr lvl="1"/>
            <a:r>
              <a:rPr lang="en-US"/>
              <a:t>notice that the next argument is selected, the first having been consumed</a:t>
            </a:r>
          </a:p>
        </p:txBody>
      </p:sp>
    </p:spTree>
    <p:extLst>
      <p:ext uri="{BB962C8B-B14F-4D97-AF65-F5344CB8AC3E}">
        <p14:creationId xmlns:p14="http://schemas.microsoft.com/office/powerpoint/2010/main" val="2399014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the Help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Can be accessed from the console or from the editor  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Tab key</a:t>
            </a:r>
          </a:p>
          <a:p>
            <a:pPr>
              <a:lnSpc>
                <a:spcPct val="130000"/>
              </a:lnSpc>
            </a:pPr>
            <a:r>
              <a:rPr lang="en-US"/>
              <a:t>Can be accessed directly in the Help tab</a:t>
            </a:r>
          </a:p>
          <a:p>
            <a:pPr>
              <a:lnSpc>
                <a:spcPct val="130000"/>
              </a:lnSpc>
            </a:pPr>
            <a:r>
              <a:rPr lang="en-US"/>
              <a:t>Incremental search for commands and functions</a:t>
            </a:r>
          </a:p>
          <a:p>
            <a:pPr>
              <a:lnSpc>
                <a:spcPct val="130000"/>
              </a:lnSpc>
            </a:pPr>
            <a:r>
              <a:rPr lang="en-US"/>
              <a:t>Search within a help page</a:t>
            </a:r>
          </a:p>
          <a:p>
            <a:pPr>
              <a:lnSpc>
                <a:spcPct val="130000"/>
              </a:lnSpc>
            </a:pPr>
            <a:r>
              <a:rPr lang="en-US"/>
              <a:t>Navigation arrows</a:t>
            </a:r>
          </a:p>
          <a:p>
            <a:pPr>
              <a:lnSpc>
                <a:spcPct val="130000"/>
              </a:lnSpc>
            </a:pPr>
            <a:r>
              <a:rPr lang="en-US"/>
              <a:t>Help home, search engine and keywords (try csv)</a:t>
            </a:r>
          </a:p>
        </p:txBody>
      </p:sp>
    </p:spTree>
    <p:extLst>
      <p:ext uri="{BB962C8B-B14F-4D97-AF65-F5344CB8AC3E}">
        <p14:creationId xmlns:p14="http://schemas.microsoft.com/office/powerpoint/2010/main" val="2950839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Help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Help is often useless unless you already know what you want</a:t>
            </a:r>
          </a:p>
          <a:p>
            <a:pPr>
              <a:lnSpc>
                <a:spcPct val="130000"/>
              </a:lnSpc>
            </a:pPr>
            <a:r>
              <a:rPr lang="en-US"/>
              <a:t>Examples!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Look at the help for </a:t>
            </a:r>
            <a:r>
              <a:rPr lang="en-US">
                <a:latin typeface="Courier"/>
                <a:cs typeface="Courier"/>
              </a:rPr>
              <a:t>boxplot</a:t>
            </a:r>
          </a:p>
          <a:p>
            <a:pPr>
              <a:lnSpc>
                <a:spcPct val="130000"/>
              </a:lnSpc>
            </a:pPr>
            <a:r>
              <a:rPr lang="en-US" u="sng"/>
              <a:t>See Also </a:t>
            </a:r>
            <a:r>
              <a:rPr lang="en-US"/>
              <a:t>and </a:t>
            </a:r>
            <a:r>
              <a:rPr lang="en-US" u="sng"/>
              <a:t>Examples</a:t>
            </a:r>
            <a:r>
              <a:rPr lang="en-US"/>
              <a:t> can provide hints for what to look for</a:t>
            </a:r>
          </a:p>
          <a:p>
            <a:pPr>
              <a:lnSpc>
                <a:spcPct val="130000"/>
              </a:lnSpc>
            </a:pPr>
            <a:r>
              <a:rPr lang="en-US"/>
              <a:t>google is great for this</a:t>
            </a:r>
          </a:p>
          <a:p>
            <a:pPr lvl="1">
              <a:lnSpc>
                <a:spcPct val="130000"/>
              </a:lnSpc>
            </a:pPr>
            <a:r>
              <a:rPr lang="en-US" b="1"/>
              <a:t>google</a:t>
            </a:r>
            <a:r>
              <a:rPr lang="en-US"/>
              <a:t> first, then </a:t>
            </a:r>
            <a:r>
              <a:rPr lang="en-US" b="1"/>
              <a:t>help </a:t>
            </a:r>
            <a:r>
              <a:rPr lang="en-US"/>
              <a:t>to drill in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69617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Files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Navigating directories</a:t>
            </a:r>
          </a:p>
          <a:p>
            <a:pPr>
              <a:lnSpc>
                <a:spcPct val="130000"/>
              </a:lnSpc>
            </a:pPr>
            <a:r>
              <a:rPr lang="en-US"/>
              <a:t>Basic file operations</a:t>
            </a:r>
          </a:p>
          <a:p>
            <a:pPr>
              <a:lnSpc>
                <a:spcPct val="130000"/>
              </a:lnSpc>
            </a:pPr>
            <a:r>
              <a:rPr lang="en-US"/>
              <a:t>The "..." to open a navigation tree</a:t>
            </a:r>
          </a:p>
        </p:txBody>
      </p:sp>
    </p:spTree>
    <p:extLst>
      <p:ext uri="{BB962C8B-B14F-4D97-AF65-F5344CB8AC3E}">
        <p14:creationId xmlns:p14="http://schemas.microsoft.com/office/powerpoint/2010/main" val="1030123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r projects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4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Projects in RStudio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A folder (</a:t>
            </a:r>
            <a:r>
              <a:rPr lang="en-US">
                <a:solidFill>
                  <a:srgbClr val="7F7F7F"/>
                </a:solidFill>
              </a:rPr>
              <a:t>aka directory</a:t>
            </a:r>
            <a:r>
              <a:rPr lang="en-US"/>
              <a:t>) with a .Proj file in it</a:t>
            </a:r>
          </a:p>
          <a:p>
            <a:pPr>
              <a:lnSpc>
                <a:spcPct val="130000"/>
              </a:lnSpc>
            </a:pPr>
            <a:r>
              <a:rPr lang="en-US"/>
              <a:t>Nice way to keep stuff from different projects separate</a:t>
            </a:r>
          </a:p>
          <a:p>
            <a:pPr>
              <a:lnSpc>
                <a:spcPct val="130000"/>
              </a:lnSpc>
            </a:pPr>
            <a:r>
              <a:rPr lang="en-US"/>
              <a:t>Easy to switch between projects</a:t>
            </a:r>
          </a:p>
          <a:p>
            <a:pPr>
              <a:lnSpc>
                <a:spcPct val="130000"/>
              </a:lnSpc>
            </a:pPr>
            <a:r>
              <a:rPr lang="en-US"/>
              <a:t>RStudio remembers what files were open, etc.</a:t>
            </a:r>
          </a:p>
          <a:p>
            <a:pPr>
              <a:lnSpc>
                <a:spcPct val="130000"/>
              </a:lnSpc>
            </a:pPr>
            <a:r>
              <a:rPr lang="en-US"/>
              <a:t>RStudio resets the environment when you switch projects</a:t>
            </a:r>
          </a:p>
        </p:txBody>
      </p:sp>
    </p:spTree>
    <p:extLst>
      <p:ext uri="{BB962C8B-B14F-4D97-AF65-F5344CB8AC3E}">
        <p14:creationId xmlns:p14="http://schemas.microsoft.com/office/powerpoint/2010/main" val="3799457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  &gt;  New Project</a:t>
            </a:r>
          </a:p>
          <a:p>
            <a:r>
              <a:rPr lang="en-US"/>
              <a:t>Pick Existing directory ( </a:t>
            </a:r>
            <a:r>
              <a:rPr lang="en-US">
                <a:solidFill>
                  <a:srgbClr val="7F7F7F"/>
                </a:solidFill>
              </a:rPr>
              <a:t>= folder</a:t>
            </a:r>
            <a:r>
              <a:rPr lang="en-US"/>
              <a:t>)</a:t>
            </a:r>
          </a:p>
          <a:p>
            <a:pPr lvl="1"/>
            <a:r>
              <a:rPr lang="en-US"/>
              <a:t>If you can find </a:t>
            </a:r>
            <a:r>
              <a:rPr lang="en-US">
                <a:latin typeface="Courier"/>
                <a:cs typeface="Courier"/>
              </a:rPr>
              <a:t>tools</a:t>
            </a:r>
            <a:r>
              <a:rPr lang="en-US"/>
              <a:t> that we worked with before, you can select it</a:t>
            </a:r>
          </a:p>
        </p:txBody>
      </p:sp>
    </p:spTree>
    <p:extLst>
      <p:ext uri="{BB962C8B-B14F-4D97-AF65-F5344CB8AC3E}">
        <p14:creationId xmlns:p14="http://schemas.microsoft.com/office/powerpoint/2010/main" val="646033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experiments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2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And Displaying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797661"/>
          </a:xfrm>
        </p:spPr>
        <p:txBody>
          <a:bodyPr/>
          <a:lstStyle/>
          <a:p>
            <a:r>
              <a:rPr lang="en-US" b="1"/>
              <a:t>In the console</a:t>
            </a:r>
            <a:r>
              <a:rPr lang="en-US"/>
              <a:t>: 	Entering the name of a variable in the console 				will cause it to display its contents.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945033"/>
            <a:ext cx="8067675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12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</a:t>
            </a:r>
            <a:endParaRPr lang="en-US">
              <a:latin typeface="Courier"/>
              <a:cs typeface="Courier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85800" y="2401795"/>
            <a:ext cx="8115300" cy="53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Try</a:t>
            </a:r>
          </a:p>
        </p:txBody>
      </p:sp>
    </p:spTree>
    <p:extLst>
      <p:ext uri="{BB962C8B-B14F-4D97-AF65-F5344CB8AC3E}">
        <p14:creationId xmlns:p14="http://schemas.microsoft.com/office/powerpoint/2010/main" val="398901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Semicolons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8020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They’re optional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843852"/>
            <a:ext cx="8115300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these are equivalent</a:t>
            </a: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495086"/>
            <a:ext cx="8115300" cy="58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Unless you have multiple statements per line: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105392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1; y = 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861042"/>
            <a:ext cx="8115300" cy="58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But this is rarely a good idea</a:t>
            </a:r>
          </a:p>
        </p:txBody>
      </p:sp>
    </p:spTree>
    <p:extLst>
      <p:ext uri="{BB962C8B-B14F-4D97-AF65-F5344CB8AC3E}">
        <p14:creationId xmlns:p14="http://schemas.microsoft.com/office/powerpoint/2010/main" val="2174370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(=)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In the beginning, in S, there was </a:t>
            </a:r>
            <a:r>
              <a:rPr lang="en-US">
                <a:latin typeface="Courier"/>
                <a:cs typeface="Courier"/>
              </a:rPr>
              <a:t>x &lt;- 1</a:t>
            </a:r>
          </a:p>
          <a:p>
            <a:pPr>
              <a:lnSpc>
                <a:spcPct val="130000"/>
              </a:lnSpc>
            </a:pPr>
            <a:r>
              <a:rPr lang="en-US"/>
              <a:t>You could also do </a:t>
            </a:r>
            <a:r>
              <a:rPr lang="en-US">
                <a:latin typeface="Courier"/>
                <a:cs typeface="Courier"/>
              </a:rPr>
              <a:t>x -&gt; 1</a:t>
            </a:r>
          </a:p>
          <a:p>
            <a:pPr>
              <a:lnSpc>
                <a:spcPct val="130000"/>
              </a:lnSpc>
            </a:pPr>
            <a:r>
              <a:rPr lang="en-US"/>
              <a:t>As a shortcut you could also do </a:t>
            </a:r>
            <a:r>
              <a:rPr lang="en-US">
                <a:latin typeface="Courier"/>
                <a:cs typeface="Courier"/>
              </a:rPr>
              <a:t>x _ 1</a:t>
            </a:r>
            <a:r>
              <a:rPr lang="en-US"/>
              <a:t> (but not anymore!)</a:t>
            </a:r>
          </a:p>
          <a:p>
            <a:pPr>
              <a:lnSpc>
                <a:spcPct val="130000"/>
              </a:lnSpc>
            </a:pPr>
            <a:r>
              <a:rPr lang="en-US"/>
              <a:t>R eventually replaced the underscore by </a:t>
            </a:r>
            <a:r>
              <a:rPr lang="en-US">
                <a:latin typeface="Courier"/>
                <a:cs typeface="Courier"/>
              </a:rPr>
              <a:t>x = 1</a:t>
            </a:r>
            <a:r>
              <a:rPr lang="en-US"/>
              <a:t>  </a:t>
            </a:r>
          </a:p>
          <a:p>
            <a:pPr marL="454025" lvl="1" indent="0">
              <a:lnSpc>
                <a:spcPct val="130000"/>
              </a:lnSpc>
              <a:buNone/>
            </a:pPr>
            <a:r>
              <a:rPr lang="en-US">
                <a:solidFill>
                  <a:srgbClr val="7F7F7F"/>
                </a:solidFill>
              </a:rPr>
              <a:t>There is actually a </a:t>
            </a:r>
            <a:r>
              <a:rPr lang="en-US" i="1">
                <a:solidFill>
                  <a:srgbClr val="7F7F7F"/>
                </a:solidFill>
              </a:rPr>
              <a:t>very</a:t>
            </a:r>
            <a:r>
              <a:rPr lang="en-US">
                <a:solidFill>
                  <a:srgbClr val="7F7F7F"/>
                </a:solidFill>
              </a:rPr>
              <a:t> subtle difference between them.</a:t>
            </a:r>
          </a:p>
          <a:p>
            <a:pPr>
              <a:lnSpc>
                <a:spcPct val="130000"/>
              </a:lnSpc>
            </a:pPr>
            <a:r>
              <a:rPr lang="en-US"/>
              <a:t>Most people use </a:t>
            </a:r>
            <a:r>
              <a:rPr lang="en-US">
                <a:latin typeface="Courier"/>
                <a:cs typeface="Courier"/>
              </a:rPr>
              <a:t>=</a:t>
            </a:r>
            <a:r>
              <a:rPr lang="en-US"/>
              <a:t> now, but you will find </a:t>
            </a:r>
            <a:r>
              <a:rPr lang="en-US">
                <a:latin typeface="Courier"/>
                <a:cs typeface="Courier"/>
              </a:rPr>
              <a:t>&lt;- </a:t>
            </a:r>
            <a:r>
              <a:rPr lang="en-US"/>
              <a:t>in older code, S+ code and in the help files.</a:t>
            </a:r>
          </a:p>
        </p:txBody>
      </p:sp>
    </p:spTree>
    <p:extLst>
      <p:ext uri="{BB962C8B-B14F-4D97-AF65-F5344CB8AC3E}">
        <p14:creationId xmlns:p14="http://schemas.microsoft.com/office/powerpoint/2010/main" val="27904259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assignments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187" y="1371140"/>
            <a:ext cx="8015523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these are equivalent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&lt;- 10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10 -&gt; x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36970283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3999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And you can do the following: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774799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y 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303504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&lt;- 0 -&gt; 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837746"/>
            <a:ext cx="8115300" cy="53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You can do this too: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197170"/>
            <a:ext cx="8115300" cy="53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But don’t</a:t>
            </a:r>
          </a:p>
        </p:txBody>
      </p:sp>
    </p:spTree>
    <p:extLst>
      <p:ext uri="{BB962C8B-B14F-4D97-AF65-F5344CB8AC3E}">
        <p14:creationId xmlns:p14="http://schemas.microsoft.com/office/powerpoint/2010/main" val="1446814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89888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There is no difference between single and double quotes (as we’ve pointed out before):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512223"/>
            <a:ext cx="8067675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“Hello”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‘Hello’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</a:t>
            </a:r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4488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87127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same variable can be character in one place and numeric in another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3024" y="2291368"/>
            <a:ext cx="7980451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‘Hello’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12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44449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number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49398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153334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2 /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977501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-2 /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801668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2 / Inf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4625835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Inf</a:t>
            </a:r>
            <a:r>
              <a:rPr lang="en-US">
                <a:latin typeface="Courier"/>
                <a:cs typeface="Courier"/>
              </a:rPr>
              <a:t> + 1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5450000"/>
            <a:ext cx="81153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Inf - Inf</a:t>
            </a:r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888617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58402"/>
          </a:xfrm>
        </p:spPr>
        <p:txBody>
          <a:bodyPr/>
          <a:lstStyle/>
          <a:p>
            <a:r>
              <a:rPr lang="en-US"/>
              <a:t>NA denotes a missing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950883"/>
            <a:ext cx="8115300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NA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+ 1</a:t>
            </a:r>
          </a:p>
        </p:txBody>
      </p:sp>
    </p:spTree>
    <p:extLst>
      <p:ext uri="{BB962C8B-B14F-4D97-AF65-F5344CB8AC3E}">
        <p14:creationId xmlns:p14="http://schemas.microsoft.com/office/powerpoint/2010/main" val="397528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87183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statement can spill over multiple lines as long as it's clear that the statement is incomplete.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9037" y="2154296"/>
            <a:ext cx="794443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 + 2 +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037" y="3515548"/>
            <a:ext cx="794443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1 + 2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+ 3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037" y="4876800"/>
            <a:ext cx="794443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Ok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x = (1 + 2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 + 3)</a:t>
            </a:r>
          </a:p>
        </p:txBody>
      </p:sp>
    </p:spTree>
    <p:extLst>
      <p:ext uri="{BB962C8B-B14F-4D97-AF65-F5344CB8AC3E}">
        <p14:creationId xmlns:p14="http://schemas.microsoft.com/office/powerpoint/2010/main" val="322880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Backslashes (\)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11352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These have special meanings (more on this later). For file names, use forward slashes (/) instead. If you must use backslashes, you have to double them: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643481"/>
            <a:ext cx="8067675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C:/My Documents/test.csv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739668"/>
            <a:ext cx="8067675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C:\My Documents1test.csv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835856"/>
            <a:ext cx="8067675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Ugly (but acceptable)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C:\\My Documents\\test.csv</a:t>
            </a:r>
          </a:p>
        </p:txBody>
      </p:sp>
    </p:spTree>
    <p:extLst>
      <p:ext uri="{BB962C8B-B14F-4D97-AF65-F5344CB8AC3E}">
        <p14:creationId xmlns:p14="http://schemas.microsoft.com/office/powerpoint/2010/main" val="335950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Capitalization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2375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 is </a:t>
            </a:r>
            <a:r>
              <a:rPr lang="en-US" i="1"/>
              <a:t>case sensitive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890889"/>
            <a:ext cx="8115300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Two different variables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age = 18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Age = 18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071754"/>
            <a:ext cx="8115300" cy="50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This applies to everything, including functions</a:t>
            </a:r>
            <a:endParaRPr lang="en-US" i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889294"/>
            <a:ext cx="8115300" cy="83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Get in the habit of capitalizing consistently (more on this when we get to stylistic guidelines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642542"/>
            <a:ext cx="81153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sqrt(4)     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equal to 2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Sqrt(4)     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gives an error</a:t>
            </a:r>
          </a:p>
        </p:txBody>
      </p:sp>
    </p:spTree>
    <p:extLst>
      <p:ext uri="{BB962C8B-B14F-4D97-AF65-F5344CB8AC3E}">
        <p14:creationId xmlns:p14="http://schemas.microsoft.com/office/powerpoint/2010/main" val="93643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58020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There are </a:t>
            </a:r>
            <a:r>
              <a:rPr lang="en-US" i="1"/>
              <a:t>no</a:t>
            </a:r>
            <a:r>
              <a:rPr lang="en-US"/>
              <a:t> differences between single and double quotes in 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909704"/>
            <a:ext cx="7469482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The following are equivalent: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subjectId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‘MM-0001’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subjectId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“MM-0001”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068209"/>
            <a:ext cx="8115300" cy="58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Sometimes one or the other is more convenient: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322218"/>
            <a:ext cx="8115300" cy="58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The way around this is to “escape” the quote: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5596706"/>
            <a:ext cx="8115300" cy="58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remember the backslashes?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3632882"/>
            <a:ext cx="746948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label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“Mother’s age”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4810683"/>
            <a:ext cx="746948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label = 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‘Mother\’s age</a:t>
            </a:r>
            <a:r>
              <a:rPr lang="en-US">
                <a:latin typeface="Courier"/>
                <a:cs typeface="Courier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646213601"/>
      </p:ext>
    </p:extLst>
  </p:cSld>
  <p:clrMapOvr>
    <a:masterClrMapping/>
  </p:clrMapOvr>
</p:sld>
</file>

<file path=ppt/theme/theme1.xml><?xml version="1.0" encoding="utf-8"?>
<a:theme xmlns:a="http://schemas.openxmlformats.org/drawingml/2006/main" name="still_pond_4_3_lower_logo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Arial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76200">
          <a:solidFill>
            <a:srgbClr val="660066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a:spPr>
      <a:bodyPr wrap="square" rtlCol="0">
        <a:spAutoFit/>
      </a:bodyPr>
      <a:lstStyle>
        <a:defPPr marL="0" indent="0">
          <a:buNone/>
          <a:defRPr>
            <a:latin typeface="Courier"/>
            <a:cs typeface="Courier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still_pond_4_3_lower_logo.potx</Template>
  <TotalTime>6585</TotalTime>
  <Words>1957</Words>
  <Application>Microsoft Macintosh PowerPoint</Application>
  <PresentationFormat>On-screen Show (4:3)</PresentationFormat>
  <Paragraphs>365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still_pond_4_3_lower_logo</vt:lpstr>
      <vt:lpstr>Coding Basics</vt:lpstr>
      <vt:lpstr>r syntax</vt:lpstr>
      <vt:lpstr>Comments</vt:lpstr>
      <vt:lpstr>Spaces and blank lines (‘white space’)</vt:lpstr>
      <vt:lpstr>Semicolons</vt:lpstr>
      <vt:lpstr>Long lines</vt:lpstr>
      <vt:lpstr>Backslashes (\)</vt:lpstr>
      <vt:lpstr>Capitalization</vt:lpstr>
      <vt:lpstr>Quotes</vt:lpstr>
      <vt:lpstr>the rstudio desktop</vt:lpstr>
      <vt:lpstr>Start RStudio</vt:lpstr>
      <vt:lpstr>Rstudio tabs</vt:lpstr>
      <vt:lpstr>Configuring RStudio</vt:lpstr>
      <vt:lpstr>the rstudio console</vt:lpstr>
      <vt:lpstr>Working in the Console</vt:lpstr>
      <vt:lpstr>Creating variables</vt:lpstr>
      <vt:lpstr>Auto-completion and help</vt:lpstr>
      <vt:lpstr>PowerPoint Presentation</vt:lpstr>
      <vt:lpstr>Plotting</vt:lpstr>
      <vt:lpstr>What’s cars?</vt:lpstr>
      <vt:lpstr>Ok, so where did it come from?</vt:lpstr>
      <vt:lpstr>Other environments</vt:lpstr>
      <vt:lpstr>Copying to your Environment</vt:lpstr>
      <vt:lpstr>More plotting</vt:lpstr>
      <vt:lpstr>Errors</vt:lpstr>
      <vt:lpstr>Unexpected something</vt:lpstr>
      <vt:lpstr>Incomplete statement</vt:lpstr>
      <vt:lpstr>Object not found</vt:lpstr>
      <vt:lpstr>Could not find function</vt:lpstr>
      <vt:lpstr>Bad arguments to operator (or function)</vt:lpstr>
      <vt:lpstr>Investigating Errors</vt:lpstr>
      <vt:lpstr>the rstudio editor</vt:lpstr>
      <vt:lpstr>Using files</vt:lpstr>
      <vt:lpstr>Running code in the editor</vt:lpstr>
      <vt:lpstr>Modify your program</vt:lpstr>
      <vt:lpstr>Modify your program 2</vt:lpstr>
      <vt:lpstr>Other forms for handling datasets</vt:lpstr>
      <vt:lpstr>Other forms for handling datasets</vt:lpstr>
      <vt:lpstr>Other forms for handling datasets</vt:lpstr>
      <vt:lpstr>Editor vs Console</vt:lpstr>
      <vt:lpstr>Getting help inside the editor</vt:lpstr>
      <vt:lpstr>Accessing the Help information</vt:lpstr>
      <vt:lpstr>Using the Help information</vt:lpstr>
      <vt:lpstr>The Files tab</vt:lpstr>
      <vt:lpstr>working with r projects</vt:lpstr>
      <vt:lpstr>Projects in RStudio</vt:lpstr>
      <vt:lpstr>Accessing a project</vt:lpstr>
      <vt:lpstr>r experiments</vt:lpstr>
      <vt:lpstr>Creating And Displaying Variables</vt:lpstr>
      <vt:lpstr>The assignment (=) operator</vt:lpstr>
      <vt:lpstr>Examples of assignments</vt:lpstr>
      <vt:lpstr>Multiple assignments</vt:lpstr>
      <vt:lpstr>Character Values</vt:lpstr>
      <vt:lpstr>Variable types</vt:lpstr>
      <vt:lpstr>More number things</vt:lpstr>
      <vt:lpstr>Missing Values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Sense out of Flow Cytometry Data Overload</dc:title>
  <dc:creator>Wade Rogers</dc:creator>
  <cp:lastModifiedBy>Wade Rogers</cp:lastModifiedBy>
  <cp:revision>85</cp:revision>
  <cp:lastPrinted>2010-06-29T18:40:07Z</cp:lastPrinted>
  <dcterms:created xsi:type="dcterms:W3CDTF">2010-06-29T11:35:39Z</dcterms:created>
  <dcterms:modified xsi:type="dcterms:W3CDTF">2019-03-13T17:41:00Z</dcterms:modified>
</cp:coreProperties>
</file>