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6" r:id="rId20"/>
    <p:sldId id="277" r:id="rId21"/>
    <p:sldId id="278" r:id="rId22"/>
    <p:sldId id="279" r:id="rId23"/>
    <p:sldId id="275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6256F"/>
    <a:srgbClr val="EFA038"/>
    <a:srgbClr val="905A92"/>
    <a:srgbClr val="0080FF"/>
    <a:srgbClr val="FF6666"/>
    <a:srgbClr val="FFCC66"/>
    <a:srgbClr val="CC66FF"/>
    <a:srgbClr val="66FF66"/>
    <a:srgbClr val="859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9" autoAdjust="0"/>
  </p:normalViewPr>
  <p:slideViewPr>
    <p:cSldViewPr snapToGrid="0" snapToObjects="1">
      <p:cViewPr varScale="1">
        <p:scale>
          <a:sx n="135" d="100"/>
          <a:sy n="135" d="100"/>
        </p:scale>
        <p:origin x="-104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3543E13-8544-3241-8DEC-4EFEF659DC93}" type="datetime1">
              <a:rPr lang="en-US"/>
              <a:pPr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B77BA6A-A7D6-CA44-BAED-9E89F23ED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ＭＳ Ｐゴシック" pitchFamily="2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ottom_banner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0" y="6407934"/>
            <a:ext cx="9144000" cy="0"/>
          </a:xfrm>
          <a:prstGeom prst="line">
            <a:avLst/>
          </a:prstGeom>
          <a:ln>
            <a:solidFill>
              <a:srgbClr val="EFA03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46038" y="6456363"/>
            <a:ext cx="909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>
                <a:latin typeface="+mn-lt"/>
                <a:ea typeface="+mn-ea"/>
                <a:cs typeface="ＭＳ Ｐゴシック" pitchFamily="-110" charset="-128"/>
              </a:rPr>
              <a:t>© 2019 by Wade Rogers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49890"/>
            <a:ext cx="7772400" cy="1143000"/>
          </a:xfrm>
        </p:spPr>
        <p:txBody>
          <a:bodyPr/>
          <a:lstStyle>
            <a:lvl1pPr>
              <a:defRPr>
                <a:solidFill>
                  <a:srgbClr val="16256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883400" y="241300"/>
            <a:ext cx="2133600" cy="476250"/>
          </a:xfrm>
          <a:prstGeom prst="rect">
            <a:avLst/>
          </a:prstGeom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fld id="{FBF5FFDF-4964-B944-9A48-FAE614EA696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raphic_6_transpar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7175" cy="20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4815C4C-A93E-154B-967A-B4DD8F971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2275" y="266700"/>
            <a:ext cx="20288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6700"/>
            <a:ext cx="59340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DA3AB81-1C08-BB4E-AF62-65CFB9D376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6EC910-B4DE-4046-BCEC-8C2DD9AE07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48F8C9-7BCB-224B-BB26-919E1DAFE2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63650"/>
            <a:ext cx="39814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263650"/>
            <a:ext cx="39814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2F9FBF-ED30-6F4F-9FAA-12A219EDBB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65B24E9-15A3-0D44-BC17-850329F6E9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46E67F1-F48E-0F41-BCC2-1158E57A1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E52B789-8DCD-574C-8561-92934E2923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9341624-3CBD-B146-9B14-24EBED80C3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8FFC0E-1795-2245-AAA1-ADB6793D7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bottom_banner_backgroun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266700"/>
            <a:ext cx="7553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3650"/>
            <a:ext cx="8115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863" y="6430963"/>
            <a:ext cx="6030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 descr="graphic_6_transparent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>
          <a:xfrm>
            <a:off x="-1" y="6400800"/>
            <a:ext cx="902117" cy="4572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0" y="6407934"/>
            <a:ext cx="9144000" cy="0"/>
          </a:xfrm>
          <a:prstGeom prst="line">
            <a:avLst/>
          </a:prstGeom>
          <a:ln>
            <a:solidFill>
              <a:srgbClr val="EFA03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16256F"/>
          </a:solidFill>
          <a:latin typeface="+mj-lt"/>
          <a:ea typeface="ＭＳ Ｐゴシック" charset="0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9pPr>
    </p:titleStyle>
    <p:bodyStyle>
      <a:lvl1pPr marL="173038" indent="-1730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tabLst>
          <a:tab pos="404813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70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w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73138" indent="-1730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§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11275" indent="-2238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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7160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1732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6304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0876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5448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v-r.had.co.nz/Style.html" TargetMode="External"/><Relationship Id="rId3" Type="http://schemas.openxmlformats.org/officeDocument/2006/relationships/hyperlink" Target="https://google.github.io/styleguide/Rguide.x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Third Annual Penn Cytomics Workshop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February-April, 2019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1"/>
            <a:ext cx="8115300" cy="1727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Place spaces around all </a:t>
            </a:r>
            <a:r>
              <a:rPr lang="en-US" b="1"/>
              <a:t>infix</a:t>
            </a:r>
            <a:r>
              <a:rPr lang="en-US" b="1" baseline="3000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/>
              <a:t> operators (=, +, -, &lt;-, etc.).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/>
              <a:t>The same rule applies when using </a:t>
            </a:r>
            <a:r>
              <a:rPr lang="en-US">
                <a:latin typeface="Courier"/>
                <a:cs typeface="Courier"/>
              </a:rPr>
              <a:t>=</a:t>
            </a:r>
            <a:r>
              <a:rPr lang="en-US"/>
              <a:t> in function calls.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/>
              <a:t>Always put a space after a comma, and never before (just like in regular English).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85800" y="6087056"/>
            <a:ext cx="8115300" cy="33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baseline="30000">
                <a:latin typeface="Zapf Dingbats"/>
                <a:ea typeface="Zapf Dingbats"/>
                <a:cs typeface="Zapf Dingbats"/>
                <a:sym typeface="Zapf Dingbats"/>
              </a:rPr>
              <a:t>★  </a:t>
            </a:r>
            <a:r>
              <a:rPr lang="en-US" sz="1400" b="1"/>
              <a:t>infix operators </a:t>
            </a:r>
            <a:r>
              <a:rPr lang="en-US" sz="1400"/>
              <a:t>are operators that are placed between operands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815" y="2991578"/>
            <a:ext cx="797266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average &lt;- mean(feet / 12 + inches, na.rm = 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815" y="3798818"/>
            <a:ext cx="797266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average&lt;-mean(feet/12+inches,na.rm=TRUE)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815" y="5362307"/>
            <a:ext cx="797266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Exception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MyFunc = function (coefficient, exponent=6) { </a:t>
            </a:r>
            <a:r>
              <a:rPr lang="mr-IN">
                <a:latin typeface="Courier"/>
                <a:cs typeface="Courier"/>
              </a:rPr>
              <a:t>…</a:t>
            </a:r>
            <a:r>
              <a:rPr lang="en-US">
                <a:latin typeface="Courier"/>
                <a:cs typeface="Courier"/>
              </a:rPr>
              <a:t> 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780815" y="4652199"/>
            <a:ext cx="8115300" cy="62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/>
              <a:t>Exception: you can omit spacing around '=' in parameter default specifications in function </a:t>
            </a:r>
            <a:r>
              <a:rPr lang="en-US" sz="1800" i="1"/>
              <a:t>definitions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72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2387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There’s a small exception to this rule: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:, ::, ::: </a:t>
            </a:r>
            <a:r>
              <a:rPr lang="en-US"/>
              <a:t>don’t need spaces around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7" y="2699926"/>
            <a:ext cx="798206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x &lt;- 1:10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base::get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407" y="4028253"/>
            <a:ext cx="798206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x &lt;- 1 : 10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base :: get</a:t>
            </a:r>
          </a:p>
        </p:txBody>
      </p:sp>
    </p:spTree>
    <p:extLst>
      <p:ext uri="{BB962C8B-B14F-4D97-AF65-F5344CB8AC3E}">
        <p14:creationId xmlns:p14="http://schemas.microsoft.com/office/powerpoint/2010/main" val="217256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2387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Place a space before left parentheses, except in a function call.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7" y="2699926"/>
            <a:ext cx="798206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(debug) do(x)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plot(x,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407" y="4028253"/>
            <a:ext cx="798206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if(debug)do(x)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plot (x, y)</a:t>
            </a:r>
          </a:p>
        </p:txBody>
      </p:sp>
    </p:spTree>
    <p:extLst>
      <p:ext uri="{BB962C8B-B14F-4D97-AF65-F5344CB8AC3E}">
        <p14:creationId xmlns:p14="http://schemas.microsoft.com/office/powerpoint/2010/main" val="198087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2387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Extra spacing (i.e. more than one space in a row) is ok if it improves alignment of assignments: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7" y="2699926"/>
            <a:ext cx="7982068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list(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	total = a + b + c,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	men   = (a + b + c) / n,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	med   = median(c(a, b, c))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98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245227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 opening curly brace should </a:t>
            </a:r>
            <a:r>
              <a:rPr lang="en-US" b="1"/>
              <a:t>never</a:t>
            </a:r>
            <a:r>
              <a:rPr lang="en-US"/>
              <a:t> go on its own line and should always be followed by a new line.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closing curly brace should </a:t>
            </a:r>
            <a:r>
              <a:rPr lang="en-US" b="1"/>
              <a:t>always</a:t>
            </a:r>
            <a:r>
              <a:rPr lang="en-US"/>
              <a:t> go on its own line, unless it’s followed by </a:t>
            </a:r>
            <a:r>
              <a:rPr lang="en-US">
                <a:latin typeface="Courier"/>
                <a:cs typeface="Courier"/>
              </a:rPr>
              <a:t>else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Always</a:t>
            </a:r>
            <a:r>
              <a:rPr lang="en-US"/>
              <a:t> indent the code inside curly braces.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259" y="3838222"/>
            <a:ext cx="7845778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(y &lt; 0 &amp;&amp; debug)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  message("y is negative")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259" y="5190951"/>
            <a:ext cx="784577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(y &lt; 0 &amp;&amp; debug)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message("Y is negative")</a:t>
            </a:r>
          </a:p>
        </p:txBody>
      </p:sp>
    </p:spTree>
    <p:extLst>
      <p:ext uri="{BB962C8B-B14F-4D97-AF65-F5344CB8AC3E}">
        <p14:creationId xmlns:p14="http://schemas.microsoft.com/office/powerpoint/2010/main" val="201599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Braces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259" y="1429926"/>
            <a:ext cx="7845778" cy="1754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if (y == 0) {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  log(x)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} else {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  y ^ x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259" y="3977396"/>
            <a:ext cx="784577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if (y == 0) {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  log(x)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else {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  y ^ x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903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Braces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6731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It’s ok to leave very shory statements on the same line: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780124"/>
            <a:ext cx="8115300" cy="4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268376"/>
            <a:ext cx="8115300" cy="4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But, please be consistent (either </a:t>
            </a:r>
            <a:r>
              <a:rPr lang="en-US" u="sng"/>
              <a:t>always</a:t>
            </a:r>
            <a:r>
              <a:rPr lang="en-US"/>
              <a:t> use curly braces in such a case, or </a:t>
            </a:r>
            <a:r>
              <a:rPr lang="en-US" u="sng"/>
              <a:t>never</a:t>
            </a:r>
            <a:r>
              <a:rPr lang="en-US"/>
              <a:t> do, but don't mix them).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I like to use them </a:t>
            </a:r>
            <a:r>
              <a:rPr lang="mr-IN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it appears more explicitly to be a code block to my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407" y="1825037"/>
            <a:ext cx="798206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(y &lt; 0 &amp;&amp; debug) message(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"Y is negative"</a:t>
            </a: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407" y="3270576"/>
            <a:ext cx="798206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(y &lt; 0 &amp;&amp; debug) {message(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"Y is negative"</a:t>
            </a: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47242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2626"/>
            <a:ext cx="7553325" cy="533400"/>
          </a:xfrm>
        </p:spPr>
        <p:txBody>
          <a:bodyPr/>
          <a:lstStyle/>
          <a:p>
            <a:r>
              <a:rPr lang="en-US"/>
              <a:t>Line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1"/>
            <a:ext cx="8115300" cy="187842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Strive to limit your code to 80 characters per line. This fits comfortably on a printed page with a reasonably sized font.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600"/>
              <a:t>If you find yourself running out of room, this is a good indication that you should (a) encapsulate some of the work in a separate function, or (b) break a complex expression into several pieces, or (c) continue lines with appropriate indentation.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3392030"/>
            <a:ext cx="7897401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long.function.name &lt;- function(a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"a super long argument"</a:t>
            </a:r>
            <a:r>
              <a:rPr lang="en-US" sz="120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                               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"another argument"</a:t>
            </a:r>
            <a:r>
              <a:rPr lang="en-US" sz="120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                               c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"another argument"</a:t>
            </a:r>
            <a:r>
              <a:rPr lang="en-US" sz="120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  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The code inside the function is indented as usual.</a:t>
            </a:r>
          </a:p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>
                <a:latin typeface="Courier"/>
                <a:cs typeface="Courier"/>
              </a:rPr>
              <a:t>res = paste(c(a, b, c), collapse = “ : “)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922420"/>
            <a:ext cx="7897401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res = a + x * sqrt(a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b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c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) +  y / sqrt(a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b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c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endParaRPr lang="en-US" sz="120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break it up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res1 = sqrt(a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b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c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res = a + x * res1 + y * res1</a:t>
            </a:r>
          </a:p>
        </p:txBody>
      </p:sp>
    </p:spTree>
    <p:extLst>
      <p:ext uri="{BB962C8B-B14F-4D97-AF65-F5344CB8AC3E}">
        <p14:creationId xmlns:p14="http://schemas.microsoft.com/office/powerpoint/2010/main" val="406006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  <p:pic>
        <p:nvPicPr>
          <p:cNvPr id="6" name="Picture 5" descr="prefs_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9" y="1063037"/>
            <a:ext cx="509397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fs_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9" y="1063037"/>
            <a:ext cx="5093970" cy="5138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</p:spTree>
    <p:extLst>
      <p:ext uri="{BB962C8B-B14F-4D97-AF65-F5344CB8AC3E}">
        <p14:creationId xmlns:p14="http://schemas.microsoft.com/office/powerpoint/2010/main" val="201238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coding style suggestions</a:t>
            </a:r>
          </a:p>
        </p:txBody>
      </p:sp>
    </p:spTree>
    <p:extLst>
      <p:ext uri="{BB962C8B-B14F-4D97-AF65-F5344CB8AC3E}">
        <p14:creationId xmlns:p14="http://schemas.microsoft.com/office/powerpoint/2010/main" val="65339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fs_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8" y="1063037"/>
            <a:ext cx="5129345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</p:spTree>
    <p:extLst>
      <p:ext uri="{BB962C8B-B14F-4D97-AF65-F5344CB8AC3E}">
        <p14:creationId xmlns:p14="http://schemas.microsoft.com/office/powerpoint/2010/main" val="1983252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fs_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00" y="1063037"/>
            <a:ext cx="5129345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</p:spTree>
    <p:extLst>
      <p:ext uri="{BB962C8B-B14F-4D97-AF65-F5344CB8AC3E}">
        <p14:creationId xmlns:p14="http://schemas.microsoft.com/office/powerpoint/2010/main" val="27243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fs_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8" y="1063037"/>
            <a:ext cx="5147279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</p:spTree>
    <p:extLst>
      <p:ext uri="{BB962C8B-B14F-4D97-AF65-F5344CB8AC3E}">
        <p14:creationId xmlns:p14="http://schemas.microsoft.com/office/powerpoint/2010/main" val="293257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5790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Use what you’ve learned to improve this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749778"/>
            <a:ext cx="8115300" cy="4524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time.slice =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(ff, nbin=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96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if (is(ff) !=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"flowFrame"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stop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"ff must be a single flowFrame"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nevents = nrow(ff)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cuts = floor (seq (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, nevents, length=(nbin+1)))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flist = list()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bin.indices = list()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for 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(i in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:nbin)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start = cuts[i]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end = cuts[i+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flist[[i]] = new 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"flowFrame"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, parameters=parameters(ff), description=description(ff))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exprs(flist[[i]]) = exprs(ff)[start:end,]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bin.indices[[i]] = start:end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names(flist) = paste 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"slice_"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:nbin, sep=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fs = flowSet (flist)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(list(fs=fs, bin.indices=bin.indices))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200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5790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should have ended up with something like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749778"/>
            <a:ext cx="8115300" cy="40934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Example of a cleaned-up version of the time-slicing program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2017-04-24 WTR</a:t>
            </a:r>
          </a:p>
          <a:p>
            <a:pPr marL="0" indent="0">
              <a:buNone/>
            </a:pPr>
            <a:endParaRPr lang="en-US" sz="100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###########################################################################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Split a flowFrame into a flowSet, with each member of the flowSet being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a slice of time of the original flowFrame.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Args: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ff   = flowFrame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nbin = the number of time slices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Value: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a named list: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  fs          = the flowSet result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  bin_indices = a list, with the start and end indices of each slice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Author: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Wade Rogers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###########################################################################</a:t>
            </a:r>
          </a:p>
          <a:p>
            <a:pPr marL="0" indent="0">
              <a:buNone/>
            </a:pPr>
            <a:endParaRPr lang="en-US" sz="100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SliceTime =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function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(ff, nbin =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96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if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(is(ff) != 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"flowFrame"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stop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"ff must be a single flowFrame"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85800" y="5931605"/>
            <a:ext cx="8115300" cy="45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continued on the next slide </a:t>
            </a:r>
            <a:r>
              <a:rPr lang="mr-IN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2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57906"/>
          </a:xfrm>
        </p:spPr>
        <p:txBody>
          <a:bodyPr/>
          <a:lstStyle/>
          <a:p>
            <a:pPr marL="0" indent="0">
              <a:buNone/>
            </a:pPr>
            <a:r>
              <a:rPr lang="mr-IN"/>
              <a:t>…</a:t>
            </a:r>
            <a:r>
              <a:rPr lang="en-US"/>
              <a:t> continued from the previous slide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749778"/>
            <a:ext cx="8115300" cy="3323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0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n_events = nrow(ff)</a:t>
            </a:r>
          </a:p>
          <a:p>
            <a:pPr marL="0" indent="0">
              <a:buNone/>
            </a:pPr>
            <a:endParaRPr lang="en-US" sz="10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cuts = floor(seq(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, n_events, length = (nbin +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)))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flist = list()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bin_indices = list()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for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(i in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:nbin) {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start = cuts[i]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end = cuts[i +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flist[[i]] = new(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"flowFrame"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                 parameters = parameters(ff),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                 description = description(ff))</a:t>
            </a:r>
          </a:p>
          <a:p>
            <a:pPr marL="0" indent="0">
              <a:buNone/>
            </a:pPr>
            <a:endParaRPr lang="en-US" sz="10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exprs(flist[[i]]) = exprs(ff)[start:end,]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bin_indices[[i]] = start:end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names(flist) = paste(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"slice_"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, 1:nbin, sep = 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fs = flowSet(flist)</a:t>
            </a:r>
          </a:p>
          <a:p>
            <a:pPr marL="0" indent="0">
              <a:buNone/>
            </a:pPr>
            <a:endParaRPr lang="en-US" sz="10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(list(fs = fs, bin_indices = bin_indices))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39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49"/>
            <a:ext cx="8115300" cy="5115661"/>
          </a:xfrm>
        </p:spPr>
        <p:txBody>
          <a:bodyPr/>
          <a:lstStyle/>
          <a:p>
            <a:r>
              <a:rPr lang="en-US"/>
              <a:t>What follows are style conventions I recommend.  They're a mash-up of</a:t>
            </a:r>
          </a:p>
          <a:p>
            <a:pPr lvl="2"/>
            <a:r>
              <a:rPr lang="en-US"/>
              <a:t>Hadley Wickham's style guide</a:t>
            </a:r>
          </a:p>
          <a:p>
            <a:pPr marL="800100" lvl="2" indent="0">
              <a:buNone/>
            </a:pPr>
            <a:r>
              <a:rPr lang="en-US"/>
              <a:t>(</a:t>
            </a:r>
            <a:r>
              <a:rPr lang="en-US">
                <a:hlinkClick r:id="rId2"/>
              </a:rPr>
              <a:t>http://adv-r.had.co.nz/Style.html</a:t>
            </a:r>
            <a:r>
              <a:rPr lang="en-US"/>
              <a:t>) </a:t>
            </a:r>
          </a:p>
          <a:p>
            <a:pPr lvl="2"/>
            <a:r>
              <a:rPr lang="en-US"/>
              <a:t>Google's style guide</a:t>
            </a:r>
          </a:p>
          <a:p>
            <a:pPr marL="800100" lvl="2" indent="0">
              <a:buNone/>
            </a:pPr>
            <a:r>
              <a:rPr lang="en-US"/>
              <a:t>(</a:t>
            </a:r>
            <a:r>
              <a:rPr lang="en-US">
                <a:hlinkClick r:id="rId3"/>
              </a:rPr>
              <a:t>https://google.github.io/styleguide/Rguide.xml</a:t>
            </a:r>
            <a:r>
              <a:rPr lang="en-US"/>
              <a:t>)</a:t>
            </a:r>
          </a:p>
          <a:p>
            <a:pPr lvl="2"/>
            <a:r>
              <a:rPr lang="en-US"/>
              <a:t>(which are only subtley different from each other).</a:t>
            </a:r>
          </a:p>
          <a:p>
            <a:endParaRPr lang="en-US"/>
          </a:p>
          <a:p>
            <a:r>
              <a:rPr lang="en-US"/>
              <a:t>Importantly, they're compatible with RStudio behavior</a:t>
            </a:r>
          </a:p>
          <a:p>
            <a:pPr lvl="1"/>
            <a:r>
              <a:rPr lang="en-US"/>
              <a:t>Important, because it's great to have tools to help you do the right thing!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DISCLAIMER</a:t>
            </a:r>
          </a:p>
          <a:p>
            <a:pPr marL="0" indent="0">
              <a:buNone/>
            </a:pPr>
            <a:r>
              <a:rPr lang="en-US" sz="1600"/>
              <a:t>I'm guilty of violating a lot of the rules you're about to see.  My style has evolved over a long time, is informed by prior experience in other languages as well as historical R styles, and not so much by thoughtful development of style rules that make sense.  So, thanks for the opportunity to learn from teaching!</a:t>
            </a:r>
          </a:p>
        </p:txBody>
      </p:sp>
    </p:spTree>
    <p:extLst>
      <p:ext uri="{BB962C8B-B14F-4D97-AF65-F5344CB8AC3E}">
        <p14:creationId xmlns:p14="http://schemas.microsoft.com/office/powerpoint/2010/main" val="233817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586769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File names should end in .R and, of course, be meaningful.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File names cannot contain spaces (kinda obvious).  I use underscores to separate words within a file name or (upper or lower) camelCase, interchangeably.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850419"/>
            <a:ext cx="8115300" cy="13542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calculate_CD4_subsets.R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analysis_utils.R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analysisUtils.R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AnalysisUtils.R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364555"/>
            <a:ext cx="8115300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stuff.R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calculate CD4 subsets.R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calculateCD4Subsets.R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427817"/>
            <a:ext cx="8115300" cy="46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/>
              <a:t>in the latter example, camelCase is a little confusing, due to the consecutive caps ("CD")</a:t>
            </a:r>
          </a:p>
        </p:txBody>
      </p:sp>
    </p:spTree>
    <p:extLst>
      <p:ext uri="{BB962C8B-B14F-4D97-AF65-F5344CB8AC3E}">
        <p14:creationId xmlns:p14="http://schemas.microsoft.com/office/powerpoint/2010/main" val="316335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/>
              <a:t>Variable naming is easy to do, but hard to do </a:t>
            </a:r>
            <a:r>
              <a:rPr lang="en-US" sz="1600" b="1"/>
              <a:t>well</a:t>
            </a:r>
            <a:r>
              <a:rPr lang="en-US" sz="1600"/>
              <a:t>.</a:t>
            </a:r>
          </a:p>
          <a:p>
            <a:pPr marL="0" indent="0">
              <a:buNone/>
            </a:pPr>
            <a:endParaRPr lang="en-US" sz="1600"/>
          </a:p>
          <a:p>
            <a:pPr marL="454025" lvl="1" indent="0">
              <a:buNone/>
            </a:pPr>
            <a:r>
              <a:rPr lang="en-US" sz="1400"/>
              <a:t>“There are only two hard things in Computer Science: cache invalidation and naming things.”</a:t>
            </a:r>
          </a:p>
          <a:p>
            <a:pPr marL="454025" lvl="1" indent="0">
              <a:buNone/>
            </a:pPr>
            <a:r>
              <a:rPr lang="en-US" sz="1400"/>
              <a:t>	— Phil Karlton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There are several schools of thought regarding conventions for variable and function names.  Generally there are 4 ways that people delineate words within a variable or function name.  They are: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_  				(as in, </a:t>
            </a:r>
            <a:r>
              <a:rPr lang="en-US" sz="1600">
                <a:latin typeface="Courier"/>
                <a:cs typeface="Courier"/>
              </a:rPr>
              <a:t>average_value</a:t>
            </a:r>
            <a:r>
              <a:rPr lang="en-US" sz="1600"/>
              <a:t>)</a:t>
            </a:r>
          </a:p>
          <a:p>
            <a:r>
              <a:rPr lang="en-US" sz="1600"/>
              <a:t>.  				(as in, </a:t>
            </a:r>
            <a:r>
              <a:rPr lang="en-US" sz="1600">
                <a:latin typeface="Courier"/>
                <a:cs typeface="Courier"/>
              </a:rPr>
              <a:t>average.value</a:t>
            </a:r>
            <a:r>
              <a:rPr lang="en-US" sz="1600"/>
              <a:t>)</a:t>
            </a:r>
          </a:p>
          <a:p>
            <a:r>
              <a:rPr lang="en-US" sz="1600"/>
              <a:t>lower camelCase 		(as in, </a:t>
            </a:r>
            <a:r>
              <a:rPr lang="en-US" sz="1600">
                <a:latin typeface="Courier"/>
                <a:cs typeface="Courier"/>
              </a:rPr>
              <a:t>averageValue</a:t>
            </a:r>
            <a:r>
              <a:rPr lang="en-US" sz="1600"/>
              <a:t>)</a:t>
            </a:r>
          </a:p>
          <a:p>
            <a:r>
              <a:rPr lang="en-US" sz="1600"/>
              <a:t>upper CamelCase 	(as in, </a:t>
            </a:r>
            <a:r>
              <a:rPr lang="en-US" sz="1600">
                <a:latin typeface="Courier"/>
                <a:cs typeface="Courier"/>
              </a:rPr>
              <a:t>AverageValue</a:t>
            </a:r>
            <a:r>
              <a:rPr lang="en-US" sz="1600"/>
              <a:t>)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400"/>
              <a:t>In the merry old days of R, the period was used (underscore was illegal since it was a synonym for the assignment operator on old ASR33 teletype machines; the ASCII code for underscore was actually printed as a backarrow).  That's no longer the case.  Meanwhile, in other languages, the period signifies an object/structure relationship. However, it’s use is still widespread (including by me), and I won’t overly discourage it.</a:t>
            </a:r>
          </a:p>
        </p:txBody>
      </p:sp>
    </p:spTree>
    <p:extLst>
      <p:ext uri="{BB962C8B-B14F-4D97-AF65-F5344CB8AC3E}">
        <p14:creationId xmlns:p14="http://schemas.microsoft.com/office/powerpoint/2010/main" val="311505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and 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After giving this much thought, here are my recommendations (and reasons for them)</a:t>
            </a:r>
          </a:p>
          <a:p>
            <a:pPr marL="0" indent="0">
              <a:buNone/>
            </a:pPr>
            <a:r>
              <a:rPr lang="en-US" b="1"/>
              <a:t>Variables</a:t>
            </a:r>
          </a:p>
          <a:p>
            <a:r>
              <a:rPr lang="en-US" sz="1800"/>
              <a:t>Use the underscore as the preferred word delimiter</a:t>
            </a:r>
          </a:p>
          <a:p>
            <a:r>
              <a:rPr lang="en-US" sz="1800"/>
              <a:t>Use </a:t>
            </a:r>
            <a:r>
              <a:rPr lang="en-US" sz="1800" u="sng"/>
              <a:t>lower</a:t>
            </a:r>
            <a:r>
              <a:rPr lang="en-US" sz="1800"/>
              <a:t> camelCase as an alternate</a:t>
            </a:r>
          </a:p>
          <a:p>
            <a:r>
              <a:rPr lang="en-US" sz="1800"/>
              <a:t>Avoid the period, unless you have a good reason</a:t>
            </a:r>
          </a:p>
          <a:p>
            <a:r>
              <a:rPr lang="en-US" sz="1800" u="sng"/>
              <a:t>Always</a:t>
            </a:r>
            <a:r>
              <a:rPr lang="en-US" sz="1800"/>
              <a:t> start a variable name with a </a:t>
            </a:r>
            <a:r>
              <a:rPr lang="en-US" sz="1800" b="1"/>
              <a:t>lower</a:t>
            </a:r>
            <a:r>
              <a:rPr lang="en-US" sz="1800"/>
              <a:t> case letter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Functions</a:t>
            </a:r>
          </a:p>
          <a:p>
            <a:r>
              <a:rPr lang="en-US" sz="1800"/>
              <a:t>Use the underscore as the preferred word delimiter</a:t>
            </a:r>
          </a:p>
          <a:p>
            <a:r>
              <a:rPr lang="en-US" sz="1800"/>
              <a:t>use </a:t>
            </a:r>
            <a:r>
              <a:rPr lang="en-US" sz="1800" u="sng"/>
              <a:t>upper</a:t>
            </a:r>
            <a:r>
              <a:rPr lang="en-US" sz="1800"/>
              <a:t> CamelCase as an alternate</a:t>
            </a:r>
          </a:p>
          <a:p>
            <a:r>
              <a:rPr lang="en-US" sz="1800"/>
              <a:t>Avoid the period</a:t>
            </a:r>
            <a:r>
              <a:rPr lang="en-US" sz="1800"/>
              <a:t>, unless you have a good reason</a:t>
            </a:r>
            <a:endParaRPr lang="en-US" sz="1800"/>
          </a:p>
          <a:p>
            <a:r>
              <a:rPr lang="en-US" sz="1800" u="sng"/>
              <a:t>Always</a:t>
            </a:r>
            <a:r>
              <a:rPr lang="en-US" sz="1800"/>
              <a:t> start a function name with an </a:t>
            </a:r>
            <a:r>
              <a:rPr lang="en-US" sz="1800" b="1"/>
              <a:t>upper</a:t>
            </a:r>
            <a:r>
              <a:rPr lang="en-US" sz="1800"/>
              <a:t> case letter</a:t>
            </a:r>
          </a:p>
        </p:txBody>
      </p:sp>
    </p:spTree>
    <p:extLst>
      <p:ext uri="{BB962C8B-B14F-4D97-AF65-F5344CB8AC3E}">
        <p14:creationId xmlns:p14="http://schemas.microsoft.com/office/powerpoint/2010/main" val="106042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and Function Names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767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Using this scheme, variable and function names cannot be confused.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037" y="1909704"/>
            <a:ext cx="7944438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n_cd4_events = Count_CD4_in_flowset(fs = my_flowset)</a:t>
            </a:r>
            <a:endParaRPr lang="en-US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037" y="2984030"/>
            <a:ext cx="7944438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Ok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nEvents = CountEventsInFlowset(fs = my_flowset)</a:t>
            </a:r>
            <a:endParaRPr lang="en-US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037" y="4030133"/>
            <a:ext cx="7944438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n_cd4_events = count_CD4_in_flowset(fs = my_flowset)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N_cd4_events = 10000</a:t>
            </a:r>
            <a:endParaRPr lang="en-US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527082"/>
            <a:ext cx="8115300" cy="90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Generally, variable names should be </a:t>
            </a:r>
            <a:r>
              <a:rPr lang="en-US" b="1" u="sng"/>
              <a:t>nouns</a:t>
            </a:r>
            <a:r>
              <a:rPr lang="en-US"/>
              <a:t> and function names should be </a:t>
            </a:r>
            <a:r>
              <a:rPr lang="en-US" b="1" u="sng"/>
              <a:t>verbs</a:t>
            </a:r>
            <a:r>
              <a:rPr lang="en-US"/>
              <a:t>. Strive for names that are concise and meaningful.</a:t>
            </a:r>
          </a:p>
        </p:txBody>
      </p:sp>
    </p:spTree>
    <p:extLst>
      <p:ext uri="{BB962C8B-B14F-4D97-AF65-F5344CB8AC3E}">
        <p14:creationId xmlns:p14="http://schemas.microsoft.com/office/powerpoint/2010/main" val="87733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11642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Where possible, avoid using names of existing functions and variables. It will work, but it will cause confusion for the readers of your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634074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T &lt;- FALSE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c &lt;- 10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mean &lt;- sum(x) / length(x)</a:t>
            </a:r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163012"/>
            <a:ext cx="8115300" cy="11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Hint: if in doubt, try typing the function or variable name in your console to see if it already has a definition (at least in the current scope).</a:t>
            </a:r>
          </a:p>
        </p:txBody>
      </p:sp>
    </p:spTree>
    <p:extLst>
      <p:ext uri="{BB962C8B-B14F-4D97-AF65-F5344CB8AC3E}">
        <p14:creationId xmlns:p14="http://schemas.microsoft.com/office/powerpoint/2010/main" val="383135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89527499"/>
      </p:ext>
    </p:extLst>
  </p:cSld>
  <p:clrMapOvr>
    <a:masterClrMapping/>
  </p:clrMapOvr>
</p:sld>
</file>

<file path=ppt/theme/theme1.xml><?xml version="1.0" encoding="utf-8"?>
<a:theme xmlns:a="http://schemas.openxmlformats.org/drawingml/2006/main" name="still_pond_4_3_lower_logo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Arial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rgbClr val="66006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indent="0">
          <a:buNone/>
          <a:defRPr>
            <a:solidFill>
              <a:srgbClr val="008000"/>
            </a:solidFill>
            <a:latin typeface="Courier"/>
            <a:cs typeface="Courier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still_pond_4_3_lower_logo.potx</Template>
  <TotalTime>6526</TotalTime>
  <Words>1945</Words>
  <Application>Microsoft Macintosh PowerPoint</Application>
  <PresentationFormat>On-screen Show (4:3)</PresentationFormat>
  <Paragraphs>247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still_pond_4_3_lower_logo</vt:lpstr>
      <vt:lpstr>Coding Style</vt:lpstr>
      <vt:lpstr>coding style suggestions</vt:lpstr>
      <vt:lpstr>Comments</vt:lpstr>
      <vt:lpstr>File Names</vt:lpstr>
      <vt:lpstr>Variable Names</vt:lpstr>
      <vt:lpstr>Variable and Function Names</vt:lpstr>
      <vt:lpstr>Variable and Function Names</vt:lpstr>
      <vt:lpstr>Variable Names</vt:lpstr>
      <vt:lpstr>syntax</vt:lpstr>
      <vt:lpstr>Spacing</vt:lpstr>
      <vt:lpstr>Spacing</vt:lpstr>
      <vt:lpstr>Spacing</vt:lpstr>
      <vt:lpstr>Spacing</vt:lpstr>
      <vt:lpstr>Curly Braces</vt:lpstr>
      <vt:lpstr>Curly Braces</vt:lpstr>
      <vt:lpstr>Curly Braces</vt:lpstr>
      <vt:lpstr>Line Length</vt:lpstr>
      <vt:lpstr>Use Rstudio Tools to Advantage</vt:lpstr>
      <vt:lpstr>Use Rstudio Tools to Advantage</vt:lpstr>
      <vt:lpstr>Use Rstudio Tools to Advantage</vt:lpstr>
      <vt:lpstr>Use Rstudio Tools to Advantage</vt:lpstr>
      <vt:lpstr>Use Rstudio Tools to Advantage</vt:lpstr>
      <vt:lpstr>Your Turn!</vt:lpstr>
      <vt:lpstr>Your Turn!</vt:lpstr>
      <vt:lpstr>Your Turn!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Sense out of Flow Cytometry Data Overload</dc:title>
  <dc:creator>Wade Rogers</dc:creator>
  <cp:lastModifiedBy>Wade Rogers</cp:lastModifiedBy>
  <cp:revision>77</cp:revision>
  <cp:lastPrinted>2010-06-29T18:40:07Z</cp:lastPrinted>
  <dcterms:created xsi:type="dcterms:W3CDTF">2010-06-29T11:35:39Z</dcterms:created>
  <dcterms:modified xsi:type="dcterms:W3CDTF">2019-03-13T18:59:53Z</dcterms:modified>
</cp:coreProperties>
</file>