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91" r:id="rId3"/>
    <p:sldId id="274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90" r:id="rId16"/>
    <p:sldId id="275" r:id="rId17"/>
    <p:sldId id="295" r:id="rId18"/>
    <p:sldId id="302" r:id="rId19"/>
    <p:sldId id="303" r:id="rId20"/>
    <p:sldId id="296" r:id="rId21"/>
    <p:sldId id="297" r:id="rId22"/>
    <p:sldId id="301" r:id="rId23"/>
    <p:sldId id="306" r:id="rId24"/>
    <p:sldId id="307" r:id="rId25"/>
    <p:sldId id="300" r:id="rId26"/>
    <p:sldId id="272" r:id="rId27"/>
    <p:sldId id="269" r:id="rId28"/>
    <p:sldId id="308" r:id="rId29"/>
    <p:sldId id="309" r:id="rId30"/>
    <p:sldId id="310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on" initials="g" lastIdx="1" clrIdx="0">
    <p:extLst>
      <p:ext uri="{19B8F6BF-5375-455C-9EA6-DF929625EA0E}">
        <p15:presenceInfo xmlns:p15="http://schemas.microsoft.com/office/powerpoint/2012/main" userId="9cef78adc42591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D6DB3"/>
    <a:srgbClr val="C6D9F1"/>
    <a:srgbClr val="D4EDCB"/>
    <a:srgbClr val="948A54"/>
    <a:srgbClr val="953735"/>
    <a:srgbClr val="376092"/>
    <a:srgbClr val="604A7B"/>
    <a:srgbClr val="215968"/>
    <a:srgbClr val="9848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>
      <p:cViewPr>
        <p:scale>
          <a:sx n="100" d="100"/>
          <a:sy n="100" d="100"/>
        </p:scale>
        <p:origin x="366" y="-14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5580-4532-4DCE-A497-003643C1FD8C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EA2D-8D40-4ECD-88DD-39107CF165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5580-4532-4DCE-A497-003643C1FD8C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EA2D-8D40-4ECD-88DD-39107CF165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5580-4532-4DCE-A497-003643C1FD8C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EA2D-8D40-4ECD-88DD-39107CF165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5580-4532-4DCE-A497-003643C1FD8C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EA2D-8D40-4ECD-88DD-39107CF165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5580-4532-4DCE-A497-003643C1FD8C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EA2D-8D40-4ECD-88DD-39107CF165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5580-4532-4DCE-A497-003643C1FD8C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EA2D-8D40-4ECD-88DD-39107CF165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5580-4532-4DCE-A497-003643C1FD8C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EA2D-8D40-4ECD-88DD-39107CF165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5580-4532-4DCE-A497-003643C1FD8C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EA2D-8D40-4ECD-88DD-39107CF165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5580-4532-4DCE-A497-003643C1FD8C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EA2D-8D40-4ECD-88DD-39107CF165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5580-4532-4DCE-A497-003643C1FD8C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EA2D-8D40-4ECD-88DD-39107CF165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5580-4532-4DCE-A497-003643C1FD8C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EA2D-8D40-4ECD-88DD-39107CF165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85580-4532-4DCE-A497-003643C1FD8C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6EA2D-8D40-4ECD-88DD-39107CF165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모서리가 둥근 직사각형 87"/>
          <p:cNvSpPr/>
          <p:nvPr/>
        </p:nvSpPr>
        <p:spPr>
          <a:xfrm>
            <a:off x="1376836" y="980728"/>
            <a:ext cx="6201565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AZtech (</a:t>
            </a: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아즈텍</a:t>
            </a:r>
            <a:r>
              <a:rPr lang="en-US" altLang="ko-KR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계획</a:t>
            </a:r>
            <a:endParaRPr lang="ko-KR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137357" y="2420888"/>
            <a:ext cx="468052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smtClean="0">
                <a:solidFill>
                  <a:srgbClr val="002060"/>
                </a:solidFill>
                <a:latin typeface="+mj-lt"/>
                <a:ea typeface="+mj-ea"/>
              </a:rPr>
              <a:t>1. PDA </a:t>
            </a:r>
            <a:r>
              <a:rPr lang="ko-KR" altLang="en-US" sz="1600" b="1" smtClean="0">
                <a:solidFill>
                  <a:srgbClr val="002060"/>
                </a:solidFill>
                <a:latin typeface="+mj-lt"/>
                <a:ea typeface="+mj-ea"/>
              </a:rPr>
              <a:t>설계 및 개발 </a:t>
            </a:r>
            <a:endParaRPr lang="en-US" altLang="ko-KR" sz="1600" b="1" smtClean="0">
              <a:solidFill>
                <a:srgbClr val="002060"/>
              </a:solidFill>
              <a:latin typeface="+mj-lt"/>
              <a:ea typeface="+mj-ea"/>
            </a:endParaRPr>
          </a:p>
          <a:p>
            <a:endParaRPr lang="en-US" altLang="ko-KR" sz="1600" b="1" smtClean="0">
              <a:solidFill>
                <a:srgbClr val="002060"/>
              </a:solidFill>
              <a:latin typeface="+mj-lt"/>
              <a:ea typeface="+mj-ea"/>
            </a:endParaRPr>
          </a:p>
          <a:p>
            <a:r>
              <a:rPr lang="en-US" altLang="ko-KR" sz="1600" b="1" smtClean="0">
                <a:solidFill>
                  <a:srgbClr val="002060"/>
                </a:solidFill>
              </a:rPr>
              <a:t>2. SCM</a:t>
            </a:r>
            <a:r>
              <a:rPr lang="ko-KR" altLang="en-US" sz="1600" b="1">
                <a:solidFill>
                  <a:srgbClr val="002060"/>
                </a:solidFill>
              </a:rPr>
              <a:t> </a:t>
            </a:r>
            <a:r>
              <a:rPr lang="en-US" altLang="ko-KR" sz="1600" b="1">
                <a:solidFill>
                  <a:srgbClr val="002060"/>
                </a:solidFill>
              </a:rPr>
              <a:t>+ </a:t>
            </a:r>
            <a:r>
              <a:rPr lang="ko-KR" altLang="en-US" sz="1600" b="1">
                <a:solidFill>
                  <a:srgbClr val="002060"/>
                </a:solidFill>
              </a:rPr>
              <a:t>외주 생산</a:t>
            </a:r>
            <a:r>
              <a:rPr lang="en-US" altLang="ko-KR" sz="1600" b="1" smtClean="0">
                <a:solidFill>
                  <a:srgbClr val="002060"/>
                </a:solidFill>
              </a:rPr>
              <a:t> </a:t>
            </a:r>
            <a:r>
              <a:rPr lang="ko-KR" altLang="en-US" sz="1600" b="1">
                <a:solidFill>
                  <a:srgbClr val="002060"/>
                </a:solidFill>
              </a:rPr>
              <a:t>설계 및 </a:t>
            </a:r>
            <a:r>
              <a:rPr lang="ko-KR" altLang="en-US" sz="1600" b="1" smtClean="0">
                <a:solidFill>
                  <a:srgbClr val="002060"/>
                </a:solidFill>
              </a:rPr>
              <a:t>개발</a:t>
            </a:r>
            <a:endParaRPr lang="en-US" altLang="ko-KR" sz="1600" b="1" smtClean="0">
              <a:solidFill>
                <a:srgbClr val="002060"/>
              </a:solidFill>
            </a:endParaRPr>
          </a:p>
          <a:p>
            <a:endParaRPr lang="en-US" altLang="ko-KR" sz="1600" b="1">
              <a:solidFill>
                <a:srgbClr val="002060"/>
              </a:solidFill>
              <a:latin typeface="+mj-lt"/>
              <a:ea typeface="+mj-ea"/>
            </a:endParaRPr>
          </a:p>
          <a:p>
            <a:r>
              <a:rPr lang="en-US" altLang="ko-KR" sz="1600" b="1" smtClean="0">
                <a:solidFill>
                  <a:srgbClr val="002060"/>
                </a:solidFill>
                <a:latin typeface="+mj-lt"/>
                <a:ea typeface="+mj-ea"/>
              </a:rPr>
              <a:t>3. </a:t>
            </a:r>
            <a:r>
              <a:rPr lang="ko-KR" altLang="en-US" sz="1600" b="1" smtClean="0">
                <a:solidFill>
                  <a:srgbClr val="002060"/>
                </a:solidFill>
                <a:latin typeface="+mj-lt"/>
                <a:ea typeface="+mj-ea"/>
              </a:rPr>
              <a:t>기존 사용중인 </a:t>
            </a:r>
            <a:r>
              <a:rPr lang="en-US" altLang="ko-KR" sz="1600" b="1" smtClean="0">
                <a:solidFill>
                  <a:srgbClr val="002060"/>
                </a:solidFill>
                <a:latin typeface="+mj-lt"/>
                <a:ea typeface="+mj-ea"/>
              </a:rPr>
              <a:t>K-System </a:t>
            </a:r>
            <a:r>
              <a:rPr lang="ko-KR" altLang="en-US" sz="1600" b="1" smtClean="0">
                <a:solidFill>
                  <a:srgbClr val="002060"/>
                </a:solidFill>
                <a:latin typeface="+mj-lt"/>
                <a:ea typeface="+mj-ea"/>
              </a:rPr>
              <a:t>버그 수정</a:t>
            </a:r>
            <a:r>
              <a:rPr lang="en-US" altLang="ko-KR" sz="1600" b="1" smtClean="0">
                <a:solidFill>
                  <a:srgbClr val="002060"/>
                </a:solidFill>
                <a:latin typeface="+mj-lt"/>
                <a:ea typeface="+mj-ea"/>
              </a:rPr>
              <a:t>, </a:t>
            </a:r>
            <a:r>
              <a:rPr lang="ko-KR" altLang="en-US" sz="1600" b="1" smtClean="0">
                <a:solidFill>
                  <a:srgbClr val="002060"/>
                </a:solidFill>
                <a:latin typeface="+mj-lt"/>
                <a:ea typeface="+mj-ea"/>
              </a:rPr>
              <a:t>기능 추가</a:t>
            </a:r>
            <a:r>
              <a:rPr lang="en-US" altLang="ko-KR" sz="1600" b="1" smtClean="0">
                <a:solidFill>
                  <a:srgbClr val="002060"/>
                </a:solidFill>
                <a:latin typeface="+mj-lt"/>
                <a:ea typeface="+mj-ea"/>
              </a:rPr>
              <a:t>, </a:t>
            </a:r>
            <a:r>
              <a:rPr lang="ko-KR" altLang="en-US" sz="1600" b="1" smtClean="0">
                <a:solidFill>
                  <a:srgbClr val="002060"/>
                </a:solidFill>
                <a:latin typeface="+mj-lt"/>
                <a:ea typeface="+mj-ea"/>
              </a:rPr>
              <a:t>개선</a:t>
            </a:r>
            <a:r>
              <a:rPr lang="en-US" altLang="ko-KR" sz="1600" b="1" smtClean="0">
                <a:solidFill>
                  <a:srgbClr val="002060"/>
                </a:solidFill>
                <a:latin typeface="+mj-lt"/>
                <a:ea typeface="+mj-ea"/>
              </a:rPr>
              <a:t>, </a:t>
            </a:r>
            <a:r>
              <a:rPr lang="ko-KR" altLang="en-US" sz="1600" b="1" smtClean="0">
                <a:solidFill>
                  <a:srgbClr val="002060"/>
                </a:solidFill>
                <a:latin typeface="+mj-lt"/>
                <a:ea typeface="+mj-ea"/>
              </a:rPr>
              <a:t>신규 개발</a:t>
            </a:r>
            <a:endParaRPr lang="en-US" altLang="ko-KR" sz="1600" b="1" smtClean="0">
              <a:solidFill>
                <a:srgbClr val="002060"/>
              </a:solidFill>
              <a:latin typeface="+mj-lt"/>
              <a:ea typeface="+mj-ea"/>
            </a:endParaRPr>
          </a:p>
          <a:p>
            <a:endParaRPr lang="en-US" altLang="ko-KR" sz="1600" b="1" smtClean="0">
              <a:solidFill>
                <a:srgbClr val="002060"/>
              </a:solidFill>
              <a:latin typeface="+mj-lt"/>
              <a:ea typeface="+mj-ea"/>
            </a:endParaRPr>
          </a:p>
          <a:p>
            <a:r>
              <a:rPr lang="en-US" altLang="ko-KR" sz="1600" b="1" smtClean="0">
                <a:solidFill>
                  <a:srgbClr val="002060"/>
                </a:solidFill>
                <a:latin typeface="+mj-lt"/>
                <a:ea typeface="+mj-ea"/>
              </a:rPr>
              <a:t>4. RPA </a:t>
            </a:r>
            <a:r>
              <a:rPr lang="ko-KR" altLang="en-US" sz="1600" b="1" smtClean="0">
                <a:solidFill>
                  <a:srgbClr val="002060"/>
                </a:solidFill>
                <a:latin typeface="+mj-lt"/>
                <a:ea typeface="+mj-ea"/>
              </a:rPr>
              <a:t>적용할 업무 발굴</a:t>
            </a:r>
            <a:endParaRPr lang="en-US" altLang="ko-KR" sz="1600" b="1" smtClean="0">
              <a:solidFill>
                <a:srgbClr val="002060"/>
              </a:solidFill>
              <a:latin typeface="+mj-lt"/>
              <a:ea typeface="+mj-ea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1376836" y="1520788"/>
            <a:ext cx="6201565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필요한 것</a:t>
            </a:r>
            <a:r>
              <a:rPr lang="en-US" altLang="ko-KR" sz="1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해야하는 것</a:t>
            </a:r>
            <a:r>
              <a:rPr lang="en-US" altLang="ko-KR" sz="1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방법 등 계획 </a:t>
            </a:r>
            <a:r>
              <a:rPr lang="en-US" altLang="ko-KR" sz="1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84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모서리가 둥근 직사각형 58"/>
          <p:cNvSpPr/>
          <p:nvPr/>
        </p:nvSpPr>
        <p:spPr>
          <a:xfrm>
            <a:off x="2288984" y="3420180"/>
            <a:ext cx="958429" cy="22896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초기화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513120" y="3420180"/>
            <a:ext cx="958429" cy="22896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선택 행 삭제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graphicFrame>
        <p:nvGraphicFramePr>
          <p:cNvPr id="117" name="표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870869"/>
              </p:ext>
            </p:extLst>
          </p:nvPr>
        </p:nvGraphicFramePr>
        <p:xfrm>
          <a:off x="5252214" y="3851874"/>
          <a:ext cx="292226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626">
                  <a:extLst>
                    <a:ext uri="{9D8B030D-6E8A-4147-A177-3AD203B41FA5}">
                      <a16:colId xmlns:a16="http://schemas.microsoft.com/office/drawing/2014/main" val="579874872"/>
                    </a:ext>
                  </a:extLst>
                </a:gridCol>
                <a:gridCol w="1140630">
                  <a:extLst>
                    <a:ext uri="{9D8B030D-6E8A-4147-A177-3AD203B41FA5}">
                      <a16:colId xmlns:a16="http://schemas.microsoft.com/office/drawing/2014/main" val="2765375125"/>
                    </a:ext>
                  </a:extLst>
                </a:gridCol>
                <a:gridCol w="1409013">
                  <a:extLst>
                    <a:ext uri="{9D8B030D-6E8A-4147-A177-3AD203B41FA5}">
                      <a16:colId xmlns:a16="http://schemas.microsoft.com/office/drawing/2014/main" val="2982239813"/>
                    </a:ext>
                  </a:extLst>
                </a:gridCol>
              </a:tblGrid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NO.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컬럼명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예시 데이터</a:t>
                      </a:r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38368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rgbClr val="FF0000"/>
                          </a:solidFill>
                        </a:rPr>
                        <a:t>품명</a:t>
                      </a:r>
                      <a:endParaRPr lang="en-US" altLang="ko-KR" sz="90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퍼프소매</a:t>
                      </a:r>
                      <a:r>
                        <a:rPr lang="en-US" altLang="ko-KR" sz="900" smtClean="0"/>
                        <a:t>OP_BEIGE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551528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품번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AEU-OPD502-10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3801410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Lot</a:t>
                      </a:r>
                      <a:r>
                        <a:rPr lang="en-US" altLang="ko-KR" sz="900" baseline="0" smtClean="0"/>
                        <a:t> No.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420501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규격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AEU-OPD502-10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704745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5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rgbClr val="FF0000"/>
                          </a:solidFill>
                        </a:rPr>
                        <a:t>단위</a:t>
                      </a:r>
                      <a:endParaRPr lang="ko-KR" altLang="en-US" sz="9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PCS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612708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rgbClr val="FF0000"/>
                          </a:solidFill>
                        </a:rPr>
                        <a:t>이동수량</a:t>
                      </a:r>
                      <a:endParaRPr lang="ko-KR" altLang="en-US" sz="9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2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551861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7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기준단위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PCS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091299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8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기준단위 수량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2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707568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특이사항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S2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3665291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품목내부코드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213,451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0240986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11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포장입출고내부키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5,283,011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644976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107504" y="113657"/>
            <a:ext cx="6201565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PDA 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및 개발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07704" y="2060848"/>
            <a:ext cx="2808312" cy="4534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84570" y="1088335"/>
            <a:ext cx="2115221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ea typeface="굴림체" pitchFamily="49" charset="-127"/>
              </a:rPr>
              <a:t>3</a:t>
            </a:r>
            <a:r>
              <a:rPr lang="en-US" altLang="ko-KR" sz="1400" b="1" smtClean="0">
                <a:ea typeface="굴림체" pitchFamily="49" charset="-127"/>
              </a:rPr>
              <a:t>) PDA </a:t>
            </a:r>
            <a:r>
              <a:rPr lang="ko-KR" altLang="en-US" sz="1400" b="1" smtClean="0">
                <a:ea typeface="굴림체" pitchFamily="49" charset="-127"/>
              </a:rPr>
              <a:t>이동 입력</a:t>
            </a:r>
            <a:endParaRPr lang="en-US" altLang="ko-KR" sz="1400" b="1">
              <a:ea typeface="굴림체" pitchFamily="49" charset="-127"/>
            </a:endParaRPr>
          </a:p>
        </p:txBody>
      </p:sp>
      <p:sp>
        <p:nvSpPr>
          <p:cNvPr id="14" name="이등변 삼각형 13"/>
          <p:cNvSpPr/>
          <p:nvPr/>
        </p:nvSpPr>
        <p:spPr>
          <a:xfrm rot="16200000">
            <a:off x="1998190" y="2161457"/>
            <a:ext cx="190650" cy="10191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153224" y="2112904"/>
            <a:ext cx="634475" cy="226152"/>
          </a:xfrm>
          <a:prstGeom prst="rect">
            <a:avLst/>
          </a:prstGeom>
        </p:spPr>
        <p:txBody>
          <a:bodyPr wrap="square" lIns="0" tIns="0" rIns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smtClean="0">
                <a:ea typeface="굴림체" pitchFamily="49" charset="-127"/>
              </a:rPr>
              <a:t>이동입력</a:t>
            </a:r>
            <a:endParaRPr lang="en-US" altLang="ko-KR" sz="900" b="1">
              <a:ea typeface="굴림체" pitchFamily="49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997210" y="2819676"/>
            <a:ext cx="1275064" cy="192260"/>
          </a:xfrm>
          <a:prstGeom prst="roundRect">
            <a:avLst>
              <a:gd name="adj" fmla="val 44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   본사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996100" y="2827286"/>
            <a:ext cx="485343" cy="192260"/>
          </a:xfrm>
          <a:prstGeom prst="roundRect">
            <a:avLst>
              <a:gd name="adj" fmla="val 44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smtClean="0">
                <a:solidFill>
                  <a:srgbClr val="FF0000"/>
                </a:solidFill>
              </a:rPr>
              <a:t>*</a:t>
            </a:r>
            <a:r>
              <a:rPr lang="ko-KR" altLang="en-US" sz="700" smtClean="0">
                <a:solidFill>
                  <a:schemeClr val="tx1"/>
                </a:solidFill>
              </a:rPr>
              <a:t>사업단위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17" name="이등변 삼각형 16"/>
          <p:cNvSpPr/>
          <p:nvPr/>
        </p:nvSpPr>
        <p:spPr>
          <a:xfrm rot="10800000">
            <a:off x="3113645" y="2879128"/>
            <a:ext cx="73758" cy="78951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361828" y="2816311"/>
            <a:ext cx="1275064" cy="192260"/>
          </a:xfrm>
          <a:prstGeom prst="roundRect">
            <a:avLst>
              <a:gd name="adj" fmla="val 44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</a:rPr>
              <a:t>          2022-05-27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360718" y="2814166"/>
            <a:ext cx="485343" cy="192260"/>
          </a:xfrm>
          <a:prstGeom prst="roundRect">
            <a:avLst>
              <a:gd name="adj" fmla="val 44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smtClean="0">
                <a:solidFill>
                  <a:srgbClr val="FF0000"/>
                </a:solidFill>
              </a:rPr>
              <a:t>*</a:t>
            </a:r>
            <a:r>
              <a:rPr lang="ko-KR" altLang="en-US" sz="700" smtClean="0">
                <a:solidFill>
                  <a:schemeClr val="tx1"/>
                </a:solidFill>
              </a:rPr>
              <a:t>이동일</a:t>
            </a:r>
            <a:endParaRPr lang="ko-KR" altLang="en-US" sz="700">
              <a:solidFill>
                <a:schemeClr val="tx1"/>
              </a:solidFill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333" y="2849950"/>
            <a:ext cx="116487" cy="120691"/>
          </a:xfrm>
          <a:prstGeom prst="rect">
            <a:avLst/>
          </a:prstGeom>
        </p:spPr>
      </p:pic>
      <p:sp>
        <p:nvSpPr>
          <p:cNvPr id="43" name="모서리가 둥근 직사각형 42"/>
          <p:cNvSpPr/>
          <p:nvPr/>
        </p:nvSpPr>
        <p:spPr>
          <a:xfrm>
            <a:off x="3375249" y="3128935"/>
            <a:ext cx="1275064" cy="192260"/>
          </a:xfrm>
          <a:prstGeom prst="roundRect">
            <a:avLst>
              <a:gd name="adj" fmla="val 44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</a:rPr>
              <a:t>              동영텍스타일창고</a:t>
            </a:r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374139" y="3126790"/>
            <a:ext cx="485343" cy="192260"/>
          </a:xfrm>
          <a:prstGeom prst="roundRect">
            <a:avLst>
              <a:gd name="adj" fmla="val 44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>
                <a:solidFill>
                  <a:srgbClr val="FF0000"/>
                </a:solidFill>
              </a:rPr>
              <a:t>* </a:t>
            </a:r>
            <a:r>
              <a:rPr lang="ko-KR" altLang="en-US" sz="700" smtClean="0">
                <a:solidFill>
                  <a:schemeClr val="tx1"/>
                </a:solidFill>
              </a:rPr>
              <a:t>입고창고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988767" y="3130824"/>
            <a:ext cx="1275064" cy="192260"/>
          </a:xfrm>
          <a:prstGeom prst="roundRect">
            <a:avLst>
              <a:gd name="adj" fmla="val 44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       원사창고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987657" y="3128679"/>
            <a:ext cx="485343" cy="192260"/>
          </a:xfrm>
          <a:prstGeom prst="roundRect">
            <a:avLst>
              <a:gd name="adj" fmla="val 44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>
                <a:solidFill>
                  <a:srgbClr val="FF0000"/>
                </a:solidFill>
              </a:rPr>
              <a:t>* </a:t>
            </a:r>
            <a:r>
              <a:rPr lang="ko-KR" altLang="en-US" sz="700" smtClean="0">
                <a:solidFill>
                  <a:schemeClr val="tx1"/>
                </a:solidFill>
              </a:rPr>
              <a:t>출고창고</a:t>
            </a:r>
            <a:endParaRPr lang="ko-KR" altLang="en-US" sz="70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996100" y="2503727"/>
            <a:ext cx="2670601" cy="192263"/>
            <a:chOff x="1979712" y="3103522"/>
            <a:chExt cx="2670601" cy="192263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1979712" y="3103522"/>
              <a:ext cx="2670601" cy="192260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/>
                  </a:solidFill>
                </a:rPr>
                <a:t>                    </a:t>
              </a:r>
              <a:r>
                <a:rPr lang="en-US" altLang="ko-KR" sz="900" smtClean="0">
                  <a:solidFill>
                    <a:schemeClr val="tx1"/>
                  </a:solidFill>
                </a:rPr>
                <a:t>202204300037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1983070" y="3110120"/>
              <a:ext cx="1016542" cy="185665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mtClean="0">
                  <a:solidFill>
                    <a:srgbClr val="FF0000"/>
                  </a:solidFill>
                </a:rPr>
                <a:t>*</a:t>
              </a:r>
              <a:r>
                <a:rPr lang="ko-KR" altLang="en-US" sz="800" smtClean="0">
                  <a:solidFill>
                    <a:schemeClr val="tx1"/>
                  </a:solidFill>
                </a:rPr>
                <a:t>이동요청번호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1996100" y="3760830"/>
            <a:ext cx="2654213" cy="2382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275488" y="6251636"/>
            <a:ext cx="2095435" cy="22896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저  장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273947" y="3473015"/>
            <a:ext cx="2883967" cy="37234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ea typeface="굴림체" pitchFamily="49" charset="-127"/>
              </a:rPr>
              <a:t>K-System </a:t>
            </a:r>
            <a:r>
              <a:rPr lang="ko-KR" altLang="en-US" sz="1400" b="1" smtClean="0">
                <a:ea typeface="굴림체" pitchFamily="49" charset="-127"/>
              </a:rPr>
              <a:t>이동입력</a:t>
            </a:r>
            <a:endParaRPr lang="en-US" altLang="ko-KR" sz="1400" b="1">
              <a:ea typeface="굴림체" pitchFamily="49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5290516" y="2664097"/>
            <a:ext cx="2883967" cy="37234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ea typeface="굴림체" pitchFamily="49" charset="-127"/>
              </a:rPr>
              <a:t>K-System </a:t>
            </a:r>
            <a:r>
              <a:rPr lang="ko-KR" altLang="en-US" sz="1400" b="1" smtClean="0">
                <a:ea typeface="굴림체" pitchFamily="49" charset="-127"/>
              </a:rPr>
              <a:t>이동요청입력</a:t>
            </a:r>
            <a:endParaRPr lang="en-US" altLang="ko-KR" sz="1400" b="1">
              <a:ea typeface="굴림체" pitchFamily="49" charset="-127"/>
            </a:endParaRPr>
          </a:p>
        </p:txBody>
      </p:sp>
      <p:graphicFrame>
        <p:nvGraphicFramePr>
          <p:cNvPr id="155" name="표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803085"/>
              </p:ext>
            </p:extLst>
          </p:nvPr>
        </p:nvGraphicFramePr>
        <p:xfrm>
          <a:off x="5298322" y="3026746"/>
          <a:ext cx="152156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449">
                  <a:extLst>
                    <a:ext uri="{9D8B030D-6E8A-4147-A177-3AD203B41FA5}">
                      <a16:colId xmlns:a16="http://schemas.microsoft.com/office/drawing/2014/main" val="29137188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493556757"/>
                    </a:ext>
                  </a:extLst>
                </a:gridCol>
              </a:tblGrid>
              <a:tr h="125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컬럼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예시 데이터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590928"/>
                  </a:ext>
                </a:extLst>
              </a:tr>
              <a:tr h="125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수량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1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502272"/>
                  </a:ext>
                </a:extLst>
              </a:tr>
            </a:tbl>
          </a:graphicData>
        </a:graphic>
      </p:graphicFrame>
      <p:sp>
        <p:nvSpPr>
          <p:cNvPr id="160" name="직사각형 159"/>
          <p:cNvSpPr/>
          <p:nvPr/>
        </p:nvSpPr>
        <p:spPr>
          <a:xfrm>
            <a:off x="4827153" y="2643219"/>
            <a:ext cx="387633" cy="325116"/>
          </a:xfrm>
          <a:prstGeom prst="rect">
            <a:avLst/>
          </a:prstGeom>
          <a:noFill/>
          <a:ln>
            <a:solidFill>
              <a:srgbClr val="B9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b="1" smtClean="0">
                <a:solidFill>
                  <a:srgbClr val="FF0000"/>
                </a:solidFill>
              </a:rPr>
              <a:t>PDA</a:t>
            </a:r>
          </a:p>
          <a:p>
            <a:pPr algn="ctr"/>
            <a:r>
              <a:rPr lang="ko-KR" altLang="en-US" sz="1000" b="1" smtClean="0">
                <a:solidFill>
                  <a:srgbClr val="FF0000"/>
                </a:solidFill>
              </a:rPr>
              <a:t>컬럼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4845597" y="3257836"/>
            <a:ext cx="394703" cy="17998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smtClean="0">
                <a:ea typeface="굴림체" pitchFamily="49" charset="-127"/>
              </a:rPr>
              <a:t>의뢰량</a:t>
            </a:r>
            <a:endParaRPr lang="en-US" altLang="ko-KR" sz="900" b="1">
              <a:ea typeface="굴림체" pitchFamily="49" charset="-127"/>
            </a:endParaRPr>
          </a:p>
        </p:txBody>
      </p:sp>
      <p:sp>
        <p:nvSpPr>
          <p:cNvPr id="162" name="아래쪽 화살표 161"/>
          <p:cNvSpPr/>
          <p:nvPr/>
        </p:nvSpPr>
        <p:spPr>
          <a:xfrm>
            <a:off x="4902035" y="2960446"/>
            <a:ext cx="238083" cy="20245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4897377" y="4316446"/>
            <a:ext cx="394703" cy="17998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smtClean="0">
                <a:ea typeface="굴림체" pitchFamily="49" charset="-127"/>
              </a:rPr>
              <a:t>품번</a:t>
            </a:r>
            <a:endParaRPr lang="en-US" altLang="ko-KR" sz="900" b="1">
              <a:ea typeface="굴림체" pitchFamily="49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4863469" y="5235240"/>
            <a:ext cx="394703" cy="17998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smtClean="0">
                <a:ea typeface="굴림체" pitchFamily="49" charset="-127"/>
              </a:rPr>
              <a:t>출고량</a:t>
            </a:r>
            <a:endParaRPr lang="en-US" altLang="ko-KR" sz="900" b="1">
              <a:ea typeface="굴림체" pitchFamily="49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4918632" y="5502369"/>
            <a:ext cx="33574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ko-KR" altLang="en-US" sz="900" b="1" smtClean="0">
                <a:ea typeface="굴림체" pitchFamily="49" charset="-127"/>
              </a:rPr>
              <a:t>단위</a:t>
            </a:r>
            <a:endParaRPr lang="en-US" altLang="ko-KR" sz="900" b="1">
              <a:ea typeface="굴림체" pitchFamily="49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4916551" y="5960584"/>
            <a:ext cx="337821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ko-KR" altLang="en-US" sz="900" b="1" smtClean="0">
                <a:ea typeface="굴림체" pitchFamily="49" charset="-127"/>
              </a:rPr>
              <a:t>규격</a:t>
            </a:r>
            <a:endParaRPr lang="en-US" altLang="ko-KR" sz="900" b="1">
              <a:ea typeface="굴림체" pitchFamily="49" charset="-127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251520" y="600368"/>
            <a:ext cx="439879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ea typeface="굴림체" pitchFamily="49" charset="-127"/>
              </a:rPr>
              <a:t>1-6. </a:t>
            </a:r>
            <a:r>
              <a:rPr lang="ko-KR" altLang="en-US" b="1" smtClean="0">
                <a:ea typeface="굴림체" pitchFamily="49" charset="-127"/>
              </a:rPr>
              <a:t>화면 스캐치</a:t>
            </a:r>
            <a:endParaRPr lang="en-US" altLang="ko-KR" b="1">
              <a:ea typeface="굴림체" pitchFamily="49" charset="-127"/>
            </a:endParaRPr>
          </a:p>
        </p:txBody>
      </p:sp>
      <p:sp>
        <p:nvSpPr>
          <p:cNvPr id="55" name="이등변 삼각형 54"/>
          <p:cNvSpPr/>
          <p:nvPr/>
        </p:nvSpPr>
        <p:spPr>
          <a:xfrm rot="10800000">
            <a:off x="4508181" y="3191806"/>
            <a:ext cx="73758" cy="78951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8195876" y="5891333"/>
            <a:ext cx="1864715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900" b="1" smtClean="0">
                <a:ea typeface="굴림체" pitchFamily="49" charset="-127"/>
              </a:rPr>
              <a:t>*** </a:t>
            </a:r>
            <a:r>
              <a:rPr lang="ko-KR" altLang="en-US" sz="900" b="1" smtClean="0">
                <a:ea typeface="굴림체" pitchFamily="49" charset="-127"/>
              </a:rPr>
              <a:t>확인 필요 </a:t>
            </a:r>
            <a:r>
              <a:rPr lang="en-US" altLang="ko-KR" sz="900" b="1" smtClean="0">
                <a:ea typeface="굴림체" pitchFamily="49" charset="-127"/>
              </a:rPr>
              <a:t>: </a:t>
            </a:r>
            <a:r>
              <a:rPr lang="ko-KR" altLang="en-US" sz="900" b="1" smtClean="0">
                <a:ea typeface="굴림체" pitchFamily="49" charset="-127"/>
              </a:rPr>
              <a:t>의류만 특이사항</a:t>
            </a:r>
            <a:r>
              <a:rPr lang="en-US" altLang="ko-KR" sz="900" b="1" smtClean="0">
                <a:ea typeface="굴림체" pitchFamily="49" charset="-127"/>
              </a:rPr>
              <a:t>(</a:t>
            </a:r>
            <a:r>
              <a:rPr lang="ko-KR" altLang="en-US" sz="900" b="1" smtClean="0">
                <a:ea typeface="굴림체" pitchFamily="49" charset="-127"/>
              </a:rPr>
              <a:t>사이즈</a:t>
            </a:r>
            <a:r>
              <a:rPr lang="en-US" altLang="ko-KR" sz="900" b="1" smtClean="0">
                <a:ea typeface="굴림체" pitchFamily="49" charset="-127"/>
              </a:rPr>
              <a:t>)</a:t>
            </a:r>
            <a:r>
              <a:rPr lang="ko-KR" altLang="en-US" sz="900" b="1" smtClean="0">
                <a:ea typeface="굴림체" pitchFamily="49" charset="-127"/>
              </a:rPr>
              <a:t>이 존재하고 원단</a:t>
            </a:r>
            <a:r>
              <a:rPr lang="en-US" altLang="ko-KR" sz="900" b="1" smtClean="0">
                <a:ea typeface="굴림체" pitchFamily="49" charset="-127"/>
              </a:rPr>
              <a:t>, </a:t>
            </a:r>
            <a:r>
              <a:rPr lang="ko-KR" altLang="en-US" sz="900" b="1" smtClean="0">
                <a:ea typeface="굴림체" pitchFamily="49" charset="-127"/>
              </a:rPr>
              <a:t>원사는 없음</a:t>
            </a:r>
            <a:endParaRPr lang="en-US" altLang="ko-KR" sz="900" b="1">
              <a:ea typeface="굴림체" pitchFamily="49" charset="-127"/>
            </a:endParaRPr>
          </a:p>
        </p:txBody>
      </p:sp>
      <p:sp>
        <p:nvSpPr>
          <p:cNvPr id="58" name="이등변 삼각형 57"/>
          <p:cNvSpPr/>
          <p:nvPr/>
        </p:nvSpPr>
        <p:spPr>
          <a:xfrm rot="10800000">
            <a:off x="3111745" y="3191915"/>
            <a:ext cx="73758" cy="78951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>
            <a:stCxn id="65" idx="3"/>
            <a:endCxn id="52" idx="1"/>
          </p:cNvCxnSpPr>
          <p:nvPr/>
        </p:nvCxnSpPr>
        <p:spPr>
          <a:xfrm>
            <a:off x="1702891" y="2460376"/>
            <a:ext cx="296567" cy="14278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139790" y="2900978"/>
            <a:ext cx="1564425" cy="227236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수정 불가 </a:t>
            </a:r>
            <a:r>
              <a:rPr lang="en-US" altLang="ko-KR" sz="1100" b="1" smtClean="0">
                <a:solidFill>
                  <a:schemeClr val="tx1"/>
                </a:solidFill>
              </a:rPr>
              <a:t>(ReadOnly)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39577" y="2624427"/>
            <a:ext cx="1563315" cy="222991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수정 가능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41670" y="2052876"/>
            <a:ext cx="1561221" cy="223996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rgbClr val="FF0000"/>
                </a:solidFill>
              </a:rPr>
              <a:t>*</a:t>
            </a:r>
            <a:r>
              <a:rPr lang="en-US" altLang="ko-KR" sz="1100" b="1" smtClean="0">
                <a:solidFill>
                  <a:schemeClr val="tx1"/>
                </a:solidFill>
              </a:rPr>
              <a:t> : </a:t>
            </a:r>
            <a:r>
              <a:rPr lang="ko-KR" altLang="en-US" sz="1100" b="1" smtClean="0">
                <a:solidFill>
                  <a:schemeClr val="tx1"/>
                </a:solidFill>
              </a:rPr>
              <a:t>필수 입력 부분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39576" y="2348880"/>
            <a:ext cx="1563315" cy="222991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mtClean="0">
                <a:solidFill>
                  <a:schemeClr val="tx1"/>
                </a:solidFill>
              </a:rPr>
              <a:t>PDA </a:t>
            </a:r>
            <a:r>
              <a:rPr lang="ko-KR" altLang="en-US" sz="1100" b="1" smtClean="0">
                <a:solidFill>
                  <a:schemeClr val="tx1"/>
                </a:solidFill>
              </a:rPr>
              <a:t>스캔 영역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/>
          <p:cNvCxnSpPr>
            <a:stCxn id="63" idx="3"/>
            <a:endCxn id="16" idx="1"/>
          </p:cNvCxnSpPr>
          <p:nvPr/>
        </p:nvCxnSpPr>
        <p:spPr>
          <a:xfrm>
            <a:off x="1702892" y="2735923"/>
            <a:ext cx="293208" cy="187493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63" idx="3"/>
            <a:endCxn id="37" idx="1"/>
          </p:cNvCxnSpPr>
          <p:nvPr/>
        </p:nvCxnSpPr>
        <p:spPr>
          <a:xfrm>
            <a:off x="1702892" y="2735923"/>
            <a:ext cx="1657826" cy="174373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62" idx="3"/>
            <a:endCxn id="44" idx="1"/>
          </p:cNvCxnSpPr>
          <p:nvPr/>
        </p:nvCxnSpPr>
        <p:spPr>
          <a:xfrm>
            <a:off x="1704215" y="3014596"/>
            <a:ext cx="1669924" cy="20832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62" idx="3"/>
            <a:endCxn id="48" idx="1"/>
          </p:cNvCxnSpPr>
          <p:nvPr/>
        </p:nvCxnSpPr>
        <p:spPr>
          <a:xfrm>
            <a:off x="1704215" y="3014596"/>
            <a:ext cx="283442" cy="210213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846067"/>
              </p:ext>
            </p:extLst>
          </p:nvPr>
        </p:nvGraphicFramePr>
        <p:xfrm>
          <a:off x="2055487" y="3819044"/>
          <a:ext cx="2551825" cy="618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06">
                  <a:extLst>
                    <a:ext uri="{9D8B030D-6E8A-4147-A177-3AD203B41FA5}">
                      <a16:colId xmlns:a16="http://schemas.microsoft.com/office/drawing/2014/main" val="274560786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14956495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38351991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3056631"/>
                    </a:ext>
                  </a:extLst>
                </a:gridCol>
                <a:gridCol w="537927">
                  <a:extLst>
                    <a:ext uri="{9D8B030D-6E8A-4147-A177-3AD203B41FA5}">
                      <a16:colId xmlns:a16="http://schemas.microsoft.com/office/drawing/2014/main" val="1221103773"/>
                    </a:ext>
                  </a:extLst>
                </a:gridCol>
              </a:tblGrid>
              <a:tr h="30903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행번호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품번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규격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단위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294819"/>
                  </a:ext>
                </a:extLst>
              </a:tr>
              <a:tr h="3090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품명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의뢰량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출고량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713848"/>
                  </a:ext>
                </a:extLst>
              </a:tr>
            </a:tbl>
          </a:graphicData>
        </a:graphic>
      </p:graphicFrame>
      <p:sp>
        <p:nvSpPr>
          <p:cNvPr id="56" name="모서리가 둥근 직사각형 55"/>
          <p:cNvSpPr/>
          <p:nvPr/>
        </p:nvSpPr>
        <p:spPr>
          <a:xfrm>
            <a:off x="138466" y="3544408"/>
            <a:ext cx="1564425" cy="38864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화면 초기 상태로</a:t>
            </a:r>
            <a:endParaRPr lang="en-US" altLang="ko-KR" sz="1100" b="1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smtClean="0">
                <a:solidFill>
                  <a:schemeClr val="tx1"/>
                </a:solidFill>
              </a:rPr>
              <a:t>(Reload)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/>
          <p:cNvCxnSpPr>
            <a:stCxn id="56" idx="3"/>
          </p:cNvCxnSpPr>
          <p:nvPr/>
        </p:nvCxnSpPr>
        <p:spPr>
          <a:xfrm flipV="1">
            <a:off x="1702891" y="3534660"/>
            <a:ext cx="586093" cy="20407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138466" y="4005064"/>
            <a:ext cx="1564425" cy="265795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선택된 행 일괄 삭제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/>
          <p:cNvCxnSpPr>
            <a:stCxn id="68" idx="3"/>
          </p:cNvCxnSpPr>
          <p:nvPr/>
        </p:nvCxnSpPr>
        <p:spPr>
          <a:xfrm flipV="1">
            <a:off x="1702891" y="3534660"/>
            <a:ext cx="1810229" cy="60330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/>
          <p:cNvSpPr/>
          <p:nvPr/>
        </p:nvSpPr>
        <p:spPr>
          <a:xfrm>
            <a:off x="138466" y="6091948"/>
            <a:ext cx="1564425" cy="38864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저장 후 리스트 영역만 비우기 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/>
          <p:cNvCxnSpPr>
            <a:stCxn id="70" idx="3"/>
          </p:cNvCxnSpPr>
          <p:nvPr/>
        </p:nvCxnSpPr>
        <p:spPr>
          <a:xfrm>
            <a:off x="1702891" y="6286272"/>
            <a:ext cx="572597" cy="7984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70" idx="3"/>
          </p:cNvCxnSpPr>
          <p:nvPr/>
        </p:nvCxnSpPr>
        <p:spPr>
          <a:xfrm flipV="1">
            <a:off x="1702891" y="5266373"/>
            <a:ext cx="390624" cy="101989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72"/>
          <p:cNvSpPr/>
          <p:nvPr/>
        </p:nvSpPr>
        <p:spPr>
          <a:xfrm>
            <a:off x="2093515" y="4483259"/>
            <a:ext cx="2468232" cy="1566228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943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모서리가 둥근 직사각형 49"/>
          <p:cNvSpPr/>
          <p:nvPr/>
        </p:nvSpPr>
        <p:spPr>
          <a:xfrm>
            <a:off x="2288984" y="3068960"/>
            <a:ext cx="958429" cy="22896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초기화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513120" y="3068960"/>
            <a:ext cx="958429" cy="22896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선택 행 삭제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graphicFrame>
        <p:nvGraphicFramePr>
          <p:cNvPr id="117" name="표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155796"/>
              </p:ext>
            </p:extLst>
          </p:nvPr>
        </p:nvGraphicFramePr>
        <p:xfrm>
          <a:off x="5332598" y="491798"/>
          <a:ext cx="3640266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06">
                  <a:extLst>
                    <a:ext uri="{9D8B030D-6E8A-4147-A177-3AD203B41FA5}">
                      <a16:colId xmlns:a16="http://schemas.microsoft.com/office/drawing/2014/main" val="57987487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765375125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982239813"/>
                    </a:ext>
                  </a:extLst>
                </a:gridCol>
              </a:tblGrid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NO.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컬럼명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예시 데이터</a:t>
                      </a:r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38368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작업지시번호</a:t>
                      </a:r>
                      <a:endParaRPr lang="en-US" altLang="ko-KR" sz="90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22FSS303SA-10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551528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공정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중간검사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3801410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공정품명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T/W ZENTRA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420501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공정품번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22FSS303SA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704745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5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공정품규격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WO/52.1,PE/44.3,NY/2.4,PU/1.2 2/72X2/72,L/30,L/40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612708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공정품단위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YD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551861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7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요청수량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113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091299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8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출고수량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113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707568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직투입 </a:t>
                      </a:r>
                      <a:r>
                        <a:rPr lang="en-US" altLang="ko-KR" sz="900" smtClean="0"/>
                        <a:t>2022-04-30 08:57:23.760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3665291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출고요청내부코드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375,793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0240986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11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출고요청순번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1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644976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107504" y="113657"/>
            <a:ext cx="6201565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PDA 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및 개발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07704" y="2060848"/>
            <a:ext cx="2808312" cy="4534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84570" y="1088335"/>
            <a:ext cx="2115221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ea typeface="굴림체" pitchFamily="49" charset="-127"/>
              </a:rPr>
              <a:t>6) PDA </a:t>
            </a:r>
            <a:r>
              <a:rPr lang="ko-KR" altLang="en-US" sz="1400" b="1" smtClean="0">
                <a:ea typeface="굴림체" pitchFamily="49" charset="-127"/>
              </a:rPr>
              <a:t>자재 출고</a:t>
            </a:r>
            <a:endParaRPr lang="en-US" altLang="ko-KR" sz="1400" b="1">
              <a:ea typeface="굴림체" pitchFamily="49" charset="-127"/>
            </a:endParaRPr>
          </a:p>
        </p:txBody>
      </p:sp>
      <p:sp>
        <p:nvSpPr>
          <p:cNvPr id="14" name="이등변 삼각형 13"/>
          <p:cNvSpPr/>
          <p:nvPr/>
        </p:nvSpPr>
        <p:spPr>
          <a:xfrm rot="16200000">
            <a:off x="1998190" y="2161457"/>
            <a:ext cx="190650" cy="10191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153224" y="2112904"/>
            <a:ext cx="634475" cy="226152"/>
          </a:xfrm>
          <a:prstGeom prst="rect">
            <a:avLst/>
          </a:prstGeom>
        </p:spPr>
        <p:txBody>
          <a:bodyPr wrap="square" lIns="0" tIns="0" rIns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smtClean="0">
                <a:ea typeface="굴림체" pitchFamily="49" charset="-127"/>
              </a:rPr>
              <a:t>자재출고</a:t>
            </a:r>
            <a:endParaRPr lang="en-US" altLang="ko-KR" sz="900" b="1">
              <a:ea typeface="굴림체" pitchFamily="49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997210" y="2797082"/>
            <a:ext cx="1275064" cy="192260"/>
          </a:xfrm>
          <a:prstGeom prst="roundRect">
            <a:avLst>
              <a:gd name="adj" fmla="val 44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   본사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996100" y="2804692"/>
            <a:ext cx="485343" cy="192260"/>
          </a:xfrm>
          <a:prstGeom prst="roundRect">
            <a:avLst>
              <a:gd name="adj" fmla="val 44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smtClean="0">
                <a:solidFill>
                  <a:srgbClr val="FF0000"/>
                </a:solidFill>
              </a:rPr>
              <a:t>*</a:t>
            </a:r>
            <a:r>
              <a:rPr lang="ko-KR" altLang="en-US" sz="700" smtClean="0">
                <a:solidFill>
                  <a:schemeClr val="tx1"/>
                </a:solidFill>
              </a:rPr>
              <a:t>사업단위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17" name="이등변 삼각형 16"/>
          <p:cNvSpPr/>
          <p:nvPr/>
        </p:nvSpPr>
        <p:spPr>
          <a:xfrm rot="10800000">
            <a:off x="3113645" y="2856534"/>
            <a:ext cx="73758" cy="78951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361828" y="2793717"/>
            <a:ext cx="1275064" cy="192260"/>
          </a:xfrm>
          <a:prstGeom prst="roundRect">
            <a:avLst>
              <a:gd name="adj" fmla="val 44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</a:rPr>
              <a:t>          2022-05-27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360718" y="2791572"/>
            <a:ext cx="485343" cy="192260"/>
          </a:xfrm>
          <a:prstGeom prst="roundRect">
            <a:avLst>
              <a:gd name="adj" fmla="val 44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smtClean="0">
                <a:solidFill>
                  <a:srgbClr val="FF0000"/>
                </a:solidFill>
              </a:rPr>
              <a:t>*</a:t>
            </a:r>
            <a:r>
              <a:rPr lang="ko-KR" altLang="en-US" sz="700" smtClean="0">
                <a:solidFill>
                  <a:schemeClr val="tx1"/>
                </a:solidFill>
              </a:rPr>
              <a:t>출고일</a:t>
            </a:r>
            <a:endParaRPr lang="ko-KR" altLang="en-US" sz="700">
              <a:solidFill>
                <a:schemeClr val="tx1"/>
              </a:solidFill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333" y="2827356"/>
            <a:ext cx="116487" cy="120691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2002459" y="2516306"/>
            <a:ext cx="2670601" cy="192263"/>
            <a:chOff x="1979712" y="2780928"/>
            <a:chExt cx="2670601" cy="192263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1979712" y="2780928"/>
              <a:ext cx="2670601" cy="192260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/>
                  </a:solidFill>
                </a:rPr>
                <a:t>                    </a:t>
              </a:r>
              <a:r>
                <a:rPr lang="en-US" altLang="ko-KR" sz="900" smtClean="0">
                  <a:solidFill>
                    <a:schemeClr val="tx1"/>
                  </a:solidFill>
                </a:rPr>
                <a:t>202204300037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1983070" y="2787526"/>
              <a:ext cx="1016542" cy="185665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mtClean="0">
                  <a:solidFill>
                    <a:srgbClr val="FF0000"/>
                  </a:solidFill>
                </a:rPr>
                <a:t>*</a:t>
              </a:r>
              <a:r>
                <a:rPr lang="ko-KR" altLang="en-US" sz="800" smtClean="0">
                  <a:solidFill>
                    <a:schemeClr val="tx1"/>
                  </a:solidFill>
                </a:rPr>
                <a:t>자재요청번호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1996100" y="3368341"/>
            <a:ext cx="2654213" cy="27753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>
            <a:stCxn id="41" idx="3"/>
            <a:endCxn id="16" idx="1"/>
          </p:cNvCxnSpPr>
          <p:nvPr/>
        </p:nvCxnSpPr>
        <p:spPr>
          <a:xfrm>
            <a:off x="1702892" y="2735654"/>
            <a:ext cx="293208" cy="16516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43" idx="3"/>
            <a:endCxn id="51" idx="1"/>
          </p:cNvCxnSpPr>
          <p:nvPr/>
        </p:nvCxnSpPr>
        <p:spPr>
          <a:xfrm>
            <a:off x="1702891" y="2460376"/>
            <a:ext cx="299568" cy="15206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41" idx="3"/>
            <a:endCxn id="37" idx="1"/>
          </p:cNvCxnSpPr>
          <p:nvPr/>
        </p:nvCxnSpPr>
        <p:spPr>
          <a:xfrm>
            <a:off x="1702892" y="2735654"/>
            <a:ext cx="1657826" cy="15204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2275488" y="6251636"/>
            <a:ext cx="2095435" cy="22896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저  장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295170" y="-27384"/>
            <a:ext cx="2883967" cy="37234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ea typeface="굴림체" pitchFamily="49" charset="-127"/>
              </a:rPr>
              <a:t>K-System </a:t>
            </a:r>
            <a:r>
              <a:rPr lang="ko-KR" altLang="en-US" sz="1400" b="1" smtClean="0">
                <a:ea typeface="굴림체" pitchFamily="49" charset="-127"/>
              </a:rPr>
              <a:t>자재출고입력</a:t>
            </a:r>
            <a:endParaRPr lang="en-US" altLang="ko-KR" sz="1400" b="1">
              <a:ea typeface="굴림체" pitchFamily="49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4827153" y="44624"/>
            <a:ext cx="387633" cy="325116"/>
          </a:xfrm>
          <a:prstGeom prst="rect">
            <a:avLst/>
          </a:prstGeom>
          <a:noFill/>
          <a:ln>
            <a:solidFill>
              <a:srgbClr val="B9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b="1" smtClean="0">
                <a:solidFill>
                  <a:srgbClr val="FF0000"/>
                </a:solidFill>
              </a:rPr>
              <a:t>PDA</a:t>
            </a:r>
          </a:p>
          <a:p>
            <a:pPr algn="ctr"/>
            <a:r>
              <a:rPr lang="ko-KR" altLang="en-US" sz="1000" b="1" smtClean="0">
                <a:solidFill>
                  <a:srgbClr val="FF0000"/>
                </a:solidFill>
              </a:rPr>
              <a:t>컬럼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4887655" y="2247360"/>
            <a:ext cx="394703" cy="17998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smtClean="0">
                <a:ea typeface="굴림체" pitchFamily="49" charset="-127"/>
              </a:rPr>
              <a:t>의뢰량</a:t>
            </a:r>
            <a:endParaRPr lang="en-US" altLang="ko-KR" sz="900" b="1">
              <a:ea typeface="굴림체" pitchFamily="49" charset="-127"/>
            </a:endParaRPr>
          </a:p>
        </p:txBody>
      </p:sp>
      <p:sp>
        <p:nvSpPr>
          <p:cNvPr id="162" name="아래쪽 화살표 161"/>
          <p:cNvSpPr/>
          <p:nvPr/>
        </p:nvSpPr>
        <p:spPr>
          <a:xfrm>
            <a:off x="4902035" y="361851"/>
            <a:ext cx="238083" cy="20245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4896770" y="2483985"/>
            <a:ext cx="394703" cy="17998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smtClean="0">
                <a:ea typeface="굴림체" pitchFamily="49" charset="-127"/>
              </a:rPr>
              <a:t>출고량</a:t>
            </a:r>
            <a:endParaRPr lang="en-US" altLang="ko-KR" sz="900" b="1">
              <a:ea typeface="굴림체" pitchFamily="49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000067" y="4941168"/>
            <a:ext cx="33574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ko-KR" altLang="en-US" sz="900" b="1" smtClean="0">
                <a:ea typeface="굴림체" pitchFamily="49" charset="-127"/>
              </a:rPr>
              <a:t>단위</a:t>
            </a:r>
            <a:endParaRPr lang="en-US" altLang="ko-KR" sz="900" b="1">
              <a:ea typeface="굴림체" pitchFamily="49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019270" y="6972847"/>
            <a:ext cx="30711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ko-KR" altLang="en-US" sz="900" b="1" smtClean="0">
                <a:ea typeface="굴림체" pitchFamily="49" charset="-127"/>
              </a:rPr>
              <a:t>규격</a:t>
            </a:r>
            <a:endParaRPr lang="en-US" altLang="ko-KR" sz="900" b="1">
              <a:ea typeface="굴림체" pitchFamily="49" charset="-127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251520" y="600368"/>
            <a:ext cx="439879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ea typeface="굴림체" pitchFamily="49" charset="-127"/>
              </a:rPr>
              <a:t>1-6. </a:t>
            </a:r>
            <a:r>
              <a:rPr lang="ko-KR" altLang="en-US" b="1" smtClean="0">
                <a:ea typeface="굴림체" pitchFamily="49" charset="-127"/>
              </a:rPr>
              <a:t>화면 스캐치</a:t>
            </a:r>
            <a:endParaRPr lang="en-US" altLang="ko-KR" b="1">
              <a:ea typeface="굴림체" pitchFamily="49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299961" y="257064"/>
            <a:ext cx="2883967" cy="30008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smtClean="0">
                <a:ea typeface="굴림체" pitchFamily="49" charset="-127"/>
              </a:rPr>
              <a:t>K-System </a:t>
            </a:r>
            <a:r>
              <a:rPr lang="ko-KR" altLang="en-US" sz="900" b="1" smtClean="0">
                <a:ea typeface="굴림체" pitchFamily="49" charset="-127"/>
              </a:rPr>
              <a:t>자재출고입력 </a:t>
            </a:r>
            <a:r>
              <a:rPr lang="en-US" altLang="ko-KR" sz="900" b="1" smtClean="0">
                <a:ea typeface="굴림체" pitchFamily="49" charset="-127"/>
              </a:rPr>
              <a:t>– </a:t>
            </a:r>
            <a:r>
              <a:rPr lang="ko-KR" altLang="en-US" sz="900" b="1" smtClean="0">
                <a:ea typeface="굴림체" pitchFamily="49" charset="-127"/>
              </a:rPr>
              <a:t>작업 지시 정보</a:t>
            </a:r>
            <a:endParaRPr lang="en-US" altLang="ko-KR" sz="900" b="1">
              <a:ea typeface="굴림체" pitchFamily="49" charset="-127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701022"/>
              </p:ext>
            </p:extLst>
          </p:nvPr>
        </p:nvGraphicFramePr>
        <p:xfrm>
          <a:off x="5334267" y="3603014"/>
          <a:ext cx="3638597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237">
                  <a:extLst>
                    <a:ext uri="{9D8B030D-6E8A-4147-A177-3AD203B41FA5}">
                      <a16:colId xmlns:a16="http://schemas.microsoft.com/office/drawing/2014/main" val="57987487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765375125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982239813"/>
                    </a:ext>
                  </a:extLst>
                </a:gridCol>
              </a:tblGrid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NO.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컬럼명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예시 데이터</a:t>
                      </a:r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38368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작업지시번호</a:t>
                      </a:r>
                      <a:endParaRPr lang="en-US" altLang="ko-KR" sz="90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22FSS303SA-10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551528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자재명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T/W MARTIN 72  4H MILLED(</a:t>
                      </a:r>
                      <a:r>
                        <a:rPr lang="ko-KR" altLang="en-US" sz="900" smtClean="0"/>
                        <a:t>제직</a:t>
                      </a:r>
                      <a:r>
                        <a:rPr lang="en-US" altLang="ko-KR" sz="900" smtClean="0"/>
                        <a:t>)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3801410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자재번호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22FSS303SA-J1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420501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규격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WO/52.1,PE/44.3,NY/2.4,PU/1.2 2/72X2/72,L/30,L/40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704745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5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단위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YD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612708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요청수량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113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551861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7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기출고수량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113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091299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8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rgbClr val="FF0000"/>
                          </a:solidFill>
                        </a:rPr>
                        <a:t>금회출고수량</a:t>
                      </a:r>
                      <a:endParaRPr lang="ko-KR" altLang="en-US" sz="9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113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707568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rgbClr val="FF0000"/>
                          </a:solidFill>
                        </a:rPr>
                        <a:t>출고창고</a:t>
                      </a:r>
                      <a:endParaRPr lang="ko-KR" altLang="en-US" sz="9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생지창고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3665291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현재고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0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0240986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11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완료여부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(</a:t>
                      </a:r>
                      <a:r>
                        <a:rPr lang="ko-KR" altLang="en-US" sz="900" smtClean="0"/>
                        <a:t>체크박스</a:t>
                      </a:r>
                      <a:r>
                        <a:rPr lang="en-US" altLang="ko-KR" sz="900" smtClean="0"/>
                        <a:t>)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644976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12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3778593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13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</a:rPr>
                        <a:t>Lot</a:t>
                      </a: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</a:rPr>
                        <a:t> No.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937652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14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필번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0008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113450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15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구매입고량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0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074496"/>
                  </a:ext>
                </a:extLst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5301630" y="3368280"/>
            <a:ext cx="2883967" cy="30008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smtClean="0">
                <a:ea typeface="굴림체" pitchFamily="49" charset="-127"/>
              </a:rPr>
              <a:t>K-System </a:t>
            </a:r>
            <a:r>
              <a:rPr lang="ko-KR" altLang="en-US" sz="900" b="1" smtClean="0">
                <a:ea typeface="굴림체" pitchFamily="49" charset="-127"/>
              </a:rPr>
              <a:t>자재출고입력 </a:t>
            </a:r>
            <a:r>
              <a:rPr lang="en-US" altLang="ko-KR" sz="900" b="1" smtClean="0">
                <a:ea typeface="굴림체" pitchFamily="49" charset="-127"/>
              </a:rPr>
              <a:t>– </a:t>
            </a:r>
            <a:r>
              <a:rPr lang="ko-KR" altLang="en-US" sz="900" b="1" smtClean="0">
                <a:ea typeface="굴림체" pitchFamily="49" charset="-127"/>
              </a:rPr>
              <a:t>출고 자재</a:t>
            </a:r>
            <a:endParaRPr lang="en-US" altLang="ko-KR" sz="900" b="1">
              <a:ea typeface="굴림체" pitchFamily="49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783670" y="1441863"/>
            <a:ext cx="491556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ko-KR" altLang="en-US" sz="900" b="1" smtClean="0">
                <a:ea typeface="굴림체" pitchFamily="49" charset="-127"/>
              </a:rPr>
              <a:t>공정품번</a:t>
            </a:r>
            <a:endParaRPr lang="en-US" altLang="ko-KR" sz="900" b="1">
              <a:ea typeface="굴림체" pitchFamily="49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804412" y="4340780"/>
            <a:ext cx="491556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ko-KR" altLang="en-US" sz="900" b="1" smtClean="0">
                <a:ea typeface="굴림체" pitchFamily="49" charset="-127"/>
              </a:rPr>
              <a:t>자재품번</a:t>
            </a:r>
            <a:endParaRPr lang="en-US" altLang="ko-KR" sz="900" b="1">
              <a:ea typeface="굴림체" pitchFamily="49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39577" y="2624158"/>
            <a:ext cx="1563315" cy="222991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수정 가능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41670" y="2052876"/>
            <a:ext cx="1561221" cy="223996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rgbClr val="FF0000"/>
                </a:solidFill>
              </a:rPr>
              <a:t>*</a:t>
            </a:r>
            <a:r>
              <a:rPr lang="en-US" altLang="ko-KR" sz="1100" b="1" smtClean="0">
                <a:solidFill>
                  <a:schemeClr val="tx1"/>
                </a:solidFill>
              </a:rPr>
              <a:t> : </a:t>
            </a:r>
            <a:r>
              <a:rPr lang="ko-KR" altLang="en-US" sz="1100" b="1" smtClean="0">
                <a:solidFill>
                  <a:schemeClr val="tx1"/>
                </a:solidFill>
              </a:rPr>
              <a:t>필수 입력 부분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39576" y="2348880"/>
            <a:ext cx="1563315" cy="222991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mtClean="0">
                <a:solidFill>
                  <a:schemeClr val="tx1"/>
                </a:solidFill>
              </a:rPr>
              <a:t>PDA </a:t>
            </a:r>
            <a:r>
              <a:rPr lang="ko-KR" altLang="en-US" sz="1100" b="1" smtClean="0">
                <a:solidFill>
                  <a:schemeClr val="tx1"/>
                </a:solidFill>
              </a:rPr>
              <a:t>스캔 영역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38466" y="3150716"/>
            <a:ext cx="1564425" cy="38864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화면 초기 상태로</a:t>
            </a:r>
            <a:endParaRPr lang="en-US" altLang="ko-KR" sz="1100" b="1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smtClean="0">
                <a:solidFill>
                  <a:schemeClr val="tx1"/>
                </a:solidFill>
              </a:rPr>
              <a:t>(Reload)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stCxn id="44" idx="3"/>
            <a:endCxn id="50" idx="1"/>
          </p:cNvCxnSpPr>
          <p:nvPr/>
        </p:nvCxnSpPr>
        <p:spPr>
          <a:xfrm flipV="1">
            <a:off x="1702891" y="3183440"/>
            <a:ext cx="586093" cy="1616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138466" y="3611372"/>
            <a:ext cx="1564425" cy="265795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선택된 행 일괄 삭제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32968"/>
              </p:ext>
            </p:extLst>
          </p:nvPr>
        </p:nvGraphicFramePr>
        <p:xfrm>
          <a:off x="2055487" y="3429000"/>
          <a:ext cx="2551825" cy="618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06">
                  <a:extLst>
                    <a:ext uri="{9D8B030D-6E8A-4147-A177-3AD203B41FA5}">
                      <a16:colId xmlns:a16="http://schemas.microsoft.com/office/drawing/2014/main" val="274560786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14956495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38351991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3056631"/>
                    </a:ext>
                  </a:extLst>
                </a:gridCol>
                <a:gridCol w="537927">
                  <a:extLst>
                    <a:ext uri="{9D8B030D-6E8A-4147-A177-3AD203B41FA5}">
                      <a16:colId xmlns:a16="http://schemas.microsoft.com/office/drawing/2014/main" val="1221103773"/>
                    </a:ext>
                  </a:extLst>
                </a:gridCol>
              </a:tblGrid>
              <a:tr h="30903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행번호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공정품번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규격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단위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294819"/>
                  </a:ext>
                </a:extLst>
              </a:tr>
              <a:tr h="3090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자재품번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의뢰량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출고량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713848"/>
                  </a:ext>
                </a:extLst>
              </a:tr>
            </a:tbl>
          </a:graphicData>
        </a:graphic>
      </p:graphicFrame>
      <p:cxnSp>
        <p:nvCxnSpPr>
          <p:cNvPr id="47" name="직선 화살표 연결선 46"/>
          <p:cNvCxnSpPr>
            <a:stCxn id="46" idx="3"/>
            <a:endCxn id="53" idx="1"/>
          </p:cNvCxnSpPr>
          <p:nvPr/>
        </p:nvCxnSpPr>
        <p:spPr>
          <a:xfrm flipV="1">
            <a:off x="1702891" y="3183440"/>
            <a:ext cx="1810229" cy="56083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138466" y="6091948"/>
            <a:ext cx="1564425" cy="38864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저장 후 리스트 영역만 비우기 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/>
          <p:cNvCxnSpPr>
            <a:stCxn id="54" idx="3"/>
          </p:cNvCxnSpPr>
          <p:nvPr/>
        </p:nvCxnSpPr>
        <p:spPr>
          <a:xfrm>
            <a:off x="1702891" y="6286272"/>
            <a:ext cx="572597" cy="7984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4" idx="3"/>
          </p:cNvCxnSpPr>
          <p:nvPr/>
        </p:nvCxnSpPr>
        <p:spPr>
          <a:xfrm flipV="1">
            <a:off x="1702891" y="5266373"/>
            <a:ext cx="390624" cy="101989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65"/>
          <p:cNvSpPr/>
          <p:nvPr/>
        </p:nvSpPr>
        <p:spPr>
          <a:xfrm>
            <a:off x="2093515" y="4126634"/>
            <a:ext cx="2468232" cy="1922853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74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모서리가 둥근 직사각형 58"/>
          <p:cNvSpPr/>
          <p:nvPr/>
        </p:nvSpPr>
        <p:spPr>
          <a:xfrm>
            <a:off x="2288984" y="3420180"/>
            <a:ext cx="958429" cy="22896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초기화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513120" y="3420180"/>
            <a:ext cx="958429" cy="22896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선택 행 삭제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graphicFrame>
        <p:nvGraphicFramePr>
          <p:cNvPr id="117" name="표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005425"/>
              </p:ext>
            </p:extLst>
          </p:nvPr>
        </p:nvGraphicFramePr>
        <p:xfrm>
          <a:off x="5371292" y="3998168"/>
          <a:ext cx="331459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652">
                  <a:extLst>
                    <a:ext uri="{9D8B030D-6E8A-4147-A177-3AD203B41FA5}">
                      <a16:colId xmlns:a16="http://schemas.microsoft.com/office/drawing/2014/main" val="579874872"/>
                    </a:ext>
                  </a:extLst>
                </a:gridCol>
                <a:gridCol w="1091739">
                  <a:extLst>
                    <a:ext uri="{9D8B030D-6E8A-4147-A177-3AD203B41FA5}">
                      <a16:colId xmlns:a16="http://schemas.microsoft.com/office/drawing/2014/main" val="2765375125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982239813"/>
                    </a:ext>
                  </a:extLst>
                </a:gridCol>
              </a:tblGrid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NO.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컬럼명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예시 데이터</a:t>
                      </a:r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38368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rgbClr val="FF0000"/>
                          </a:solidFill>
                        </a:rPr>
                        <a:t>품명</a:t>
                      </a:r>
                      <a:endParaRPr lang="en-US" altLang="ko-KR" sz="90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52 TROPICAL(</a:t>
                      </a:r>
                      <a:r>
                        <a:rPr lang="ko-KR" altLang="en-US" sz="900" smtClean="0"/>
                        <a:t>후염</a:t>
                      </a:r>
                      <a:r>
                        <a:rPr lang="en-US" altLang="ko-KR" sz="900" smtClean="0"/>
                        <a:t>)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551528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품번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22SWU650PA02NN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3801410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규격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PE/50,WO/50 2/52X2/52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420501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rgbClr val="FF0000"/>
                          </a:solidFill>
                        </a:rPr>
                        <a:t>단위</a:t>
                      </a:r>
                      <a:endParaRPr lang="ko-KR" altLang="en-US" sz="9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YD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704745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5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1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612708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rgbClr val="FF0000"/>
                          </a:solidFill>
                        </a:rPr>
                        <a:t>기타출고구분</a:t>
                      </a:r>
                      <a:endParaRPr lang="ko-KR" altLang="en-US" sz="9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01.AD </a:t>
                      </a:r>
                      <a:r>
                        <a:rPr lang="ko-KR" altLang="en-US" sz="900" smtClean="0"/>
                        <a:t>출고 </a:t>
                      </a:r>
                      <a:r>
                        <a:rPr lang="en-US" altLang="ko-KR" sz="900" smtClean="0"/>
                        <a:t>(Confirm</a:t>
                      </a:r>
                      <a:r>
                        <a:rPr lang="ko-KR" altLang="en-US" sz="900" smtClean="0"/>
                        <a:t>용</a:t>
                      </a:r>
                      <a:r>
                        <a:rPr lang="en-US" altLang="ko-KR" sz="900" smtClean="0"/>
                        <a:t>)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551861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7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기준단위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YD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091299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8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기준단위 수량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1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707568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특이사항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미작반 성적서용도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3665291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Lot No.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0240986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11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브랜드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COMGEN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644976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107504" y="113657"/>
            <a:ext cx="6201565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PDA 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및 개발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07704" y="2060848"/>
            <a:ext cx="2808312" cy="4534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84570" y="1088335"/>
            <a:ext cx="2115221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ea typeface="굴림체" pitchFamily="49" charset="-127"/>
              </a:rPr>
              <a:t>4) PDA </a:t>
            </a:r>
            <a:r>
              <a:rPr lang="ko-KR" altLang="en-US" sz="1400" b="1" smtClean="0">
                <a:ea typeface="굴림체" pitchFamily="49" charset="-127"/>
              </a:rPr>
              <a:t>제품 기타 출고</a:t>
            </a:r>
            <a:endParaRPr lang="en-US" altLang="ko-KR" sz="1400" b="1">
              <a:ea typeface="굴림체" pitchFamily="49" charset="-127"/>
            </a:endParaRPr>
          </a:p>
        </p:txBody>
      </p:sp>
      <p:sp>
        <p:nvSpPr>
          <p:cNvPr id="14" name="이등변 삼각형 13"/>
          <p:cNvSpPr/>
          <p:nvPr/>
        </p:nvSpPr>
        <p:spPr>
          <a:xfrm rot="16200000">
            <a:off x="1998190" y="2161457"/>
            <a:ext cx="190650" cy="10191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143176" y="2098878"/>
            <a:ext cx="846388" cy="253916"/>
          </a:xfrm>
          <a:prstGeom prst="rect">
            <a:avLst/>
          </a:prstGeom>
        </p:spPr>
        <p:txBody>
          <a:bodyPr wrap="square" lIns="0" tIns="0" rIns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smtClean="0">
                <a:ea typeface="굴림체" pitchFamily="49" charset="-127"/>
              </a:rPr>
              <a:t>제품기타출고</a:t>
            </a:r>
            <a:endParaRPr lang="en-US" altLang="ko-KR" sz="900" b="1">
              <a:ea typeface="굴림체" pitchFamily="49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997210" y="2824146"/>
            <a:ext cx="1275064" cy="192260"/>
          </a:xfrm>
          <a:prstGeom prst="roundRect">
            <a:avLst>
              <a:gd name="adj" fmla="val 44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   본사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996100" y="2831756"/>
            <a:ext cx="485343" cy="192260"/>
          </a:xfrm>
          <a:prstGeom prst="roundRect">
            <a:avLst>
              <a:gd name="adj" fmla="val 44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smtClean="0">
                <a:solidFill>
                  <a:srgbClr val="FF0000"/>
                </a:solidFill>
              </a:rPr>
              <a:t>*</a:t>
            </a:r>
            <a:r>
              <a:rPr lang="ko-KR" altLang="en-US" sz="700" smtClean="0">
                <a:solidFill>
                  <a:schemeClr val="tx1"/>
                </a:solidFill>
              </a:rPr>
              <a:t>사업단위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17" name="이등변 삼각형 16"/>
          <p:cNvSpPr/>
          <p:nvPr/>
        </p:nvSpPr>
        <p:spPr>
          <a:xfrm rot="10800000">
            <a:off x="3113645" y="2883598"/>
            <a:ext cx="73758" cy="78951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361828" y="2820781"/>
            <a:ext cx="1275064" cy="192260"/>
          </a:xfrm>
          <a:prstGeom prst="roundRect">
            <a:avLst>
              <a:gd name="adj" fmla="val 44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</a:rPr>
              <a:t>          2022-05-27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360718" y="2818636"/>
            <a:ext cx="485343" cy="192260"/>
          </a:xfrm>
          <a:prstGeom prst="roundRect">
            <a:avLst>
              <a:gd name="adj" fmla="val 44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smtClean="0">
                <a:solidFill>
                  <a:srgbClr val="FF0000"/>
                </a:solidFill>
              </a:rPr>
              <a:t>*</a:t>
            </a:r>
            <a:r>
              <a:rPr lang="ko-KR" altLang="en-US" sz="700" smtClean="0">
                <a:solidFill>
                  <a:schemeClr val="tx1"/>
                </a:solidFill>
              </a:rPr>
              <a:t>출고일</a:t>
            </a:r>
            <a:endParaRPr lang="ko-KR" altLang="en-US" sz="700">
              <a:solidFill>
                <a:schemeClr val="tx1"/>
              </a:solidFill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333" y="2854420"/>
            <a:ext cx="116487" cy="120691"/>
          </a:xfrm>
          <a:prstGeom prst="rect">
            <a:avLst/>
          </a:prstGeom>
        </p:spPr>
      </p:pic>
      <p:sp>
        <p:nvSpPr>
          <p:cNvPr id="43" name="모서리가 둥근 직사각형 42"/>
          <p:cNvSpPr/>
          <p:nvPr/>
        </p:nvSpPr>
        <p:spPr>
          <a:xfrm>
            <a:off x="3375249" y="3133405"/>
            <a:ext cx="1275064" cy="192260"/>
          </a:xfrm>
          <a:prstGeom prst="roundRect">
            <a:avLst>
              <a:gd name="adj" fmla="val 44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              에스앤에이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374139" y="3131260"/>
            <a:ext cx="485343" cy="192260"/>
          </a:xfrm>
          <a:prstGeom prst="roundRect">
            <a:avLst>
              <a:gd name="adj" fmla="val 44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smtClean="0">
                <a:solidFill>
                  <a:srgbClr val="FF0000"/>
                </a:solidFill>
              </a:rPr>
              <a:t>*</a:t>
            </a:r>
            <a:r>
              <a:rPr lang="ko-KR" altLang="en-US" sz="700" smtClean="0">
                <a:solidFill>
                  <a:schemeClr val="tx1"/>
                </a:solidFill>
              </a:rPr>
              <a:t>입고처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988767" y="3135294"/>
            <a:ext cx="1275064" cy="192260"/>
          </a:xfrm>
          <a:prstGeom prst="roundRect">
            <a:avLst>
              <a:gd name="adj" fmla="val 44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  </a:t>
            </a:r>
            <a:r>
              <a:rPr lang="ko-KR" altLang="en-US" sz="700" smtClean="0">
                <a:solidFill>
                  <a:schemeClr val="tx1"/>
                </a:solidFill>
              </a:rPr>
              <a:t>         제품창고</a:t>
            </a:r>
            <a:r>
              <a:rPr lang="en-US" altLang="ko-KR" sz="700" smtClean="0">
                <a:solidFill>
                  <a:schemeClr val="tx1"/>
                </a:solidFill>
              </a:rPr>
              <a:t>(2</a:t>
            </a:r>
            <a:r>
              <a:rPr lang="ko-KR" altLang="en-US" sz="700" smtClean="0">
                <a:solidFill>
                  <a:schemeClr val="tx1"/>
                </a:solidFill>
              </a:rPr>
              <a:t>층</a:t>
            </a:r>
            <a:r>
              <a:rPr lang="en-US" altLang="ko-KR" sz="700" smtClean="0">
                <a:solidFill>
                  <a:schemeClr val="tx1"/>
                </a:solidFill>
              </a:rPr>
              <a:t>)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987657" y="3133149"/>
            <a:ext cx="485343" cy="192260"/>
          </a:xfrm>
          <a:prstGeom prst="roundRect">
            <a:avLst>
              <a:gd name="adj" fmla="val 44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smtClean="0">
                <a:solidFill>
                  <a:srgbClr val="FF0000"/>
                </a:solidFill>
              </a:rPr>
              <a:t>*</a:t>
            </a:r>
            <a:r>
              <a:rPr lang="ko-KR" altLang="en-US" sz="700" smtClean="0">
                <a:solidFill>
                  <a:schemeClr val="tx1"/>
                </a:solidFill>
              </a:rPr>
              <a:t>출고창고</a:t>
            </a:r>
            <a:endParaRPr lang="ko-KR" altLang="en-US" sz="70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987657" y="2517316"/>
            <a:ext cx="2670601" cy="192263"/>
            <a:chOff x="1979712" y="3103522"/>
            <a:chExt cx="2670601" cy="192263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1979712" y="3103522"/>
              <a:ext cx="2670601" cy="192260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/>
                  </a:solidFill>
                </a:rPr>
                <a:t>                    </a:t>
              </a:r>
              <a:r>
                <a:rPr lang="en-US" altLang="ko-KR" sz="900" smtClean="0">
                  <a:solidFill>
                    <a:schemeClr val="tx1"/>
                  </a:solidFill>
                </a:rPr>
                <a:t>202205020008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1983070" y="3110120"/>
              <a:ext cx="1016542" cy="185665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mtClean="0">
                  <a:solidFill>
                    <a:srgbClr val="FF0000"/>
                  </a:solidFill>
                </a:rPr>
                <a:t>*</a:t>
              </a:r>
              <a:r>
                <a:rPr lang="ko-KR" altLang="en-US" sz="800" smtClean="0">
                  <a:solidFill>
                    <a:schemeClr val="tx1"/>
                  </a:solidFill>
                </a:rPr>
                <a:t>요청번호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1996100" y="3760830"/>
            <a:ext cx="2654213" cy="2382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화살표 연결선 98"/>
          <p:cNvCxnSpPr>
            <a:stCxn id="66" idx="3"/>
            <a:endCxn id="52" idx="1"/>
          </p:cNvCxnSpPr>
          <p:nvPr/>
        </p:nvCxnSpPr>
        <p:spPr>
          <a:xfrm>
            <a:off x="1702891" y="2460376"/>
            <a:ext cx="288124" cy="15637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2275488" y="6251636"/>
            <a:ext cx="2095435" cy="22896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저  장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393025" y="3597733"/>
            <a:ext cx="3076834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ea typeface="굴림체" pitchFamily="49" charset="-127"/>
              </a:rPr>
              <a:t>K-System </a:t>
            </a:r>
            <a:r>
              <a:rPr lang="ko-KR" altLang="en-US" sz="1400" b="1" smtClean="0">
                <a:ea typeface="굴림체" pitchFamily="49" charset="-127"/>
              </a:rPr>
              <a:t>제품 기타 출고 입력</a:t>
            </a:r>
            <a:endParaRPr lang="en-US" altLang="ko-KR" sz="1400" b="1">
              <a:ea typeface="굴림체" pitchFamily="49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4982547" y="4464979"/>
            <a:ext cx="394703" cy="17998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smtClean="0">
                <a:ea typeface="굴림체" pitchFamily="49" charset="-127"/>
              </a:rPr>
              <a:t>품번</a:t>
            </a:r>
            <a:endParaRPr lang="en-US" altLang="ko-KR" sz="900" b="1">
              <a:ea typeface="굴림체" pitchFamily="49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4974723" y="5145118"/>
            <a:ext cx="394703" cy="17998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smtClean="0">
                <a:ea typeface="굴림체" pitchFamily="49" charset="-127"/>
              </a:rPr>
              <a:t>출고량</a:t>
            </a:r>
            <a:endParaRPr lang="en-US" altLang="ko-KR" sz="900" b="1">
              <a:ea typeface="굴림체" pitchFamily="49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024940" y="5646741"/>
            <a:ext cx="33574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ko-KR" altLang="en-US" sz="900" b="1" smtClean="0">
                <a:ea typeface="굴림체" pitchFamily="49" charset="-127"/>
              </a:rPr>
              <a:t>단위</a:t>
            </a:r>
            <a:endParaRPr lang="en-US" altLang="ko-KR" sz="900" b="1">
              <a:ea typeface="굴림체" pitchFamily="49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022902" y="6085437"/>
            <a:ext cx="337821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ko-KR" altLang="en-US" sz="900" b="1" smtClean="0">
                <a:ea typeface="굴림체" pitchFamily="49" charset="-127"/>
              </a:rPr>
              <a:t>규격</a:t>
            </a:r>
            <a:endParaRPr lang="en-US" altLang="ko-KR" sz="900" b="1">
              <a:ea typeface="굴림체" pitchFamily="49" charset="-127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251520" y="600368"/>
            <a:ext cx="439879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ea typeface="굴림체" pitchFamily="49" charset="-127"/>
              </a:rPr>
              <a:t>1-6. </a:t>
            </a:r>
            <a:r>
              <a:rPr lang="ko-KR" altLang="en-US" b="1" smtClean="0">
                <a:ea typeface="굴림체" pitchFamily="49" charset="-127"/>
              </a:rPr>
              <a:t>화면 스캐치</a:t>
            </a:r>
            <a:endParaRPr lang="en-US" altLang="ko-KR" b="1">
              <a:ea typeface="굴림체" pitchFamily="49" charset="-127"/>
            </a:endParaRPr>
          </a:p>
        </p:txBody>
      </p:sp>
      <p:sp>
        <p:nvSpPr>
          <p:cNvPr id="55" name="이등변 삼각형 54"/>
          <p:cNvSpPr/>
          <p:nvPr/>
        </p:nvSpPr>
        <p:spPr>
          <a:xfrm rot="10800000">
            <a:off x="4508181" y="3196276"/>
            <a:ext cx="73758" cy="78951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/>
          <p:cNvSpPr/>
          <p:nvPr/>
        </p:nvSpPr>
        <p:spPr>
          <a:xfrm rot="10800000">
            <a:off x="3111745" y="3196385"/>
            <a:ext cx="73758" cy="78951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04693"/>
              </p:ext>
            </p:extLst>
          </p:nvPr>
        </p:nvGraphicFramePr>
        <p:xfrm>
          <a:off x="5363949" y="797189"/>
          <a:ext cx="331459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652">
                  <a:extLst>
                    <a:ext uri="{9D8B030D-6E8A-4147-A177-3AD203B41FA5}">
                      <a16:colId xmlns:a16="http://schemas.microsoft.com/office/drawing/2014/main" val="579874872"/>
                    </a:ext>
                  </a:extLst>
                </a:gridCol>
                <a:gridCol w="1091739">
                  <a:extLst>
                    <a:ext uri="{9D8B030D-6E8A-4147-A177-3AD203B41FA5}">
                      <a16:colId xmlns:a16="http://schemas.microsoft.com/office/drawing/2014/main" val="2765375125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982239813"/>
                    </a:ext>
                  </a:extLst>
                </a:gridCol>
              </a:tblGrid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NO.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컬럼명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예시 데이터</a:t>
                      </a:r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38368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rgbClr val="FF0000"/>
                          </a:solidFill>
                        </a:rPr>
                        <a:t>품명</a:t>
                      </a:r>
                      <a:endParaRPr lang="en-US" altLang="ko-KR" sz="90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BIELLA STRETCH-6A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551528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품번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22SAZ106PA06AT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3801410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규격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PE/48,WO/48,PU/4 L/30XL/85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420501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rgbClr val="FF0000"/>
                          </a:solidFill>
                        </a:rPr>
                        <a:t>단위</a:t>
                      </a:r>
                      <a:endParaRPr lang="ko-KR" altLang="en-US" sz="9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YD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704745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5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rgbClr val="FF0000"/>
                          </a:solidFill>
                        </a:rPr>
                        <a:t>요청수량</a:t>
                      </a:r>
                      <a:endParaRPr lang="ko-KR" altLang="en-US" sz="9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4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612708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rgbClr val="FF0000"/>
                          </a:solidFill>
                        </a:rPr>
                        <a:t>기타출고구분</a:t>
                      </a:r>
                      <a:endParaRPr lang="ko-KR" altLang="en-US" sz="9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18.</a:t>
                      </a:r>
                      <a:r>
                        <a:rPr lang="ko-KR" altLang="en-US" sz="900" smtClean="0"/>
                        <a:t>헹거작업용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551861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7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기준단위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YD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091299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8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기준단위 수량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4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707568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Lot</a:t>
                      </a:r>
                      <a:r>
                        <a:rPr lang="en-US" altLang="ko-KR" sz="900" baseline="0" smtClean="0"/>
                        <a:t> No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3665291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특이사항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224302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0240986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11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브랜드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644976"/>
                  </a:ext>
                </a:extLst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5385682" y="396755"/>
            <a:ext cx="3084177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ea typeface="굴림체" pitchFamily="49" charset="-127"/>
              </a:rPr>
              <a:t>K-System </a:t>
            </a:r>
            <a:r>
              <a:rPr lang="ko-KR" altLang="en-US" sz="1400" b="1" smtClean="0">
                <a:ea typeface="굴림체" pitchFamily="49" charset="-127"/>
              </a:rPr>
              <a:t>제품 기타 출고 요청 입력</a:t>
            </a:r>
            <a:endParaRPr lang="en-US" altLang="ko-KR" sz="1400" b="1">
              <a:ea typeface="굴림체" pitchFamily="49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908588" y="432762"/>
            <a:ext cx="387633" cy="325116"/>
          </a:xfrm>
          <a:prstGeom prst="rect">
            <a:avLst/>
          </a:prstGeom>
          <a:noFill/>
          <a:ln>
            <a:solidFill>
              <a:srgbClr val="B9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b="1" smtClean="0">
                <a:solidFill>
                  <a:srgbClr val="FF0000"/>
                </a:solidFill>
              </a:rPr>
              <a:t>PDA</a:t>
            </a:r>
          </a:p>
          <a:p>
            <a:pPr algn="ctr"/>
            <a:r>
              <a:rPr lang="ko-KR" altLang="en-US" sz="1000" b="1" smtClean="0">
                <a:solidFill>
                  <a:srgbClr val="FF0000"/>
                </a:solidFill>
              </a:rPr>
              <a:t>컬럼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63" name="아래쪽 화살표 62"/>
          <p:cNvSpPr/>
          <p:nvPr/>
        </p:nvSpPr>
        <p:spPr>
          <a:xfrm>
            <a:off x="4983470" y="749989"/>
            <a:ext cx="238083" cy="20245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969246" y="1963768"/>
            <a:ext cx="394703" cy="17998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smtClean="0">
                <a:ea typeface="굴림체" pitchFamily="49" charset="-127"/>
              </a:rPr>
              <a:t>의뢰량</a:t>
            </a:r>
            <a:endParaRPr lang="en-US" altLang="ko-KR" sz="900" b="1">
              <a:ea typeface="굴림체" pitchFamily="49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850165" y="5410986"/>
            <a:ext cx="522795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ko-KR" altLang="en-US" sz="900" b="1" smtClean="0">
                <a:ea typeface="굴림체" pitchFamily="49" charset="-127"/>
              </a:rPr>
              <a:t>출고구분</a:t>
            </a:r>
            <a:endParaRPr lang="en-US" altLang="ko-KR" sz="900" b="1">
              <a:ea typeface="굴림체" pitchFamily="49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39577" y="2629945"/>
            <a:ext cx="1563315" cy="222991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수정 가능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41670" y="2052876"/>
            <a:ext cx="1561221" cy="223996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rgbClr val="FF0000"/>
                </a:solidFill>
              </a:rPr>
              <a:t>*</a:t>
            </a:r>
            <a:r>
              <a:rPr lang="en-US" altLang="ko-KR" sz="1100" b="1" smtClean="0">
                <a:solidFill>
                  <a:schemeClr val="tx1"/>
                </a:solidFill>
              </a:rPr>
              <a:t> : </a:t>
            </a:r>
            <a:r>
              <a:rPr lang="ko-KR" altLang="en-US" sz="1100" b="1" smtClean="0">
                <a:solidFill>
                  <a:schemeClr val="tx1"/>
                </a:solidFill>
              </a:rPr>
              <a:t>필수 입력 부분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39576" y="2348880"/>
            <a:ext cx="1563315" cy="222991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mtClean="0">
                <a:solidFill>
                  <a:schemeClr val="tx1"/>
                </a:solidFill>
              </a:rPr>
              <a:t>PDA </a:t>
            </a:r>
            <a:r>
              <a:rPr lang="ko-KR" altLang="en-US" sz="1100" b="1" smtClean="0">
                <a:solidFill>
                  <a:schemeClr val="tx1"/>
                </a:solidFill>
              </a:rPr>
              <a:t>스캔 영역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/>
          <p:cNvCxnSpPr>
            <a:stCxn id="57" idx="3"/>
            <a:endCxn id="16" idx="1"/>
          </p:cNvCxnSpPr>
          <p:nvPr/>
        </p:nvCxnSpPr>
        <p:spPr>
          <a:xfrm>
            <a:off x="1702892" y="2741441"/>
            <a:ext cx="293208" cy="18644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7" idx="3"/>
            <a:endCxn id="48" idx="1"/>
          </p:cNvCxnSpPr>
          <p:nvPr/>
        </p:nvCxnSpPr>
        <p:spPr>
          <a:xfrm>
            <a:off x="1702892" y="2741441"/>
            <a:ext cx="284765" cy="48783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7" idx="3"/>
            <a:endCxn id="37" idx="1"/>
          </p:cNvCxnSpPr>
          <p:nvPr/>
        </p:nvCxnSpPr>
        <p:spPr>
          <a:xfrm>
            <a:off x="1702892" y="2741441"/>
            <a:ext cx="1657826" cy="17332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57" idx="3"/>
            <a:endCxn id="44" idx="1"/>
          </p:cNvCxnSpPr>
          <p:nvPr/>
        </p:nvCxnSpPr>
        <p:spPr>
          <a:xfrm>
            <a:off x="1702892" y="2741441"/>
            <a:ext cx="1671247" cy="48594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138466" y="3350621"/>
            <a:ext cx="1564425" cy="38864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화면 초기 상태로</a:t>
            </a:r>
            <a:endParaRPr lang="en-US" altLang="ko-KR" sz="1100" b="1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smtClean="0">
                <a:solidFill>
                  <a:schemeClr val="tx1"/>
                </a:solidFill>
              </a:rPr>
              <a:t>(Reload)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54" idx="3"/>
            <a:endCxn id="59" idx="1"/>
          </p:cNvCxnSpPr>
          <p:nvPr/>
        </p:nvCxnSpPr>
        <p:spPr>
          <a:xfrm flipV="1">
            <a:off x="1702891" y="3534660"/>
            <a:ext cx="586093" cy="1028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70"/>
          <p:cNvSpPr/>
          <p:nvPr/>
        </p:nvSpPr>
        <p:spPr>
          <a:xfrm>
            <a:off x="138466" y="3811277"/>
            <a:ext cx="1564425" cy="265795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선택된 행 일괄 삭제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879731"/>
              </p:ext>
            </p:extLst>
          </p:nvPr>
        </p:nvGraphicFramePr>
        <p:xfrm>
          <a:off x="2055487" y="3819044"/>
          <a:ext cx="2551825" cy="618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06">
                  <a:extLst>
                    <a:ext uri="{9D8B030D-6E8A-4147-A177-3AD203B41FA5}">
                      <a16:colId xmlns:a16="http://schemas.microsoft.com/office/drawing/2014/main" val="274560786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14956495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38351991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3056631"/>
                    </a:ext>
                  </a:extLst>
                </a:gridCol>
                <a:gridCol w="537927">
                  <a:extLst>
                    <a:ext uri="{9D8B030D-6E8A-4147-A177-3AD203B41FA5}">
                      <a16:colId xmlns:a16="http://schemas.microsoft.com/office/drawing/2014/main" val="1221103773"/>
                    </a:ext>
                  </a:extLst>
                </a:gridCol>
              </a:tblGrid>
              <a:tr h="30903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행번호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품번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규격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단위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294819"/>
                  </a:ext>
                </a:extLst>
              </a:tr>
              <a:tr h="3090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출고구분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의뢰량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출고량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713848"/>
                  </a:ext>
                </a:extLst>
              </a:tr>
            </a:tbl>
          </a:graphicData>
        </a:graphic>
      </p:graphicFrame>
      <p:cxnSp>
        <p:nvCxnSpPr>
          <p:cNvPr id="72" name="직선 화살표 연결선 71"/>
          <p:cNvCxnSpPr>
            <a:stCxn id="71" idx="3"/>
            <a:endCxn id="61" idx="1"/>
          </p:cNvCxnSpPr>
          <p:nvPr/>
        </p:nvCxnSpPr>
        <p:spPr>
          <a:xfrm flipV="1">
            <a:off x="1702891" y="3534660"/>
            <a:ext cx="1810229" cy="40951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138466" y="6091948"/>
            <a:ext cx="1564425" cy="38864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저장 후 리스트 영역만 비우기 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/>
          <p:cNvCxnSpPr>
            <a:stCxn id="74" idx="3"/>
          </p:cNvCxnSpPr>
          <p:nvPr/>
        </p:nvCxnSpPr>
        <p:spPr>
          <a:xfrm>
            <a:off x="1702891" y="6286272"/>
            <a:ext cx="572597" cy="7984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74" idx="3"/>
          </p:cNvCxnSpPr>
          <p:nvPr/>
        </p:nvCxnSpPr>
        <p:spPr>
          <a:xfrm flipV="1">
            <a:off x="1702891" y="5266373"/>
            <a:ext cx="390624" cy="101989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78"/>
          <p:cNvSpPr/>
          <p:nvPr/>
        </p:nvSpPr>
        <p:spPr>
          <a:xfrm>
            <a:off x="2093515" y="4483259"/>
            <a:ext cx="2468232" cy="1566228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231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모서리가 둥근 직사각형 58"/>
          <p:cNvSpPr/>
          <p:nvPr/>
        </p:nvSpPr>
        <p:spPr>
          <a:xfrm>
            <a:off x="2288984" y="3420180"/>
            <a:ext cx="958429" cy="22896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초기화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513120" y="3420180"/>
            <a:ext cx="958429" cy="22896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선택 행 삭제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graphicFrame>
        <p:nvGraphicFramePr>
          <p:cNvPr id="117" name="표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397860"/>
              </p:ext>
            </p:extLst>
          </p:nvPr>
        </p:nvGraphicFramePr>
        <p:xfrm>
          <a:off x="5380289" y="3998168"/>
          <a:ext cx="331459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652">
                  <a:extLst>
                    <a:ext uri="{9D8B030D-6E8A-4147-A177-3AD203B41FA5}">
                      <a16:colId xmlns:a16="http://schemas.microsoft.com/office/drawing/2014/main" val="579874872"/>
                    </a:ext>
                  </a:extLst>
                </a:gridCol>
                <a:gridCol w="1091739">
                  <a:extLst>
                    <a:ext uri="{9D8B030D-6E8A-4147-A177-3AD203B41FA5}">
                      <a16:colId xmlns:a16="http://schemas.microsoft.com/office/drawing/2014/main" val="2765375125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982239813"/>
                    </a:ext>
                  </a:extLst>
                </a:gridCol>
              </a:tblGrid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NO.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컬럼명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예시 데이터</a:t>
                      </a:r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38368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rgbClr val="FF0000"/>
                          </a:solidFill>
                        </a:rPr>
                        <a:t>품명</a:t>
                      </a:r>
                      <a:endParaRPr lang="en-US" altLang="ko-KR" sz="90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52 TROPICAL(</a:t>
                      </a:r>
                      <a:r>
                        <a:rPr lang="ko-KR" altLang="en-US" sz="900" smtClean="0"/>
                        <a:t>후염</a:t>
                      </a:r>
                      <a:r>
                        <a:rPr lang="en-US" altLang="ko-KR" sz="900" smtClean="0"/>
                        <a:t>)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551528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품번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22SWU650PA02NN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3801410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규격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PE/50,WO/50 2/52X2/52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420501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rgbClr val="FF0000"/>
                          </a:solidFill>
                        </a:rPr>
                        <a:t>단위</a:t>
                      </a:r>
                      <a:endParaRPr lang="ko-KR" altLang="en-US" sz="9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YD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704745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5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1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612708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rgbClr val="FF0000"/>
                          </a:solidFill>
                        </a:rPr>
                        <a:t>기타출고구분</a:t>
                      </a:r>
                      <a:endParaRPr lang="ko-KR" altLang="en-US" sz="9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01.AD </a:t>
                      </a:r>
                      <a:r>
                        <a:rPr lang="ko-KR" altLang="en-US" sz="900" smtClean="0"/>
                        <a:t>출고 </a:t>
                      </a:r>
                      <a:r>
                        <a:rPr lang="en-US" altLang="ko-KR" sz="900" smtClean="0"/>
                        <a:t>(Confirm</a:t>
                      </a:r>
                      <a:r>
                        <a:rPr lang="ko-KR" altLang="en-US" sz="900" smtClean="0"/>
                        <a:t>용</a:t>
                      </a:r>
                      <a:r>
                        <a:rPr lang="en-US" altLang="ko-KR" sz="900" smtClean="0"/>
                        <a:t>)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551861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7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기준단위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YD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091299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8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기준단위 수량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1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707568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특이사항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미작반 성적서용도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3665291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Lot No.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0240986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11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브랜드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COMGEN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644976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107504" y="113657"/>
            <a:ext cx="6201565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PDA 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및 개발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07704" y="2060848"/>
            <a:ext cx="2808312" cy="4534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84570" y="1088335"/>
            <a:ext cx="2115221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ea typeface="굴림체" pitchFamily="49" charset="-127"/>
              </a:rPr>
              <a:t>5</a:t>
            </a:r>
            <a:r>
              <a:rPr lang="en-US" altLang="ko-KR" sz="1400" b="1" smtClean="0">
                <a:ea typeface="굴림체" pitchFamily="49" charset="-127"/>
              </a:rPr>
              <a:t>) PDA </a:t>
            </a:r>
            <a:r>
              <a:rPr lang="ko-KR" altLang="en-US" sz="1400" b="1" smtClean="0">
                <a:ea typeface="굴림체" pitchFamily="49" charset="-127"/>
              </a:rPr>
              <a:t>자재 기타 출고</a:t>
            </a:r>
            <a:endParaRPr lang="en-US" altLang="ko-KR" sz="1400" b="1">
              <a:ea typeface="굴림체" pitchFamily="49" charset="-127"/>
            </a:endParaRPr>
          </a:p>
        </p:txBody>
      </p:sp>
      <p:sp>
        <p:nvSpPr>
          <p:cNvPr id="14" name="이등변 삼각형 13"/>
          <p:cNvSpPr/>
          <p:nvPr/>
        </p:nvSpPr>
        <p:spPr>
          <a:xfrm rot="16200000">
            <a:off x="1998190" y="2161457"/>
            <a:ext cx="190650" cy="10191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143176" y="2112760"/>
            <a:ext cx="846388" cy="226152"/>
          </a:xfrm>
          <a:prstGeom prst="rect">
            <a:avLst/>
          </a:prstGeom>
        </p:spPr>
        <p:txBody>
          <a:bodyPr wrap="square" lIns="0" tIns="0" rIns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smtClean="0">
                <a:ea typeface="굴림체" pitchFamily="49" charset="-127"/>
              </a:rPr>
              <a:t>자재기타출고</a:t>
            </a:r>
            <a:endParaRPr lang="en-US" altLang="ko-KR" sz="900" b="1">
              <a:ea typeface="굴림체" pitchFamily="49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997210" y="2815876"/>
            <a:ext cx="1275064" cy="192260"/>
          </a:xfrm>
          <a:prstGeom prst="roundRect">
            <a:avLst>
              <a:gd name="adj" fmla="val 44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   본사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996100" y="2823486"/>
            <a:ext cx="485343" cy="192260"/>
          </a:xfrm>
          <a:prstGeom prst="roundRect">
            <a:avLst>
              <a:gd name="adj" fmla="val 44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smtClean="0">
                <a:solidFill>
                  <a:srgbClr val="FF0000"/>
                </a:solidFill>
              </a:rPr>
              <a:t>*</a:t>
            </a:r>
            <a:r>
              <a:rPr lang="ko-KR" altLang="en-US" sz="700" smtClean="0">
                <a:solidFill>
                  <a:schemeClr val="tx1"/>
                </a:solidFill>
              </a:rPr>
              <a:t>사업단위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17" name="이등변 삼각형 16"/>
          <p:cNvSpPr/>
          <p:nvPr/>
        </p:nvSpPr>
        <p:spPr>
          <a:xfrm rot="10800000">
            <a:off x="3113645" y="2875328"/>
            <a:ext cx="73758" cy="78951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361828" y="2812511"/>
            <a:ext cx="1275064" cy="192260"/>
          </a:xfrm>
          <a:prstGeom prst="roundRect">
            <a:avLst>
              <a:gd name="adj" fmla="val 44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</a:rPr>
              <a:t>          2022-05-27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360718" y="2810366"/>
            <a:ext cx="485343" cy="192260"/>
          </a:xfrm>
          <a:prstGeom prst="roundRect">
            <a:avLst>
              <a:gd name="adj" fmla="val 44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smtClean="0">
                <a:solidFill>
                  <a:srgbClr val="FF0000"/>
                </a:solidFill>
              </a:rPr>
              <a:t>*</a:t>
            </a:r>
            <a:r>
              <a:rPr lang="ko-KR" altLang="en-US" sz="700" smtClean="0">
                <a:solidFill>
                  <a:schemeClr val="tx1"/>
                </a:solidFill>
              </a:rPr>
              <a:t>출고일</a:t>
            </a:r>
            <a:endParaRPr lang="ko-KR" altLang="en-US" sz="700">
              <a:solidFill>
                <a:schemeClr val="tx1"/>
              </a:solidFill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333" y="2846150"/>
            <a:ext cx="116487" cy="120691"/>
          </a:xfrm>
          <a:prstGeom prst="rect">
            <a:avLst/>
          </a:prstGeom>
        </p:spPr>
      </p:pic>
      <p:sp>
        <p:nvSpPr>
          <p:cNvPr id="43" name="모서리가 둥근 직사각형 42"/>
          <p:cNvSpPr/>
          <p:nvPr/>
        </p:nvSpPr>
        <p:spPr>
          <a:xfrm>
            <a:off x="3375249" y="3125135"/>
            <a:ext cx="1275064" cy="192260"/>
          </a:xfrm>
          <a:prstGeom prst="roundRect">
            <a:avLst>
              <a:gd name="adj" fmla="val 44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              에스앤에이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374139" y="3122990"/>
            <a:ext cx="485343" cy="192260"/>
          </a:xfrm>
          <a:prstGeom prst="roundRect">
            <a:avLst>
              <a:gd name="adj" fmla="val 44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smtClean="0">
                <a:solidFill>
                  <a:srgbClr val="FF0000"/>
                </a:solidFill>
              </a:rPr>
              <a:t>*</a:t>
            </a:r>
            <a:r>
              <a:rPr lang="ko-KR" altLang="en-US" sz="700" smtClean="0">
                <a:solidFill>
                  <a:schemeClr val="tx1"/>
                </a:solidFill>
              </a:rPr>
              <a:t>입고처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988767" y="3127024"/>
            <a:ext cx="1275064" cy="192260"/>
          </a:xfrm>
          <a:prstGeom prst="roundRect">
            <a:avLst>
              <a:gd name="adj" fmla="val 44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  </a:t>
            </a:r>
            <a:r>
              <a:rPr lang="ko-KR" altLang="en-US" sz="700" smtClean="0">
                <a:solidFill>
                  <a:schemeClr val="tx1"/>
                </a:solidFill>
              </a:rPr>
              <a:t>         제품창고</a:t>
            </a:r>
            <a:r>
              <a:rPr lang="en-US" altLang="ko-KR" sz="700" smtClean="0">
                <a:solidFill>
                  <a:schemeClr val="tx1"/>
                </a:solidFill>
              </a:rPr>
              <a:t>(2</a:t>
            </a:r>
            <a:r>
              <a:rPr lang="ko-KR" altLang="en-US" sz="700" smtClean="0">
                <a:solidFill>
                  <a:schemeClr val="tx1"/>
                </a:solidFill>
              </a:rPr>
              <a:t>층</a:t>
            </a:r>
            <a:r>
              <a:rPr lang="en-US" altLang="ko-KR" sz="700" smtClean="0">
                <a:solidFill>
                  <a:schemeClr val="tx1"/>
                </a:solidFill>
              </a:rPr>
              <a:t>)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987657" y="3124879"/>
            <a:ext cx="485343" cy="192260"/>
          </a:xfrm>
          <a:prstGeom prst="roundRect">
            <a:avLst>
              <a:gd name="adj" fmla="val 44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smtClean="0">
                <a:solidFill>
                  <a:srgbClr val="FF0000"/>
                </a:solidFill>
              </a:rPr>
              <a:t>*</a:t>
            </a:r>
            <a:r>
              <a:rPr lang="ko-KR" altLang="en-US" sz="700" smtClean="0">
                <a:solidFill>
                  <a:schemeClr val="tx1"/>
                </a:solidFill>
              </a:rPr>
              <a:t>출고창고</a:t>
            </a:r>
            <a:endParaRPr lang="ko-KR" altLang="en-US" sz="70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987657" y="2509803"/>
            <a:ext cx="2670601" cy="192263"/>
            <a:chOff x="1979712" y="3103522"/>
            <a:chExt cx="2670601" cy="192263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1979712" y="3103522"/>
              <a:ext cx="2670601" cy="192260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/>
                  </a:solidFill>
                </a:rPr>
                <a:t>                    </a:t>
              </a:r>
              <a:r>
                <a:rPr lang="en-US" altLang="ko-KR" sz="900" smtClean="0">
                  <a:solidFill>
                    <a:schemeClr val="tx1"/>
                  </a:solidFill>
                </a:rPr>
                <a:t>202205020008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1983070" y="3110120"/>
              <a:ext cx="1016542" cy="185665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mtClean="0">
                  <a:solidFill>
                    <a:srgbClr val="FF0000"/>
                  </a:solidFill>
                </a:rPr>
                <a:t>*</a:t>
              </a:r>
              <a:r>
                <a:rPr lang="ko-KR" altLang="en-US" sz="800" smtClean="0">
                  <a:solidFill>
                    <a:schemeClr val="tx1"/>
                  </a:solidFill>
                </a:rPr>
                <a:t>요청번호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1996100" y="3760830"/>
            <a:ext cx="2654213" cy="2382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275488" y="6251636"/>
            <a:ext cx="2095435" cy="22896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저  장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402022" y="3597733"/>
            <a:ext cx="3130418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ea typeface="굴림체" pitchFamily="49" charset="-127"/>
              </a:rPr>
              <a:t>K-System </a:t>
            </a:r>
            <a:r>
              <a:rPr lang="ko-KR" altLang="en-US" sz="1400" b="1" smtClean="0">
                <a:ea typeface="굴림체" pitchFamily="49" charset="-127"/>
              </a:rPr>
              <a:t>자재 기타 출고 입력</a:t>
            </a:r>
            <a:endParaRPr lang="en-US" altLang="ko-KR" sz="1400" b="1">
              <a:ea typeface="굴림체" pitchFamily="49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5054076" y="4464979"/>
            <a:ext cx="326201" cy="17998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smtClean="0">
                <a:ea typeface="굴림체" pitchFamily="49" charset="-127"/>
              </a:rPr>
              <a:t>품번</a:t>
            </a:r>
            <a:endParaRPr lang="en-US" altLang="ko-KR" sz="900" b="1">
              <a:ea typeface="굴림체" pitchFamily="49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4974293" y="5145118"/>
            <a:ext cx="394703" cy="17998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smtClean="0">
                <a:ea typeface="굴림체" pitchFamily="49" charset="-127"/>
              </a:rPr>
              <a:t>출고량</a:t>
            </a:r>
            <a:endParaRPr lang="en-US" altLang="ko-KR" sz="900" b="1">
              <a:ea typeface="굴림체" pitchFamily="49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064889" y="5646741"/>
            <a:ext cx="305218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ko-KR" altLang="en-US" sz="900" b="1" smtClean="0">
                <a:ea typeface="굴림체" pitchFamily="49" charset="-127"/>
              </a:rPr>
              <a:t>단위</a:t>
            </a:r>
            <a:endParaRPr lang="en-US" altLang="ko-KR" sz="900" b="1">
              <a:ea typeface="굴림체" pitchFamily="49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056978" y="6085437"/>
            <a:ext cx="30711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ko-KR" altLang="en-US" sz="900" b="1" smtClean="0">
                <a:ea typeface="굴림체" pitchFamily="49" charset="-127"/>
              </a:rPr>
              <a:t>규격</a:t>
            </a:r>
            <a:endParaRPr lang="en-US" altLang="ko-KR" sz="900" b="1">
              <a:ea typeface="굴림체" pitchFamily="49" charset="-127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251520" y="600368"/>
            <a:ext cx="439879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ea typeface="굴림체" pitchFamily="49" charset="-127"/>
              </a:rPr>
              <a:t>1-6. </a:t>
            </a:r>
            <a:r>
              <a:rPr lang="ko-KR" altLang="en-US" b="1" smtClean="0">
                <a:ea typeface="굴림체" pitchFamily="49" charset="-127"/>
              </a:rPr>
              <a:t>화면 스캐치</a:t>
            </a:r>
            <a:endParaRPr lang="en-US" altLang="ko-KR" b="1">
              <a:ea typeface="굴림체" pitchFamily="49" charset="-127"/>
            </a:endParaRPr>
          </a:p>
        </p:txBody>
      </p:sp>
      <p:sp>
        <p:nvSpPr>
          <p:cNvPr id="55" name="이등변 삼각형 54"/>
          <p:cNvSpPr/>
          <p:nvPr/>
        </p:nvSpPr>
        <p:spPr>
          <a:xfrm rot="10800000">
            <a:off x="4508181" y="3188006"/>
            <a:ext cx="73758" cy="78951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/>
          <p:cNvSpPr/>
          <p:nvPr/>
        </p:nvSpPr>
        <p:spPr>
          <a:xfrm rot="10800000">
            <a:off x="3111745" y="3188115"/>
            <a:ext cx="73758" cy="78951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495853"/>
              </p:ext>
            </p:extLst>
          </p:nvPr>
        </p:nvGraphicFramePr>
        <p:xfrm>
          <a:off x="5372946" y="797189"/>
          <a:ext cx="331459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652">
                  <a:extLst>
                    <a:ext uri="{9D8B030D-6E8A-4147-A177-3AD203B41FA5}">
                      <a16:colId xmlns:a16="http://schemas.microsoft.com/office/drawing/2014/main" val="579874872"/>
                    </a:ext>
                  </a:extLst>
                </a:gridCol>
                <a:gridCol w="1091739">
                  <a:extLst>
                    <a:ext uri="{9D8B030D-6E8A-4147-A177-3AD203B41FA5}">
                      <a16:colId xmlns:a16="http://schemas.microsoft.com/office/drawing/2014/main" val="2765375125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982239813"/>
                    </a:ext>
                  </a:extLst>
                </a:gridCol>
              </a:tblGrid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NO.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컬럼명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예시 데이터</a:t>
                      </a:r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38368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rgbClr val="FF0000"/>
                          </a:solidFill>
                        </a:rPr>
                        <a:t>품명</a:t>
                      </a:r>
                      <a:endParaRPr lang="en-US" altLang="ko-KR" sz="90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BIELLA STRETCH-6A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551528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품번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22SAZ106PA06AT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3801410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규격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PE/48,WO/48,PU/4 L/30XL/85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420501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rgbClr val="FF0000"/>
                          </a:solidFill>
                        </a:rPr>
                        <a:t>단위</a:t>
                      </a:r>
                      <a:endParaRPr lang="ko-KR" altLang="en-US" sz="9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YD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704745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5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rgbClr val="FF0000"/>
                          </a:solidFill>
                        </a:rPr>
                        <a:t>요청수량</a:t>
                      </a:r>
                      <a:endParaRPr lang="ko-KR" altLang="en-US" sz="9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4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612708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rgbClr val="FF0000"/>
                          </a:solidFill>
                        </a:rPr>
                        <a:t>기타출고구분</a:t>
                      </a:r>
                      <a:endParaRPr lang="ko-KR" altLang="en-US" sz="9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18.</a:t>
                      </a:r>
                      <a:r>
                        <a:rPr lang="ko-KR" altLang="en-US" sz="900" smtClean="0"/>
                        <a:t>헹거작업용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551861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7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기준단위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YD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091299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8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기준단위 수량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4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707568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Lot</a:t>
                      </a:r>
                      <a:r>
                        <a:rPr lang="en-US" altLang="ko-KR" sz="900" baseline="0" smtClean="0"/>
                        <a:t> No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3665291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특이사항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224302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0240986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11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브랜드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644976"/>
                  </a:ext>
                </a:extLst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5394679" y="396754"/>
            <a:ext cx="3137761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ea typeface="굴림체" pitchFamily="49" charset="-127"/>
              </a:rPr>
              <a:t>K-System </a:t>
            </a:r>
            <a:r>
              <a:rPr lang="ko-KR" altLang="en-US" sz="1400" b="1" smtClean="0">
                <a:ea typeface="굴림체" pitchFamily="49" charset="-127"/>
              </a:rPr>
              <a:t>자재 기타 출고 요청 입력</a:t>
            </a:r>
            <a:endParaRPr lang="en-US" altLang="ko-KR" sz="1400" b="1">
              <a:ea typeface="굴림체" pitchFamily="49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917585" y="442189"/>
            <a:ext cx="387633" cy="325116"/>
          </a:xfrm>
          <a:prstGeom prst="rect">
            <a:avLst/>
          </a:prstGeom>
          <a:noFill/>
          <a:ln>
            <a:solidFill>
              <a:srgbClr val="B9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b="1" smtClean="0">
                <a:solidFill>
                  <a:srgbClr val="FF0000"/>
                </a:solidFill>
              </a:rPr>
              <a:t>PDA</a:t>
            </a:r>
          </a:p>
          <a:p>
            <a:pPr algn="ctr"/>
            <a:r>
              <a:rPr lang="ko-KR" altLang="en-US" sz="1000" b="1" smtClean="0">
                <a:solidFill>
                  <a:srgbClr val="FF0000"/>
                </a:solidFill>
              </a:rPr>
              <a:t>컬럼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63" name="아래쪽 화살표 62"/>
          <p:cNvSpPr/>
          <p:nvPr/>
        </p:nvSpPr>
        <p:spPr>
          <a:xfrm>
            <a:off x="4992467" y="759416"/>
            <a:ext cx="238083" cy="20245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941467" y="1963768"/>
            <a:ext cx="434173" cy="17998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smtClean="0">
                <a:ea typeface="굴림체" pitchFamily="49" charset="-127"/>
              </a:rPr>
              <a:t>의뢰량</a:t>
            </a:r>
            <a:endParaRPr lang="en-US" altLang="ko-KR" sz="900" b="1">
              <a:ea typeface="굴림체" pitchFamily="49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-10048" y="1429836"/>
            <a:ext cx="5436096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solidFill>
                  <a:srgbClr val="FF0000"/>
                </a:solidFill>
                <a:ea typeface="굴림체" pitchFamily="49" charset="-127"/>
              </a:rPr>
              <a:t>‘</a:t>
            </a:r>
            <a:r>
              <a:rPr lang="ko-KR" altLang="en-US" sz="1400" b="1" smtClean="0">
                <a:solidFill>
                  <a:srgbClr val="FF0000"/>
                </a:solidFill>
                <a:ea typeface="굴림체" pitchFamily="49" charset="-127"/>
              </a:rPr>
              <a:t>제품 기타 출고</a:t>
            </a:r>
            <a:r>
              <a:rPr lang="en-US" altLang="ko-KR" sz="1400" b="1" smtClean="0">
                <a:solidFill>
                  <a:srgbClr val="FF0000"/>
                </a:solidFill>
                <a:ea typeface="굴림체" pitchFamily="49" charset="-127"/>
              </a:rPr>
              <a:t>’</a:t>
            </a:r>
            <a:r>
              <a:rPr lang="ko-KR" altLang="en-US" sz="1400" b="1" smtClean="0">
                <a:solidFill>
                  <a:srgbClr val="FF0000"/>
                </a:solidFill>
                <a:ea typeface="굴림체" pitchFamily="49" charset="-127"/>
              </a:rPr>
              <a:t>와 </a:t>
            </a:r>
            <a:r>
              <a:rPr lang="en-US" altLang="ko-KR" sz="1400" b="1" smtClean="0">
                <a:solidFill>
                  <a:srgbClr val="FF0000"/>
                </a:solidFill>
                <a:ea typeface="굴림체" pitchFamily="49" charset="-127"/>
              </a:rPr>
              <a:t>‘</a:t>
            </a:r>
            <a:r>
              <a:rPr lang="ko-KR" altLang="en-US" sz="1400" b="1" smtClean="0">
                <a:solidFill>
                  <a:srgbClr val="FF0000"/>
                </a:solidFill>
                <a:ea typeface="굴림체" pitchFamily="49" charset="-127"/>
              </a:rPr>
              <a:t>기타출고구분</a:t>
            </a:r>
            <a:r>
              <a:rPr lang="en-US" altLang="ko-KR" sz="1400" b="1" smtClean="0">
                <a:solidFill>
                  <a:srgbClr val="FF0000"/>
                </a:solidFill>
                <a:ea typeface="굴림체" pitchFamily="49" charset="-127"/>
              </a:rPr>
              <a:t>’</a:t>
            </a:r>
            <a:r>
              <a:rPr lang="ko-KR" altLang="en-US" sz="1400" b="1" smtClean="0">
                <a:solidFill>
                  <a:srgbClr val="FF0000"/>
                </a:solidFill>
                <a:ea typeface="굴림체" pitchFamily="49" charset="-127"/>
              </a:rPr>
              <a:t>의 데이터만 다르고 나머진 동일</a:t>
            </a:r>
            <a:endParaRPr lang="en-US" altLang="ko-KR" sz="1400" b="1">
              <a:solidFill>
                <a:srgbClr val="FF0000"/>
              </a:solidFill>
              <a:ea typeface="굴림체" pitchFamily="49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39577" y="2624158"/>
            <a:ext cx="1563315" cy="222991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수정 가능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41670" y="2052876"/>
            <a:ext cx="1561221" cy="223996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rgbClr val="FF0000"/>
                </a:solidFill>
              </a:rPr>
              <a:t>*</a:t>
            </a:r>
            <a:r>
              <a:rPr lang="en-US" altLang="ko-KR" sz="1100" b="1" smtClean="0">
                <a:solidFill>
                  <a:schemeClr val="tx1"/>
                </a:solidFill>
              </a:rPr>
              <a:t> : </a:t>
            </a:r>
            <a:r>
              <a:rPr lang="ko-KR" altLang="en-US" sz="1100" b="1" smtClean="0">
                <a:solidFill>
                  <a:schemeClr val="tx1"/>
                </a:solidFill>
              </a:rPr>
              <a:t>필수 입력 부분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39576" y="2348880"/>
            <a:ext cx="1563315" cy="222991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mtClean="0">
                <a:solidFill>
                  <a:schemeClr val="tx1"/>
                </a:solidFill>
              </a:rPr>
              <a:t>PDA </a:t>
            </a:r>
            <a:r>
              <a:rPr lang="ko-KR" altLang="en-US" sz="1100" b="1" smtClean="0">
                <a:solidFill>
                  <a:schemeClr val="tx1"/>
                </a:solidFill>
              </a:rPr>
              <a:t>스캔 영역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/>
          <p:cNvCxnSpPr>
            <a:stCxn id="66" idx="3"/>
            <a:endCxn id="52" idx="1"/>
          </p:cNvCxnSpPr>
          <p:nvPr/>
        </p:nvCxnSpPr>
        <p:spPr>
          <a:xfrm>
            <a:off x="1702891" y="2460376"/>
            <a:ext cx="288124" cy="14885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7" idx="3"/>
            <a:endCxn id="37" idx="1"/>
          </p:cNvCxnSpPr>
          <p:nvPr/>
        </p:nvCxnSpPr>
        <p:spPr>
          <a:xfrm>
            <a:off x="1702892" y="2735654"/>
            <a:ext cx="1657826" cy="17084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7" idx="3"/>
            <a:endCxn id="44" idx="1"/>
          </p:cNvCxnSpPr>
          <p:nvPr/>
        </p:nvCxnSpPr>
        <p:spPr>
          <a:xfrm>
            <a:off x="1702892" y="2735654"/>
            <a:ext cx="1671247" cy="48346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57" idx="3"/>
            <a:endCxn id="16" idx="1"/>
          </p:cNvCxnSpPr>
          <p:nvPr/>
        </p:nvCxnSpPr>
        <p:spPr>
          <a:xfrm>
            <a:off x="1702892" y="2735654"/>
            <a:ext cx="293208" cy="18396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57" idx="3"/>
            <a:endCxn id="48" idx="1"/>
          </p:cNvCxnSpPr>
          <p:nvPr/>
        </p:nvCxnSpPr>
        <p:spPr>
          <a:xfrm>
            <a:off x="1702892" y="2735654"/>
            <a:ext cx="284765" cy="48535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850165" y="5410986"/>
            <a:ext cx="522795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ko-KR" altLang="en-US" sz="900" b="1" smtClean="0">
                <a:ea typeface="굴림체" pitchFamily="49" charset="-127"/>
              </a:rPr>
              <a:t>출고구분</a:t>
            </a:r>
            <a:endParaRPr lang="en-US" altLang="ko-KR" sz="900" b="1">
              <a:ea typeface="굴림체" pitchFamily="49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38466" y="3350621"/>
            <a:ext cx="1564425" cy="38864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화면 초기 상태로</a:t>
            </a:r>
            <a:endParaRPr lang="en-US" altLang="ko-KR" sz="1100" b="1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smtClean="0">
                <a:solidFill>
                  <a:schemeClr val="tx1"/>
                </a:solidFill>
              </a:rPr>
              <a:t>(Reload)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54" idx="3"/>
          </p:cNvCxnSpPr>
          <p:nvPr/>
        </p:nvCxnSpPr>
        <p:spPr>
          <a:xfrm flipV="1">
            <a:off x="1702891" y="3534660"/>
            <a:ext cx="586093" cy="1028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138466" y="3811277"/>
            <a:ext cx="1564425" cy="265795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선택된 행 일괄 삭제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/>
          <p:cNvCxnSpPr>
            <a:stCxn id="72" idx="3"/>
          </p:cNvCxnSpPr>
          <p:nvPr/>
        </p:nvCxnSpPr>
        <p:spPr>
          <a:xfrm flipV="1">
            <a:off x="1702891" y="3534660"/>
            <a:ext cx="1810229" cy="40951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509316"/>
              </p:ext>
            </p:extLst>
          </p:nvPr>
        </p:nvGraphicFramePr>
        <p:xfrm>
          <a:off x="2055487" y="3819044"/>
          <a:ext cx="2551825" cy="618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06">
                  <a:extLst>
                    <a:ext uri="{9D8B030D-6E8A-4147-A177-3AD203B41FA5}">
                      <a16:colId xmlns:a16="http://schemas.microsoft.com/office/drawing/2014/main" val="274560786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14956495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38351991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3056631"/>
                    </a:ext>
                  </a:extLst>
                </a:gridCol>
                <a:gridCol w="537927">
                  <a:extLst>
                    <a:ext uri="{9D8B030D-6E8A-4147-A177-3AD203B41FA5}">
                      <a16:colId xmlns:a16="http://schemas.microsoft.com/office/drawing/2014/main" val="1221103773"/>
                    </a:ext>
                  </a:extLst>
                </a:gridCol>
              </a:tblGrid>
              <a:tr h="30903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행번호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품번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규격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단위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294819"/>
                  </a:ext>
                </a:extLst>
              </a:tr>
              <a:tr h="3090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출고구분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의뢰량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출고량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713848"/>
                  </a:ext>
                </a:extLst>
              </a:tr>
            </a:tbl>
          </a:graphicData>
        </a:graphic>
      </p:graphicFrame>
      <p:sp>
        <p:nvSpPr>
          <p:cNvPr id="79" name="모서리가 둥근 직사각형 78"/>
          <p:cNvSpPr/>
          <p:nvPr/>
        </p:nvSpPr>
        <p:spPr>
          <a:xfrm>
            <a:off x="138466" y="6091948"/>
            <a:ext cx="1564425" cy="38864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저장 후 리스트 영역만 비우기 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80" name="직선 화살표 연결선 79"/>
          <p:cNvCxnSpPr>
            <a:stCxn id="79" idx="3"/>
          </p:cNvCxnSpPr>
          <p:nvPr/>
        </p:nvCxnSpPr>
        <p:spPr>
          <a:xfrm>
            <a:off x="1702891" y="6286272"/>
            <a:ext cx="572597" cy="7984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79" idx="3"/>
          </p:cNvCxnSpPr>
          <p:nvPr/>
        </p:nvCxnSpPr>
        <p:spPr>
          <a:xfrm flipV="1">
            <a:off x="1702891" y="5266373"/>
            <a:ext cx="390624" cy="101989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모서리가 둥근 직사각형 81"/>
          <p:cNvSpPr/>
          <p:nvPr/>
        </p:nvSpPr>
        <p:spPr>
          <a:xfrm>
            <a:off x="2093515" y="4483259"/>
            <a:ext cx="2468232" cy="1566228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6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모서리가 둥근 직사각형 58"/>
          <p:cNvSpPr/>
          <p:nvPr/>
        </p:nvSpPr>
        <p:spPr>
          <a:xfrm>
            <a:off x="2288984" y="3420180"/>
            <a:ext cx="958429" cy="22896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초기화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513120" y="3420180"/>
            <a:ext cx="958429" cy="22896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선택 행 삭제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graphicFrame>
        <p:nvGraphicFramePr>
          <p:cNvPr id="117" name="표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385523"/>
              </p:ext>
            </p:extLst>
          </p:nvPr>
        </p:nvGraphicFramePr>
        <p:xfrm>
          <a:off x="5239431" y="2670977"/>
          <a:ext cx="2922269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626">
                  <a:extLst>
                    <a:ext uri="{9D8B030D-6E8A-4147-A177-3AD203B41FA5}">
                      <a16:colId xmlns:a16="http://schemas.microsoft.com/office/drawing/2014/main" val="579874872"/>
                    </a:ext>
                  </a:extLst>
                </a:gridCol>
                <a:gridCol w="1140630">
                  <a:extLst>
                    <a:ext uri="{9D8B030D-6E8A-4147-A177-3AD203B41FA5}">
                      <a16:colId xmlns:a16="http://schemas.microsoft.com/office/drawing/2014/main" val="2765375125"/>
                    </a:ext>
                  </a:extLst>
                </a:gridCol>
                <a:gridCol w="1409013">
                  <a:extLst>
                    <a:ext uri="{9D8B030D-6E8A-4147-A177-3AD203B41FA5}">
                      <a16:colId xmlns:a16="http://schemas.microsoft.com/office/drawing/2014/main" val="2982239813"/>
                    </a:ext>
                  </a:extLst>
                </a:gridCol>
              </a:tblGrid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NO.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컬럼명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예시 데이터</a:t>
                      </a:r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38368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rgbClr val="FF0000"/>
                          </a:solidFill>
                        </a:rPr>
                        <a:t>품목번호</a:t>
                      </a:r>
                      <a:endParaRPr lang="en-US" altLang="ko-KR" sz="90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#TT-107, 25MM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551528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품명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단추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3801410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규격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25MM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420501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기준단위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EA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704745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5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rgbClr val="FF0000"/>
                          </a:solidFill>
                        </a:rPr>
                        <a:t>Box</a:t>
                      </a:r>
                      <a:r>
                        <a:rPr lang="ko-KR" altLang="en-US" sz="900" smtClean="0">
                          <a:solidFill>
                            <a:srgbClr val="FF0000"/>
                          </a:solidFill>
                        </a:rPr>
                        <a:t>번호</a:t>
                      </a:r>
                      <a:r>
                        <a:rPr lang="en-US" altLang="ko-KR" sz="90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900" smtClean="0">
                          <a:solidFill>
                            <a:srgbClr val="FF0000"/>
                          </a:solidFill>
                        </a:rPr>
                        <a:t>필번</a:t>
                      </a:r>
                      <a:r>
                        <a:rPr lang="en-US" altLang="ko-KR" sz="90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9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006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612708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rgbClr val="FF0000"/>
                          </a:solidFill>
                        </a:rPr>
                        <a:t>창고</a:t>
                      </a:r>
                      <a:endParaRPr lang="ko-KR" altLang="en-US" sz="9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원료창고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551861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7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rgbClr val="FF0000"/>
                          </a:solidFill>
                        </a:rPr>
                        <a:t>적재위치</a:t>
                      </a:r>
                      <a:endParaRPr lang="ko-KR" altLang="en-US" sz="9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007 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091299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8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수량</a:t>
                      </a:r>
                      <a:r>
                        <a:rPr lang="en-US" altLang="ko-KR" sz="900" smtClean="0"/>
                        <a:t>(</a:t>
                      </a:r>
                      <a:r>
                        <a:rPr lang="ko-KR" altLang="en-US" sz="900" smtClean="0"/>
                        <a:t>정량</a:t>
                      </a:r>
                      <a:r>
                        <a:rPr lang="en-US" altLang="ko-KR" sz="900" smtClean="0"/>
                        <a:t>)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1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707568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중량</a:t>
                      </a:r>
                      <a:r>
                        <a:rPr lang="en-US" altLang="ko-KR" sz="900" smtClean="0"/>
                        <a:t>(</a:t>
                      </a:r>
                      <a:r>
                        <a:rPr lang="ko-KR" altLang="en-US" sz="900" smtClean="0"/>
                        <a:t>실량</a:t>
                      </a:r>
                      <a:r>
                        <a:rPr lang="en-US" altLang="ko-KR" sz="900" smtClean="0"/>
                        <a:t>)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1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3665291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GrossQty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2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0240986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11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Stain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1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644976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12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Shade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3003237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13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등급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783663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14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rgbClr val="FF0000"/>
                          </a:solidFill>
                        </a:rPr>
                        <a:t>재고실사자</a:t>
                      </a:r>
                      <a:endParaRPr lang="ko-KR" altLang="en-US" sz="9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홍길동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796732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15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비고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4684519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16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라벨출력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450980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107504" y="113657"/>
            <a:ext cx="6201565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PDA 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및 개발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07704" y="2060848"/>
            <a:ext cx="2808312" cy="4534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84570" y="1088335"/>
            <a:ext cx="2115221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ea typeface="굴림체" pitchFamily="49" charset="-127"/>
              </a:rPr>
              <a:t>9) PDA </a:t>
            </a:r>
            <a:r>
              <a:rPr lang="ko-KR" altLang="en-US" sz="1400" b="1" smtClean="0">
                <a:ea typeface="굴림체" pitchFamily="49" charset="-127"/>
              </a:rPr>
              <a:t>재고 실사</a:t>
            </a:r>
            <a:endParaRPr lang="en-US" altLang="ko-KR" sz="1400" b="1">
              <a:ea typeface="굴림체" pitchFamily="49" charset="-127"/>
            </a:endParaRPr>
          </a:p>
        </p:txBody>
      </p:sp>
      <p:sp>
        <p:nvSpPr>
          <p:cNvPr id="14" name="이등변 삼각형 13"/>
          <p:cNvSpPr/>
          <p:nvPr/>
        </p:nvSpPr>
        <p:spPr>
          <a:xfrm rot="16200000">
            <a:off x="1998190" y="2161457"/>
            <a:ext cx="190650" cy="10191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153224" y="2112904"/>
            <a:ext cx="634475" cy="226152"/>
          </a:xfrm>
          <a:prstGeom prst="rect">
            <a:avLst/>
          </a:prstGeom>
        </p:spPr>
        <p:txBody>
          <a:bodyPr wrap="square" lIns="0" tIns="0" rIns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smtClean="0">
                <a:ea typeface="굴림체" pitchFamily="49" charset="-127"/>
              </a:rPr>
              <a:t>재고실사</a:t>
            </a:r>
            <a:endParaRPr lang="en-US" altLang="ko-KR" sz="900" b="1">
              <a:ea typeface="굴림체" pitchFamily="49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997210" y="2834730"/>
            <a:ext cx="1275064" cy="192260"/>
          </a:xfrm>
          <a:prstGeom prst="roundRect">
            <a:avLst>
              <a:gd name="adj" fmla="val 44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   본사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996100" y="2842340"/>
            <a:ext cx="485343" cy="192260"/>
          </a:xfrm>
          <a:prstGeom prst="roundRect">
            <a:avLst>
              <a:gd name="adj" fmla="val 44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smtClean="0">
                <a:solidFill>
                  <a:srgbClr val="FF0000"/>
                </a:solidFill>
              </a:rPr>
              <a:t>*</a:t>
            </a:r>
            <a:r>
              <a:rPr lang="ko-KR" altLang="en-US" sz="700" smtClean="0">
                <a:solidFill>
                  <a:schemeClr val="tx1"/>
                </a:solidFill>
              </a:rPr>
              <a:t>사업단위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17" name="이등변 삼각형 16"/>
          <p:cNvSpPr/>
          <p:nvPr/>
        </p:nvSpPr>
        <p:spPr>
          <a:xfrm rot="10800000">
            <a:off x="3113645" y="2894182"/>
            <a:ext cx="73758" cy="78951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361828" y="2831365"/>
            <a:ext cx="1275064" cy="192260"/>
          </a:xfrm>
          <a:prstGeom prst="roundRect">
            <a:avLst>
              <a:gd name="adj" fmla="val 44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</a:rPr>
              <a:t>          2022-05-27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360718" y="2829220"/>
            <a:ext cx="485343" cy="192260"/>
          </a:xfrm>
          <a:prstGeom prst="roundRect">
            <a:avLst>
              <a:gd name="adj" fmla="val 44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smtClean="0">
                <a:solidFill>
                  <a:srgbClr val="FF0000"/>
                </a:solidFill>
              </a:rPr>
              <a:t>*</a:t>
            </a:r>
            <a:r>
              <a:rPr lang="ko-KR" altLang="en-US" sz="700" smtClean="0">
                <a:solidFill>
                  <a:schemeClr val="tx1"/>
                </a:solidFill>
              </a:rPr>
              <a:t>실사일</a:t>
            </a:r>
            <a:endParaRPr lang="ko-KR" altLang="en-US" sz="700">
              <a:solidFill>
                <a:schemeClr val="tx1"/>
              </a:solidFill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333" y="2865004"/>
            <a:ext cx="116487" cy="120691"/>
          </a:xfrm>
          <a:prstGeom prst="rect">
            <a:avLst/>
          </a:prstGeom>
        </p:spPr>
      </p:pic>
      <p:sp>
        <p:nvSpPr>
          <p:cNvPr id="43" name="모서리가 둥근 직사각형 42"/>
          <p:cNvSpPr/>
          <p:nvPr/>
        </p:nvSpPr>
        <p:spPr>
          <a:xfrm>
            <a:off x="3375249" y="3143989"/>
            <a:ext cx="1275064" cy="192260"/>
          </a:xfrm>
          <a:prstGeom prst="roundRect">
            <a:avLst>
              <a:gd name="adj" fmla="val 44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            </a:t>
            </a:r>
            <a:r>
              <a:rPr lang="en-US" altLang="ko-KR" sz="900" smtClean="0">
                <a:solidFill>
                  <a:schemeClr val="tx1"/>
                </a:solidFill>
              </a:rPr>
              <a:t>007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374139" y="3141844"/>
            <a:ext cx="485343" cy="192260"/>
          </a:xfrm>
          <a:prstGeom prst="roundRect">
            <a:avLst>
              <a:gd name="adj" fmla="val 44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smtClean="0">
                <a:solidFill>
                  <a:srgbClr val="FF0000"/>
                </a:solidFill>
              </a:rPr>
              <a:t>*</a:t>
            </a:r>
            <a:r>
              <a:rPr lang="ko-KR" altLang="en-US" sz="700" smtClean="0">
                <a:solidFill>
                  <a:schemeClr val="tx1"/>
                </a:solidFill>
              </a:rPr>
              <a:t>적재위치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988767" y="3145878"/>
            <a:ext cx="1275064" cy="192260"/>
          </a:xfrm>
          <a:prstGeom prst="roundRect">
            <a:avLst>
              <a:gd name="adj" fmla="val 44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         원사창고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987657" y="3143733"/>
            <a:ext cx="485343" cy="192260"/>
          </a:xfrm>
          <a:prstGeom prst="roundRect">
            <a:avLst>
              <a:gd name="adj" fmla="val 44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smtClean="0">
                <a:solidFill>
                  <a:srgbClr val="FF0000"/>
                </a:solidFill>
              </a:rPr>
              <a:t>*</a:t>
            </a:r>
            <a:r>
              <a:rPr lang="ko-KR" altLang="en-US" sz="700" smtClean="0">
                <a:solidFill>
                  <a:schemeClr val="tx1"/>
                </a:solidFill>
              </a:rPr>
              <a:t>창고</a:t>
            </a:r>
            <a:endParaRPr lang="ko-KR" altLang="en-US" sz="70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989651" y="2545476"/>
            <a:ext cx="2670601" cy="192263"/>
            <a:chOff x="1979712" y="3103522"/>
            <a:chExt cx="2670601" cy="192263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1979712" y="3103522"/>
              <a:ext cx="2670601" cy="192260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/>
                  </a:solidFill>
                </a:rPr>
                <a:t>                        </a:t>
              </a:r>
              <a:r>
                <a:rPr lang="en-US" altLang="ko-KR" sz="900">
                  <a:solidFill>
                    <a:schemeClr val="tx1"/>
                  </a:solidFill>
                </a:rPr>
                <a:t>#TT-107, 25MM</a:t>
              </a:r>
              <a:r>
                <a:rPr lang="ko-KR" altLang="en-US" sz="900" smtClean="0">
                  <a:solidFill>
                    <a:schemeClr val="tx1"/>
                  </a:solidFill>
                </a:rPr>
                <a:t> 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1983070" y="3110120"/>
              <a:ext cx="1016542" cy="185665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mtClean="0">
                  <a:solidFill>
                    <a:srgbClr val="FF0000"/>
                  </a:solidFill>
                </a:rPr>
                <a:t>*</a:t>
              </a:r>
              <a:r>
                <a:rPr lang="ko-KR" altLang="en-US" sz="800" smtClean="0">
                  <a:solidFill>
                    <a:schemeClr val="tx1"/>
                  </a:solidFill>
                </a:rPr>
                <a:t>품목번호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1996100" y="3760830"/>
            <a:ext cx="2654213" cy="2382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275488" y="6251636"/>
            <a:ext cx="2095435" cy="22896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저  장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752556"/>
              </p:ext>
            </p:extLst>
          </p:nvPr>
        </p:nvGraphicFramePr>
        <p:xfrm>
          <a:off x="2074138" y="3792421"/>
          <a:ext cx="2527896" cy="309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16">
                  <a:extLst>
                    <a:ext uri="{9D8B030D-6E8A-4147-A177-3AD203B41FA5}">
                      <a16:colId xmlns:a16="http://schemas.microsoft.com/office/drawing/2014/main" val="2745607869"/>
                    </a:ext>
                  </a:extLst>
                </a:gridCol>
                <a:gridCol w="421316">
                  <a:extLst>
                    <a:ext uri="{9D8B030D-6E8A-4147-A177-3AD203B41FA5}">
                      <a16:colId xmlns:a16="http://schemas.microsoft.com/office/drawing/2014/main" val="1149564959"/>
                    </a:ext>
                  </a:extLst>
                </a:gridCol>
                <a:gridCol w="421316">
                  <a:extLst>
                    <a:ext uri="{9D8B030D-6E8A-4147-A177-3AD203B41FA5}">
                      <a16:colId xmlns:a16="http://schemas.microsoft.com/office/drawing/2014/main" val="1383519915"/>
                    </a:ext>
                  </a:extLst>
                </a:gridCol>
                <a:gridCol w="421316">
                  <a:extLst>
                    <a:ext uri="{9D8B030D-6E8A-4147-A177-3AD203B41FA5}">
                      <a16:colId xmlns:a16="http://schemas.microsoft.com/office/drawing/2014/main" val="2503056631"/>
                    </a:ext>
                  </a:extLst>
                </a:gridCol>
                <a:gridCol w="421316">
                  <a:extLst>
                    <a:ext uri="{9D8B030D-6E8A-4147-A177-3AD203B41FA5}">
                      <a16:colId xmlns:a16="http://schemas.microsoft.com/office/drawing/2014/main" val="1221103773"/>
                    </a:ext>
                  </a:extLst>
                </a:gridCol>
                <a:gridCol w="421316">
                  <a:extLst>
                    <a:ext uri="{9D8B030D-6E8A-4147-A177-3AD203B41FA5}">
                      <a16:colId xmlns:a16="http://schemas.microsoft.com/office/drawing/2014/main" val="59439426"/>
                    </a:ext>
                  </a:extLst>
                </a:gridCol>
              </a:tblGrid>
              <a:tr h="309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행번호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품번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규격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단위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현재고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실사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294819"/>
                  </a:ext>
                </a:extLst>
              </a:tr>
            </a:tbl>
          </a:graphicData>
        </a:graphic>
      </p:graphicFrame>
      <p:sp>
        <p:nvSpPr>
          <p:cNvPr id="116" name="직사각형 115"/>
          <p:cNvSpPr/>
          <p:nvPr/>
        </p:nvSpPr>
        <p:spPr>
          <a:xfrm>
            <a:off x="5261164" y="2292118"/>
            <a:ext cx="2883967" cy="37234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ea typeface="굴림체" pitchFamily="49" charset="-127"/>
              </a:rPr>
              <a:t>K-System </a:t>
            </a:r>
            <a:r>
              <a:rPr lang="ko-KR" altLang="en-US" sz="1400" b="1" smtClean="0">
                <a:ea typeface="굴림체" pitchFamily="49" charset="-127"/>
              </a:rPr>
              <a:t>재고실사등록</a:t>
            </a:r>
            <a:endParaRPr lang="en-US" altLang="ko-KR" sz="1400" b="1">
              <a:ea typeface="굴림체" pitchFamily="49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4814370" y="2276689"/>
            <a:ext cx="387633" cy="325116"/>
          </a:xfrm>
          <a:prstGeom prst="rect">
            <a:avLst/>
          </a:prstGeom>
          <a:noFill/>
          <a:ln>
            <a:solidFill>
              <a:srgbClr val="B9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b="1" smtClean="0">
                <a:solidFill>
                  <a:srgbClr val="FF0000"/>
                </a:solidFill>
              </a:rPr>
              <a:t>PDA</a:t>
            </a:r>
          </a:p>
          <a:p>
            <a:pPr algn="ctr"/>
            <a:r>
              <a:rPr lang="ko-KR" altLang="en-US" sz="1000" b="1" smtClean="0">
                <a:solidFill>
                  <a:srgbClr val="FF0000"/>
                </a:solidFill>
              </a:rPr>
              <a:t>컬럼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162" name="아래쪽 화살표 161"/>
          <p:cNvSpPr/>
          <p:nvPr/>
        </p:nvSpPr>
        <p:spPr>
          <a:xfrm>
            <a:off x="4889252" y="2593916"/>
            <a:ext cx="238083" cy="20245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4893871" y="2913376"/>
            <a:ext cx="326201" cy="17998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smtClean="0">
                <a:ea typeface="굴림체" pitchFamily="49" charset="-127"/>
              </a:rPr>
              <a:t>품번</a:t>
            </a:r>
            <a:endParaRPr lang="en-US" altLang="ko-KR" sz="900" b="1">
              <a:ea typeface="굴림체" pitchFamily="49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4823570" y="6633390"/>
            <a:ext cx="394703" cy="17998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smtClean="0">
                <a:ea typeface="굴림체" pitchFamily="49" charset="-127"/>
              </a:rPr>
              <a:t>현재고</a:t>
            </a:r>
            <a:endParaRPr lang="en-US" altLang="ko-KR" sz="900" b="1">
              <a:ea typeface="굴림체" pitchFamily="49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4914854" y="3619056"/>
            <a:ext cx="305218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ko-KR" altLang="en-US" sz="900" b="1" smtClean="0">
                <a:ea typeface="굴림체" pitchFamily="49" charset="-127"/>
              </a:rPr>
              <a:t>단위</a:t>
            </a:r>
            <a:endParaRPr lang="en-US" altLang="ko-KR" sz="900" b="1">
              <a:ea typeface="굴림체" pitchFamily="49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4897740" y="3872550"/>
            <a:ext cx="337821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ko-KR" altLang="en-US" sz="900" b="1" smtClean="0">
                <a:ea typeface="굴림체" pitchFamily="49" charset="-127"/>
              </a:rPr>
              <a:t>규격</a:t>
            </a:r>
            <a:endParaRPr lang="en-US" altLang="ko-KR" sz="900" b="1">
              <a:ea typeface="굴림체" pitchFamily="49" charset="-127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251520" y="600368"/>
            <a:ext cx="439879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ea typeface="굴림체" pitchFamily="49" charset="-127"/>
              </a:rPr>
              <a:t>1-6. </a:t>
            </a:r>
            <a:r>
              <a:rPr lang="ko-KR" altLang="en-US" b="1" smtClean="0">
                <a:ea typeface="굴림체" pitchFamily="49" charset="-127"/>
              </a:rPr>
              <a:t>화면 스캐치</a:t>
            </a:r>
            <a:endParaRPr lang="en-US" altLang="ko-KR" b="1">
              <a:ea typeface="굴림체" pitchFamily="49" charset="-127"/>
            </a:endParaRPr>
          </a:p>
        </p:txBody>
      </p:sp>
      <p:sp>
        <p:nvSpPr>
          <p:cNvPr id="55" name="이등변 삼각형 54"/>
          <p:cNvSpPr/>
          <p:nvPr/>
        </p:nvSpPr>
        <p:spPr>
          <a:xfrm rot="10800000">
            <a:off x="4508181" y="3206860"/>
            <a:ext cx="73758" cy="78951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/>
          <p:cNvSpPr/>
          <p:nvPr/>
        </p:nvSpPr>
        <p:spPr>
          <a:xfrm rot="10800000">
            <a:off x="3111745" y="3206969"/>
            <a:ext cx="73758" cy="78951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715688" y="4541225"/>
            <a:ext cx="544063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ko-KR" altLang="en-US" sz="900" b="1" smtClean="0">
                <a:ea typeface="굴림체" pitchFamily="49" charset="-127"/>
              </a:rPr>
              <a:t>실사수량</a:t>
            </a:r>
            <a:endParaRPr lang="en-US" altLang="ko-KR" sz="900" b="1">
              <a:ea typeface="굴림체" pitchFamily="49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39577" y="2624158"/>
            <a:ext cx="1563315" cy="222991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수정 가능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41670" y="2052876"/>
            <a:ext cx="1561221" cy="223996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rgbClr val="FF0000"/>
                </a:solidFill>
              </a:rPr>
              <a:t>*</a:t>
            </a:r>
            <a:r>
              <a:rPr lang="en-US" altLang="ko-KR" sz="1100" b="1" smtClean="0">
                <a:solidFill>
                  <a:schemeClr val="tx1"/>
                </a:solidFill>
              </a:rPr>
              <a:t> : </a:t>
            </a:r>
            <a:r>
              <a:rPr lang="ko-KR" altLang="en-US" sz="1100" b="1" smtClean="0">
                <a:solidFill>
                  <a:schemeClr val="tx1"/>
                </a:solidFill>
              </a:rPr>
              <a:t>필수 입력 부분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39576" y="2348880"/>
            <a:ext cx="1563315" cy="222991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mtClean="0">
                <a:solidFill>
                  <a:schemeClr val="tx1"/>
                </a:solidFill>
              </a:rPr>
              <a:t>PDA </a:t>
            </a:r>
            <a:r>
              <a:rPr lang="ko-KR" altLang="en-US" sz="1100" b="1" smtClean="0">
                <a:solidFill>
                  <a:schemeClr val="tx1"/>
                </a:solidFill>
              </a:rPr>
              <a:t>스캔 영역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/>
          <p:cNvCxnSpPr>
            <a:stCxn id="57" idx="3"/>
            <a:endCxn id="52" idx="1"/>
          </p:cNvCxnSpPr>
          <p:nvPr/>
        </p:nvCxnSpPr>
        <p:spPr>
          <a:xfrm>
            <a:off x="1702891" y="2460376"/>
            <a:ext cx="290118" cy="18453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49" idx="3"/>
            <a:endCxn id="16" idx="1"/>
          </p:cNvCxnSpPr>
          <p:nvPr/>
        </p:nvCxnSpPr>
        <p:spPr>
          <a:xfrm>
            <a:off x="1702892" y="2735654"/>
            <a:ext cx="293208" cy="20281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9" idx="3"/>
            <a:endCxn id="48" idx="1"/>
          </p:cNvCxnSpPr>
          <p:nvPr/>
        </p:nvCxnSpPr>
        <p:spPr>
          <a:xfrm>
            <a:off x="1702892" y="2735654"/>
            <a:ext cx="284765" cy="50420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49" idx="3"/>
            <a:endCxn id="37" idx="1"/>
          </p:cNvCxnSpPr>
          <p:nvPr/>
        </p:nvCxnSpPr>
        <p:spPr>
          <a:xfrm>
            <a:off x="1702892" y="2735654"/>
            <a:ext cx="1657826" cy="18969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9" idx="3"/>
            <a:endCxn id="44" idx="1"/>
          </p:cNvCxnSpPr>
          <p:nvPr/>
        </p:nvCxnSpPr>
        <p:spPr>
          <a:xfrm>
            <a:off x="1702892" y="2735654"/>
            <a:ext cx="1671247" cy="50232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138466" y="3350621"/>
            <a:ext cx="1564425" cy="38864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화면 초기 상태로</a:t>
            </a:r>
            <a:endParaRPr lang="en-US" altLang="ko-KR" sz="1100" b="1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smtClean="0">
                <a:solidFill>
                  <a:schemeClr val="tx1"/>
                </a:solidFill>
              </a:rPr>
              <a:t>(Reload)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54" idx="3"/>
          </p:cNvCxnSpPr>
          <p:nvPr/>
        </p:nvCxnSpPr>
        <p:spPr>
          <a:xfrm flipV="1">
            <a:off x="1702891" y="3534660"/>
            <a:ext cx="586093" cy="1028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138466" y="3811277"/>
            <a:ext cx="1564425" cy="265795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선택된 행 일괄 삭제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/>
          <p:cNvCxnSpPr>
            <a:stCxn id="67" idx="3"/>
          </p:cNvCxnSpPr>
          <p:nvPr/>
        </p:nvCxnSpPr>
        <p:spPr>
          <a:xfrm flipV="1">
            <a:off x="1702891" y="3534660"/>
            <a:ext cx="1810229" cy="40951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/>
          <p:cNvSpPr/>
          <p:nvPr/>
        </p:nvSpPr>
        <p:spPr>
          <a:xfrm>
            <a:off x="138466" y="6091948"/>
            <a:ext cx="1564425" cy="38864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저장 후 리스트 영역만 비우기 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/>
          <p:cNvCxnSpPr>
            <a:stCxn id="70" idx="3"/>
          </p:cNvCxnSpPr>
          <p:nvPr/>
        </p:nvCxnSpPr>
        <p:spPr>
          <a:xfrm>
            <a:off x="1702891" y="6286272"/>
            <a:ext cx="572597" cy="7984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70" idx="3"/>
          </p:cNvCxnSpPr>
          <p:nvPr/>
        </p:nvCxnSpPr>
        <p:spPr>
          <a:xfrm flipV="1">
            <a:off x="1702891" y="5266373"/>
            <a:ext cx="390624" cy="101989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모서리가 둥근 직사각형 74"/>
          <p:cNvSpPr/>
          <p:nvPr/>
        </p:nvSpPr>
        <p:spPr>
          <a:xfrm>
            <a:off x="2093515" y="4160060"/>
            <a:ext cx="2468232" cy="1889427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13121" y="557628"/>
            <a:ext cx="4371247" cy="1287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스캔 </a:t>
            </a:r>
            <a:r>
              <a:rPr lang="en-US" altLang="ko-KR" smtClean="0">
                <a:solidFill>
                  <a:schemeClr val="tx1"/>
                </a:solidFill>
              </a:rPr>
              <a:t>: </a:t>
            </a:r>
            <a:r>
              <a:rPr lang="ko-KR" altLang="en-US" smtClean="0">
                <a:solidFill>
                  <a:schemeClr val="tx1"/>
                </a:solidFill>
              </a:rPr>
              <a:t>의류</a:t>
            </a:r>
            <a:r>
              <a:rPr lang="en-US" altLang="ko-KR" smtClean="0">
                <a:solidFill>
                  <a:schemeClr val="tx1"/>
                </a:solidFill>
              </a:rPr>
              <a:t>, </a:t>
            </a:r>
            <a:r>
              <a:rPr lang="ko-KR" altLang="en-US" smtClean="0">
                <a:solidFill>
                  <a:schemeClr val="tx1"/>
                </a:solidFill>
              </a:rPr>
              <a:t>원단</a:t>
            </a:r>
            <a:r>
              <a:rPr lang="en-US" altLang="ko-KR" smtClean="0">
                <a:solidFill>
                  <a:schemeClr val="tx1"/>
                </a:solidFill>
              </a:rPr>
              <a:t>, </a:t>
            </a:r>
            <a:r>
              <a:rPr lang="ko-KR" altLang="en-US" smtClean="0">
                <a:solidFill>
                  <a:schemeClr val="tx1"/>
                </a:solidFill>
              </a:rPr>
              <a:t>원사의 품목번호</a:t>
            </a:r>
            <a:endParaRPr lang="en-US" altLang="ko-KR" smtClean="0">
              <a:solidFill>
                <a:schemeClr val="tx1"/>
              </a:solidFill>
            </a:endParaRPr>
          </a:p>
          <a:p>
            <a:r>
              <a:rPr lang="ko-KR" altLang="en-US" smtClean="0">
                <a:solidFill>
                  <a:schemeClr val="tx1"/>
                </a:solidFill>
              </a:rPr>
              <a:t> </a:t>
            </a:r>
            <a:r>
              <a:rPr lang="en-US" altLang="ko-KR" smtClean="0">
                <a:solidFill>
                  <a:schemeClr val="tx1"/>
                </a:solidFill>
              </a:rPr>
              <a:t>- </a:t>
            </a:r>
            <a:r>
              <a:rPr lang="ko-KR" altLang="en-US" smtClean="0">
                <a:solidFill>
                  <a:schemeClr val="tx1"/>
                </a:solidFill>
              </a:rPr>
              <a:t>의류 </a:t>
            </a:r>
            <a:r>
              <a:rPr lang="en-US" altLang="ko-KR" smtClean="0">
                <a:solidFill>
                  <a:schemeClr val="tx1"/>
                </a:solidFill>
              </a:rPr>
              <a:t>: </a:t>
            </a:r>
            <a:r>
              <a:rPr lang="ko-KR" altLang="en-US" smtClean="0">
                <a:solidFill>
                  <a:schemeClr val="tx1"/>
                </a:solidFill>
              </a:rPr>
              <a:t>품번 </a:t>
            </a:r>
            <a:r>
              <a:rPr lang="en-US" altLang="ko-KR" smtClean="0">
                <a:solidFill>
                  <a:schemeClr val="tx1"/>
                </a:solidFill>
              </a:rPr>
              <a:t>+ </a:t>
            </a:r>
            <a:r>
              <a:rPr lang="ko-KR" altLang="en-US" smtClean="0">
                <a:solidFill>
                  <a:schemeClr val="tx1"/>
                </a:solidFill>
              </a:rPr>
              <a:t>사이즈</a:t>
            </a:r>
            <a:endParaRPr lang="en-US" altLang="ko-KR" smtClean="0">
              <a:solidFill>
                <a:schemeClr val="tx1"/>
              </a:solidFill>
            </a:endParaRPr>
          </a:p>
          <a:p>
            <a:r>
              <a:rPr lang="ko-KR" altLang="en-US" smtClean="0">
                <a:solidFill>
                  <a:schemeClr val="tx1"/>
                </a:solidFill>
              </a:rPr>
              <a:t> </a:t>
            </a:r>
            <a:r>
              <a:rPr lang="en-US" altLang="ko-KR" smtClean="0">
                <a:solidFill>
                  <a:schemeClr val="tx1"/>
                </a:solidFill>
              </a:rPr>
              <a:t>- </a:t>
            </a:r>
            <a:r>
              <a:rPr lang="ko-KR" altLang="en-US" smtClean="0">
                <a:solidFill>
                  <a:schemeClr val="tx1"/>
                </a:solidFill>
              </a:rPr>
              <a:t>원단</a:t>
            </a:r>
            <a:r>
              <a:rPr lang="en-US" altLang="ko-KR" smtClean="0">
                <a:solidFill>
                  <a:schemeClr val="tx1"/>
                </a:solidFill>
              </a:rPr>
              <a:t>, </a:t>
            </a:r>
            <a:r>
              <a:rPr lang="ko-KR" altLang="en-US" smtClean="0">
                <a:solidFill>
                  <a:schemeClr val="tx1"/>
                </a:solidFill>
              </a:rPr>
              <a:t>원사 </a:t>
            </a:r>
            <a:r>
              <a:rPr lang="en-US" altLang="ko-KR" smtClean="0">
                <a:solidFill>
                  <a:schemeClr val="tx1"/>
                </a:solidFill>
              </a:rPr>
              <a:t>: </a:t>
            </a:r>
            <a:r>
              <a:rPr lang="ko-KR" altLang="en-US" smtClean="0">
                <a:solidFill>
                  <a:schemeClr val="tx1"/>
                </a:solidFill>
              </a:rPr>
              <a:t>품번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683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7544" y="1052736"/>
            <a:ext cx="828092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ea typeface="굴림체" pitchFamily="49" charset="-127"/>
              </a:rPr>
              <a:t>1) </a:t>
            </a:r>
            <a:r>
              <a:rPr lang="ko-KR" altLang="en-US" sz="1400" b="1" smtClean="0">
                <a:ea typeface="굴림체" pitchFamily="49" charset="-127"/>
              </a:rPr>
              <a:t>화면 컨셉 디자인</a:t>
            </a:r>
            <a:endParaRPr lang="en-US" altLang="ko-KR" sz="1400" b="1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mtClean="0">
                <a:ea typeface="굴림체" pitchFamily="49" charset="-127"/>
              </a:rPr>
              <a:t>  1-1) </a:t>
            </a:r>
            <a:r>
              <a:rPr lang="ko-KR" altLang="en-US" sz="1400" smtClean="0">
                <a:ea typeface="굴림체" pitchFamily="49" charset="-127"/>
              </a:rPr>
              <a:t>현업 미팅 내용</a:t>
            </a:r>
            <a:endParaRPr lang="en-US" altLang="ko-KR" sz="1400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mtClean="0">
                <a:ea typeface="굴림체" pitchFamily="49" charset="-127"/>
              </a:rPr>
              <a:t>    - </a:t>
            </a:r>
            <a:r>
              <a:rPr lang="ko-KR" altLang="en-US" sz="1400" smtClean="0">
                <a:ea typeface="굴림체" pitchFamily="49" charset="-127"/>
              </a:rPr>
              <a:t>현업은 </a:t>
            </a:r>
            <a:r>
              <a:rPr lang="en-US" altLang="ko-KR" sz="1400" smtClean="0">
                <a:ea typeface="굴림체" pitchFamily="49" charset="-127"/>
              </a:rPr>
              <a:t>SCM</a:t>
            </a:r>
            <a:r>
              <a:rPr lang="ko-KR" altLang="en-US" sz="1400" smtClean="0">
                <a:ea typeface="굴림체" pitchFamily="49" charset="-127"/>
              </a:rPr>
              <a:t>의 개념을 잘 모르는 상태</a:t>
            </a:r>
            <a:endParaRPr lang="en-US" altLang="ko-KR" sz="1400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mtClean="0">
                <a:ea typeface="굴림체" pitchFamily="49" charset="-127"/>
              </a:rPr>
              <a:t>    - </a:t>
            </a:r>
            <a:r>
              <a:rPr lang="ko-KR" altLang="en-US" sz="1400" smtClean="0">
                <a:ea typeface="굴림체" pitchFamily="49" charset="-127"/>
              </a:rPr>
              <a:t>접근성 용이하게 개발</a:t>
            </a:r>
            <a:endParaRPr lang="en-US" altLang="ko-KR" sz="1400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smtClean="0">
                <a:ea typeface="굴림체" pitchFamily="49" charset="-127"/>
              </a:rPr>
              <a:t>2) </a:t>
            </a:r>
            <a:r>
              <a:rPr lang="ko-KR" altLang="en-US" sz="1400" b="1" smtClean="0">
                <a:ea typeface="굴림체" pitchFamily="49" charset="-127"/>
              </a:rPr>
              <a:t>설계</a:t>
            </a:r>
            <a:endParaRPr lang="en-US" altLang="ko-KR" sz="1400" b="1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ea typeface="굴림체" pitchFamily="49" charset="-127"/>
              </a:rPr>
              <a:t> </a:t>
            </a:r>
            <a:r>
              <a:rPr lang="en-US" altLang="ko-KR" sz="1400" smtClean="0">
                <a:ea typeface="굴림체" pitchFamily="49" charset="-127"/>
              </a:rPr>
              <a:t> 2-1) </a:t>
            </a:r>
            <a:r>
              <a:rPr lang="ko-KR" altLang="en-US" sz="1400" smtClean="0">
                <a:ea typeface="굴림체" pitchFamily="49" charset="-127"/>
              </a:rPr>
              <a:t>화면 설계</a:t>
            </a:r>
            <a:endParaRPr lang="en-US" altLang="ko-KR" sz="1400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ea typeface="굴림체" pitchFamily="49" charset="-127"/>
              </a:rPr>
              <a:t> </a:t>
            </a:r>
            <a:r>
              <a:rPr lang="en-US" altLang="ko-KR" sz="1400" smtClean="0">
                <a:ea typeface="굴림체" pitchFamily="49" charset="-127"/>
              </a:rPr>
              <a:t>   - </a:t>
            </a:r>
            <a:r>
              <a:rPr lang="ko-KR" altLang="en-US" sz="1400" smtClean="0">
                <a:ea typeface="굴림체" pitchFamily="49" charset="-127"/>
              </a:rPr>
              <a:t>개발 내역 정의</a:t>
            </a:r>
            <a:endParaRPr lang="en-US" altLang="ko-KR" sz="1400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mtClean="0">
                <a:ea typeface="굴림체" pitchFamily="49" charset="-127"/>
              </a:rPr>
              <a:t>    - </a:t>
            </a:r>
            <a:r>
              <a:rPr lang="ko-KR" altLang="en-US" sz="1400" smtClean="0">
                <a:ea typeface="굴림체" pitchFamily="49" charset="-127"/>
              </a:rPr>
              <a:t>화면에 </a:t>
            </a:r>
            <a:r>
              <a:rPr lang="ko-KR" altLang="en-US" sz="1400">
                <a:ea typeface="굴림체" pitchFamily="49" charset="-127"/>
              </a:rPr>
              <a:t>출력해야하는</a:t>
            </a:r>
            <a:r>
              <a:rPr lang="en-US" altLang="ko-KR" sz="1400">
                <a:ea typeface="굴림체" pitchFamily="49" charset="-127"/>
              </a:rPr>
              <a:t> </a:t>
            </a:r>
            <a:r>
              <a:rPr lang="ko-KR" altLang="en-US" sz="1400">
                <a:ea typeface="굴림체" pitchFamily="49" charset="-127"/>
              </a:rPr>
              <a:t>데이터</a:t>
            </a:r>
            <a:r>
              <a:rPr lang="en-US" altLang="ko-KR" sz="1400">
                <a:ea typeface="굴림체" pitchFamily="49" charset="-127"/>
              </a:rPr>
              <a:t> </a:t>
            </a:r>
            <a:r>
              <a:rPr lang="ko-KR" altLang="en-US" sz="1400" smtClean="0">
                <a:ea typeface="굴림체" pitchFamily="49" charset="-127"/>
              </a:rPr>
              <a:t>정의</a:t>
            </a:r>
            <a:endParaRPr lang="en-US" altLang="ko-KR" sz="1400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ea typeface="굴림체" pitchFamily="49" charset="-127"/>
              </a:rPr>
              <a:t> </a:t>
            </a:r>
            <a:r>
              <a:rPr lang="en-US" altLang="ko-KR" sz="1400" smtClean="0">
                <a:ea typeface="굴림체" pitchFamily="49" charset="-127"/>
              </a:rPr>
              <a:t>     &gt; K-System</a:t>
            </a:r>
            <a:r>
              <a:rPr lang="ko-KR" altLang="en-US" sz="1400">
                <a:ea typeface="굴림체" pitchFamily="49" charset="-127"/>
              </a:rPr>
              <a:t>의 어떤 화면을 참고하여 </a:t>
            </a:r>
            <a:r>
              <a:rPr lang="en-US" altLang="ko-KR" sz="1400" smtClean="0">
                <a:ea typeface="굴림체" pitchFamily="49" charset="-127"/>
              </a:rPr>
              <a:t>SCM, </a:t>
            </a:r>
            <a:r>
              <a:rPr lang="ko-KR" altLang="en-US" sz="1400" smtClean="0">
                <a:ea typeface="굴림체" pitchFamily="49" charset="-127"/>
              </a:rPr>
              <a:t>외주 생산</a:t>
            </a:r>
            <a:r>
              <a:rPr lang="en-US" altLang="ko-KR" sz="1400" smtClean="0">
                <a:ea typeface="굴림체" pitchFamily="49" charset="-127"/>
              </a:rPr>
              <a:t> </a:t>
            </a:r>
            <a:r>
              <a:rPr lang="ko-KR" altLang="en-US" sz="1400">
                <a:ea typeface="굴림체" pitchFamily="49" charset="-127"/>
              </a:rPr>
              <a:t>화면을 설계해야하는지 확인 및 </a:t>
            </a:r>
            <a:r>
              <a:rPr lang="ko-KR" altLang="en-US" sz="1400" smtClean="0">
                <a:ea typeface="굴림체" pitchFamily="49" charset="-127"/>
              </a:rPr>
              <a:t>정의</a:t>
            </a:r>
            <a:endParaRPr lang="en-US" altLang="ko-KR" sz="1400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ea typeface="굴림체" pitchFamily="49" charset="-127"/>
              </a:rPr>
              <a:t> </a:t>
            </a:r>
            <a:r>
              <a:rPr lang="en-US" altLang="ko-KR" sz="1400" smtClean="0">
                <a:ea typeface="굴림체" pitchFamily="49" charset="-127"/>
              </a:rPr>
              <a:t> 2-2) </a:t>
            </a:r>
            <a:r>
              <a:rPr lang="ko-KR" altLang="en-US" sz="1400" smtClean="0">
                <a:ea typeface="굴림체" pitchFamily="49" charset="-127"/>
              </a:rPr>
              <a:t>데이터 처리 설계</a:t>
            </a:r>
            <a:endParaRPr lang="en-US" altLang="ko-KR" sz="1400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mtClean="0">
                <a:ea typeface="굴림체" pitchFamily="49" charset="-127"/>
              </a:rPr>
              <a:t>    - K-System </a:t>
            </a:r>
            <a:r>
              <a:rPr lang="en-US" altLang="ko-KR" sz="1400">
                <a:ea typeface="굴림체" pitchFamily="49" charset="-127"/>
              </a:rPr>
              <a:t>API</a:t>
            </a:r>
            <a:r>
              <a:rPr lang="ko-KR" altLang="en-US" sz="1400">
                <a:ea typeface="굴림체" pitchFamily="49" charset="-127"/>
              </a:rPr>
              <a:t>로 </a:t>
            </a:r>
            <a:r>
              <a:rPr lang="ko-KR" altLang="en-US" sz="1400" smtClean="0">
                <a:ea typeface="굴림체" pitchFamily="49" charset="-127"/>
              </a:rPr>
              <a:t>요청할 데이터 및 방식</a:t>
            </a:r>
            <a:r>
              <a:rPr lang="en-US" altLang="ko-KR" sz="1400" smtClean="0">
                <a:ea typeface="굴림체" pitchFamily="49" charset="-127"/>
              </a:rPr>
              <a:t>(POST, JSON...)</a:t>
            </a:r>
            <a:r>
              <a:rPr lang="ko-KR" altLang="en-US" sz="1400" smtClean="0">
                <a:ea typeface="굴림체" pitchFamily="49" charset="-127"/>
              </a:rPr>
              <a:t> 확인</a:t>
            </a:r>
            <a:r>
              <a:rPr lang="en-US" altLang="ko-KR" sz="1400" smtClean="0">
                <a:ea typeface="굴림체" pitchFamily="49" charset="-127"/>
              </a:rPr>
              <a:t>, </a:t>
            </a:r>
            <a:r>
              <a:rPr lang="ko-KR" altLang="en-US" sz="1400" smtClean="0">
                <a:ea typeface="굴림체" pitchFamily="49" charset="-127"/>
              </a:rPr>
              <a:t>정리</a:t>
            </a:r>
            <a:endParaRPr lang="en-US" altLang="ko-KR" sz="1400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mtClean="0">
                <a:ea typeface="굴림체" pitchFamily="49" charset="-127"/>
              </a:rPr>
              <a:t>      &gt; DB</a:t>
            </a:r>
            <a:r>
              <a:rPr lang="ko-KR" altLang="en-US" sz="1400" smtClean="0">
                <a:ea typeface="굴림체" pitchFamily="49" charset="-127"/>
              </a:rPr>
              <a:t>의 데이터를 조회</a:t>
            </a:r>
            <a:r>
              <a:rPr lang="en-US" altLang="ko-KR" sz="1400" smtClean="0">
                <a:ea typeface="굴림체" pitchFamily="49" charset="-127"/>
              </a:rPr>
              <a:t>, </a:t>
            </a:r>
            <a:r>
              <a:rPr lang="ko-KR" altLang="en-US" sz="1400" smtClean="0">
                <a:ea typeface="굴림체" pitchFamily="49" charset="-127"/>
              </a:rPr>
              <a:t>저장</a:t>
            </a:r>
            <a:r>
              <a:rPr lang="en-US" altLang="ko-KR" sz="1400" smtClean="0">
                <a:ea typeface="굴림체" pitchFamily="49" charset="-127"/>
              </a:rPr>
              <a:t>, </a:t>
            </a:r>
            <a:r>
              <a:rPr lang="ko-KR" altLang="en-US" sz="1400" smtClean="0">
                <a:ea typeface="굴림체" pitchFamily="49" charset="-127"/>
              </a:rPr>
              <a:t>삭제하는 쿼리</a:t>
            </a:r>
            <a:r>
              <a:rPr lang="en-US" altLang="ko-KR" sz="1400" smtClean="0">
                <a:ea typeface="굴림체" pitchFamily="49" charset="-127"/>
              </a:rPr>
              <a:t>/</a:t>
            </a:r>
            <a:r>
              <a:rPr lang="ko-KR" altLang="en-US" sz="1400" smtClean="0">
                <a:ea typeface="굴림체" pitchFamily="49" charset="-127"/>
              </a:rPr>
              <a:t>프로시저는 </a:t>
            </a:r>
            <a:r>
              <a:rPr lang="en-US" altLang="ko-KR" sz="1400" smtClean="0">
                <a:ea typeface="굴림체" pitchFamily="49" charset="-127"/>
              </a:rPr>
              <a:t>K-System</a:t>
            </a:r>
            <a:r>
              <a:rPr lang="ko-KR" altLang="en-US" sz="1400" smtClean="0">
                <a:ea typeface="굴림체" pitchFamily="49" charset="-127"/>
              </a:rPr>
              <a:t>에 존재</a:t>
            </a:r>
            <a:endParaRPr lang="en-US" altLang="ko-KR" sz="140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smtClean="0">
              <a:ea typeface="굴림체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493222"/>
            <a:ext cx="82809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ea typeface="굴림체" pitchFamily="49" charset="-127"/>
              </a:rPr>
              <a:t> 2-1. </a:t>
            </a:r>
            <a:r>
              <a:rPr lang="ko-KR" altLang="en-US" b="1" smtClean="0">
                <a:ea typeface="굴림체" pitchFamily="49" charset="-127"/>
              </a:rPr>
              <a:t>설계 전 확인 및 정의가 필요한 내용</a:t>
            </a:r>
            <a:endParaRPr lang="en-US" altLang="ko-KR" b="1" smtClean="0">
              <a:ea typeface="굴림체" pitchFamily="49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07504" y="113657"/>
            <a:ext cx="6201565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SCM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</a:rPr>
              <a:t>+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</a:rPr>
              <a:t>외주 생산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및 개발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140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07504" y="113657"/>
            <a:ext cx="6201565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SCM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</a:rPr>
              <a:t>+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</a:rPr>
              <a:t>외주 생산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및 개발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493222"/>
            <a:ext cx="82809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ea typeface="굴림체" pitchFamily="49" charset="-127"/>
              </a:rPr>
              <a:t> 2-2. </a:t>
            </a:r>
            <a:r>
              <a:rPr lang="ko-KR" altLang="en-US" b="1" smtClean="0">
                <a:ea typeface="굴림체" pitchFamily="49" charset="-127"/>
              </a:rPr>
              <a:t>설계 </a:t>
            </a:r>
            <a:r>
              <a:rPr lang="ko-KR" altLang="en-US" b="1">
                <a:ea typeface="굴림체" pitchFamily="49" charset="-127"/>
              </a:rPr>
              <a:t>및 개발 진행 프로세스 </a:t>
            </a:r>
            <a:r>
              <a:rPr lang="ko-KR" altLang="en-US" b="1" smtClean="0">
                <a:ea typeface="굴림체" pitchFamily="49" charset="-127"/>
              </a:rPr>
              <a:t>계획</a:t>
            </a:r>
            <a:endParaRPr lang="en-US" altLang="ko-KR" b="1">
              <a:ea typeface="굴림체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87653" y="3397260"/>
            <a:ext cx="54101" cy="170200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83513" y="3284984"/>
            <a:ext cx="7504911" cy="14401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7000">
                <a:schemeClr val="tx2">
                  <a:lumMod val="95000"/>
                  <a:lumOff val="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7504" y="2940417"/>
            <a:ext cx="792088" cy="83315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시작</a:t>
            </a:r>
            <a:endParaRPr lang="ko-KR" altLang="en-US" sz="140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80858" y="3573015"/>
            <a:ext cx="1651163" cy="864096"/>
          </a:xfrm>
          <a:prstGeom prst="roundRect">
            <a:avLst/>
          </a:prstGeom>
          <a:solidFill>
            <a:srgbClr val="153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1100" smtClean="0"/>
              <a:t>- </a:t>
            </a:r>
            <a:r>
              <a:rPr lang="ko-KR" altLang="en-US" sz="1100" smtClean="0"/>
              <a:t>개발 내역 정의</a:t>
            </a:r>
            <a:endParaRPr lang="en-US" altLang="ko-KR" sz="1100" smtClean="0"/>
          </a:p>
          <a:p>
            <a:r>
              <a:rPr lang="en-US" altLang="ko-KR" sz="1100" smtClean="0"/>
              <a:t>- </a:t>
            </a:r>
            <a:r>
              <a:rPr lang="ko-KR" altLang="en-US" sz="1100" smtClean="0"/>
              <a:t>화면에 출력해야하는 데이터 정의</a:t>
            </a:r>
            <a:endParaRPr lang="en-US" altLang="ko-KR" sz="1100" smtClean="0"/>
          </a:p>
          <a:p>
            <a:r>
              <a:rPr lang="en-US" altLang="ko-KR" sz="1100" smtClean="0"/>
              <a:t>- </a:t>
            </a:r>
            <a:r>
              <a:rPr lang="ko-KR" altLang="en-US" sz="1100" smtClean="0"/>
              <a:t>화면 스캐치</a:t>
            </a:r>
            <a:endParaRPr lang="ko-KR" altLang="en-US" sz="110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771800" y="2634261"/>
            <a:ext cx="2344035" cy="527863"/>
          </a:xfrm>
          <a:prstGeom prst="roundRect">
            <a:avLst/>
          </a:prstGeom>
          <a:solidFill>
            <a:srgbClr val="1E46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1100" smtClean="0"/>
              <a:t>- K-System API</a:t>
            </a:r>
            <a:r>
              <a:rPr lang="ko-KR" altLang="en-US" sz="1100" smtClean="0"/>
              <a:t>로 요청할 데이터 및 방식 확인</a:t>
            </a:r>
            <a:r>
              <a:rPr lang="en-US" altLang="ko-KR" sz="1100" smtClean="0"/>
              <a:t>, </a:t>
            </a:r>
            <a:r>
              <a:rPr lang="ko-KR" altLang="en-US" sz="1100" smtClean="0"/>
              <a:t>정리</a:t>
            </a:r>
            <a:endParaRPr lang="ko-KR" altLang="en-US" sz="110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732021" y="4989296"/>
            <a:ext cx="2355444" cy="1031992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smtClean="0">
                <a:solidFill>
                  <a:schemeClr val="bg1"/>
                </a:solidFill>
              </a:rPr>
              <a:t>* </a:t>
            </a:r>
            <a:r>
              <a:rPr lang="ko-KR" altLang="en-US" sz="1200" b="1" smtClean="0">
                <a:solidFill>
                  <a:schemeClr val="bg1"/>
                </a:solidFill>
              </a:rPr>
              <a:t>차세대개발팀에 디자인 및 퍼블리쉬 요청</a:t>
            </a:r>
            <a:endParaRPr lang="en-US" altLang="ko-KR" sz="1200" b="1" smtClean="0">
              <a:solidFill>
                <a:schemeClr val="bg1"/>
              </a:solidFill>
            </a:endParaRPr>
          </a:p>
          <a:p>
            <a:r>
              <a:rPr lang="en-US" altLang="ko-KR" sz="1100" smtClean="0">
                <a:solidFill>
                  <a:schemeClr val="bg1"/>
                </a:solidFill>
              </a:rPr>
              <a:t>  - </a:t>
            </a:r>
            <a:r>
              <a:rPr lang="ko-KR" altLang="en-US" sz="1100" smtClean="0">
                <a:solidFill>
                  <a:schemeClr val="bg1"/>
                </a:solidFill>
              </a:rPr>
              <a:t>화면 스캐치</a:t>
            </a:r>
            <a:r>
              <a:rPr lang="en-US" altLang="ko-KR" sz="1100" smtClean="0">
                <a:solidFill>
                  <a:schemeClr val="bg1"/>
                </a:solidFill>
              </a:rPr>
              <a:t>, </a:t>
            </a:r>
            <a:r>
              <a:rPr lang="ko-KR" altLang="en-US" sz="1100" smtClean="0">
                <a:solidFill>
                  <a:schemeClr val="bg1"/>
                </a:solidFill>
              </a:rPr>
              <a:t>현업의 디자인 요구사항 함께 전달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244408" y="2940417"/>
            <a:ext cx="792088" cy="833150"/>
          </a:xfrm>
          <a:prstGeom prst="roundRect">
            <a:avLst/>
          </a:prstGeom>
          <a:solidFill>
            <a:srgbClr val="528AD1"/>
          </a:solidFill>
          <a:ln>
            <a:solidFill>
              <a:srgbClr val="528A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완료</a:t>
            </a:r>
            <a:endParaRPr lang="ko-KR" altLang="en-US" sz="140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076057" y="3551859"/>
            <a:ext cx="1614022" cy="634684"/>
          </a:xfrm>
          <a:prstGeom prst="roundRect">
            <a:avLst/>
          </a:prstGeom>
          <a:solidFill>
            <a:srgbClr val="316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1100" smtClean="0"/>
              <a:t>- SCM, </a:t>
            </a:r>
            <a:r>
              <a:rPr lang="ko-KR" altLang="en-US" sz="1100" smtClean="0"/>
              <a:t>외주 생산</a:t>
            </a:r>
            <a:r>
              <a:rPr lang="en-US" altLang="ko-KR" sz="1100" smtClean="0"/>
              <a:t> </a:t>
            </a:r>
            <a:r>
              <a:rPr lang="ko-KR" altLang="en-US" sz="1100" smtClean="0"/>
              <a:t>개발</a:t>
            </a:r>
            <a:endParaRPr lang="en-US" altLang="ko-KR" sz="1100" smtClean="0"/>
          </a:p>
          <a:p>
            <a:r>
              <a:rPr lang="en-US" altLang="ko-KR" sz="1100"/>
              <a:t> </a:t>
            </a:r>
            <a:r>
              <a:rPr lang="en-US" altLang="ko-KR" sz="1100" smtClean="0"/>
              <a:t> &gt; </a:t>
            </a:r>
            <a:r>
              <a:rPr lang="ko-KR" altLang="en-US" sz="1100" smtClean="0"/>
              <a:t>화면 스크립트 개발</a:t>
            </a:r>
            <a:endParaRPr lang="en-US" altLang="ko-KR" sz="1100" smtClean="0"/>
          </a:p>
          <a:p>
            <a:r>
              <a:rPr lang="en-US" altLang="ko-KR" sz="1100"/>
              <a:t> </a:t>
            </a:r>
            <a:r>
              <a:rPr lang="en-US" altLang="ko-KR" sz="1100" smtClean="0"/>
              <a:t> &gt; API </a:t>
            </a:r>
            <a:r>
              <a:rPr lang="ko-KR" altLang="en-US" sz="1100" smtClean="0"/>
              <a:t>개발</a:t>
            </a:r>
            <a:endParaRPr lang="ko-KR" altLang="en-US" sz="11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087465" y="4309402"/>
            <a:ext cx="1602614" cy="466592"/>
          </a:xfrm>
          <a:prstGeom prst="roundRect">
            <a:avLst/>
          </a:prstGeom>
          <a:solidFill>
            <a:srgbClr val="316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1100" smtClean="0"/>
              <a:t>- K-System API </a:t>
            </a:r>
            <a:r>
              <a:rPr lang="ko-KR" altLang="en-US" sz="1100" smtClean="0"/>
              <a:t>개발</a:t>
            </a:r>
            <a:endParaRPr lang="ko-KR" altLang="en-US" sz="110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694990" y="2718708"/>
            <a:ext cx="1405402" cy="443417"/>
          </a:xfrm>
          <a:prstGeom prst="roundRect">
            <a:avLst/>
          </a:prstGeom>
          <a:solidFill>
            <a:srgbClr val="49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1100" smtClean="0"/>
              <a:t>- SCM, </a:t>
            </a:r>
            <a:r>
              <a:rPr lang="ko-KR" altLang="en-US" sz="1100" smtClean="0"/>
              <a:t>외주 생산</a:t>
            </a:r>
            <a:r>
              <a:rPr lang="en-US" altLang="ko-KR" sz="1100" smtClean="0"/>
              <a:t> </a:t>
            </a:r>
            <a:r>
              <a:rPr lang="ko-KR" altLang="en-US" sz="1100" smtClean="0"/>
              <a:t>테스트</a:t>
            </a:r>
            <a:endParaRPr lang="ko-KR" altLang="en-US" sz="1100"/>
          </a:p>
        </p:txBody>
      </p:sp>
      <p:sp>
        <p:nvSpPr>
          <p:cNvPr id="20" name="아래쪽 화살표 19"/>
          <p:cNvSpPr/>
          <p:nvPr/>
        </p:nvSpPr>
        <p:spPr>
          <a:xfrm>
            <a:off x="2496228" y="1461604"/>
            <a:ext cx="464277" cy="671950"/>
          </a:xfrm>
          <a:prstGeom prst="downArrow">
            <a:avLst>
              <a:gd name="adj1" fmla="val 50000"/>
              <a:gd name="adj2" fmla="val 5205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stCxn id="20" idx="2"/>
          </p:cNvCxnSpPr>
          <p:nvPr/>
        </p:nvCxnSpPr>
        <p:spPr>
          <a:xfrm>
            <a:off x="2728367" y="2133554"/>
            <a:ext cx="0" cy="1151429"/>
          </a:xfrm>
          <a:prstGeom prst="line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008287" y="1067333"/>
            <a:ext cx="1588819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smtClean="0">
                <a:solidFill>
                  <a:srgbClr val="FF0000"/>
                </a:solidFill>
                <a:ea typeface="굴림체" pitchFamily="49" charset="-127"/>
              </a:rPr>
              <a:t>2022.06.14 </a:t>
            </a:r>
            <a:r>
              <a:rPr lang="ko-KR" altLang="en-US" sz="1400" b="1" smtClean="0">
                <a:solidFill>
                  <a:srgbClr val="FF0000"/>
                </a:solidFill>
                <a:ea typeface="굴림체" pitchFamily="49" charset="-127"/>
              </a:rPr>
              <a:t>시점</a:t>
            </a:r>
            <a:endParaRPr lang="en-US" altLang="ko-KR" sz="1400" b="1" smtClean="0">
              <a:solidFill>
                <a:srgbClr val="FF0000"/>
              </a:solidFill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2270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07504" y="113657"/>
            <a:ext cx="6201565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SCM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</a:rPr>
              <a:t>+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</a:rPr>
              <a:t>외주 생산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및 개발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476553"/>
            <a:ext cx="86409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ea typeface="굴림체" pitchFamily="49" charset="-127"/>
              </a:rPr>
              <a:t>2</a:t>
            </a:r>
            <a:r>
              <a:rPr lang="en-US" altLang="ko-KR" b="1" smtClean="0">
                <a:ea typeface="굴림체" pitchFamily="49" charset="-127"/>
              </a:rPr>
              <a:t>-3. </a:t>
            </a:r>
            <a:r>
              <a:rPr lang="ko-KR" altLang="en-US" b="1" smtClean="0">
                <a:ea typeface="굴림체" pitchFamily="49" charset="-127"/>
              </a:rPr>
              <a:t>개발 리스트업 및 </a:t>
            </a:r>
            <a:r>
              <a:rPr lang="en-US" altLang="ko-KR" b="1">
                <a:ea typeface="굴림체" pitchFamily="49" charset="-127"/>
              </a:rPr>
              <a:t>K-System </a:t>
            </a:r>
            <a:r>
              <a:rPr lang="ko-KR" altLang="en-US" b="1">
                <a:ea typeface="굴림체" pitchFamily="49" charset="-127"/>
              </a:rPr>
              <a:t>참고 화면</a:t>
            </a:r>
            <a:r>
              <a:rPr lang="en-US" altLang="ko-KR" b="1" smtClean="0">
                <a:ea typeface="굴림체" pitchFamily="49" charset="-127"/>
              </a:rPr>
              <a:t>, </a:t>
            </a:r>
            <a:r>
              <a:rPr lang="ko-KR" altLang="en-US" b="1">
                <a:ea typeface="굴림체" pitchFamily="49" charset="-127"/>
              </a:rPr>
              <a:t>컬럼 정의</a:t>
            </a:r>
            <a:endParaRPr lang="en-US" altLang="ko-KR" b="1">
              <a:solidFill>
                <a:srgbClr val="FF0000"/>
              </a:solidFill>
              <a:ea typeface="굴림체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908720"/>
            <a:ext cx="8640960" cy="5932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smtClean="0">
                <a:ea typeface="굴림체" pitchFamily="49" charset="-127"/>
              </a:rPr>
              <a:t>  1) </a:t>
            </a:r>
            <a:r>
              <a:rPr lang="ko-KR" altLang="en-US" sz="1100" b="1" smtClean="0">
                <a:ea typeface="굴림체" pitchFamily="49" charset="-127"/>
              </a:rPr>
              <a:t>구매 발주 품목 조회</a:t>
            </a:r>
            <a:endParaRPr lang="en-US" altLang="ko-KR" sz="1100" b="1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>
                <a:ea typeface="굴림체" pitchFamily="49" charset="-127"/>
              </a:rPr>
              <a:t> </a:t>
            </a:r>
            <a:r>
              <a:rPr lang="en-US" altLang="ko-KR" sz="1100" b="1" smtClean="0">
                <a:ea typeface="굴림체" pitchFamily="49" charset="-127"/>
              </a:rPr>
              <a:t>   - K-System </a:t>
            </a:r>
            <a:r>
              <a:rPr lang="ko-KR" altLang="en-US" sz="1100" b="1" smtClean="0">
                <a:ea typeface="굴림체" pitchFamily="49" charset="-127"/>
              </a:rPr>
              <a:t>의류관리 </a:t>
            </a:r>
            <a:r>
              <a:rPr lang="en-US" altLang="ko-KR" sz="1100" b="1">
                <a:ea typeface="굴림체" pitchFamily="49" charset="-127"/>
              </a:rPr>
              <a:t>&gt; </a:t>
            </a:r>
            <a:r>
              <a:rPr lang="ko-KR" altLang="en-US" sz="1100" b="1" smtClean="0">
                <a:ea typeface="굴림체" pitchFamily="49" charset="-127"/>
              </a:rPr>
              <a:t>자재구매 </a:t>
            </a:r>
            <a:r>
              <a:rPr lang="en-US" altLang="ko-KR" sz="1100" b="1" smtClean="0">
                <a:ea typeface="굴림체" pitchFamily="49" charset="-127"/>
              </a:rPr>
              <a:t>&gt; </a:t>
            </a:r>
            <a:r>
              <a:rPr lang="ko-KR" altLang="en-US" sz="1100" b="1" smtClean="0">
                <a:ea typeface="굴림체" pitchFamily="49" charset="-127"/>
              </a:rPr>
              <a:t>구매발주 </a:t>
            </a:r>
            <a:r>
              <a:rPr lang="en-US" altLang="ko-KR" sz="1100" b="1" smtClean="0">
                <a:ea typeface="굴림체" pitchFamily="49" charset="-127"/>
              </a:rPr>
              <a:t>&gt; </a:t>
            </a:r>
            <a:r>
              <a:rPr lang="ko-KR" altLang="en-US" sz="1100" b="1" smtClean="0">
                <a:ea typeface="굴림체" pitchFamily="49" charset="-127"/>
              </a:rPr>
              <a:t>구매발주품목조회</a:t>
            </a:r>
            <a:endParaRPr lang="en-US" altLang="ko-KR" sz="1100" b="1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>
                <a:ea typeface="굴림체" pitchFamily="49" charset="-127"/>
              </a:rPr>
              <a:t> </a:t>
            </a:r>
            <a:r>
              <a:rPr lang="en-US" altLang="ko-KR" sz="1100" b="1" smtClean="0">
                <a:ea typeface="굴림체" pitchFamily="49" charset="-127"/>
              </a:rPr>
              <a:t>   - </a:t>
            </a:r>
            <a:r>
              <a:rPr lang="ko-KR" altLang="en-US" sz="1100" b="1" smtClean="0">
                <a:ea typeface="굴림체" pitchFamily="49" charset="-127"/>
              </a:rPr>
              <a:t>접속자에 따라 구매 발주 품목 다르게 보여야함</a:t>
            </a:r>
            <a:endParaRPr lang="en-US" altLang="ko-KR" sz="1100" b="1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>
                <a:ea typeface="굴림체" pitchFamily="49" charset="-127"/>
              </a:rPr>
              <a:t> </a:t>
            </a:r>
            <a:r>
              <a:rPr lang="en-US" altLang="ko-KR" sz="1100" b="1" smtClean="0">
                <a:ea typeface="굴림체" pitchFamily="49" charset="-127"/>
              </a:rPr>
              <a:t>   - ‘</a:t>
            </a:r>
            <a:r>
              <a:rPr lang="ko-KR" altLang="en-US" sz="1100" b="1" smtClean="0">
                <a:ea typeface="굴림체" pitchFamily="49" charset="-127"/>
              </a:rPr>
              <a:t>중단</a:t>
            </a:r>
            <a:r>
              <a:rPr lang="en-US" altLang="ko-KR" sz="1100" b="1" smtClean="0">
                <a:ea typeface="굴림체" pitchFamily="49" charset="-127"/>
              </a:rPr>
              <a:t>’ </a:t>
            </a:r>
            <a:r>
              <a:rPr lang="ko-KR" altLang="en-US" sz="1100" b="1" smtClean="0">
                <a:ea typeface="굴림체" pitchFamily="49" charset="-127"/>
              </a:rPr>
              <a:t>기능이 있어야함</a:t>
            </a:r>
            <a:r>
              <a:rPr lang="en-US" altLang="ko-KR" sz="1100" b="1" smtClean="0">
                <a:ea typeface="굴림체" pitchFamily="49" charset="-127"/>
              </a:rPr>
              <a:t>. (</a:t>
            </a:r>
            <a:r>
              <a:rPr lang="ko-KR" altLang="en-US" sz="1100" b="1" smtClean="0">
                <a:ea typeface="굴림체" pitchFamily="49" charset="-127"/>
              </a:rPr>
              <a:t>추가 설명 필요</a:t>
            </a:r>
            <a:r>
              <a:rPr lang="en-US" altLang="ko-KR" sz="1100" b="1" smtClean="0">
                <a:ea typeface="굴림체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b="1">
                <a:ea typeface="굴림체" pitchFamily="49" charset="-127"/>
              </a:rPr>
              <a:t> </a:t>
            </a:r>
            <a:r>
              <a:rPr lang="en-US" altLang="ko-KR" sz="1100" b="1" smtClean="0">
                <a:ea typeface="굴림체" pitchFamily="49" charset="-127"/>
              </a:rPr>
              <a:t>   - </a:t>
            </a:r>
            <a:r>
              <a:rPr lang="ko-KR" altLang="en-US" sz="1100" b="1" smtClean="0">
                <a:ea typeface="굴림체" pitchFamily="49" charset="-127"/>
              </a:rPr>
              <a:t>상단 </a:t>
            </a:r>
            <a:r>
              <a:rPr lang="en-US" altLang="ko-KR" sz="1100" b="1" smtClean="0">
                <a:ea typeface="굴림체" pitchFamily="49" charset="-127"/>
              </a:rPr>
              <a:t>(</a:t>
            </a:r>
            <a:r>
              <a:rPr lang="ko-KR" altLang="en-US" sz="1100" b="1" smtClean="0">
                <a:ea typeface="굴림체" pitchFamily="49" charset="-127"/>
              </a:rPr>
              <a:t>조회 조건 영역</a:t>
            </a:r>
            <a:r>
              <a:rPr lang="en-US" altLang="ko-KR" sz="1100" b="1" smtClean="0">
                <a:ea typeface="굴림체" pitchFamily="49" charset="-127"/>
              </a:rPr>
              <a:t>) : </a:t>
            </a:r>
            <a:r>
              <a:rPr lang="ko-KR" altLang="en-US" sz="1100" b="1" smtClean="0">
                <a:ea typeface="굴림체" pitchFamily="49" charset="-127"/>
              </a:rPr>
              <a:t>사업단위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발주일</a:t>
            </a:r>
            <a:r>
              <a:rPr lang="en-US" altLang="ko-KR" sz="1100" b="1" smtClean="0">
                <a:ea typeface="굴림체" pitchFamily="49" charset="-127"/>
              </a:rPr>
              <a:t>(From~To), </a:t>
            </a:r>
            <a:r>
              <a:rPr lang="ko-KR" altLang="en-US" sz="1100" b="1" smtClean="0">
                <a:ea typeface="굴림체" pitchFamily="49" charset="-127"/>
              </a:rPr>
              <a:t>발주번호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진행상태</a:t>
            </a:r>
            <a:r>
              <a:rPr lang="en-US" altLang="ko-KR" sz="1100" b="1" smtClean="0">
                <a:ea typeface="굴림체" pitchFamily="49" charset="-127"/>
              </a:rPr>
              <a:t>,</a:t>
            </a:r>
            <a:r>
              <a:rPr lang="ko-KR" altLang="en-US" sz="1100" b="1" smtClean="0">
                <a:ea typeface="굴림체" pitchFamily="49" charset="-127"/>
              </a:rPr>
              <a:t> 품목자산분류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품명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품번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규격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납품예정일</a:t>
            </a:r>
            <a:r>
              <a:rPr lang="en-US" altLang="ko-KR" sz="1100" b="1" smtClean="0">
                <a:ea typeface="굴림체" pitchFamily="49" charset="-127"/>
              </a:rPr>
              <a:t>(From~To)</a:t>
            </a:r>
          </a:p>
          <a:p>
            <a:pPr>
              <a:lnSpc>
                <a:spcPct val="150000"/>
              </a:lnSpc>
            </a:pPr>
            <a:r>
              <a:rPr lang="en-US" altLang="ko-KR" sz="1100" b="1">
                <a:ea typeface="굴림체" pitchFamily="49" charset="-127"/>
              </a:rPr>
              <a:t> </a:t>
            </a:r>
            <a:r>
              <a:rPr lang="en-US" altLang="ko-KR" sz="1100" b="1" smtClean="0">
                <a:ea typeface="굴림체" pitchFamily="49" charset="-127"/>
              </a:rPr>
              <a:t>   - </a:t>
            </a:r>
            <a:r>
              <a:rPr lang="ko-KR" altLang="en-US" sz="1100" b="1" smtClean="0">
                <a:ea typeface="굴림체" pitchFamily="49" charset="-127"/>
              </a:rPr>
              <a:t>컬럼 </a:t>
            </a:r>
            <a:r>
              <a:rPr lang="en-US" altLang="ko-KR" sz="1100" b="1" smtClean="0">
                <a:ea typeface="굴림체" pitchFamily="49" charset="-127"/>
              </a:rPr>
              <a:t>: </a:t>
            </a:r>
            <a:r>
              <a:rPr lang="ko-KR" altLang="en-US" sz="1100" b="1" smtClean="0">
                <a:ea typeface="굴림체" pitchFamily="49" charset="-127"/>
              </a:rPr>
              <a:t>선택</a:t>
            </a:r>
            <a:r>
              <a:rPr lang="en-US" altLang="ko-KR" sz="1100" b="1" smtClean="0">
                <a:ea typeface="굴림체" pitchFamily="49" charset="-127"/>
              </a:rPr>
              <a:t>(</a:t>
            </a:r>
            <a:r>
              <a:rPr lang="ko-KR" altLang="en-US" sz="1100" b="1" smtClean="0">
                <a:ea typeface="굴림체" pitchFamily="49" charset="-127"/>
              </a:rPr>
              <a:t>체크박스</a:t>
            </a:r>
            <a:r>
              <a:rPr lang="en-US" altLang="ko-KR" sz="1100" b="1" smtClean="0">
                <a:ea typeface="굴림체" pitchFamily="49" charset="-127"/>
              </a:rPr>
              <a:t>), </a:t>
            </a:r>
            <a:r>
              <a:rPr lang="ko-KR" altLang="en-US" sz="1100" b="1" smtClean="0">
                <a:ea typeface="굴림체" pitchFamily="49" charset="-127"/>
              </a:rPr>
              <a:t>중단</a:t>
            </a:r>
            <a:r>
              <a:rPr lang="en-US" altLang="ko-KR" sz="1100" b="1" smtClean="0">
                <a:ea typeface="굴림체" pitchFamily="49" charset="-127"/>
              </a:rPr>
              <a:t>(</a:t>
            </a:r>
            <a:r>
              <a:rPr lang="ko-KR" altLang="en-US" sz="1100" b="1" smtClean="0">
                <a:ea typeface="굴림체" pitchFamily="49" charset="-127"/>
              </a:rPr>
              <a:t>체크박스</a:t>
            </a:r>
            <a:r>
              <a:rPr lang="en-US" altLang="ko-KR" sz="1100" b="1" smtClean="0">
                <a:ea typeface="굴림체" pitchFamily="49" charset="-127"/>
              </a:rPr>
              <a:t>), </a:t>
            </a:r>
            <a:r>
              <a:rPr lang="ko-KR" altLang="en-US" sz="1100" b="1" smtClean="0">
                <a:ea typeface="굴림체" pitchFamily="49" charset="-127"/>
              </a:rPr>
              <a:t>진행상태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발주일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발주번호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구매거래처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품번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품명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규격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단위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발주수량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발주단가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발주금액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부가세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금액계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납품예정일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납품수량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미납수량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납품금액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창고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비고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사이즈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색상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사용부위</a:t>
            </a:r>
            <a:endParaRPr lang="en-US" altLang="ko-KR" sz="1100" b="1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b="1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smtClean="0">
                <a:ea typeface="굴림체" pitchFamily="49" charset="-127"/>
              </a:rPr>
              <a:t>  2) </a:t>
            </a:r>
            <a:r>
              <a:rPr lang="ko-KR" altLang="en-US" sz="1100" b="1" smtClean="0">
                <a:ea typeface="굴림체" pitchFamily="49" charset="-127"/>
              </a:rPr>
              <a:t>구매 납품 등록</a:t>
            </a:r>
            <a:endParaRPr lang="en-US" altLang="ko-KR" sz="1100" b="1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>
                <a:ea typeface="굴림체" pitchFamily="49" charset="-127"/>
              </a:rPr>
              <a:t> </a:t>
            </a:r>
            <a:r>
              <a:rPr lang="en-US" altLang="ko-KR" sz="1100" b="1" smtClean="0">
                <a:ea typeface="굴림체" pitchFamily="49" charset="-127"/>
              </a:rPr>
              <a:t>   - K-System </a:t>
            </a:r>
            <a:r>
              <a:rPr lang="ko-KR" altLang="en-US" sz="1100" b="1" smtClean="0">
                <a:ea typeface="굴림체" pitchFamily="49" charset="-127"/>
              </a:rPr>
              <a:t>의류관리 </a:t>
            </a:r>
            <a:r>
              <a:rPr lang="en-US" altLang="ko-KR" sz="1100" b="1" smtClean="0">
                <a:ea typeface="굴림체" pitchFamily="49" charset="-127"/>
              </a:rPr>
              <a:t>&gt; </a:t>
            </a:r>
            <a:r>
              <a:rPr lang="ko-KR" altLang="en-US" sz="1100" b="1" smtClean="0">
                <a:ea typeface="굴림체" pitchFamily="49" charset="-127"/>
              </a:rPr>
              <a:t>자재구매 </a:t>
            </a:r>
            <a:r>
              <a:rPr lang="en-US" altLang="ko-KR" sz="1100" b="1" smtClean="0">
                <a:ea typeface="굴림체" pitchFamily="49" charset="-127"/>
              </a:rPr>
              <a:t>&gt; </a:t>
            </a:r>
            <a:r>
              <a:rPr lang="ko-KR" altLang="en-US" sz="1100" b="1" smtClean="0">
                <a:ea typeface="굴림체" pitchFamily="49" charset="-127"/>
              </a:rPr>
              <a:t>구매입고 </a:t>
            </a:r>
            <a:r>
              <a:rPr lang="en-US" altLang="ko-KR" sz="1100" b="1" smtClean="0">
                <a:ea typeface="굴림체" pitchFamily="49" charset="-127"/>
              </a:rPr>
              <a:t>&gt; </a:t>
            </a:r>
            <a:r>
              <a:rPr lang="ko-KR" altLang="en-US" sz="1100" b="1" smtClean="0">
                <a:ea typeface="굴림체" pitchFamily="49" charset="-127"/>
              </a:rPr>
              <a:t>구매납품입력</a:t>
            </a:r>
            <a:endParaRPr lang="en-US" altLang="ko-KR" sz="1100" b="1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>
                <a:ea typeface="굴림체" pitchFamily="49" charset="-127"/>
              </a:rPr>
              <a:t> </a:t>
            </a:r>
            <a:r>
              <a:rPr lang="en-US" altLang="ko-KR" sz="1100" b="1" smtClean="0">
                <a:ea typeface="굴림체" pitchFamily="49" charset="-127"/>
              </a:rPr>
              <a:t>   - ‘1)</a:t>
            </a:r>
            <a:r>
              <a:rPr lang="ko-KR" altLang="en-US" sz="1100" b="1">
                <a:ea typeface="굴림체" pitchFamily="49" charset="-127"/>
              </a:rPr>
              <a:t> </a:t>
            </a:r>
            <a:r>
              <a:rPr lang="ko-KR" altLang="en-US" sz="1100" b="1" smtClean="0">
                <a:ea typeface="굴림체" pitchFamily="49" charset="-127"/>
              </a:rPr>
              <a:t>구매 발주 품목 조회</a:t>
            </a:r>
            <a:r>
              <a:rPr lang="en-US" altLang="ko-KR" sz="1100" b="1" smtClean="0">
                <a:ea typeface="굴림체" pitchFamily="49" charset="-127"/>
              </a:rPr>
              <a:t>’ </a:t>
            </a:r>
            <a:r>
              <a:rPr lang="ko-KR" altLang="en-US" sz="1100" b="1" smtClean="0">
                <a:ea typeface="굴림체" pitchFamily="49" charset="-127"/>
              </a:rPr>
              <a:t>화면의 리스트를 더블 클릭하여 화면을 넘어와 입력 및 저장</a:t>
            </a:r>
            <a:endParaRPr lang="en-US" altLang="ko-KR" sz="1100" b="1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b="1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>
                <a:ea typeface="굴림체" pitchFamily="49" charset="-127"/>
              </a:rPr>
              <a:t> </a:t>
            </a:r>
            <a:r>
              <a:rPr lang="en-US" altLang="ko-KR" sz="1100" b="1" smtClean="0">
                <a:ea typeface="굴림체" pitchFamily="49" charset="-127"/>
              </a:rPr>
              <a:t> 3) </a:t>
            </a:r>
            <a:r>
              <a:rPr lang="ko-KR" altLang="en-US" sz="1100" b="1" smtClean="0">
                <a:ea typeface="굴림체" pitchFamily="49" charset="-127"/>
              </a:rPr>
              <a:t>외주 생산</a:t>
            </a:r>
            <a:r>
              <a:rPr lang="en-US" altLang="ko-KR" sz="1100" b="1" smtClean="0">
                <a:ea typeface="굴림체" pitchFamily="49" charset="-127"/>
              </a:rPr>
              <a:t> </a:t>
            </a:r>
            <a:r>
              <a:rPr lang="en-US" altLang="ko-KR" sz="1100" b="1">
                <a:ea typeface="굴림체" pitchFamily="49" charset="-127"/>
              </a:rPr>
              <a:t>–</a:t>
            </a:r>
            <a:r>
              <a:rPr lang="en-US" altLang="ko-KR" sz="1100" b="1" smtClean="0">
                <a:ea typeface="굴림체" pitchFamily="49" charset="-127"/>
              </a:rPr>
              <a:t> </a:t>
            </a:r>
            <a:r>
              <a:rPr lang="ko-KR" altLang="en-US" sz="1100" b="1" smtClean="0">
                <a:ea typeface="굴림체" pitchFamily="49" charset="-127"/>
              </a:rPr>
              <a:t>작업 지시 조회</a:t>
            </a:r>
            <a:endParaRPr lang="en-US" altLang="ko-KR" sz="1100" b="1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>
                <a:ea typeface="굴림체" pitchFamily="49" charset="-127"/>
              </a:rPr>
              <a:t> </a:t>
            </a:r>
            <a:r>
              <a:rPr lang="en-US" altLang="ko-KR" sz="1100" b="1" smtClean="0">
                <a:ea typeface="굴림체" pitchFamily="49" charset="-127"/>
              </a:rPr>
              <a:t>   - K-System </a:t>
            </a:r>
            <a:r>
              <a:rPr lang="ko-KR" altLang="en-US" sz="1100" b="1" smtClean="0">
                <a:ea typeface="굴림체" pitchFamily="49" charset="-127"/>
              </a:rPr>
              <a:t>의류관리 </a:t>
            </a:r>
            <a:r>
              <a:rPr lang="en-US" altLang="ko-KR" sz="1100" b="1" smtClean="0">
                <a:ea typeface="굴림체" pitchFamily="49" charset="-127"/>
              </a:rPr>
              <a:t>&gt; </a:t>
            </a:r>
            <a:r>
              <a:rPr lang="ko-KR" altLang="en-US" sz="1100" b="1" smtClean="0">
                <a:ea typeface="굴림체" pitchFamily="49" charset="-127"/>
              </a:rPr>
              <a:t>생산관리 </a:t>
            </a:r>
            <a:r>
              <a:rPr lang="en-US" altLang="ko-KR" sz="1100" b="1" smtClean="0">
                <a:ea typeface="굴림체" pitchFamily="49" charset="-127"/>
              </a:rPr>
              <a:t>&gt; </a:t>
            </a:r>
            <a:r>
              <a:rPr lang="ko-KR" altLang="en-US" sz="1100" b="1" smtClean="0">
                <a:ea typeface="굴림체" pitchFamily="49" charset="-127"/>
              </a:rPr>
              <a:t>작업지시</a:t>
            </a:r>
            <a:r>
              <a:rPr lang="en-US" altLang="ko-KR" sz="1100" b="1">
                <a:ea typeface="굴림체" pitchFamily="49" charset="-127"/>
              </a:rPr>
              <a:t> </a:t>
            </a:r>
            <a:r>
              <a:rPr lang="en-US" altLang="ko-KR" sz="1100" b="1" smtClean="0">
                <a:ea typeface="굴림체" pitchFamily="49" charset="-127"/>
              </a:rPr>
              <a:t>&gt; </a:t>
            </a:r>
            <a:r>
              <a:rPr lang="ko-KR" altLang="en-US" sz="1100" b="1" smtClean="0">
                <a:ea typeface="굴림체" pitchFamily="49" charset="-127"/>
              </a:rPr>
              <a:t>작업지시조회</a:t>
            </a:r>
            <a:endParaRPr lang="en-US" altLang="ko-KR" sz="1100" b="1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>
                <a:ea typeface="굴림체" pitchFamily="49" charset="-127"/>
              </a:rPr>
              <a:t> </a:t>
            </a:r>
            <a:r>
              <a:rPr lang="en-US" altLang="ko-KR" sz="1100" b="1" smtClean="0">
                <a:ea typeface="굴림체" pitchFamily="49" charset="-127"/>
              </a:rPr>
              <a:t>   - ‘</a:t>
            </a:r>
            <a:r>
              <a:rPr lang="ko-KR" altLang="en-US" sz="1100" b="1" smtClean="0">
                <a:ea typeface="굴림체" pitchFamily="49" charset="-127"/>
              </a:rPr>
              <a:t>중단</a:t>
            </a:r>
            <a:r>
              <a:rPr lang="en-US" altLang="ko-KR" sz="1100" b="1" smtClean="0">
                <a:ea typeface="굴림체" pitchFamily="49" charset="-127"/>
              </a:rPr>
              <a:t>’</a:t>
            </a:r>
            <a:r>
              <a:rPr lang="ko-KR" altLang="en-US" sz="1100" b="1" smtClean="0">
                <a:ea typeface="굴림체" pitchFamily="49" charset="-127"/>
              </a:rPr>
              <a:t> 기능 있어야함</a:t>
            </a:r>
            <a:r>
              <a:rPr lang="en-US" altLang="ko-KR" sz="1100" b="1" smtClean="0">
                <a:ea typeface="굴림체" pitchFamily="49" charset="-127"/>
              </a:rPr>
              <a:t>. (</a:t>
            </a:r>
            <a:r>
              <a:rPr lang="ko-KR" altLang="en-US" sz="1100" b="1" smtClean="0">
                <a:ea typeface="굴림체" pitchFamily="49" charset="-127"/>
              </a:rPr>
              <a:t>추가 설명 필요</a:t>
            </a:r>
            <a:r>
              <a:rPr lang="en-US" altLang="ko-KR" sz="1100" b="1" smtClean="0">
                <a:ea typeface="굴림체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b="1">
                <a:ea typeface="굴림체" pitchFamily="49" charset="-127"/>
              </a:rPr>
              <a:t> </a:t>
            </a:r>
            <a:r>
              <a:rPr lang="en-US" altLang="ko-KR" sz="1100" b="1" smtClean="0">
                <a:ea typeface="굴림체" pitchFamily="49" charset="-127"/>
              </a:rPr>
              <a:t>   - </a:t>
            </a:r>
            <a:r>
              <a:rPr lang="ko-KR" altLang="en-US" sz="1100" b="1" smtClean="0">
                <a:ea typeface="굴림체" pitchFamily="49" charset="-127"/>
              </a:rPr>
              <a:t>상단 </a:t>
            </a:r>
            <a:r>
              <a:rPr lang="en-US" altLang="ko-KR" sz="1100" b="1" smtClean="0">
                <a:ea typeface="굴림체" pitchFamily="49" charset="-127"/>
              </a:rPr>
              <a:t>(</a:t>
            </a:r>
            <a:r>
              <a:rPr lang="ko-KR" altLang="en-US" sz="1100" b="1" smtClean="0">
                <a:ea typeface="굴림체" pitchFamily="49" charset="-127"/>
              </a:rPr>
              <a:t>조회 조건 영역</a:t>
            </a:r>
            <a:r>
              <a:rPr lang="en-US" altLang="ko-KR" sz="1100" b="1" smtClean="0">
                <a:ea typeface="굴림체" pitchFamily="49" charset="-127"/>
              </a:rPr>
              <a:t>) : </a:t>
            </a:r>
            <a:r>
              <a:rPr lang="ko-KR" altLang="en-US" sz="1100" b="1" smtClean="0">
                <a:ea typeface="굴림체" pitchFamily="49" charset="-127"/>
              </a:rPr>
              <a:t>사업단위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작업예정일</a:t>
            </a:r>
            <a:r>
              <a:rPr lang="en-US" altLang="ko-KR" sz="1100" b="1" smtClean="0">
                <a:ea typeface="굴림체" pitchFamily="49" charset="-127"/>
              </a:rPr>
              <a:t>(From~To)(=</a:t>
            </a:r>
            <a:r>
              <a:rPr lang="ko-KR" altLang="en-US" sz="1100" b="1" smtClean="0">
                <a:ea typeface="굴림체" pitchFamily="49" charset="-127"/>
              </a:rPr>
              <a:t>납기일</a:t>
            </a:r>
            <a:r>
              <a:rPr lang="en-US" altLang="ko-KR" sz="1100" b="1" smtClean="0">
                <a:ea typeface="굴림체" pitchFamily="49" charset="-127"/>
              </a:rPr>
              <a:t>), </a:t>
            </a:r>
            <a:r>
              <a:rPr lang="ko-KR" altLang="en-US" sz="1100" b="1" smtClean="0">
                <a:ea typeface="굴림체" pitchFamily="49" charset="-127"/>
              </a:rPr>
              <a:t>작업지시일</a:t>
            </a:r>
            <a:r>
              <a:rPr lang="en-US" altLang="ko-KR" sz="1100" b="1" smtClean="0">
                <a:ea typeface="굴림체" pitchFamily="49" charset="-127"/>
              </a:rPr>
              <a:t>(From~To)(=</a:t>
            </a:r>
            <a:r>
              <a:rPr lang="ko-KR" altLang="en-US" sz="1100" b="1" smtClean="0">
                <a:ea typeface="굴림체" pitchFamily="49" charset="-127"/>
              </a:rPr>
              <a:t>발주일</a:t>
            </a:r>
            <a:r>
              <a:rPr lang="en-US" altLang="ko-KR" sz="1100" b="1" smtClean="0">
                <a:ea typeface="굴림체" pitchFamily="49" charset="-127"/>
              </a:rPr>
              <a:t>=</a:t>
            </a:r>
            <a:r>
              <a:rPr lang="ko-KR" altLang="en-US" sz="1100" b="1" smtClean="0">
                <a:ea typeface="굴림체" pitchFamily="49" charset="-127"/>
              </a:rPr>
              <a:t>주문일</a:t>
            </a:r>
            <a:r>
              <a:rPr lang="en-US" altLang="ko-KR" sz="1100" b="1" smtClean="0">
                <a:ea typeface="굴림체" pitchFamily="49" charset="-127"/>
              </a:rPr>
              <a:t>), </a:t>
            </a:r>
            <a:r>
              <a:rPr lang="ko-KR" altLang="en-US" sz="1100" b="1" smtClean="0">
                <a:ea typeface="굴림체" pitchFamily="49" charset="-127"/>
              </a:rPr>
              <a:t>진행상태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작업지시번호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생산부서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공정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제품명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제품번호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제품규격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설비</a:t>
            </a:r>
            <a:r>
              <a:rPr lang="en-US" altLang="ko-KR" sz="1100" b="1" smtClean="0">
                <a:ea typeface="굴림체" pitchFamily="49" charset="-127"/>
              </a:rPr>
              <a:t>(</a:t>
            </a:r>
            <a:r>
              <a:rPr lang="ko-KR" altLang="en-US" sz="1100" b="1" smtClean="0">
                <a:ea typeface="굴림체" pitchFamily="49" charset="-127"/>
              </a:rPr>
              <a:t>외주</a:t>
            </a:r>
            <a:r>
              <a:rPr lang="en-US" altLang="ko-KR" sz="1100" b="1" smtClean="0">
                <a:ea typeface="굴림체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b="1">
                <a:ea typeface="굴림체" pitchFamily="49" charset="-127"/>
              </a:rPr>
              <a:t> </a:t>
            </a:r>
            <a:r>
              <a:rPr lang="en-US" altLang="ko-KR" sz="1100" b="1" smtClean="0">
                <a:ea typeface="굴림체" pitchFamily="49" charset="-127"/>
              </a:rPr>
              <a:t>   - </a:t>
            </a:r>
            <a:r>
              <a:rPr lang="ko-KR" altLang="en-US" sz="1100" b="1" smtClean="0">
                <a:ea typeface="굴림체" pitchFamily="49" charset="-127"/>
              </a:rPr>
              <a:t>컬럼 </a:t>
            </a:r>
            <a:r>
              <a:rPr lang="en-US" altLang="ko-KR" sz="1100" b="1" smtClean="0">
                <a:ea typeface="굴림체" pitchFamily="49" charset="-127"/>
              </a:rPr>
              <a:t>: </a:t>
            </a:r>
            <a:r>
              <a:rPr lang="ko-KR" altLang="en-US" sz="1100" b="1" smtClean="0">
                <a:ea typeface="굴림체" pitchFamily="49" charset="-127"/>
              </a:rPr>
              <a:t>선택</a:t>
            </a:r>
            <a:r>
              <a:rPr lang="en-US" altLang="ko-KR" sz="1100" b="1" smtClean="0">
                <a:ea typeface="굴림체" pitchFamily="49" charset="-127"/>
              </a:rPr>
              <a:t>(</a:t>
            </a:r>
            <a:r>
              <a:rPr lang="ko-KR" altLang="en-US" sz="1100" b="1" smtClean="0">
                <a:ea typeface="굴림체" pitchFamily="49" charset="-127"/>
              </a:rPr>
              <a:t>체크박스</a:t>
            </a:r>
            <a:r>
              <a:rPr lang="en-US" altLang="ko-KR" sz="1100" b="1" smtClean="0">
                <a:ea typeface="굴림체" pitchFamily="49" charset="-127"/>
              </a:rPr>
              <a:t>), </a:t>
            </a:r>
            <a:r>
              <a:rPr lang="ko-KR" altLang="en-US" sz="1100" b="1" smtClean="0">
                <a:ea typeface="굴림체" pitchFamily="49" charset="-127"/>
              </a:rPr>
              <a:t>중단</a:t>
            </a:r>
            <a:r>
              <a:rPr lang="en-US" altLang="ko-KR" sz="1100" b="1" smtClean="0">
                <a:ea typeface="굴림체" pitchFamily="49" charset="-127"/>
              </a:rPr>
              <a:t>(</a:t>
            </a:r>
            <a:r>
              <a:rPr lang="ko-KR" altLang="en-US" sz="1100" b="1" smtClean="0">
                <a:ea typeface="굴림체" pitchFamily="49" charset="-127"/>
              </a:rPr>
              <a:t>체크박스</a:t>
            </a:r>
            <a:r>
              <a:rPr lang="en-US" altLang="ko-KR" sz="1100" b="1" smtClean="0">
                <a:ea typeface="굴림체" pitchFamily="49" charset="-127"/>
              </a:rPr>
              <a:t>), </a:t>
            </a:r>
            <a:r>
              <a:rPr lang="ko-KR" altLang="en-US" sz="1100" b="1" smtClean="0">
                <a:ea typeface="굴림체" pitchFamily="49" charset="-127"/>
              </a:rPr>
              <a:t>작업예정일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작업지시번호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진행상태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사이즈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공정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제품명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제품번호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제품규격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지시수량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미진행수량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생산수량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양품수량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불량수량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작업지시일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공정검사여부</a:t>
            </a:r>
            <a:r>
              <a:rPr lang="en-US" altLang="ko-KR" sz="1100" b="1" smtClean="0">
                <a:ea typeface="굴림체" pitchFamily="49" charset="-127"/>
              </a:rPr>
              <a:t>(</a:t>
            </a:r>
            <a:r>
              <a:rPr lang="ko-KR" altLang="en-US" sz="1100" b="1" smtClean="0">
                <a:ea typeface="굴림체" pitchFamily="49" charset="-127"/>
              </a:rPr>
              <a:t>체크박스</a:t>
            </a:r>
            <a:r>
              <a:rPr lang="en-US" altLang="ko-KR" sz="1100" b="1" smtClean="0">
                <a:ea typeface="굴림체" pitchFamily="49" charset="-127"/>
              </a:rPr>
              <a:t>), </a:t>
            </a:r>
            <a:r>
              <a:rPr lang="ko-KR" altLang="en-US" sz="1100" b="1" smtClean="0">
                <a:ea typeface="굴림체" pitchFamily="49" charset="-127"/>
              </a:rPr>
              <a:t>특이사항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생산계획번호</a:t>
            </a:r>
            <a:endParaRPr lang="en-US" altLang="ko-KR" sz="1100" b="1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b="1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smtClean="0">
                <a:ea typeface="굴림체" pitchFamily="49" charset="-127"/>
              </a:rPr>
              <a:t>  4) </a:t>
            </a:r>
            <a:r>
              <a:rPr lang="ko-KR" altLang="en-US" sz="1100" b="1" smtClean="0">
                <a:ea typeface="굴림체" pitchFamily="49" charset="-127"/>
              </a:rPr>
              <a:t>외주 생산 </a:t>
            </a:r>
            <a:r>
              <a:rPr lang="en-US" altLang="ko-KR" sz="1100" b="1" smtClean="0">
                <a:ea typeface="굴림체" pitchFamily="49" charset="-127"/>
              </a:rPr>
              <a:t>– </a:t>
            </a:r>
            <a:r>
              <a:rPr lang="ko-KR" altLang="en-US" sz="1100" b="1" smtClean="0">
                <a:ea typeface="굴림체" pitchFamily="49" charset="-127"/>
              </a:rPr>
              <a:t>작업 실적 입력</a:t>
            </a:r>
            <a:endParaRPr lang="en-US" altLang="ko-KR" sz="1100" b="1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>
                <a:ea typeface="굴림체" pitchFamily="49" charset="-127"/>
              </a:rPr>
              <a:t> </a:t>
            </a:r>
            <a:r>
              <a:rPr lang="en-US" altLang="ko-KR" sz="1100" b="1" smtClean="0">
                <a:ea typeface="굴림체" pitchFamily="49" charset="-127"/>
              </a:rPr>
              <a:t>   - K-System </a:t>
            </a:r>
            <a:r>
              <a:rPr lang="ko-KR" altLang="en-US" sz="1100" b="1" smtClean="0">
                <a:ea typeface="굴림체" pitchFamily="49" charset="-127"/>
              </a:rPr>
              <a:t>의류관리 </a:t>
            </a:r>
            <a:r>
              <a:rPr lang="en-US" altLang="ko-KR" sz="1100" b="1" smtClean="0">
                <a:ea typeface="굴림체" pitchFamily="49" charset="-127"/>
              </a:rPr>
              <a:t>&gt; </a:t>
            </a:r>
            <a:r>
              <a:rPr lang="ko-KR" altLang="en-US" sz="1100" b="1" smtClean="0">
                <a:ea typeface="굴림체" pitchFamily="49" charset="-127"/>
              </a:rPr>
              <a:t>생산관리 </a:t>
            </a:r>
            <a:r>
              <a:rPr lang="en-US" altLang="ko-KR" sz="1100" b="1" smtClean="0">
                <a:ea typeface="굴림체" pitchFamily="49" charset="-127"/>
              </a:rPr>
              <a:t>&gt; </a:t>
            </a:r>
            <a:r>
              <a:rPr lang="ko-KR" altLang="en-US" sz="1100" b="1" smtClean="0">
                <a:ea typeface="굴림체" pitchFamily="49" charset="-127"/>
              </a:rPr>
              <a:t>작업실적</a:t>
            </a:r>
            <a:r>
              <a:rPr lang="en-US" altLang="ko-KR" sz="1100" b="1">
                <a:ea typeface="굴림체" pitchFamily="49" charset="-127"/>
              </a:rPr>
              <a:t> </a:t>
            </a:r>
            <a:r>
              <a:rPr lang="en-US" altLang="ko-KR" sz="1100" b="1" smtClean="0">
                <a:ea typeface="굴림체" pitchFamily="49" charset="-127"/>
              </a:rPr>
              <a:t>&gt; </a:t>
            </a:r>
            <a:r>
              <a:rPr lang="ko-KR" altLang="en-US" sz="1100" b="1" smtClean="0">
                <a:ea typeface="굴림체" pitchFamily="49" charset="-127"/>
              </a:rPr>
              <a:t>작업실적조회</a:t>
            </a:r>
            <a:r>
              <a:rPr lang="en-US" altLang="ko-KR" sz="1100" b="1">
                <a:ea typeface="굴림체" pitchFamily="49" charset="-127"/>
              </a:rPr>
              <a:t> </a:t>
            </a:r>
            <a:r>
              <a:rPr lang="en-US" altLang="ko-KR" sz="1100" b="1" smtClean="0">
                <a:ea typeface="굴림체" pitchFamily="49" charset="-127"/>
              </a:rPr>
              <a:t>(</a:t>
            </a:r>
            <a:r>
              <a:rPr lang="ko-KR" altLang="en-US" sz="1100" b="1" smtClean="0">
                <a:ea typeface="굴림체" pitchFamily="49" charset="-127"/>
              </a:rPr>
              <a:t>메뉴엔 없음</a:t>
            </a:r>
            <a:r>
              <a:rPr lang="en-US" altLang="ko-KR" sz="1100" b="1" smtClean="0">
                <a:ea typeface="굴림체" pitchFamily="49" charset="-127"/>
              </a:rPr>
              <a:t>. </a:t>
            </a:r>
            <a:r>
              <a:rPr lang="ko-KR" altLang="en-US" sz="1100" b="1" smtClean="0">
                <a:ea typeface="굴림체" pitchFamily="49" charset="-127"/>
              </a:rPr>
              <a:t>화면 점프로 이동</a:t>
            </a:r>
            <a:r>
              <a:rPr lang="en-US" altLang="ko-KR" sz="1100" b="1" smtClean="0">
                <a:ea typeface="굴림체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b="1">
                <a:ea typeface="굴림체" pitchFamily="49" charset="-127"/>
              </a:rPr>
              <a:t> </a:t>
            </a:r>
            <a:r>
              <a:rPr lang="en-US" altLang="ko-KR" sz="1100" b="1" smtClean="0">
                <a:ea typeface="굴림체" pitchFamily="49" charset="-127"/>
              </a:rPr>
              <a:t>   - ‘3) </a:t>
            </a:r>
            <a:r>
              <a:rPr lang="ko-KR" altLang="en-US" sz="1100" b="1" smtClean="0">
                <a:ea typeface="굴림체" pitchFamily="49" charset="-127"/>
              </a:rPr>
              <a:t>외주 생산 </a:t>
            </a:r>
            <a:r>
              <a:rPr lang="en-US" altLang="ko-KR" sz="1100" b="1" smtClean="0">
                <a:ea typeface="굴림체" pitchFamily="49" charset="-127"/>
              </a:rPr>
              <a:t>– </a:t>
            </a:r>
            <a:r>
              <a:rPr lang="ko-KR" altLang="en-US" sz="1100" b="1" smtClean="0">
                <a:ea typeface="굴림체" pitchFamily="49" charset="-127"/>
              </a:rPr>
              <a:t>작업지시 조회</a:t>
            </a:r>
            <a:r>
              <a:rPr lang="en-US" altLang="ko-KR" sz="1100" b="1" smtClean="0">
                <a:ea typeface="굴림체" pitchFamily="49" charset="-127"/>
              </a:rPr>
              <a:t>’ </a:t>
            </a:r>
            <a:r>
              <a:rPr lang="ko-KR" altLang="en-US" sz="1100" b="1" smtClean="0">
                <a:ea typeface="굴림체" pitchFamily="49" charset="-127"/>
              </a:rPr>
              <a:t>화면의 리스트를 더블 클릭하여 화면을 넘어와 입력 및 저장</a:t>
            </a:r>
            <a:endParaRPr lang="en-US" altLang="ko-KR" sz="1100" b="1" smtClean="0"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8072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/>
          <p:cNvSpPr/>
          <p:nvPr/>
        </p:nvSpPr>
        <p:spPr>
          <a:xfrm>
            <a:off x="107504" y="113657"/>
            <a:ext cx="6201565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SCM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</a:rPr>
              <a:t>+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</a:rPr>
              <a:t>외주 생산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및 개발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4570" y="1088335"/>
            <a:ext cx="2187230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ea typeface="굴림체" pitchFamily="49" charset="-127"/>
              </a:rPr>
              <a:t>1</a:t>
            </a:r>
            <a:r>
              <a:rPr lang="en-US" altLang="ko-KR" sz="1400" b="1" smtClean="0">
                <a:ea typeface="굴림체" pitchFamily="49" charset="-127"/>
              </a:rPr>
              <a:t>) SCM, </a:t>
            </a:r>
            <a:r>
              <a:rPr lang="ko-KR" altLang="en-US" sz="1400" b="1" smtClean="0">
                <a:ea typeface="굴림체" pitchFamily="49" charset="-127"/>
              </a:rPr>
              <a:t>외주 생산 </a:t>
            </a:r>
            <a:endParaRPr lang="en-US" altLang="ko-KR" sz="1400" b="1"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1520" y="600368"/>
            <a:ext cx="439879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ea typeface="굴림체" pitchFamily="49" charset="-127"/>
              </a:rPr>
              <a:t>2-4. </a:t>
            </a:r>
            <a:r>
              <a:rPr lang="ko-KR" altLang="en-US" b="1" smtClean="0">
                <a:ea typeface="굴림체" pitchFamily="49" charset="-127"/>
              </a:rPr>
              <a:t>화면 스캐치</a:t>
            </a:r>
            <a:endParaRPr lang="en-US" altLang="ko-KR" b="1">
              <a:ea typeface="굴림체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80738" y="2129352"/>
            <a:ext cx="7560840" cy="4555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80738" y="1715321"/>
            <a:ext cx="1736678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mtClean="0">
                <a:ea typeface="굴림체" pitchFamily="49" charset="-127"/>
              </a:rPr>
              <a:t>로그인</a:t>
            </a:r>
            <a:endParaRPr lang="en-US" altLang="ko-KR" sz="1400" b="1">
              <a:ea typeface="굴림체" pitchFamily="49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547" y="3386742"/>
            <a:ext cx="1770698" cy="4400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995" b="-1"/>
          <a:stretch/>
        </p:blipFill>
        <p:spPr>
          <a:xfrm>
            <a:off x="909116" y="2163636"/>
            <a:ext cx="4310955" cy="448003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1547" y="3830214"/>
            <a:ext cx="3038554" cy="1385456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9612560" y="6093296"/>
            <a:ext cx="1811796" cy="654420"/>
            <a:chOff x="5856547" y="4735857"/>
            <a:chExt cx="1811796" cy="654420"/>
          </a:xfrm>
        </p:grpSpPr>
        <p:grpSp>
          <p:nvGrpSpPr>
            <p:cNvPr id="2" name="그룹 1"/>
            <p:cNvGrpSpPr/>
            <p:nvPr/>
          </p:nvGrpSpPr>
          <p:grpSpPr>
            <a:xfrm>
              <a:off x="5974391" y="4850548"/>
              <a:ext cx="1693952" cy="539729"/>
              <a:chOff x="5974391" y="4850548"/>
              <a:chExt cx="1693952" cy="539729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5974391" y="4903399"/>
                <a:ext cx="147547" cy="1475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5974391" y="5193394"/>
                <a:ext cx="147547" cy="1475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146194" y="4850548"/>
                <a:ext cx="12241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smtClean="0"/>
                  <a:t>SCM </a:t>
                </a:r>
                <a:r>
                  <a:rPr lang="ko-KR" altLang="en-US" sz="1000" b="1" smtClean="0"/>
                  <a:t>시스템</a:t>
                </a:r>
                <a:endParaRPr lang="ko-KR" altLang="en-US" sz="1000" b="1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145542" y="5144056"/>
                <a:ext cx="1522801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smtClean="0"/>
                  <a:t>외주 생산 관리</a:t>
                </a:r>
                <a:r>
                  <a:rPr lang="en-US" altLang="ko-KR" sz="1000" b="1" smtClean="0"/>
                  <a:t> </a:t>
                </a:r>
                <a:r>
                  <a:rPr lang="ko-KR" altLang="en-US" sz="1000" b="1" smtClean="0"/>
                  <a:t>시스템</a:t>
                </a:r>
                <a:endParaRPr lang="ko-KR" altLang="en-US" sz="1000" b="1"/>
              </a:p>
            </p:txBody>
          </p:sp>
        </p:grp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6547" y="4735857"/>
              <a:ext cx="402285" cy="402285"/>
            </a:xfrm>
            <a:prstGeom prst="rect">
              <a:avLst/>
            </a:prstGeom>
          </p:spPr>
        </p:pic>
      </p:grpSp>
      <p:sp>
        <p:nvSpPr>
          <p:cNvPr id="16" name="모서리가 둥근 직사각형 15"/>
          <p:cNvSpPr/>
          <p:nvPr/>
        </p:nvSpPr>
        <p:spPr>
          <a:xfrm>
            <a:off x="4306923" y="1621720"/>
            <a:ext cx="1561221" cy="223996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브라우저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16" idx="2"/>
            <a:endCxn id="8" idx="0"/>
          </p:cNvCxnSpPr>
          <p:nvPr/>
        </p:nvCxnSpPr>
        <p:spPr>
          <a:xfrm flipH="1">
            <a:off x="4661158" y="1845716"/>
            <a:ext cx="426376" cy="28363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6096" y="5373216"/>
            <a:ext cx="6953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84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/>
          <p:cNvSpPr/>
          <p:nvPr/>
        </p:nvSpPr>
        <p:spPr>
          <a:xfrm>
            <a:off x="107504" y="113657"/>
            <a:ext cx="6201565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SCM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</a:rPr>
              <a:t>+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</a:rPr>
              <a:t>외주 생산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및 개발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4570" y="1088335"/>
            <a:ext cx="2187230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ea typeface="굴림체" pitchFamily="49" charset="-127"/>
              </a:rPr>
              <a:t>1</a:t>
            </a:r>
            <a:r>
              <a:rPr lang="en-US" altLang="ko-KR" sz="1400" b="1" smtClean="0">
                <a:ea typeface="굴림체" pitchFamily="49" charset="-127"/>
              </a:rPr>
              <a:t>) SCM, </a:t>
            </a:r>
            <a:r>
              <a:rPr lang="ko-KR" altLang="en-US" sz="1400" b="1" smtClean="0">
                <a:ea typeface="굴림체" pitchFamily="49" charset="-127"/>
              </a:rPr>
              <a:t>외주 생산 </a:t>
            </a:r>
            <a:endParaRPr lang="en-US" altLang="ko-KR" sz="1400" b="1"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1520" y="600368"/>
            <a:ext cx="439879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ea typeface="굴림체" pitchFamily="49" charset="-127"/>
              </a:rPr>
              <a:t>2-4. </a:t>
            </a:r>
            <a:r>
              <a:rPr lang="ko-KR" altLang="en-US" b="1" smtClean="0">
                <a:ea typeface="굴림체" pitchFamily="49" charset="-127"/>
              </a:rPr>
              <a:t>화면 스캐치</a:t>
            </a:r>
            <a:endParaRPr lang="en-US" altLang="ko-KR" b="1">
              <a:ea typeface="굴림체" pitchFamily="49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80738" y="1736897"/>
            <a:ext cx="1736678" cy="37234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mtClean="0">
                <a:ea typeface="굴림체" pitchFamily="49" charset="-127"/>
              </a:rPr>
              <a:t>메인</a:t>
            </a:r>
            <a:endParaRPr lang="en-US" altLang="ko-KR" sz="1400" b="1">
              <a:ea typeface="굴림체" pitchFamily="49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880738" y="2129352"/>
            <a:ext cx="7560840" cy="4555921"/>
            <a:chOff x="880738" y="2129352"/>
            <a:chExt cx="7560840" cy="4555921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9019" y="2164608"/>
              <a:ext cx="1463386" cy="363682"/>
            </a:xfrm>
            <a:prstGeom prst="rect">
              <a:avLst/>
            </a:prstGeom>
          </p:spPr>
        </p:pic>
        <p:grpSp>
          <p:nvGrpSpPr>
            <p:cNvPr id="11" name="그룹 10"/>
            <p:cNvGrpSpPr/>
            <p:nvPr/>
          </p:nvGrpSpPr>
          <p:grpSpPr>
            <a:xfrm>
              <a:off x="880738" y="2129352"/>
              <a:ext cx="7560840" cy="4555921"/>
              <a:chOff x="880738" y="2129352"/>
              <a:chExt cx="7560840" cy="4555921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880738" y="2129352"/>
                <a:ext cx="7560840" cy="455592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연결선 4"/>
              <p:cNvCxnSpPr/>
              <p:nvPr/>
            </p:nvCxnSpPr>
            <p:spPr>
              <a:xfrm>
                <a:off x="880738" y="2555901"/>
                <a:ext cx="7560840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05549" y="2172041"/>
              <a:ext cx="318779" cy="331791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7523372" y="2234905"/>
              <a:ext cx="8967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smtClean="0"/>
                <a:t>A</a:t>
              </a:r>
              <a:r>
                <a:rPr lang="ko-KR" altLang="en-US" sz="800" b="1" smtClean="0"/>
                <a:t>업체 김납품</a:t>
              </a:r>
              <a:endParaRPr lang="ko-KR" altLang="en-US" sz="800" b="1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4"/>
            <a:srcRect l="29614" t="22435" r="14447" b="25216"/>
            <a:stretch/>
          </p:blipFill>
          <p:spPr>
            <a:xfrm>
              <a:off x="6769926" y="2199418"/>
              <a:ext cx="322354" cy="265467"/>
            </a:xfrm>
            <a:prstGeom prst="rect">
              <a:avLst/>
            </a:prstGeom>
          </p:spPr>
        </p:pic>
      </p:grpSp>
      <p:cxnSp>
        <p:nvCxnSpPr>
          <p:cNvPr id="26" name="직선 화살표 연결선 25"/>
          <p:cNvCxnSpPr>
            <a:stCxn id="32" idx="2"/>
            <a:endCxn id="10" idx="3"/>
          </p:cNvCxnSpPr>
          <p:nvPr/>
        </p:nvCxnSpPr>
        <p:spPr>
          <a:xfrm flipH="1">
            <a:off x="7092280" y="1909633"/>
            <a:ext cx="780611" cy="42251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7092280" y="1685637"/>
            <a:ext cx="1561221" cy="223996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신규 발주 내역 알림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097017" y="2890496"/>
            <a:ext cx="1193467" cy="1531612"/>
            <a:chOff x="1257449" y="3577055"/>
            <a:chExt cx="1193467" cy="1684773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62459" y="3642592"/>
              <a:ext cx="976115" cy="1117810"/>
            </a:xfrm>
            <a:prstGeom prst="rect">
              <a:avLst/>
            </a:prstGeom>
          </p:spPr>
        </p:pic>
        <p:sp>
          <p:nvSpPr>
            <p:cNvPr id="27" name="모서리가 둥근 직사각형 26"/>
            <p:cNvSpPr/>
            <p:nvPr/>
          </p:nvSpPr>
          <p:spPr>
            <a:xfrm>
              <a:off x="1257449" y="3577055"/>
              <a:ext cx="1193467" cy="168477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1600" b="1" smtClean="0">
                  <a:solidFill>
                    <a:schemeClr val="tx1"/>
                  </a:solidFill>
                </a:rPr>
                <a:t>발주 조회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2653203" y="2896786"/>
            <a:ext cx="1193467" cy="1531612"/>
            <a:chOff x="2813635" y="3688443"/>
            <a:chExt cx="1193467" cy="1684773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08507" y="3772800"/>
              <a:ext cx="981768" cy="920407"/>
            </a:xfrm>
            <a:prstGeom prst="rect">
              <a:avLst/>
            </a:prstGeom>
            <a:noFill/>
            <a:effectLst/>
          </p:spPr>
        </p:pic>
        <p:sp>
          <p:nvSpPr>
            <p:cNvPr id="41" name="모서리가 둥근 직사각형 40"/>
            <p:cNvSpPr/>
            <p:nvPr/>
          </p:nvSpPr>
          <p:spPr>
            <a:xfrm>
              <a:off x="2813635" y="3688443"/>
              <a:ext cx="1193467" cy="1684773"/>
            </a:xfrm>
            <a:prstGeom prst="round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1600" b="1" smtClean="0">
                  <a:solidFill>
                    <a:schemeClr val="bg1">
                      <a:lumMod val="50000"/>
                    </a:schemeClr>
                  </a:solidFill>
                </a:rPr>
                <a:t>납품 등록</a:t>
              </a:r>
              <a:endParaRPr lang="ko-KR" altLang="en-US" sz="1600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209389" y="2905500"/>
            <a:ext cx="1193467" cy="1531612"/>
            <a:chOff x="5513494" y="3671828"/>
            <a:chExt cx="1193467" cy="1684773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19714" y="3819386"/>
              <a:ext cx="964235" cy="990896"/>
            </a:xfrm>
            <a:prstGeom prst="rect">
              <a:avLst/>
            </a:prstGeom>
          </p:spPr>
        </p:pic>
        <p:sp>
          <p:nvSpPr>
            <p:cNvPr id="46" name="모서리가 둥근 직사각형 45"/>
            <p:cNvSpPr/>
            <p:nvPr/>
          </p:nvSpPr>
          <p:spPr>
            <a:xfrm>
              <a:off x="5513494" y="3671828"/>
              <a:ext cx="1193467" cy="168477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1600" b="1" smtClean="0">
                  <a:solidFill>
                    <a:schemeClr val="tx1"/>
                  </a:solidFill>
                </a:rPr>
                <a:t>납품 현황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</p:grp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8"/>
          <a:srcRect t="6652" r="815"/>
          <a:stretch/>
        </p:blipFill>
        <p:spPr>
          <a:xfrm rot="16200000">
            <a:off x="2348266" y="3539712"/>
            <a:ext cx="247156" cy="244383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8"/>
          <a:srcRect t="6652" r="815"/>
          <a:stretch/>
        </p:blipFill>
        <p:spPr>
          <a:xfrm rot="16200000">
            <a:off x="3904128" y="3539711"/>
            <a:ext cx="247156" cy="244383"/>
          </a:xfrm>
          <a:prstGeom prst="rect">
            <a:avLst/>
          </a:prstGeom>
        </p:spPr>
      </p:pic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592926"/>
              </p:ext>
            </p:extLst>
          </p:nvPr>
        </p:nvGraphicFramePr>
        <p:xfrm>
          <a:off x="5765575" y="3818410"/>
          <a:ext cx="2515623" cy="1854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601">
                  <a:extLst>
                    <a:ext uri="{9D8B030D-6E8A-4147-A177-3AD203B41FA5}">
                      <a16:colId xmlns:a16="http://schemas.microsoft.com/office/drawing/2014/main" val="3981789379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7335365"/>
                    </a:ext>
                  </a:extLst>
                </a:gridCol>
                <a:gridCol w="756870">
                  <a:extLst>
                    <a:ext uri="{9D8B030D-6E8A-4147-A177-3AD203B41FA5}">
                      <a16:colId xmlns:a16="http://schemas.microsoft.com/office/drawing/2014/main" val="790645133"/>
                    </a:ext>
                  </a:extLst>
                </a:gridCol>
              </a:tblGrid>
              <a:tr h="309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공지사항 제목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919370"/>
                  </a:ext>
                </a:extLst>
              </a:tr>
              <a:tr h="309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/>
                        <a:t>공지사항 </a:t>
                      </a:r>
                      <a:r>
                        <a:rPr lang="en-US" altLang="ko-KR" sz="1000" smtClean="0"/>
                        <a:t>New</a:t>
                      </a:r>
                      <a:endParaRPr lang="ko-KR" altLang="en-US" sz="10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2022-06-01</a:t>
                      </a:r>
                      <a:endParaRPr lang="ko-KR" altLang="en-US" sz="8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83208"/>
                  </a:ext>
                </a:extLst>
              </a:tr>
              <a:tr h="309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</a:t>
                      </a:r>
                      <a:endParaRPr lang="ko-KR" altLang="en-US" sz="10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/>
                        <a:t>공지</a:t>
                      </a:r>
                      <a:r>
                        <a:rPr lang="en-US" altLang="ko-KR" sz="1000" smtClean="0"/>
                        <a:t>4</a:t>
                      </a:r>
                      <a:endParaRPr lang="ko-KR" altLang="en-US" sz="10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/>
                        <a:t>2022-05-23</a:t>
                      </a:r>
                      <a:endParaRPr lang="ko-KR" altLang="en-US" sz="80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593412"/>
                  </a:ext>
                </a:extLst>
              </a:tr>
              <a:tr h="309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</a:t>
                      </a:r>
                      <a:endParaRPr lang="ko-KR" altLang="en-US" sz="10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/>
                        <a:t>공지사항</a:t>
                      </a:r>
                      <a:r>
                        <a:rPr lang="en-US" altLang="ko-KR" sz="1000" smtClean="0"/>
                        <a:t>3</a:t>
                      </a:r>
                      <a:endParaRPr lang="ko-KR" altLang="en-US" sz="10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/>
                        <a:t>2022-04-01</a:t>
                      </a:r>
                      <a:endParaRPr lang="ko-KR" altLang="en-US" sz="8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453967"/>
                  </a:ext>
                </a:extLst>
              </a:tr>
              <a:tr h="309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4</a:t>
                      </a:r>
                      <a:endParaRPr lang="ko-KR" altLang="en-US" sz="10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/>
                        <a:t>공지공지</a:t>
                      </a:r>
                      <a:endParaRPr lang="ko-KR" altLang="en-US" sz="10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/>
                        <a:t>2022-03-12</a:t>
                      </a:r>
                      <a:endParaRPr lang="ko-KR" altLang="en-US" sz="80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991314"/>
                  </a:ext>
                </a:extLst>
              </a:tr>
              <a:tr h="309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5</a:t>
                      </a:r>
                      <a:endParaRPr lang="ko-KR" altLang="en-US" sz="10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Notice</a:t>
                      </a:r>
                      <a:endParaRPr lang="ko-KR" altLang="en-US" sz="10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/>
                        <a:t>2022-02-05</a:t>
                      </a:r>
                      <a:endParaRPr lang="ko-KR" altLang="en-US" sz="80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295239"/>
                  </a:ext>
                </a:extLst>
              </a:tr>
            </a:tbl>
          </a:graphicData>
        </a:graphic>
      </p:graphicFrame>
      <p:sp>
        <p:nvSpPr>
          <p:cNvPr id="55" name="모서리가 둥근 직사각형 54"/>
          <p:cNvSpPr/>
          <p:nvPr/>
        </p:nvSpPr>
        <p:spPr>
          <a:xfrm>
            <a:off x="4348747" y="1662027"/>
            <a:ext cx="2196323" cy="396825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smtClean="0">
                <a:solidFill>
                  <a:schemeClr val="tx1"/>
                </a:solidFill>
              </a:rPr>
              <a:t>클릭하여 화면 이동 불가능하고</a:t>
            </a:r>
            <a:endParaRPr lang="en-US" altLang="ko-KR" sz="1100" b="1" smtClean="0">
              <a:solidFill>
                <a:schemeClr val="tx1"/>
              </a:solidFill>
            </a:endParaRPr>
          </a:p>
          <a:p>
            <a:r>
              <a:rPr lang="ko-KR" altLang="en-US" sz="1100" b="1" smtClean="0">
                <a:solidFill>
                  <a:schemeClr val="tx1"/>
                </a:solidFill>
              </a:rPr>
              <a:t>프로세스 흐름을 표현하기 위함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55" idx="2"/>
            <a:endCxn id="41" idx="0"/>
          </p:cNvCxnSpPr>
          <p:nvPr/>
        </p:nvCxnSpPr>
        <p:spPr>
          <a:xfrm flipH="1">
            <a:off x="3249937" y="2058852"/>
            <a:ext cx="2196972" cy="83793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765575" y="3577102"/>
            <a:ext cx="15228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smtClean="0"/>
              <a:t>* </a:t>
            </a:r>
            <a:r>
              <a:rPr lang="ko-KR" altLang="en-US" sz="1050" b="1" smtClean="0"/>
              <a:t>공지사항</a:t>
            </a:r>
            <a:endParaRPr lang="ko-KR" altLang="en-US" sz="1050" b="1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2641357" y="1662028"/>
            <a:ext cx="1561221" cy="396824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아이콘을 클릭하여 해당 화면으로 이동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>
            <a:stCxn id="42" idx="2"/>
            <a:endCxn id="27" idx="0"/>
          </p:cNvCxnSpPr>
          <p:nvPr/>
        </p:nvCxnSpPr>
        <p:spPr>
          <a:xfrm flipH="1">
            <a:off x="1693751" y="2058852"/>
            <a:ext cx="1728217" cy="83164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2" idx="2"/>
            <a:endCxn id="46" idx="0"/>
          </p:cNvCxnSpPr>
          <p:nvPr/>
        </p:nvCxnSpPr>
        <p:spPr>
          <a:xfrm>
            <a:off x="3421968" y="2058852"/>
            <a:ext cx="1384155" cy="84664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1097017" y="4787884"/>
            <a:ext cx="1193467" cy="15316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외주 생산</a:t>
            </a:r>
            <a:endParaRPr lang="en-US" altLang="ko-KR" sz="16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지시 조회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94" y="4850510"/>
            <a:ext cx="935182" cy="822614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14842" y="4927812"/>
            <a:ext cx="884691" cy="881351"/>
          </a:xfrm>
          <a:prstGeom prst="rect">
            <a:avLst/>
          </a:prstGeom>
        </p:spPr>
      </p:pic>
      <p:sp>
        <p:nvSpPr>
          <p:cNvPr id="65" name="모서리가 둥근 직사각형 64"/>
          <p:cNvSpPr/>
          <p:nvPr/>
        </p:nvSpPr>
        <p:spPr>
          <a:xfrm>
            <a:off x="2644153" y="4787884"/>
            <a:ext cx="1193467" cy="1531612"/>
          </a:xfrm>
          <a:prstGeom prst="roundRect">
            <a:avLst/>
          </a:prstGeom>
          <a:solidFill>
            <a:schemeClr val="bg1">
              <a:lumMod val="95000"/>
              <a:alpha val="5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1600" b="1" smtClean="0">
                <a:solidFill>
                  <a:schemeClr val="bg1">
                    <a:lumMod val="50000"/>
                  </a:schemeClr>
                </a:solidFill>
              </a:rPr>
              <a:t>실적 등록</a:t>
            </a:r>
            <a:endParaRPr lang="en-US" altLang="ko-KR" sz="1600" b="1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8"/>
          <a:srcRect t="6652" r="815"/>
          <a:stretch/>
        </p:blipFill>
        <p:spPr>
          <a:xfrm rot="16200000">
            <a:off x="2355778" y="5427354"/>
            <a:ext cx="247156" cy="244383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8"/>
          <a:srcRect t="6652" r="815"/>
          <a:stretch/>
        </p:blipFill>
        <p:spPr>
          <a:xfrm rot="16200000">
            <a:off x="3911640" y="5427353"/>
            <a:ext cx="247156" cy="24438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4209390" y="4792178"/>
            <a:ext cx="1193467" cy="1531612"/>
            <a:chOff x="4209390" y="4792178"/>
            <a:chExt cx="1193467" cy="15316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harpenSoften amoun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392664" y="4946666"/>
              <a:ext cx="864625" cy="892516"/>
            </a:xfrm>
            <a:prstGeom prst="rect">
              <a:avLst/>
            </a:prstGeom>
          </p:spPr>
        </p:pic>
        <p:sp>
          <p:nvSpPr>
            <p:cNvPr id="57" name="모서리가 둥근 직사각형 56"/>
            <p:cNvSpPr/>
            <p:nvPr/>
          </p:nvSpPr>
          <p:spPr>
            <a:xfrm>
              <a:off x="4209390" y="4792178"/>
              <a:ext cx="1193467" cy="153161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1600" b="1" smtClean="0">
                  <a:solidFill>
                    <a:schemeClr val="tx1"/>
                  </a:solidFill>
                </a:rPr>
                <a:t>입고 확인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화살표 연결선 57"/>
          <p:cNvCxnSpPr>
            <a:stCxn id="42" idx="2"/>
            <a:endCxn id="59" idx="0"/>
          </p:cNvCxnSpPr>
          <p:nvPr/>
        </p:nvCxnSpPr>
        <p:spPr>
          <a:xfrm flipH="1">
            <a:off x="1693751" y="2058852"/>
            <a:ext cx="1728217" cy="272903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2" idx="2"/>
            <a:endCxn id="57" idx="0"/>
          </p:cNvCxnSpPr>
          <p:nvPr/>
        </p:nvCxnSpPr>
        <p:spPr>
          <a:xfrm>
            <a:off x="3421968" y="2058852"/>
            <a:ext cx="1384156" cy="273332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5" idx="2"/>
            <a:endCxn id="65" idx="0"/>
          </p:cNvCxnSpPr>
          <p:nvPr/>
        </p:nvCxnSpPr>
        <p:spPr>
          <a:xfrm flipH="1">
            <a:off x="3240887" y="2058852"/>
            <a:ext cx="2206022" cy="272903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02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83513" y="3284984"/>
            <a:ext cx="7504911" cy="14401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7000">
                <a:schemeClr val="tx2">
                  <a:lumMod val="95000"/>
                  <a:lumOff val="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7504" y="113657"/>
            <a:ext cx="6201565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PDA, SCM + 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외주 생산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및 개발 전체 일정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07504" y="2940417"/>
            <a:ext cx="792088" cy="83315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시작</a:t>
            </a:r>
            <a:endParaRPr lang="ko-KR" altLang="en-US" sz="140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244408" y="2940417"/>
            <a:ext cx="792088" cy="833150"/>
          </a:xfrm>
          <a:prstGeom prst="roundRect">
            <a:avLst/>
          </a:prstGeom>
          <a:solidFill>
            <a:srgbClr val="528AD1"/>
          </a:solidFill>
          <a:ln>
            <a:solidFill>
              <a:srgbClr val="528A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완료</a:t>
            </a:r>
            <a:endParaRPr lang="ko-KR" altLang="en-US" sz="14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71600" y="2652385"/>
            <a:ext cx="1296144" cy="576064"/>
          </a:xfrm>
          <a:prstGeom prst="roundRect">
            <a:avLst>
              <a:gd name="adj" fmla="val 1939"/>
            </a:avLst>
          </a:prstGeom>
          <a:solidFill>
            <a:schemeClr val="accent6">
              <a:lumMod val="50000"/>
            </a:schemeClr>
          </a:solidFill>
          <a:ln>
            <a:solidFill>
              <a:srgbClr val="9848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/>
              <a:t>PDA, SCM </a:t>
            </a:r>
            <a:r>
              <a:rPr lang="ko-KR" altLang="en-US" sz="1200" b="1" smtClean="0"/>
              <a:t>설계 및 </a:t>
            </a:r>
            <a:r>
              <a:rPr lang="en-US" altLang="ko-KR" sz="1200" b="1" smtClean="0"/>
              <a:t>Confirm</a:t>
            </a:r>
            <a:endParaRPr lang="ko-KR" altLang="en-US" sz="1200" b="1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482998" y="2652385"/>
            <a:ext cx="936874" cy="576064"/>
          </a:xfrm>
          <a:prstGeom prst="roundRect">
            <a:avLst>
              <a:gd name="adj" fmla="val 1939"/>
            </a:avLst>
          </a:prstGeom>
          <a:solidFill>
            <a:schemeClr val="accent5">
              <a:lumMod val="50000"/>
            </a:schemeClr>
          </a:solidFill>
          <a:ln>
            <a:solidFill>
              <a:srgbClr val="2159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/>
              <a:t>PDA </a:t>
            </a:r>
            <a:r>
              <a:rPr lang="ko-KR" altLang="en-US" sz="1200" b="1" smtClean="0"/>
              <a:t>개발</a:t>
            </a:r>
            <a:endParaRPr lang="ko-KR" altLang="en-US" sz="1200" b="1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788024" y="2652385"/>
            <a:ext cx="936874" cy="576064"/>
          </a:xfrm>
          <a:prstGeom prst="roundRect">
            <a:avLst>
              <a:gd name="adj" fmla="val 1939"/>
            </a:avLst>
          </a:prstGeom>
          <a:solidFill>
            <a:schemeClr val="accent2">
              <a:lumMod val="75000"/>
            </a:schemeClr>
          </a:solidFill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/>
              <a:t>SCM </a:t>
            </a:r>
            <a:r>
              <a:rPr lang="ko-KR" altLang="en-US" sz="1200" b="1" smtClean="0"/>
              <a:t>개발</a:t>
            </a:r>
            <a:endParaRPr lang="ko-KR" altLang="en-US" sz="1200" b="1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635896" y="2652385"/>
            <a:ext cx="936874" cy="576064"/>
          </a:xfrm>
          <a:prstGeom prst="roundRect">
            <a:avLst>
              <a:gd name="adj" fmla="val 1939"/>
            </a:avLst>
          </a:prstGeom>
          <a:solidFill>
            <a:schemeClr val="accent4">
              <a:lumMod val="75000"/>
            </a:schemeClr>
          </a:solidFill>
          <a:ln>
            <a:solidFill>
              <a:srgbClr val="604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/>
              <a:t>PDA </a:t>
            </a:r>
            <a:r>
              <a:rPr lang="ko-KR" altLang="en-US" sz="1200" b="1" smtClean="0"/>
              <a:t>단위 </a:t>
            </a:r>
            <a:endParaRPr lang="en-US" altLang="ko-KR" sz="1200" b="1" smtClean="0"/>
          </a:p>
          <a:p>
            <a:pPr algn="ctr"/>
            <a:r>
              <a:rPr lang="ko-KR" altLang="en-US" sz="1200" b="1" smtClean="0"/>
              <a:t>테스트</a:t>
            </a:r>
            <a:endParaRPr lang="ko-KR" altLang="en-US" sz="1200" b="1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940152" y="2642979"/>
            <a:ext cx="936874" cy="576064"/>
          </a:xfrm>
          <a:prstGeom prst="roundRect">
            <a:avLst>
              <a:gd name="adj" fmla="val 1939"/>
            </a:avLst>
          </a:prstGeom>
          <a:solidFill>
            <a:schemeClr val="accent1">
              <a:lumMod val="75000"/>
            </a:schemeClr>
          </a:solidFill>
          <a:ln>
            <a:solidFill>
              <a:srgbClr val="376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/>
              <a:t>SCM </a:t>
            </a:r>
            <a:r>
              <a:rPr lang="ko-KR" altLang="en-US" sz="1200" b="1" smtClean="0"/>
              <a:t>단위 테스트</a:t>
            </a:r>
            <a:endParaRPr lang="ko-KR" altLang="en-US" sz="1200" b="1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137793" y="2642979"/>
            <a:ext cx="1030561" cy="576064"/>
          </a:xfrm>
          <a:prstGeom prst="roundRect">
            <a:avLst>
              <a:gd name="adj" fmla="val 1939"/>
            </a:avLst>
          </a:prstGeom>
          <a:solidFill>
            <a:schemeClr val="bg2">
              <a:lumMod val="50000"/>
            </a:schemeClr>
          </a:solidFill>
          <a:ln>
            <a:solidFill>
              <a:srgbClr val="948A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/>
              <a:t>PDA, SCM </a:t>
            </a:r>
            <a:r>
              <a:rPr lang="ko-KR" altLang="en-US" sz="1200" b="1" smtClean="0"/>
              <a:t>통합 테스트</a:t>
            </a:r>
            <a:endParaRPr lang="ko-KR" altLang="en-US" sz="1200" b="1"/>
          </a:p>
        </p:txBody>
      </p:sp>
      <p:sp>
        <p:nvSpPr>
          <p:cNvPr id="21" name="오른쪽 화살표 20"/>
          <p:cNvSpPr/>
          <p:nvPr/>
        </p:nvSpPr>
        <p:spPr>
          <a:xfrm>
            <a:off x="974297" y="3469552"/>
            <a:ext cx="1296144" cy="463503"/>
          </a:xfrm>
          <a:prstGeom prst="rightArrow">
            <a:avLst/>
          </a:prstGeom>
          <a:solidFill>
            <a:schemeClr val="bg1">
              <a:alpha val="50000"/>
            </a:schemeClr>
          </a:solidFill>
          <a:ln>
            <a:solidFill>
              <a:srgbClr val="9848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tx1"/>
                </a:solidFill>
              </a:rPr>
              <a:t>5/24 ~ 6/10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2051720" y="3973607"/>
            <a:ext cx="1584176" cy="463503"/>
          </a:xfrm>
          <a:prstGeom prst="rightArrow">
            <a:avLst/>
          </a:prstGeom>
          <a:solidFill>
            <a:schemeClr val="bg1">
              <a:alpha val="50000"/>
            </a:schemeClr>
          </a:solidFill>
          <a:ln>
            <a:solidFill>
              <a:srgbClr val="2159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tx1"/>
                </a:solidFill>
              </a:rPr>
              <a:t>6/8 ~ 7/22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3419102" y="3429000"/>
            <a:ext cx="1224906" cy="463503"/>
          </a:xfrm>
          <a:prstGeom prst="rightArrow">
            <a:avLst/>
          </a:prstGeom>
          <a:solidFill>
            <a:schemeClr val="bg1">
              <a:alpha val="50000"/>
            </a:schemeClr>
          </a:solidFill>
          <a:ln>
            <a:solidFill>
              <a:srgbClr val="604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tx1"/>
                </a:solidFill>
              </a:rPr>
              <a:t>7/10 ~ 7/22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0" name="오른쪽 화살표 29"/>
          <p:cNvSpPr/>
          <p:nvPr/>
        </p:nvSpPr>
        <p:spPr>
          <a:xfrm>
            <a:off x="4571230" y="3973607"/>
            <a:ext cx="1368922" cy="463503"/>
          </a:xfrm>
          <a:prstGeom prst="rightArrow">
            <a:avLst/>
          </a:prstGeom>
          <a:solidFill>
            <a:schemeClr val="bg1">
              <a:alpha val="50000"/>
            </a:schemeClr>
          </a:solidFill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tx1"/>
                </a:solidFill>
              </a:rPr>
              <a:t>7/25 ~ 8/31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5724128" y="3429000"/>
            <a:ext cx="1224136" cy="463503"/>
          </a:xfrm>
          <a:prstGeom prst="rightArrow">
            <a:avLst/>
          </a:prstGeom>
          <a:solidFill>
            <a:schemeClr val="bg1">
              <a:alpha val="50000"/>
            </a:schemeClr>
          </a:solidFill>
          <a:ln>
            <a:solidFill>
              <a:srgbClr val="376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tx1"/>
                </a:solidFill>
              </a:rPr>
              <a:t>8/29 ~ 9/1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2" name="오른쪽 화살표 31"/>
          <p:cNvSpPr/>
          <p:nvPr/>
        </p:nvSpPr>
        <p:spPr>
          <a:xfrm>
            <a:off x="6875486" y="3973607"/>
            <a:ext cx="1292868" cy="463503"/>
          </a:xfrm>
          <a:prstGeom prst="rightArrow">
            <a:avLst/>
          </a:prstGeom>
          <a:solidFill>
            <a:schemeClr val="bg1">
              <a:alpha val="50000"/>
            </a:schemeClr>
          </a:solidFill>
          <a:ln>
            <a:solidFill>
              <a:srgbClr val="948A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tx1"/>
                </a:solidFill>
              </a:rPr>
              <a:t>9/1 ~ 9/9</a:t>
            </a:r>
            <a:endParaRPr lang="ko-KR" altLang="en-US" sz="1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962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/>
          <p:cNvSpPr/>
          <p:nvPr/>
        </p:nvSpPr>
        <p:spPr>
          <a:xfrm>
            <a:off x="107504" y="113657"/>
            <a:ext cx="6201565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SCM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</a:rPr>
              <a:t>+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</a:rPr>
              <a:t>외주 생산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및 개발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4570" y="1088335"/>
            <a:ext cx="2115221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ea typeface="굴림체" pitchFamily="49" charset="-127"/>
              </a:rPr>
              <a:t>1</a:t>
            </a:r>
            <a:r>
              <a:rPr lang="en-US" altLang="ko-KR" sz="1400" b="1" smtClean="0">
                <a:ea typeface="굴림체" pitchFamily="49" charset="-127"/>
              </a:rPr>
              <a:t>) </a:t>
            </a:r>
            <a:r>
              <a:rPr lang="ko-KR" altLang="en-US" sz="1400" b="1" smtClean="0">
                <a:ea typeface="굴림체" pitchFamily="49" charset="-127"/>
              </a:rPr>
              <a:t>구매 발주 품목 조회</a:t>
            </a:r>
            <a:endParaRPr lang="en-US" altLang="ko-KR" sz="1400" b="1"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1520" y="600368"/>
            <a:ext cx="439879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ea typeface="굴림체" pitchFamily="49" charset="-127"/>
              </a:rPr>
              <a:t>2-4. </a:t>
            </a:r>
            <a:r>
              <a:rPr lang="ko-KR" altLang="en-US" b="1" smtClean="0">
                <a:ea typeface="굴림체" pitchFamily="49" charset="-127"/>
              </a:rPr>
              <a:t>화면 스캐치</a:t>
            </a:r>
            <a:endParaRPr lang="en-US" altLang="ko-KR" b="1">
              <a:ea typeface="굴림체" pitchFamily="49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80738" y="2129352"/>
            <a:ext cx="7560840" cy="4555921"/>
            <a:chOff x="880738" y="2129352"/>
            <a:chExt cx="7560840" cy="4555921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9019" y="2164608"/>
              <a:ext cx="1463386" cy="363682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880738" y="2129352"/>
              <a:ext cx="7560840" cy="4555921"/>
              <a:chOff x="880738" y="2129352"/>
              <a:chExt cx="7560840" cy="4555921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880738" y="2129352"/>
                <a:ext cx="7560840" cy="455592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880738" y="2555901"/>
                <a:ext cx="7560840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05549" y="2172041"/>
              <a:ext cx="318779" cy="331791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7523372" y="2234905"/>
              <a:ext cx="8967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smtClean="0"/>
                <a:t>A</a:t>
              </a:r>
              <a:r>
                <a:rPr lang="ko-KR" altLang="en-US" sz="800" b="1" smtClean="0"/>
                <a:t>업체 김납품</a:t>
              </a:r>
              <a:endParaRPr lang="ko-KR" altLang="en-US" sz="800" b="1"/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4"/>
            <a:srcRect l="29614" t="22435" r="14447" b="25216"/>
            <a:stretch/>
          </p:blipFill>
          <p:spPr>
            <a:xfrm>
              <a:off x="6769926" y="2199418"/>
              <a:ext cx="322354" cy="265467"/>
            </a:xfrm>
            <a:prstGeom prst="rect">
              <a:avLst/>
            </a:prstGeom>
          </p:spPr>
        </p:pic>
      </p:grpSp>
      <p:sp>
        <p:nvSpPr>
          <p:cNvPr id="3" name="모서리가 둥근 직사각형 2"/>
          <p:cNvSpPr/>
          <p:nvPr/>
        </p:nvSpPr>
        <p:spPr>
          <a:xfrm>
            <a:off x="950383" y="2944868"/>
            <a:ext cx="7418991" cy="58385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009700" y="2949575"/>
            <a:ext cx="6458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smtClean="0"/>
              <a:t>* </a:t>
            </a:r>
            <a:r>
              <a:rPr lang="ko-KR" altLang="en-US" sz="700" b="1" smtClean="0"/>
              <a:t>조회 조건</a:t>
            </a:r>
            <a:endParaRPr lang="ko-KR" altLang="en-US" sz="700" b="1"/>
          </a:p>
        </p:txBody>
      </p:sp>
      <p:grpSp>
        <p:nvGrpSpPr>
          <p:cNvPr id="27" name="그룹 26"/>
          <p:cNvGrpSpPr/>
          <p:nvPr/>
        </p:nvGrpSpPr>
        <p:grpSpPr>
          <a:xfrm>
            <a:off x="3037357" y="3139220"/>
            <a:ext cx="1928171" cy="138158"/>
            <a:chOff x="985866" y="2876841"/>
            <a:chExt cx="2006462" cy="138158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985866" y="2876842"/>
              <a:ext cx="2006462" cy="133200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985969" y="2881799"/>
              <a:ext cx="573812" cy="133200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납품예정일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575138" y="2876841"/>
              <a:ext cx="573812" cy="13320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2410071" y="2878636"/>
              <a:ext cx="573812" cy="13320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64896" y="2883585"/>
              <a:ext cx="228756" cy="1220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smtClean="0"/>
                <a:t>~</a:t>
              </a:r>
              <a:endParaRPr lang="ko-KR" altLang="en-US" sz="110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029032" y="3333819"/>
            <a:ext cx="1080000" cy="134531"/>
            <a:chOff x="1979714" y="3103522"/>
            <a:chExt cx="2104614" cy="196967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1979714" y="3103522"/>
              <a:ext cx="2104614" cy="192260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1983070" y="3105471"/>
              <a:ext cx="1016542" cy="195018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품명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6187277" y="3131001"/>
            <a:ext cx="1080000" cy="134161"/>
            <a:chOff x="1979712" y="3103522"/>
            <a:chExt cx="2104614" cy="196426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1979712" y="3103522"/>
              <a:ext cx="2104614" cy="192261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983070" y="3104930"/>
              <a:ext cx="1016542" cy="195018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구매거래처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037566" y="3133846"/>
            <a:ext cx="1080000" cy="134161"/>
            <a:chOff x="1979712" y="3103522"/>
            <a:chExt cx="2104614" cy="196426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1979712" y="3103522"/>
              <a:ext cx="2104614" cy="192261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              미완료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983070" y="3104930"/>
              <a:ext cx="1016542" cy="195018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진행상태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</p:grpSp>
      <p:sp>
        <p:nvSpPr>
          <p:cNvPr id="37" name="이등변 삼각형 36"/>
          <p:cNvSpPr/>
          <p:nvPr/>
        </p:nvSpPr>
        <p:spPr>
          <a:xfrm rot="10800000">
            <a:off x="5997365" y="3178924"/>
            <a:ext cx="60957" cy="5931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1029032" y="3142362"/>
            <a:ext cx="1928171" cy="138158"/>
            <a:chOff x="985866" y="2876841"/>
            <a:chExt cx="2006462" cy="138158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985866" y="2876842"/>
              <a:ext cx="2006462" cy="133200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985969" y="2881799"/>
              <a:ext cx="573812" cy="133200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smtClean="0">
                  <a:solidFill>
                    <a:srgbClr val="FF0000"/>
                  </a:solidFill>
                </a:rPr>
                <a:t>*</a:t>
              </a:r>
              <a:r>
                <a:rPr lang="ko-KR" altLang="en-US" sz="700">
                  <a:solidFill>
                    <a:schemeClr val="tx1"/>
                  </a:solidFill>
                </a:rPr>
                <a:t> </a:t>
              </a:r>
              <a:r>
                <a:rPr lang="ko-KR" altLang="en-US" sz="700" smtClean="0">
                  <a:solidFill>
                    <a:schemeClr val="tx1"/>
                  </a:solidFill>
                </a:rPr>
                <a:t>발주일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575138" y="2876841"/>
              <a:ext cx="573812" cy="13320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smtClean="0">
                  <a:solidFill>
                    <a:schemeClr val="tx1"/>
                  </a:solidFill>
                </a:rPr>
                <a:t>2022-06-01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2410071" y="2878636"/>
              <a:ext cx="573812" cy="13320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smtClean="0">
                  <a:solidFill>
                    <a:schemeClr val="tx1"/>
                  </a:solidFill>
                </a:rPr>
                <a:t>2022-06-01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64896" y="2883585"/>
              <a:ext cx="228756" cy="1220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smtClean="0"/>
                <a:t>~</a:t>
              </a:r>
              <a:endParaRPr lang="ko-KR" altLang="en-US" sz="1100"/>
            </a:p>
          </p:txBody>
        </p:sp>
      </p:grpSp>
      <p:sp>
        <p:nvSpPr>
          <p:cNvPr id="110" name="모서리가 둥근 직사각형 109"/>
          <p:cNvSpPr/>
          <p:nvPr/>
        </p:nvSpPr>
        <p:spPr>
          <a:xfrm>
            <a:off x="1124116" y="5604098"/>
            <a:ext cx="5536116" cy="258065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‘</a:t>
            </a:r>
            <a:r>
              <a:rPr lang="ko-KR" altLang="en-US" sz="1000" b="1" smtClean="0">
                <a:solidFill>
                  <a:schemeClr val="tx1"/>
                </a:solidFill>
              </a:rPr>
              <a:t>납품 등록</a:t>
            </a:r>
            <a:r>
              <a:rPr lang="en-US" altLang="ko-KR" sz="1000" b="1" smtClean="0">
                <a:solidFill>
                  <a:schemeClr val="tx1"/>
                </a:solidFill>
              </a:rPr>
              <a:t>’ </a:t>
            </a:r>
            <a:r>
              <a:rPr lang="ko-KR" altLang="en-US" sz="1000" b="1" smtClean="0">
                <a:solidFill>
                  <a:schemeClr val="tx1"/>
                </a:solidFill>
              </a:rPr>
              <a:t>하고자하는 행</a:t>
            </a:r>
            <a:r>
              <a:rPr lang="en-US" altLang="ko-KR" sz="1000" b="1" smtClean="0">
                <a:solidFill>
                  <a:schemeClr val="tx1"/>
                </a:solidFill>
              </a:rPr>
              <a:t> </a:t>
            </a:r>
            <a:r>
              <a:rPr lang="ko-KR" altLang="en-US" sz="1000" b="1" smtClean="0">
                <a:solidFill>
                  <a:schemeClr val="tx1"/>
                </a:solidFill>
              </a:rPr>
              <a:t>클릭 시 </a:t>
            </a:r>
            <a:r>
              <a:rPr lang="ko-KR" altLang="en-US" sz="1000" b="1">
                <a:solidFill>
                  <a:schemeClr val="tx1"/>
                </a:solidFill>
              </a:rPr>
              <a:t>납품 </a:t>
            </a:r>
            <a:r>
              <a:rPr lang="ko-KR" altLang="en-US" sz="1000" b="1" smtClean="0">
                <a:solidFill>
                  <a:schemeClr val="tx1"/>
                </a:solidFill>
              </a:rPr>
              <a:t>등록을 할 수 있는 영역을 다이얼로그</a:t>
            </a:r>
            <a:r>
              <a:rPr lang="en-US" altLang="ko-KR" sz="1000" b="1" smtClean="0">
                <a:solidFill>
                  <a:schemeClr val="tx1"/>
                </a:solidFill>
              </a:rPr>
              <a:t>(Dialog)</a:t>
            </a:r>
            <a:r>
              <a:rPr lang="ko-KR" altLang="en-US" sz="1000" b="1" smtClean="0">
                <a:solidFill>
                  <a:schemeClr val="tx1"/>
                </a:solidFill>
              </a:rPr>
              <a:t>로 출력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cxnSp>
        <p:nvCxnSpPr>
          <p:cNvPr id="111" name="직선 화살표 연결선 110"/>
          <p:cNvCxnSpPr>
            <a:stCxn id="110" idx="0"/>
            <a:endCxn id="164" idx="2"/>
          </p:cNvCxnSpPr>
          <p:nvPr/>
        </p:nvCxnSpPr>
        <p:spPr>
          <a:xfrm flipV="1">
            <a:off x="3892174" y="5028034"/>
            <a:ext cx="767704" cy="57606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/>
          <p:cNvGrpSpPr/>
          <p:nvPr/>
        </p:nvGrpSpPr>
        <p:grpSpPr>
          <a:xfrm>
            <a:off x="2166386" y="3335022"/>
            <a:ext cx="1080000" cy="134531"/>
            <a:chOff x="1979714" y="3103522"/>
            <a:chExt cx="2104614" cy="196967"/>
          </a:xfrm>
        </p:grpSpPr>
        <p:sp>
          <p:nvSpPr>
            <p:cNvPr id="135" name="모서리가 둥근 직사각형 134"/>
            <p:cNvSpPr/>
            <p:nvPr/>
          </p:nvSpPr>
          <p:spPr>
            <a:xfrm>
              <a:off x="1979714" y="3103522"/>
              <a:ext cx="2104614" cy="192260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136" name="모서리가 둥근 직사각형 135"/>
            <p:cNvSpPr/>
            <p:nvPr/>
          </p:nvSpPr>
          <p:spPr>
            <a:xfrm>
              <a:off x="1983070" y="3105471"/>
              <a:ext cx="1016542" cy="195018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품번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3310212" y="3327652"/>
            <a:ext cx="1080000" cy="134531"/>
            <a:chOff x="1979714" y="3103522"/>
            <a:chExt cx="2104614" cy="196967"/>
          </a:xfrm>
        </p:grpSpPr>
        <p:sp>
          <p:nvSpPr>
            <p:cNvPr id="138" name="모서리가 둥근 직사각형 137"/>
            <p:cNvSpPr/>
            <p:nvPr/>
          </p:nvSpPr>
          <p:spPr>
            <a:xfrm>
              <a:off x="1979714" y="3103522"/>
              <a:ext cx="2104614" cy="192260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1983070" y="3105471"/>
              <a:ext cx="1016542" cy="195018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규격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40" name="표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964122"/>
              </p:ext>
            </p:extLst>
          </p:nvPr>
        </p:nvGraphicFramePr>
        <p:xfrm>
          <a:off x="950399" y="3584774"/>
          <a:ext cx="7418975" cy="1384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29">
                  <a:extLst>
                    <a:ext uri="{9D8B030D-6E8A-4147-A177-3AD203B41FA5}">
                      <a16:colId xmlns:a16="http://schemas.microsoft.com/office/drawing/2014/main" val="328417292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3562914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846446396"/>
                    </a:ext>
                  </a:extLst>
                </a:gridCol>
                <a:gridCol w="373743">
                  <a:extLst>
                    <a:ext uri="{9D8B030D-6E8A-4147-A177-3AD203B41FA5}">
                      <a16:colId xmlns:a16="http://schemas.microsoft.com/office/drawing/2014/main" val="1743732951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195622422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983596366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3439224350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1851321758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1183378148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3259326676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703842804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3213183141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1561250634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3163556812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3697964481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1028559762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279726394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2841677740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3400472161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1730870050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3413518081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2785007189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1482137334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3955460412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877938960"/>
                    </a:ext>
                  </a:extLst>
                </a:gridCol>
              </a:tblGrid>
              <a:tr h="271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ㅁ</a:t>
                      </a:r>
                      <a:endParaRPr lang="en-US" altLang="ko-KR" sz="9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중단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발주일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발주번호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구매거래처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품번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품명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규격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단위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발주수량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발주단가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발주금액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부가세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금액계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납품예정일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납품수량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미납수량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납품금액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창고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사이즈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색상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사용부위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7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작성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2022-06-01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202206010005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진흥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가공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, 750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싱글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가공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YD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2,000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50,300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5,030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55,330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2022-06-02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55,330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아바몰리자재창고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블랙 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750 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싱글본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198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작성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2022-06-02</a:t>
                      </a:r>
                      <a:endParaRPr lang="ko-KR" altLang="en-US" sz="70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202206020001</a:t>
                      </a:r>
                      <a:endParaRPr lang="ko-KR" altLang="en-US" sz="70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동양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H500/2H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봉사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2M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콘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1,300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21,000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2,100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23,100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2022-06-04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19,100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아바몰리자재창고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#BLACK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01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작성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2022-06-03</a:t>
                      </a:r>
                      <a:endParaRPr lang="ko-KR" altLang="en-US" sz="70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202206030004</a:t>
                      </a:r>
                      <a:endParaRPr lang="ko-KR" altLang="en-US" sz="70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동양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20’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</a:rPr>
                        <a:t> S/3H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봉사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700M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콘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1,920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12,000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1,200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13,200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2022-06-05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13,200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아바몰리자재창고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매칭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(BK)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83692"/>
                  </a:ext>
                </a:extLst>
              </a:tr>
            </a:tbl>
          </a:graphicData>
        </a:graphic>
      </p:graphicFrame>
      <p:sp>
        <p:nvSpPr>
          <p:cNvPr id="141" name="모서리가 둥근 직사각형 140"/>
          <p:cNvSpPr/>
          <p:nvPr/>
        </p:nvSpPr>
        <p:spPr>
          <a:xfrm>
            <a:off x="1258935" y="3968595"/>
            <a:ext cx="144016" cy="1440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" name="그림 1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59" y="3881140"/>
            <a:ext cx="274766" cy="274766"/>
          </a:xfrm>
          <a:prstGeom prst="rect">
            <a:avLst/>
          </a:prstGeom>
        </p:spPr>
      </p:pic>
      <p:sp>
        <p:nvSpPr>
          <p:cNvPr id="144" name="모서리가 둥근 직사각형 143"/>
          <p:cNvSpPr/>
          <p:nvPr/>
        </p:nvSpPr>
        <p:spPr>
          <a:xfrm>
            <a:off x="1258935" y="4334056"/>
            <a:ext cx="144016" cy="1440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1552401" y="4331172"/>
            <a:ext cx="144016" cy="1440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1258935" y="4709417"/>
            <a:ext cx="144016" cy="1440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1552401" y="4706533"/>
            <a:ext cx="144016" cy="1440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8" name="그림 1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26" y="4623104"/>
            <a:ext cx="274766" cy="274766"/>
          </a:xfrm>
          <a:prstGeom prst="rect">
            <a:avLst/>
          </a:prstGeom>
        </p:spPr>
      </p:pic>
      <p:sp>
        <p:nvSpPr>
          <p:cNvPr id="160" name="TextBox 159"/>
          <p:cNvSpPr txBox="1"/>
          <p:nvPr/>
        </p:nvSpPr>
        <p:spPr>
          <a:xfrm>
            <a:off x="1258935" y="5907455"/>
            <a:ext cx="49283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smtClean="0">
                <a:solidFill>
                  <a:srgbClr val="FF0000"/>
                </a:solidFill>
              </a:rPr>
              <a:t>- </a:t>
            </a:r>
            <a:r>
              <a:rPr lang="ko-KR" altLang="en-US" sz="800" b="1" smtClean="0">
                <a:solidFill>
                  <a:srgbClr val="FF0000"/>
                </a:solidFill>
              </a:rPr>
              <a:t>납품 등록 방법 </a:t>
            </a:r>
            <a:r>
              <a:rPr lang="en-US" altLang="ko-KR" sz="800" b="1" smtClean="0">
                <a:solidFill>
                  <a:srgbClr val="FF0000"/>
                </a:solidFill>
              </a:rPr>
              <a:t>: </a:t>
            </a:r>
            <a:r>
              <a:rPr lang="ko-KR" altLang="en-US" sz="800" b="1" smtClean="0">
                <a:solidFill>
                  <a:srgbClr val="FF0000"/>
                </a:solidFill>
              </a:rPr>
              <a:t>다이얼로그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829515" y="4553351"/>
            <a:ext cx="7660726" cy="474683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043608" y="2653381"/>
            <a:ext cx="719560" cy="216400"/>
          </a:xfrm>
          <a:prstGeom prst="roundRect">
            <a:avLst>
              <a:gd name="adj" fmla="val 48966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조회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547664" y="3968488"/>
            <a:ext cx="144016" cy="1440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280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/>
          <p:cNvSpPr/>
          <p:nvPr/>
        </p:nvSpPr>
        <p:spPr>
          <a:xfrm>
            <a:off x="107504" y="113657"/>
            <a:ext cx="6201565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SCM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</a:rPr>
              <a:t>+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</a:rPr>
              <a:t>외주 생산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및 개발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4570" y="1088335"/>
            <a:ext cx="2115221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ea typeface="굴림체" pitchFamily="49" charset="-127"/>
              </a:rPr>
              <a:t>2) </a:t>
            </a:r>
            <a:r>
              <a:rPr lang="ko-KR" altLang="en-US" sz="1400" b="1" smtClean="0">
                <a:ea typeface="굴림체" pitchFamily="49" charset="-127"/>
              </a:rPr>
              <a:t>납품 등록</a:t>
            </a:r>
            <a:endParaRPr lang="en-US" altLang="ko-KR" sz="1400" b="1"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1520" y="600368"/>
            <a:ext cx="439879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ea typeface="굴림체" pitchFamily="49" charset="-127"/>
              </a:rPr>
              <a:t>2-4. </a:t>
            </a:r>
            <a:r>
              <a:rPr lang="ko-KR" altLang="en-US" b="1" smtClean="0">
                <a:ea typeface="굴림체" pitchFamily="49" charset="-127"/>
              </a:rPr>
              <a:t>화면 스캐치</a:t>
            </a:r>
            <a:endParaRPr lang="en-US" altLang="ko-KR" b="1">
              <a:ea typeface="굴림체" pitchFamily="49" charset="-127"/>
            </a:endParaRPr>
          </a:p>
        </p:txBody>
      </p:sp>
      <p:grpSp>
        <p:nvGrpSpPr>
          <p:cNvPr id="304" name="그룹 303"/>
          <p:cNvGrpSpPr/>
          <p:nvPr/>
        </p:nvGrpSpPr>
        <p:grpSpPr>
          <a:xfrm>
            <a:off x="866813" y="1739312"/>
            <a:ext cx="7560840" cy="4555921"/>
            <a:chOff x="880738" y="2129352"/>
            <a:chExt cx="7560840" cy="4555921"/>
          </a:xfrm>
        </p:grpSpPr>
        <p:pic>
          <p:nvPicPr>
            <p:cNvPr id="305" name="그림 30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9019" y="2164608"/>
              <a:ext cx="1463386" cy="363682"/>
            </a:xfrm>
            <a:prstGeom prst="rect">
              <a:avLst/>
            </a:prstGeom>
          </p:spPr>
        </p:pic>
        <p:grpSp>
          <p:nvGrpSpPr>
            <p:cNvPr id="306" name="그룹 305"/>
            <p:cNvGrpSpPr/>
            <p:nvPr/>
          </p:nvGrpSpPr>
          <p:grpSpPr>
            <a:xfrm>
              <a:off x="880738" y="2129352"/>
              <a:ext cx="7560840" cy="4555921"/>
              <a:chOff x="880738" y="2129352"/>
              <a:chExt cx="7560840" cy="4555921"/>
            </a:xfrm>
          </p:grpSpPr>
          <p:sp>
            <p:nvSpPr>
              <p:cNvPr id="310" name="직사각형 309"/>
              <p:cNvSpPr/>
              <p:nvPr/>
            </p:nvSpPr>
            <p:spPr>
              <a:xfrm>
                <a:off x="880738" y="2129352"/>
                <a:ext cx="7560840" cy="455592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1" name="직선 연결선 310"/>
              <p:cNvCxnSpPr/>
              <p:nvPr/>
            </p:nvCxnSpPr>
            <p:spPr>
              <a:xfrm>
                <a:off x="880738" y="2555901"/>
                <a:ext cx="7560840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7" name="그림 30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05549" y="2172041"/>
              <a:ext cx="318779" cy="331791"/>
            </a:xfrm>
            <a:prstGeom prst="rect">
              <a:avLst/>
            </a:prstGeom>
          </p:spPr>
        </p:pic>
        <p:sp>
          <p:nvSpPr>
            <p:cNvPr id="308" name="TextBox 307"/>
            <p:cNvSpPr txBox="1"/>
            <p:nvPr/>
          </p:nvSpPr>
          <p:spPr>
            <a:xfrm>
              <a:off x="7523372" y="2234905"/>
              <a:ext cx="8967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smtClean="0"/>
                <a:t>A</a:t>
              </a:r>
              <a:r>
                <a:rPr lang="ko-KR" altLang="en-US" sz="800" b="1" smtClean="0"/>
                <a:t>업체 김납품</a:t>
              </a:r>
              <a:endParaRPr lang="ko-KR" altLang="en-US" sz="800" b="1"/>
            </a:p>
          </p:txBody>
        </p:sp>
        <p:pic>
          <p:nvPicPr>
            <p:cNvPr id="309" name="그림 308"/>
            <p:cNvPicPr>
              <a:picLocks noChangeAspect="1"/>
            </p:cNvPicPr>
            <p:nvPr/>
          </p:nvPicPr>
          <p:blipFill rotWithShape="1">
            <a:blip r:embed="rId4"/>
            <a:srcRect l="29614" t="22435" r="14447" b="25216"/>
            <a:stretch/>
          </p:blipFill>
          <p:spPr>
            <a:xfrm>
              <a:off x="6769926" y="2199418"/>
              <a:ext cx="322354" cy="265467"/>
            </a:xfrm>
            <a:prstGeom prst="rect">
              <a:avLst/>
            </a:prstGeom>
          </p:spPr>
        </p:pic>
      </p:grpSp>
      <p:sp>
        <p:nvSpPr>
          <p:cNvPr id="312" name="모서리가 둥근 직사각형 311"/>
          <p:cNvSpPr/>
          <p:nvPr/>
        </p:nvSpPr>
        <p:spPr>
          <a:xfrm>
            <a:off x="936458" y="2492896"/>
            <a:ext cx="7418991" cy="58385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TextBox 312"/>
          <p:cNvSpPr txBox="1"/>
          <p:nvPr/>
        </p:nvSpPr>
        <p:spPr>
          <a:xfrm>
            <a:off x="995775" y="2497603"/>
            <a:ext cx="6458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smtClean="0"/>
              <a:t>* </a:t>
            </a:r>
            <a:r>
              <a:rPr lang="ko-KR" altLang="en-US" sz="700" b="1" smtClean="0"/>
              <a:t>조회 조건</a:t>
            </a:r>
            <a:endParaRPr lang="ko-KR" altLang="en-US" sz="700" b="1"/>
          </a:p>
        </p:txBody>
      </p:sp>
      <p:grpSp>
        <p:nvGrpSpPr>
          <p:cNvPr id="314" name="그룹 313"/>
          <p:cNvGrpSpPr/>
          <p:nvPr/>
        </p:nvGrpSpPr>
        <p:grpSpPr>
          <a:xfrm>
            <a:off x="3023432" y="2687248"/>
            <a:ext cx="1928171" cy="138158"/>
            <a:chOff x="985866" y="2876841"/>
            <a:chExt cx="2006462" cy="138158"/>
          </a:xfrm>
        </p:grpSpPr>
        <p:sp>
          <p:nvSpPr>
            <p:cNvPr id="315" name="모서리가 둥근 직사각형 314"/>
            <p:cNvSpPr/>
            <p:nvPr/>
          </p:nvSpPr>
          <p:spPr>
            <a:xfrm>
              <a:off x="985866" y="2876842"/>
              <a:ext cx="2006462" cy="133200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316" name="모서리가 둥근 직사각형 315"/>
            <p:cNvSpPr/>
            <p:nvPr/>
          </p:nvSpPr>
          <p:spPr>
            <a:xfrm>
              <a:off x="985969" y="2881799"/>
              <a:ext cx="573812" cy="133200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납품예정일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317" name="모서리가 둥근 직사각형 316"/>
            <p:cNvSpPr/>
            <p:nvPr/>
          </p:nvSpPr>
          <p:spPr>
            <a:xfrm>
              <a:off x="1575138" y="2876841"/>
              <a:ext cx="573812" cy="13320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318" name="모서리가 둥근 직사각형 317"/>
            <p:cNvSpPr/>
            <p:nvPr/>
          </p:nvSpPr>
          <p:spPr>
            <a:xfrm>
              <a:off x="2410071" y="2878636"/>
              <a:ext cx="573812" cy="13320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2164896" y="2883585"/>
              <a:ext cx="228756" cy="1220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smtClean="0"/>
                <a:t>~</a:t>
              </a:r>
              <a:endParaRPr lang="ko-KR" altLang="en-US" sz="1100"/>
            </a:p>
          </p:txBody>
        </p:sp>
      </p:grpSp>
      <p:grpSp>
        <p:nvGrpSpPr>
          <p:cNvPr id="320" name="그룹 319"/>
          <p:cNvGrpSpPr/>
          <p:nvPr/>
        </p:nvGrpSpPr>
        <p:grpSpPr>
          <a:xfrm>
            <a:off x="1015107" y="2881847"/>
            <a:ext cx="1080000" cy="134531"/>
            <a:chOff x="1979714" y="3103522"/>
            <a:chExt cx="2104614" cy="196967"/>
          </a:xfrm>
        </p:grpSpPr>
        <p:sp>
          <p:nvSpPr>
            <p:cNvPr id="321" name="모서리가 둥근 직사각형 320"/>
            <p:cNvSpPr/>
            <p:nvPr/>
          </p:nvSpPr>
          <p:spPr>
            <a:xfrm>
              <a:off x="1979714" y="3103522"/>
              <a:ext cx="2104614" cy="192260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322" name="모서리가 둥근 직사각형 321"/>
            <p:cNvSpPr/>
            <p:nvPr/>
          </p:nvSpPr>
          <p:spPr>
            <a:xfrm>
              <a:off x="1983070" y="3105471"/>
              <a:ext cx="1016542" cy="195018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품명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323" name="그룹 322"/>
          <p:cNvGrpSpPr/>
          <p:nvPr/>
        </p:nvGrpSpPr>
        <p:grpSpPr>
          <a:xfrm>
            <a:off x="6173352" y="2679029"/>
            <a:ext cx="1080000" cy="134161"/>
            <a:chOff x="1979712" y="3103522"/>
            <a:chExt cx="2104614" cy="196426"/>
          </a:xfrm>
        </p:grpSpPr>
        <p:sp>
          <p:nvSpPr>
            <p:cNvPr id="324" name="모서리가 둥근 직사각형 323"/>
            <p:cNvSpPr/>
            <p:nvPr/>
          </p:nvSpPr>
          <p:spPr>
            <a:xfrm>
              <a:off x="1979712" y="3103522"/>
              <a:ext cx="2104614" cy="192261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325" name="모서리가 둥근 직사각형 324"/>
            <p:cNvSpPr/>
            <p:nvPr/>
          </p:nvSpPr>
          <p:spPr>
            <a:xfrm>
              <a:off x="1983070" y="3104930"/>
              <a:ext cx="1016542" cy="195018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구매거래처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326" name="그룹 325"/>
          <p:cNvGrpSpPr/>
          <p:nvPr/>
        </p:nvGrpSpPr>
        <p:grpSpPr>
          <a:xfrm>
            <a:off x="5023641" y="2681874"/>
            <a:ext cx="1080000" cy="134161"/>
            <a:chOff x="1979712" y="3103522"/>
            <a:chExt cx="2104614" cy="196426"/>
          </a:xfrm>
        </p:grpSpPr>
        <p:sp>
          <p:nvSpPr>
            <p:cNvPr id="327" name="모서리가 둥근 직사각형 326"/>
            <p:cNvSpPr/>
            <p:nvPr/>
          </p:nvSpPr>
          <p:spPr>
            <a:xfrm>
              <a:off x="1979712" y="3103522"/>
              <a:ext cx="2104614" cy="192261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              미완료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328" name="모서리가 둥근 직사각형 327"/>
            <p:cNvSpPr/>
            <p:nvPr/>
          </p:nvSpPr>
          <p:spPr>
            <a:xfrm>
              <a:off x="1983070" y="3104930"/>
              <a:ext cx="1016542" cy="195018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진행상태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</p:grpSp>
      <p:sp>
        <p:nvSpPr>
          <p:cNvPr id="329" name="이등변 삼각형 328"/>
          <p:cNvSpPr/>
          <p:nvPr/>
        </p:nvSpPr>
        <p:spPr>
          <a:xfrm rot="10800000">
            <a:off x="5983440" y="2726952"/>
            <a:ext cx="60957" cy="5931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0" name="그룹 329"/>
          <p:cNvGrpSpPr/>
          <p:nvPr/>
        </p:nvGrpSpPr>
        <p:grpSpPr>
          <a:xfrm>
            <a:off x="1015107" y="2690390"/>
            <a:ext cx="1928171" cy="138158"/>
            <a:chOff x="985866" y="2876841"/>
            <a:chExt cx="2006462" cy="138158"/>
          </a:xfrm>
        </p:grpSpPr>
        <p:sp>
          <p:nvSpPr>
            <p:cNvPr id="331" name="모서리가 둥근 직사각형 330"/>
            <p:cNvSpPr/>
            <p:nvPr/>
          </p:nvSpPr>
          <p:spPr>
            <a:xfrm>
              <a:off x="985866" y="2876842"/>
              <a:ext cx="2006462" cy="133200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332" name="모서리가 둥근 직사각형 331"/>
            <p:cNvSpPr/>
            <p:nvPr/>
          </p:nvSpPr>
          <p:spPr>
            <a:xfrm>
              <a:off x="985969" y="2881799"/>
              <a:ext cx="573812" cy="133200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smtClean="0">
                  <a:solidFill>
                    <a:srgbClr val="FF0000"/>
                  </a:solidFill>
                </a:rPr>
                <a:t>*</a:t>
              </a:r>
              <a:r>
                <a:rPr lang="ko-KR" altLang="en-US" sz="700">
                  <a:solidFill>
                    <a:schemeClr val="tx1"/>
                  </a:solidFill>
                </a:rPr>
                <a:t> </a:t>
              </a:r>
              <a:r>
                <a:rPr lang="ko-KR" altLang="en-US" sz="700" smtClean="0">
                  <a:solidFill>
                    <a:schemeClr val="tx1"/>
                  </a:solidFill>
                </a:rPr>
                <a:t>발주일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333" name="모서리가 둥근 직사각형 332"/>
            <p:cNvSpPr/>
            <p:nvPr/>
          </p:nvSpPr>
          <p:spPr>
            <a:xfrm>
              <a:off x="1575138" y="2876841"/>
              <a:ext cx="573812" cy="13320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smtClean="0">
                  <a:solidFill>
                    <a:schemeClr val="tx1"/>
                  </a:solidFill>
                </a:rPr>
                <a:t>2022-06-01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334" name="모서리가 둥근 직사각형 333"/>
            <p:cNvSpPr/>
            <p:nvPr/>
          </p:nvSpPr>
          <p:spPr>
            <a:xfrm>
              <a:off x="2410071" y="2878636"/>
              <a:ext cx="573812" cy="13320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smtClean="0">
                  <a:solidFill>
                    <a:schemeClr val="tx1"/>
                  </a:solidFill>
                </a:rPr>
                <a:t>2022-06-01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2164896" y="2883585"/>
              <a:ext cx="228756" cy="1220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smtClean="0"/>
                <a:t>~</a:t>
              </a:r>
              <a:endParaRPr lang="ko-KR" altLang="en-US" sz="1100"/>
            </a:p>
          </p:txBody>
        </p:sp>
      </p:grpSp>
      <p:grpSp>
        <p:nvGrpSpPr>
          <p:cNvPr id="336" name="그룹 335"/>
          <p:cNvGrpSpPr/>
          <p:nvPr/>
        </p:nvGrpSpPr>
        <p:grpSpPr>
          <a:xfrm>
            <a:off x="2152461" y="2883050"/>
            <a:ext cx="1080000" cy="134531"/>
            <a:chOff x="1979714" y="3103522"/>
            <a:chExt cx="2104614" cy="196967"/>
          </a:xfrm>
        </p:grpSpPr>
        <p:sp>
          <p:nvSpPr>
            <p:cNvPr id="337" name="모서리가 둥근 직사각형 336"/>
            <p:cNvSpPr/>
            <p:nvPr/>
          </p:nvSpPr>
          <p:spPr>
            <a:xfrm>
              <a:off x="1979714" y="3103522"/>
              <a:ext cx="2104614" cy="192260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338" name="모서리가 둥근 직사각형 337"/>
            <p:cNvSpPr/>
            <p:nvPr/>
          </p:nvSpPr>
          <p:spPr>
            <a:xfrm>
              <a:off x="1983070" y="3105471"/>
              <a:ext cx="1016542" cy="195018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품번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339" name="그룹 338"/>
          <p:cNvGrpSpPr/>
          <p:nvPr/>
        </p:nvGrpSpPr>
        <p:grpSpPr>
          <a:xfrm>
            <a:off x="3296287" y="2875680"/>
            <a:ext cx="1080000" cy="134531"/>
            <a:chOff x="1979714" y="3103522"/>
            <a:chExt cx="2104614" cy="196967"/>
          </a:xfrm>
        </p:grpSpPr>
        <p:sp>
          <p:nvSpPr>
            <p:cNvPr id="340" name="모서리가 둥근 직사각형 339"/>
            <p:cNvSpPr/>
            <p:nvPr/>
          </p:nvSpPr>
          <p:spPr>
            <a:xfrm>
              <a:off x="1979714" y="3103522"/>
              <a:ext cx="2104614" cy="192260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341" name="모서리가 둥근 직사각형 340"/>
            <p:cNvSpPr/>
            <p:nvPr/>
          </p:nvSpPr>
          <p:spPr>
            <a:xfrm>
              <a:off x="1983070" y="3105471"/>
              <a:ext cx="1016542" cy="195018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규격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42" name="표 3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481898"/>
              </p:ext>
            </p:extLst>
          </p:nvPr>
        </p:nvGraphicFramePr>
        <p:xfrm>
          <a:off x="936474" y="3132802"/>
          <a:ext cx="7418975" cy="1600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29">
                  <a:extLst>
                    <a:ext uri="{9D8B030D-6E8A-4147-A177-3AD203B41FA5}">
                      <a16:colId xmlns:a16="http://schemas.microsoft.com/office/drawing/2014/main" val="328417292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3562914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846446396"/>
                    </a:ext>
                  </a:extLst>
                </a:gridCol>
                <a:gridCol w="373743">
                  <a:extLst>
                    <a:ext uri="{9D8B030D-6E8A-4147-A177-3AD203B41FA5}">
                      <a16:colId xmlns:a16="http://schemas.microsoft.com/office/drawing/2014/main" val="1743732951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195622422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983596366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3439224350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1851321758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1183378148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3259326676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703842804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3213183141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1561250634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3163556812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3697964481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1028559762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279726394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2841677740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3400472161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1730870050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3413518081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2785007189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1482137334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3955460412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877938960"/>
                    </a:ext>
                  </a:extLst>
                </a:gridCol>
              </a:tblGrid>
              <a:tr h="271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중단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발주일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발주번호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구매거래처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품번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품명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규격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단위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발주수량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발주단가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발주금액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부가세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금액계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납품예정일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납품수량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미납수량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납품금액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창고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사이즈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색상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사용부위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7087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계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123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6,320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83,390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8,339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93,032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121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91,032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528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작성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2022-06-01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202206010005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진흥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가공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, 750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싱글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가공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YD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2,000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50,300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5,030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55,330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2022-06-02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55,330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아바몰리자재창고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블랙 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750 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싱글본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198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작성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2022-06-02</a:t>
                      </a:r>
                      <a:endParaRPr lang="ko-KR" altLang="en-US" sz="70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202206020001</a:t>
                      </a:r>
                      <a:endParaRPr lang="ko-KR" altLang="en-US" sz="70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동양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H500/2H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봉사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2M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콘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1,300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21,000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2,100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23,100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2022-06-04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19,100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아바몰리자재창고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#BLACK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01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작성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2022-06-03</a:t>
                      </a:r>
                      <a:endParaRPr lang="ko-KR" altLang="en-US" sz="70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202206030004</a:t>
                      </a:r>
                      <a:endParaRPr lang="ko-KR" altLang="en-US" sz="70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동양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20’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</a:rPr>
                        <a:t> S/3H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봉사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700M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콘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1,920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12,000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1,200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13,200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2022-06-05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13,200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아바몰리자재창고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매칭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(BK)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83692"/>
                  </a:ext>
                </a:extLst>
              </a:tr>
            </a:tbl>
          </a:graphicData>
        </a:graphic>
      </p:graphicFrame>
      <p:sp>
        <p:nvSpPr>
          <p:cNvPr id="343" name="모서리가 둥근 직사각형 342"/>
          <p:cNvSpPr/>
          <p:nvPr/>
        </p:nvSpPr>
        <p:spPr>
          <a:xfrm>
            <a:off x="1245010" y="3740267"/>
            <a:ext cx="144016" cy="1440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모서리가 둥근 직사각형 343"/>
          <p:cNvSpPr/>
          <p:nvPr/>
        </p:nvSpPr>
        <p:spPr>
          <a:xfrm>
            <a:off x="1538476" y="3737383"/>
            <a:ext cx="144016" cy="1440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5" name="그림 3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634" y="3652812"/>
            <a:ext cx="274766" cy="274766"/>
          </a:xfrm>
          <a:prstGeom prst="rect">
            <a:avLst/>
          </a:prstGeom>
        </p:spPr>
      </p:pic>
      <p:sp>
        <p:nvSpPr>
          <p:cNvPr id="346" name="모서리가 둥근 직사각형 345"/>
          <p:cNvSpPr/>
          <p:nvPr/>
        </p:nvSpPr>
        <p:spPr>
          <a:xfrm>
            <a:off x="1245010" y="4105728"/>
            <a:ext cx="144016" cy="1440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모서리가 둥근 직사각형 346"/>
          <p:cNvSpPr/>
          <p:nvPr/>
        </p:nvSpPr>
        <p:spPr>
          <a:xfrm>
            <a:off x="1538476" y="4102844"/>
            <a:ext cx="144016" cy="1440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모서리가 둥근 직사각형 347"/>
          <p:cNvSpPr/>
          <p:nvPr/>
        </p:nvSpPr>
        <p:spPr>
          <a:xfrm>
            <a:off x="1245010" y="4481089"/>
            <a:ext cx="144016" cy="1440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모서리가 둥근 직사각형 348"/>
          <p:cNvSpPr/>
          <p:nvPr/>
        </p:nvSpPr>
        <p:spPr>
          <a:xfrm>
            <a:off x="1538476" y="4478205"/>
            <a:ext cx="144016" cy="1440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0" name="그림 3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101" y="4394776"/>
            <a:ext cx="274766" cy="274766"/>
          </a:xfrm>
          <a:prstGeom prst="rect">
            <a:avLst/>
          </a:prstGeom>
        </p:spPr>
      </p:pic>
      <p:sp>
        <p:nvSpPr>
          <p:cNvPr id="351" name="모서리가 둥근 직사각형 350"/>
          <p:cNvSpPr/>
          <p:nvPr/>
        </p:nvSpPr>
        <p:spPr>
          <a:xfrm>
            <a:off x="818641" y="4314304"/>
            <a:ext cx="7660726" cy="474683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352" name="직사각형 351"/>
          <p:cNvSpPr/>
          <p:nvPr/>
        </p:nvSpPr>
        <p:spPr>
          <a:xfrm>
            <a:off x="1676800" y="2853323"/>
            <a:ext cx="5832647" cy="31337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3" name="그룹 352"/>
          <p:cNvGrpSpPr/>
          <p:nvPr/>
        </p:nvGrpSpPr>
        <p:grpSpPr>
          <a:xfrm>
            <a:off x="1748808" y="3686530"/>
            <a:ext cx="1080000" cy="134161"/>
            <a:chOff x="5652576" y="2285184"/>
            <a:chExt cx="1080000" cy="134161"/>
          </a:xfrm>
        </p:grpSpPr>
        <p:grpSp>
          <p:nvGrpSpPr>
            <p:cNvPr id="354" name="그룹 353"/>
            <p:cNvGrpSpPr/>
            <p:nvPr/>
          </p:nvGrpSpPr>
          <p:grpSpPr>
            <a:xfrm>
              <a:off x="5652576" y="2285184"/>
              <a:ext cx="1080000" cy="134161"/>
              <a:chOff x="1979712" y="3103522"/>
              <a:chExt cx="2104614" cy="196426"/>
            </a:xfrm>
          </p:grpSpPr>
          <p:sp>
            <p:nvSpPr>
              <p:cNvPr id="356" name="모서리가 둥근 직사각형 355"/>
              <p:cNvSpPr/>
              <p:nvPr/>
            </p:nvSpPr>
            <p:spPr>
              <a:xfrm>
                <a:off x="1979712" y="3103522"/>
                <a:ext cx="2104614" cy="192261"/>
              </a:xfrm>
              <a:prstGeom prst="roundRect">
                <a:avLst>
                  <a:gd name="adj" fmla="val 44886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모서리가 둥근 직사각형 356"/>
              <p:cNvSpPr/>
              <p:nvPr/>
            </p:nvSpPr>
            <p:spPr>
              <a:xfrm>
                <a:off x="1983070" y="3104930"/>
                <a:ext cx="1016542" cy="195018"/>
              </a:xfrm>
              <a:prstGeom prst="roundRect">
                <a:avLst>
                  <a:gd name="adj" fmla="val 44886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700" smtClean="0">
                    <a:solidFill>
                      <a:srgbClr val="FF0000"/>
                    </a:solidFill>
                  </a:rPr>
                  <a:t>사업단위</a:t>
                </a:r>
                <a:endParaRPr lang="ko-KR" altLang="en-US" sz="7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55" name="이등변 삼각형 354"/>
            <p:cNvSpPr/>
            <p:nvPr/>
          </p:nvSpPr>
          <p:spPr>
            <a:xfrm rot="10800000">
              <a:off x="6606179" y="2322636"/>
              <a:ext cx="60957" cy="59317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8" name="그룹 357"/>
          <p:cNvGrpSpPr/>
          <p:nvPr/>
        </p:nvGrpSpPr>
        <p:grpSpPr>
          <a:xfrm>
            <a:off x="2894705" y="3923631"/>
            <a:ext cx="2230070" cy="384984"/>
            <a:chOff x="1979712" y="3103520"/>
            <a:chExt cx="2104614" cy="192261"/>
          </a:xfrm>
        </p:grpSpPr>
        <p:sp>
          <p:nvSpPr>
            <p:cNvPr id="359" name="모서리가 둥근 직사각형 358"/>
            <p:cNvSpPr/>
            <p:nvPr/>
          </p:nvSpPr>
          <p:spPr>
            <a:xfrm>
              <a:off x="1979712" y="3103520"/>
              <a:ext cx="2104614" cy="192261"/>
            </a:xfrm>
            <a:prstGeom prst="roundRect">
              <a:avLst>
                <a:gd name="adj" fmla="val 2634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360" name="모서리가 둥근 직사각형 359"/>
            <p:cNvSpPr/>
            <p:nvPr/>
          </p:nvSpPr>
          <p:spPr>
            <a:xfrm>
              <a:off x="1983070" y="3104930"/>
              <a:ext cx="490569" cy="190851"/>
            </a:xfrm>
            <a:prstGeom prst="roundRect">
              <a:avLst>
                <a:gd name="adj" fmla="val 2607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특이사항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</p:grpSp>
      <p:sp>
        <p:nvSpPr>
          <p:cNvPr id="361" name="TextBox 360"/>
          <p:cNvSpPr txBox="1"/>
          <p:nvPr/>
        </p:nvSpPr>
        <p:spPr>
          <a:xfrm>
            <a:off x="1757472" y="2964095"/>
            <a:ext cx="1016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/>
              <a:t>납품 등록</a:t>
            </a:r>
            <a:endParaRPr lang="ko-KR" altLang="en-US" sz="1000" b="1"/>
          </a:p>
        </p:txBody>
      </p:sp>
      <p:grpSp>
        <p:nvGrpSpPr>
          <p:cNvPr id="362" name="그룹 361"/>
          <p:cNvGrpSpPr/>
          <p:nvPr/>
        </p:nvGrpSpPr>
        <p:grpSpPr>
          <a:xfrm>
            <a:off x="2898877" y="3683685"/>
            <a:ext cx="1080000" cy="134161"/>
            <a:chOff x="1979712" y="3103522"/>
            <a:chExt cx="2104614" cy="196426"/>
          </a:xfrm>
        </p:grpSpPr>
        <p:sp>
          <p:nvSpPr>
            <p:cNvPr id="363" name="모서리가 둥근 직사각형 362"/>
            <p:cNvSpPr/>
            <p:nvPr/>
          </p:nvSpPr>
          <p:spPr>
            <a:xfrm>
              <a:off x="1979712" y="3103522"/>
              <a:ext cx="2104614" cy="192261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364" name="모서리가 둥근 직사각형 363"/>
            <p:cNvSpPr/>
            <p:nvPr/>
          </p:nvSpPr>
          <p:spPr>
            <a:xfrm>
              <a:off x="1983070" y="3104930"/>
              <a:ext cx="1016542" cy="195018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smtClean="0">
                  <a:solidFill>
                    <a:srgbClr val="FF0000"/>
                  </a:solidFill>
                </a:rPr>
                <a:t>납품일</a:t>
              </a:r>
              <a:endParaRPr lang="ko-KR" altLang="en-US" sz="700">
                <a:solidFill>
                  <a:srgbClr val="FF0000"/>
                </a:solidFill>
              </a:endParaRPr>
            </a:p>
          </p:txBody>
        </p:sp>
      </p:grpSp>
      <p:grpSp>
        <p:nvGrpSpPr>
          <p:cNvPr id="365" name="그룹 364"/>
          <p:cNvGrpSpPr/>
          <p:nvPr/>
        </p:nvGrpSpPr>
        <p:grpSpPr>
          <a:xfrm>
            <a:off x="4044775" y="3680840"/>
            <a:ext cx="1080000" cy="134161"/>
            <a:chOff x="1979712" y="3103522"/>
            <a:chExt cx="2104614" cy="196426"/>
          </a:xfrm>
        </p:grpSpPr>
        <p:sp>
          <p:nvSpPr>
            <p:cNvPr id="366" name="모서리가 둥근 직사각형 365"/>
            <p:cNvSpPr/>
            <p:nvPr/>
          </p:nvSpPr>
          <p:spPr>
            <a:xfrm>
              <a:off x="1979712" y="3103522"/>
              <a:ext cx="2104614" cy="192261"/>
            </a:xfrm>
            <a:prstGeom prst="roundRect">
              <a:avLst>
                <a:gd name="adj" fmla="val 4488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367" name="모서리가 둥근 직사각형 366"/>
            <p:cNvSpPr/>
            <p:nvPr/>
          </p:nvSpPr>
          <p:spPr>
            <a:xfrm>
              <a:off x="1983070" y="3104930"/>
              <a:ext cx="1016542" cy="195018"/>
            </a:xfrm>
            <a:prstGeom prst="roundRect">
              <a:avLst>
                <a:gd name="adj" fmla="val 44886"/>
              </a:avLst>
            </a:prstGeom>
            <a:solidFill>
              <a:srgbClr val="C6D9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납품번호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368" name="그룹 367"/>
          <p:cNvGrpSpPr/>
          <p:nvPr/>
        </p:nvGrpSpPr>
        <p:grpSpPr>
          <a:xfrm>
            <a:off x="5190673" y="3680456"/>
            <a:ext cx="1080000" cy="134161"/>
            <a:chOff x="5652576" y="2285184"/>
            <a:chExt cx="1080000" cy="134161"/>
          </a:xfrm>
        </p:grpSpPr>
        <p:grpSp>
          <p:nvGrpSpPr>
            <p:cNvPr id="369" name="그룹 368"/>
            <p:cNvGrpSpPr/>
            <p:nvPr/>
          </p:nvGrpSpPr>
          <p:grpSpPr>
            <a:xfrm>
              <a:off x="5652576" y="2285184"/>
              <a:ext cx="1080000" cy="134161"/>
              <a:chOff x="1979712" y="3103522"/>
              <a:chExt cx="2104614" cy="196426"/>
            </a:xfrm>
          </p:grpSpPr>
          <p:sp>
            <p:nvSpPr>
              <p:cNvPr id="371" name="모서리가 둥근 직사각형 370"/>
              <p:cNvSpPr/>
              <p:nvPr/>
            </p:nvSpPr>
            <p:spPr>
              <a:xfrm>
                <a:off x="1979712" y="3103522"/>
                <a:ext cx="2104614" cy="192261"/>
              </a:xfrm>
              <a:prstGeom prst="roundRect">
                <a:avLst>
                  <a:gd name="adj" fmla="val 44886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모서리가 둥근 직사각형 371"/>
              <p:cNvSpPr/>
              <p:nvPr/>
            </p:nvSpPr>
            <p:spPr>
              <a:xfrm>
                <a:off x="1983070" y="3104930"/>
                <a:ext cx="1016542" cy="195018"/>
              </a:xfrm>
              <a:prstGeom prst="roundRect">
                <a:avLst>
                  <a:gd name="adj" fmla="val 44886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700" smtClean="0">
                    <a:solidFill>
                      <a:srgbClr val="FF0000"/>
                    </a:solidFill>
                  </a:rPr>
                  <a:t>납품부서</a:t>
                </a:r>
                <a:endParaRPr lang="ko-KR" altLang="en-US" sz="7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70" name="이등변 삼각형 369"/>
            <p:cNvSpPr/>
            <p:nvPr/>
          </p:nvSpPr>
          <p:spPr>
            <a:xfrm rot="10800000">
              <a:off x="6606179" y="2322636"/>
              <a:ext cx="60957" cy="59317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3" name="그룹 372"/>
          <p:cNvGrpSpPr/>
          <p:nvPr/>
        </p:nvGrpSpPr>
        <p:grpSpPr>
          <a:xfrm>
            <a:off x="6340742" y="3677611"/>
            <a:ext cx="1080000" cy="134161"/>
            <a:chOff x="5652576" y="2285184"/>
            <a:chExt cx="1080000" cy="134161"/>
          </a:xfrm>
        </p:grpSpPr>
        <p:grpSp>
          <p:nvGrpSpPr>
            <p:cNvPr id="374" name="그룹 373"/>
            <p:cNvGrpSpPr/>
            <p:nvPr/>
          </p:nvGrpSpPr>
          <p:grpSpPr>
            <a:xfrm>
              <a:off x="5652576" y="2285184"/>
              <a:ext cx="1080000" cy="134161"/>
              <a:chOff x="1979712" y="3103522"/>
              <a:chExt cx="2104614" cy="196426"/>
            </a:xfrm>
          </p:grpSpPr>
          <p:sp>
            <p:nvSpPr>
              <p:cNvPr id="376" name="모서리가 둥근 직사각형 375"/>
              <p:cNvSpPr/>
              <p:nvPr/>
            </p:nvSpPr>
            <p:spPr>
              <a:xfrm>
                <a:off x="1979712" y="3103522"/>
                <a:ext cx="2104614" cy="192261"/>
              </a:xfrm>
              <a:prstGeom prst="roundRect">
                <a:avLst>
                  <a:gd name="adj" fmla="val 44886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377" name="모서리가 둥근 직사각형 376"/>
              <p:cNvSpPr/>
              <p:nvPr/>
            </p:nvSpPr>
            <p:spPr>
              <a:xfrm>
                <a:off x="1983070" y="3104930"/>
                <a:ext cx="1016542" cy="195018"/>
              </a:xfrm>
              <a:prstGeom prst="roundRect">
                <a:avLst>
                  <a:gd name="adj" fmla="val 44886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700" smtClean="0">
                    <a:solidFill>
                      <a:srgbClr val="FF0000"/>
                    </a:solidFill>
                  </a:rPr>
                  <a:t>납품담당자</a:t>
                </a:r>
                <a:endParaRPr lang="ko-KR" altLang="en-US" sz="7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75" name="이등변 삼각형 374"/>
            <p:cNvSpPr/>
            <p:nvPr/>
          </p:nvSpPr>
          <p:spPr>
            <a:xfrm rot="10800000">
              <a:off x="6606179" y="2322636"/>
              <a:ext cx="60957" cy="59317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8" name="그룹 377"/>
          <p:cNvGrpSpPr/>
          <p:nvPr/>
        </p:nvGrpSpPr>
        <p:grpSpPr>
          <a:xfrm>
            <a:off x="1748808" y="3918694"/>
            <a:ext cx="1080000" cy="134161"/>
            <a:chOff x="5652576" y="2285184"/>
            <a:chExt cx="1080000" cy="134161"/>
          </a:xfrm>
        </p:grpSpPr>
        <p:grpSp>
          <p:nvGrpSpPr>
            <p:cNvPr id="379" name="그룹 378"/>
            <p:cNvGrpSpPr/>
            <p:nvPr/>
          </p:nvGrpSpPr>
          <p:grpSpPr>
            <a:xfrm>
              <a:off x="5652576" y="2285184"/>
              <a:ext cx="1080000" cy="134161"/>
              <a:chOff x="1979712" y="3103522"/>
              <a:chExt cx="2104614" cy="196426"/>
            </a:xfrm>
          </p:grpSpPr>
          <p:sp>
            <p:nvSpPr>
              <p:cNvPr id="381" name="모서리가 둥근 직사각형 380"/>
              <p:cNvSpPr/>
              <p:nvPr/>
            </p:nvSpPr>
            <p:spPr>
              <a:xfrm>
                <a:off x="1979712" y="3103522"/>
                <a:ext cx="2104614" cy="192261"/>
              </a:xfrm>
              <a:prstGeom prst="roundRect">
                <a:avLst>
                  <a:gd name="adj" fmla="val 44886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모서리가 둥근 직사각형 381"/>
              <p:cNvSpPr/>
              <p:nvPr/>
            </p:nvSpPr>
            <p:spPr>
              <a:xfrm>
                <a:off x="1983070" y="3104930"/>
                <a:ext cx="1016542" cy="195018"/>
              </a:xfrm>
              <a:prstGeom prst="roundRect">
                <a:avLst>
                  <a:gd name="adj" fmla="val 44886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700" smtClean="0">
                    <a:solidFill>
                      <a:srgbClr val="FF0000"/>
                    </a:solidFill>
                  </a:rPr>
                  <a:t>구매거래처</a:t>
                </a:r>
                <a:endParaRPr lang="ko-KR" altLang="en-US" sz="7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80" name="이등변 삼각형 379"/>
            <p:cNvSpPr/>
            <p:nvPr/>
          </p:nvSpPr>
          <p:spPr>
            <a:xfrm rot="10800000">
              <a:off x="6606179" y="2322636"/>
              <a:ext cx="60957" cy="59317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4" name="모서리가 둥근 직사각형 383"/>
          <p:cNvSpPr/>
          <p:nvPr/>
        </p:nvSpPr>
        <p:spPr>
          <a:xfrm>
            <a:off x="5190672" y="3930115"/>
            <a:ext cx="2230069" cy="370144"/>
          </a:xfrm>
          <a:prstGeom prst="roundRect">
            <a:avLst>
              <a:gd name="adj" fmla="val 263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chemeClr val="tx1"/>
              </a:solidFill>
            </a:endParaRPr>
          </a:p>
        </p:txBody>
      </p:sp>
      <p:grpSp>
        <p:nvGrpSpPr>
          <p:cNvPr id="385" name="그룹 384"/>
          <p:cNvGrpSpPr/>
          <p:nvPr/>
        </p:nvGrpSpPr>
        <p:grpSpPr>
          <a:xfrm>
            <a:off x="5281859" y="3995921"/>
            <a:ext cx="758941" cy="231044"/>
            <a:chOff x="4738136" y="2700409"/>
            <a:chExt cx="401002" cy="231044"/>
          </a:xfrm>
        </p:grpSpPr>
        <p:sp>
          <p:nvSpPr>
            <p:cNvPr id="392" name="TextBox 391"/>
            <p:cNvSpPr txBox="1"/>
            <p:nvPr/>
          </p:nvSpPr>
          <p:spPr>
            <a:xfrm>
              <a:off x="4738136" y="2700409"/>
              <a:ext cx="40100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 b="1" smtClean="0"/>
                <a:t>금액</a:t>
              </a:r>
              <a:endParaRPr lang="ko-KR" altLang="en-US" sz="600" b="1"/>
            </a:p>
          </p:txBody>
        </p:sp>
        <p:sp>
          <p:nvSpPr>
            <p:cNvPr id="393" name="모서리가 둥근 직사각형 392"/>
            <p:cNvSpPr/>
            <p:nvPr/>
          </p:nvSpPr>
          <p:spPr>
            <a:xfrm>
              <a:off x="4738137" y="2807536"/>
              <a:ext cx="315133" cy="123917"/>
            </a:xfrm>
            <a:prstGeom prst="roundRect">
              <a:avLst>
                <a:gd name="adj" fmla="val 26345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386" name="그룹 385"/>
          <p:cNvGrpSpPr/>
          <p:nvPr/>
        </p:nvGrpSpPr>
        <p:grpSpPr>
          <a:xfrm>
            <a:off x="6689309" y="3994267"/>
            <a:ext cx="635957" cy="231044"/>
            <a:chOff x="4738136" y="2700409"/>
            <a:chExt cx="427047" cy="231044"/>
          </a:xfrm>
        </p:grpSpPr>
        <p:sp>
          <p:nvSpPr>
            <p:cNvPr id="390" name="TextBox 389"/>
            <p:cNvSpPr txBox="1"/>
            <p:nvPr/>
          </p:nvSpPr>
          <p:spPr>
            <a:xfrm>
              <a:off x="4738136" y="2700409"/>
              <a:ext cx="40100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 b="1" smtClean="0"/>
                <a:t>금액총계</a:t>
              </a:r>
              <a:endParaRPr lang="ko-KR" altLang="en-US" sz="600" b="1"/>
            </a:p>
          </p:txBody>
        </p:sp>
        <p:sp>
          <p:nvSpPr>
            <p:cNvPr id="391" name="모서리가 둥근 직사각형 390"/>
            <p:cNvSpPr/>
            <p:nvPr/>
          </p:nvSpPr>
          <p:spPr>
            <a:xfrm>
              <a:off x="4738137" y="2807536"/>
              <a:ext cx="427046" cy="123917"/>
            </a:xfrm>
            <a:prstGeom prst="roundRect">
              <a:avLst>
                <a:gd name="adj" fmla="val 26345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387" name="그룹 386"/>
          <p:cNvGrpSpPr/>
          <p:nvPr/>
        </p:nvGrpSpPr>
        <p:grpSpPr>
          <a:xfrm>
            <a:off x="5970924" y="3998649"/>
            <a:ext cx="758944" cy="231044"/>
            <a:chOff x="4034396" y="2690092"/>
            <a:chExt cx="401004" cy="231044"/>
          </a:xfrm>
        </p:grpSpPr>
        <p:sp>
          <p:nvSpPr>
            <p:cNvPr id="388" name="TextBox 387"/>
            <p:cNvSpPr txBox="1"/>
            <p:nvPr/>
          </p:nvSpPr>
          <p:spPr>
            <a:xfrm>
              <a:off x="4034398" y="2690092"/>
              <a:ext cx="40100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 b="1" smtClean="0"/>
                <a:t>부가세계</a:t>
              </a:r>
              <a:endParaRPr lang="ko-KR" altLang="en-US" sz="600" b="1"/>
            </a:p>
          </p:txBody>
        </p:sp>
        <p:sp>
          <p:nvSpPr>
            <p:cNvPr id="389" name="모서리가 둥근 직사각형 388"/>
            <p:cNvSpPr/>
            <p:nvPr/>
          </p:nvSpPr>
          <p:spPr>
            <a:xfrm>
              <a:off x="4034396" y="2797219"/>
              <a:ext cx="335105" cy="123917"/>
            </a:xfrm>
            <a:prstGeom prst="roundRect">
              <a:avLst>
                <a:gd name="adj" fmla="val 26345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94" name="표 3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302132"/>
              </p:ext>
            </p:extLst>
          </p:nvPr>
        </p:nvGraphicFramePr>
        <p:xfrm>
          <a:off x="1778524" y="4402892"/>
          <a:ext cx="5642220" cy="1384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261">
                  <a:extLst>
                    <a:ext uri="{9D8B030D-6E8A-4147-A177-3AD203B41FA5}">
                      <a16:colId xmlns:a16="http://schemas.microsoft.com/office/drawing/2014/main" val="3284172920"/>
                    </a:ext>
                  </a:extLst>
                </a:gridCol>
                <a:gridCol w="194261">
                  <a:extLst>
                    <a:ext uri="{9D8B030D-6E8A-4147-A177-3AD203B41FA5}">
                      <a16:colId xmlns:a16="http://schemas.microsoft.com/office/drawing/2014/main" val="1668485785"/>
                    </a:ext>
                  </a:extLst>
                </a:gridCol>
                <a:gridCol w="695288">
                  <a:extLst>
                    <a:ext uri="{9D8B030D-6E8A-4147-A177-3AD203B41FA5}">
                      <a16:colId xmlns:a16="http://schemas.microsoft.com/office/drawing/2014/main" val="1356291402"/>
                    </a:ext>
                  </a:extLst>
                </a:gridCol>
                <a:gridCol w="556230">
                  <a:extLst>
                    <a:ext uri="{9D8B030D-6E8A-4147-A177-3AD203B41FA5}">
                      <a16:colId xmlns:a16="http://schemas.microsoft.com/office/drawing/2014/main" val="2846446396"/>
                    </a:ext>
                  </a:extLst>
                </a:gridCol>
                <a:gridCol w="370204">
                  <a:extLst>
                    <a:ext uri="{9D8B030D-6E8A-4147-A177-3AD203B41FA5}">
                      <a16:colId xmlns:a16="http://schemas.microsoft.com/office/drawing/2014/main" val="1743732951"/>
                    </a:ext>
                  </a:extLst>
                </a:gridCol>
                <a:gridCol w="453997">
                  <a:extLst>
                    <a:ext uri="{9D8B030D-6E8A-4147-A177-3AD203B41FA5}">
                      <a16:colId xmlns:a16="http://schemas.microsoft.com/office/drawing/2014/main" val="195622422"/>
                    </a:ext>
                  </a:extLst>
                </a:gridCol>
                <a:gridCol w="453997">
                  <a:extLst>
                    <a:ext uri="{9D8B030D-6E8A-4147-A177-3AD203B41FA5}">
                      <a16:colId xmlns:a16="http://schemas.microsoft.com/office/drawing/2014/main" val="983596366"/>
                    </a:ext>
                  </a:extLst>
                </a:gridCol>
                <a:gridCol w="453997">
                  <a:extLst>
                    <a:ext uri="{9D8B030D-6E8A-4147-A177-3AD203B41FA5}">
                      <a16:colId xmlns:a16="http://schemas.microsoft.com/office/drawing/2014/main" val="3439224350"/>
                    </a:ext>
                  </a:extLst>
                </a:gridCol>
                <a:gridCol w="453997">
                  <a:extLst>
                    <a:ext uri="{9D8B030D-6E8A-4147-A177-3AD203B41FA5}">
                      <a16:colId xmlns:a16="http://schemas.microsoft.com/office/drawing/2014/main" val="1851321758"/>
                    </a:ext>
                  </a:extLst>
                </a:gridCol>
                <a:gridCol w="453997">
                  <a:extLst>
                    <a:ext uri="{9D8B030D-6E8A-4147-A177-3AD203B41FA5}">
                      <a16:colId xmlns:a16="http://schemas.microsoft.com/office/drawing/2014/main" val="1183378148"/>
                    </a:ext>
                  </a:extLst>
                </a:gridCol>
                <a:gridCol w="453997">
                  <a:extLst>
                    <a:ext uri="{9D8B030D-6E8A-4147-A177-3AD203B41FA5}">
                      <a16:colId xmlns:a16="http://schemas.microsoft.com/office/drawing/2014/main" val="3259326676"/>
                    </a:ext>
                  </a:extLst>
                </a:gridCol>
                <a:gridCol w="453997">
                  <a:extLst>
                    <a:ext uri="{9D8B030D-6E8A-4147-A177-3AD203B41FA5}">
                      <a16:colId xmlns:a16="http://schemas.microsoft.com/office/drawing/2014/main" val="703842804"/>
                    </a:ext>
                  </a:extLst>
                </a:gridCol>
                <a:gridCol w="453997">
                  <a:extLst>
                    <a:ext uri="{9D8B030D-6E8A-4147-A177-3AD203B41FA5}">
                      <a16:colId xmlns:a16="http://schemas.microsoft.com/office/drawing/2014/main" val="3213183141"/>
                    </a:ext>
                  </a:extLst>
                </a:gridCol>
              </a:tblGrid>
              <a:tr h="271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rgbClr val="FF0000"/>
                          </a:solidFill>
                        </a:rPr>
                        <a:t>품명</a:t>
                      </a:r>
                      <a:endParaRPr lang="ko-KR" altLang="en-US" sz="70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품번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규격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rgbClr val="FF0000"/>
                          </a:solidFill>
                        </a:rPr>
                        <a:t>단위</a:t>
                      </a:r>
                      <a:endParaRPr lang="ko-KR" altLang="en-US" sz="70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rgbClr val="FF0000"/>
                          </a:solidFill>
                        </a:rPr>
                        <a:t>납품수량</a:t>
                      </a:r>
                      <a:endParaRPr lang="ko-KR" altLang="en-US" sz="70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단가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금액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부가세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금액계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rgbClr val="FF0000"/>
                          </a:solidFill>
                        </a:rPr>
                        <a:t>창고</a:t>
                      </a:r>
                      <a:endParaRPr lang="ko-KR" altLang="en-US" sz="70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7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해리감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트리코트 스미스 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58”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58”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YD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1,150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40,480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36,700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2,2010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골프자재창고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198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해리감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트리코트 스미스 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58”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58”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YD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1,150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60,480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6,700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2,2010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골프자재창고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01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해리감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트리코트 스미스 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58”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58”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YD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1,050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50,480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36,700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2,2010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골프자재창고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83692"/>
                  </a:ext>
                </a:extLst>
              </a:tr>
            </a:tbl>
          </a:graphicData>
        </a:graphic>
      </p:graphicFrame>
      <p:sp>
        <p:nvSpPr>
          <p:cNvPr id="395" name="이등변 삼각형 394"/>
          <p:cNvSpPr/>
          <p:nvPr/>
        </p:nvSpPr>
        <p:spPr>
          <a:xfrm rot="10800000">
            <a:off x="2723931" y="4836286"/>
            <a:ext cx="60957" cy="6524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7" name="꺾인 연결선 396"/>
          <p:cNvCxnSpPr>
            <a:stCxn id="351" idx="1"/>
            <a:endCxn id="352" idx="2"/>
          </p:cNvCxnSpPr>
          <p:nvPr/>
        </p:nvCxnSpPr>
        <p:spPr>
          <a:xfrm rot="10800000" flipH="1" flipV="1">
            <a:off x="818640" y="4551645"/>
            <a:ext cx="3774483" cy="1435423"/>
          </a:xfrm>
          <a:prstGeom prst="bentConnector4">
            <a:avLst>
              <a:gd name="adj1" fmla="val -4794"/>
              <a:gd name="adj2" fmla="val 115926"/>
            </a:avLst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모서리가 둥근 직사각형 403"/>
          <p:cNvSpPr/>
          <p:nvPr/>
        </p:nvSpPr>
        <p:spPr>
          <a:xfrm>
            <a:off x="5004048" y="6411295"/>
            <a:ext cx="2480825" cy="258065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/>
                </a:solidFill>
              </a:rPr>
              <a:t>다이얼로그로 납품 등록 폼을 띄워 입력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405" name="TextBox 404"/>
          <p:cNvSpPr txBox="1"/>
          <p:nvPr/>
        </p:nvSpPr>
        <p:spPr>
          <a:xfrm>
            <a:off x="275695" y="422353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</a:rPr>
              <a:t>Click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cxnSp>
        <p:nvCxnSpPr>
          <p:cNvPr id="406" name="직선 화살표 연결선 405"/>
          <p:cNvCxnSpPr>
            <a:stCxn id="404" idx="0"/>
            <a:endCxn id="352" idx="2"/>
          </p:cNvCxnSpPr>
          <p:nvPr/>
        </p:nvCxnSpPr>
        <p:spPr>
          <a:xfrm flipH="1" flipV="1">
            <a:off x="4593124" y="5987069"/>
            <a:ext cx="1651337" cy="42422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이등변 삼각형 413"/>
          <p:cNvSpPr/>
          <p:nvPr/>
        </p:nvSpPr>
        <p:spPr>
          <a:xfrm rot="10800000">
            <a:off x="2729131" y="5194515"/>
            <a:ext cx="60957" cy="6524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" name="이등변 삼각형 414"/>
          <p:cNvSpPr/>
          <p:nvPr/>
        </p:nvSpPr>
        <p:spPr>
          <a:xfrm rot="10800000">
            <a:off x="2729131" y="5566268"/>
            <a:ext cx="60957" cy="6524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모서리가 둥근 직사각형 424"/>
          <p:cNvSpPr/>
          <p:nvPr/>
        </p:nvSpPr>
        <p:spPr>
          <a:xfrm>
            <a:off x="6634820" y="2952251"/>
            <a:ext cx="706147" cy="258065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Dialog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788352" y="3304160"/>
            <a:ext cx="719560" cy="216400"/>
          </a:xfrm>
          <a:prstGeom prst="roundRect">
            <a:avLst>
              <a:gd name="adj" fmla="val 48966"/>
            </a:avLst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초기화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2562968" y="3294405"/>
            <a:ext cx="719560" cy="216400"/>
          </a:xfrm>
          <a:prstGeom prst="roundRect">
            <a:avLst>
              <a:gd name="adj" fmla="val 48966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저장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339240" y="3294405"/>
            <a:ext cx="719560" cy="216400"/>
          </a:xfrm>
          <a:prstGeom prst="roundRect">
            <a:avLst>
              <a:gd name="adj" fmla="val 48966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행 삭제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1025840" y="2235050"/>
            <a:ext cx="719560" cy="216400"/>
          </a:xfrm>
          <a:prstGeom prst="roundRect">
            <a:avLst>
              <a:gd name="adj" fmla="val 48966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조회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1907705" y="1431146"/>
            <a:ext cx="1741822" cy="234955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 입력</a:t>
            </a:r>
            <a:r>
              <a:rPr lang="en-US" altLang="ko-KR" sz="1100" b="1" smtClean="0">
                <a:solidFill>
                  <a:schemeClr val="tx1"/>
                </a:solidFill>
              </a:rPr>
              <a:t>/</a:t>
            </a:r>
            <a:r>
              <a:rPr lang="ko-KR" altLang="en-US" sz="1100" b="1" smtClean="0">
                <a:solidFill>
                  <a:schemeClr val="tx1"/>
                </a:solidFill>
              </a:rPr>
              <a:t>수정 이전 상태로</a:t>
            </a:r>
            <a:endParaRPr lang="en-US" altLang="ko-KR" sz="1100" b="1" smtClean="0">
              <a:solidFill>
                <a:schemeClr val="tx1"/>
              </a:solidFill>
            </a:endParaRPr>
          </a:p>
        </p:txBody>
      </p:sp>
      <p:cxnSp>
        <p:nvCxnSpPr>
          <p:cNvPr id="114" name="직선 화살표 연결선 113"/>
          <p:cNvCxnSpPr>
            <a:stCxn id="113" idx="2"/>
            <a:endCxn id="6" idx="0"/>
          </p:cNvCxnSpPr>
          <p:nvPr/>
        </p:nvCxnSpPr>
        <p:spPr>
          <a:xfrm flipH="1">
            <a:off x="2148132" y="1666101"/>
            <a:ext cx="630484" cy="163805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모서리가 둥근 직사각형 115"/>
          <p:cNvSpPr/>
          <p:nvPr/>
        </p:nvSpPr>
        <p:spPr>
          <a:xfrm>
            <a:off x="2007098" y="4798672"/>
            <a:ext cx="119022" cy="1190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2009906" y="5160650"/>
            <a:ext cx="119022" cy="1190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2014775" y="5534508"/>
            <a:ext cx="119022" cy="1190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3785932" y="1431147"/>
            <a:ext cx="1564425" cy="233417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 선택 행 삭제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120" name="직선 화살표 연결선 119"/>
          <p:cNvCxnSpPr>
            <a:stCxn id="119" idx="2"/>
            <a:endCxn id="112" idx="0"/>
          </p:cNvCxnSpPr>
          <p:nvPr/>
        </p:nvCxnSpPr>
        <p:spPr>
          <a:xfrm flipH="1">
            <a:off x="3699020" y="1664564"/>
            <a:ext cx="869125" cy="162984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63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/>
          <p:cNvSpPr/>
          <p:nvPr/>
        </p:nvSpPr>
        <p:spPr>
          <a:xfrm>
            <a:off x="107504" y="113657"/>
            <a:ext cx="6201565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SCM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</a:rPr>
              <a:t>+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</a:rPr>
              <a:t>외주 생산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및 개발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4570" y="1088335"/>
            <a:ext cx="2115221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ea typeface="굴림체" pitchFamily="49" charset="-127"/>
              </a:rPr>
              <a:t>3</a:t>
            </a:r>
            <a:r>
              <a:rPr lang="en-US" altLang="ko-KR" sz="1400" b="1" smtClean="0">
                <a:ea typeface="굴림체" pitchFamily="49" charset="-127"/>
              </a:rPr>
              <a:t>) </a:t>
            </a:r>
            <a:r>
              <a:rPr lang="ko-KR" altLang="en-US" sz="1400" b="1" smtClean="0">
                <a:ea typeface="굴림체" pitchFamily="49" charset="-127"/>
              </a:rPr>
              <a:t>납품 현황</a:t>
            </a:r>
            <a:endParaRPr lang="en-US" altLang="ko-KR" sz="1400" b="1"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1520" y="600368"/>
            <a:ext cx="439879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ea typeface="굴림체" pitchFamily="49" charset="-127"/>
              </a:rPr>
              <a:t>2-4. </a:t>
            </a:r>
            <a:r>
              <a:rPr lang="ko-KR" altLang="en-US" b="1" smtClean="0">
                <a:ea typeface="굴림체" pitchFamily="49" charset="-127"/>
              </a:rPr>
              <a:t>화면 스캐치</a:t>
            </a:r>
            <a:endParaRPr lang="en-US" altLang="ko-KR" b="1">
              <a:ea typeface="굴림체" pitchFamily="49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80738" y="2129352"/>
            <a:ext cx="7560840" cy="4555921"/>
            <a:chOff x="880738" y="2129352"/>
            <a:chExt cx="7560840" cy="455592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9019" y="2164608"/>
              <a:ext cx="1463386" cy="363682"/>
            </a:xfrm>
            <a:prstGeom prst="rect">
              <a:avLst/>
            </a:prstGeom>
          </p:spPr>
        </p:pic>
        <p:grpSp>
          <p:nvGrpSpPr>
            <p:cNvPr id="8" name="그룹 7"/>
            <p:cNvGrpSpPr/>
            <p:nvPr/>
          </p:nvGrpSpPr>
          <p:grpSpPr>
            <a:xfrm>
              <a:off x="880738" y="2129352"/>
              <a:ext cx="7560840" cy="4555921"/>
              <a:chOff x="880738" y="2129352"/>
              <a:chExt cx="7560840" cy="4555921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880738" y="2129352"/>
                <a:ext cx="7560840" cy="455592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연결선 12"/>
              <p:cNvCxnSpPr/>
              <p:nvPr/>
            </p:nvCxnSpPr>
            <p:spPr>
              <a:xfrm>
                <a:off x="880738" y="2555901"/>
                <a:ext cx="7560840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05549" y="2172041"/>
              <a:ext cx="318779" cy="33179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523372" y="2234905"/>
              <a:ext cx="8967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smtClean="0"/>
                <a:t>A</a:t>
              </a:r>
              <a:r>
                <a:rPr lang="ko-KR" altLang="en-US" sz="800" b="1" smtClean="0"/>
                <a:t>업체 김납품</a:t>
              </a:r>
              <a:endParaRPr lang="ko-KR" altLang="en-US" sz="800" b="1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4"/>
            <a:srcRect l="29614" t="22435" r="14447" b="25216"/>
            <a:stretch/>
          </p:blipFill>
          <p:spPr>
            <a:xfrm>
              <a:off x="6769926" y="2199418"/>
              <a:ext cx="322354" cy="265467"/>
            </a:xfrm>
            <a:prstGeom prst="rect">
              <a:avLst/>
            </a:prstGeom>
          </p:spPr>
        </p:pic>
      </p:grpSp>
      <p:sp>
        <p:nvSpPr>
          <p:cNvPr id="16" name="모서리가 둥근 직사각형 15"/>
          <p:cNvSpPr/>
          <p:nvPr/>
        </p:nvSpPr>
        <p:spPr>
          <a:xfrm>
            <a:off x="950383" y="2917156"/>
            <a:ext cx="7418991" cy="58385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09700" y="2921863"/>
            <a:ext cx="6458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smtClean="0"/>
              <a:t>* </a:t>
            </a:r>
            <a:r>
              <a:rPr lang="ko-KR" altLang="en-US" sz="700" b="1" smtClean="0"/>
              <a:t>조회 조건</a:t>
            </a:r>
            <a:endParaRPr lang="ko-KR" altLang="en-US" sz="700" b="1"/>
          </a:p>
        </p:txBody>
      </p:sp>
      <p:grpSp>
        <p:nvGrpSpPr>
          <p:cNvPr id="18" name="그룹 17"/>
          <p:cNvGrpSpPr/>
          <p:nvPr/>
        </p:nvGrpSpPr>
        <p:grpSpPr>
          <a:xfrm>
            <a:off x="3037357" y="3111508"/>
            <a:ext cx="1928171" cy="138158"/>
            <a:chOff x="985866" y="2876841"/>
            <a:chExt cx="2006462" cy="138158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985866" y="2876842"/>
              <a:ext cx="2006462" cy="133200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985969" y="2881799"/>
              <a:ext cx="573812" cy="133200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납품예정일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1575138" y="2876841"/>
              <a:ext cx="573812" cy="13320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410071" y="2878636"/>
              <a:ext cx="573812" cy="13320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64896" y="2883585"/>
              <a:ext cx="228756" cy="1220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smtClean="0"/>
                <a:t>~</a:t>
              </a:r>
              <a:endParaRPr lang="ko-KR" altLang="en-US" sz="110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029032" y="3306107"/>
            <a:ext cx="1080000" cy="134531"/>
            <a:chOff x="1979714" y="3103522"/>
            <a:chExt cx="2104614" cy="196967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1979714" y="3103522"/>
              <a:ext cx="2104614" cy="192260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983070" y="3105471"/>
              <a:ext cx="1016542" cy="195018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품명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187277" y="3103289"/>
            <a:ext cx="1080000" cy="134161"/>
            <a:chOff x="1979712" y="3103522"/>
            <a:chExt cx="2104614" cy="196426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1979712" y="3103522"/>
              <a:ext cx="2104614" cy="192261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1983070" y="3104930"/>
              <a:ext cx="1016542" cy="195018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구매거래처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037566" y="3106134"/>
            <a:ext cx="1080000" cy="134161"/>
            <a:chOff x="1979712" y="3103522"/>
            <a:chExt cx="2104614" cy="196426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1979712" y="3103522"/>
              <a:ext cx="2104614" cy="192261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              완료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983070" y="3104930"/>
              <a:ext cx="1016542" cy="195018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진행상태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</p:grpSp>
      <p:sp>
        <p:nvSpPr>
          <p:cNvPr id="34" name="이등변 삼각형 33"/>
          <p:cNvSpPr/>
          <p:nvPr/>
        </p:nvSpPr>
        <p:spPr>
          <a:xfrm rot="10800000">
            <a:off x="5997365" y="3151212"/>
            <a:ext cx="60957" cy="5931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1029032" y="3114650"/>
            <a:ext cx="1928171" cy="138158"/>
            <a:chOff x="985866" y="2876841"/>
            <a:chExt cx="2006462" cy="13815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985866" y="2876842"/>
              <a:ext cx="2006462" cy="133200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985969" y="2881799"/>
              <a:ext cx="573812" cy="133200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smtClean="0">
                  <a:solidFill>
                    <a:srgbClr val="FF0000"/>
                  </a:solidFill>
                </a:rPr>
                <a:t>*</a:t>
              </a:r>
              <a:r>
                <a:rPr lang="ko-KR" altLang="en-US" sz="700">
                  <a:solidFill>
                    <a:schemeClr val="tx1"/>
                  </a:solidFill>
                </a:rPr>
                <a:t> </a:t>
              </a:r>
              <a:r>
                <a:rPr lang="ko-KR" altLang="en-US" sz="700" smtClean="0">
                  <a:solidFill>
                    <a:schemeClr val="tx1"/>
                  </a:solidFill>
                </a:rPr>
                <a:t>발주일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575138" y="2876841"/>
              <a:ext cx="573812" cy="13320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smtClean="0">
                  <a:solidFill>
                    <a:schemeClr val="tx1"/>
                  </a:solidFill>
                </a:rPr>
                <a:t>2022-06-01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2410071" y="2878636"/>
              <a:ext cx="573812" cy="13320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smtClean="0">
                  <a:solidFill>
                    <a:schemeClr val="tx1"/>
                  </a:solidFill>
                </a:rPr>
                <a:t>2022-06-01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164896" y="2883585"/>
              <a:ext cx="228756" cy="1220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smtClean="0"/>
                <a:t>~</a:t>
              </a:r>
              <a:endParaRPr lang="ko-KR" altLang="en-US" sz="1100"/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2109032" y="1657002"/>
            <a:ext cx="5186919" cy="288032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  <a:ea typeface="굴림체" pitchFamily="49" charset="-127"/>
              </a:rPr>
              <a:t>‘</a:t>
            </a:r>
            <a:r>
              <a:rPr lang="ko-KR" altLang="en-US" sz="1000" b="1" smtClean="0">
                <a:solidFill>
                  <a:schemeClr val="tx1"/>
                </a:solidFill>
                <a:ea typeface="굴림체" pitchFamily="49" charset="-127"/>
              </a:rPr>
              <a:t>구매 </a:t>
            </a:r>
            <a:r>
              <a:rPr lang="ko-KR" altLang="en-US" sz="1000" b="1">
                <a:solidFill>
                  <a:schemeClr val="tx1"/>
                </a:solidFill>
                <a:ea typeface="굴림체" pitchFamily="49" charset="-127"/>
              </a:rPr>
              <a:t>발주 품목 </a:t>
            </a:r>
            <a:r>
              <a:rPr lang="ko-KR" altLang="en-US" sz="1000" b="1" smtClean="0">
                <a:solidFill>
                  <a:schemeClr val="tx1"/>
                </a:solidFill>
                <a:ea typeface="굴림체" pitchFamily="49" charset="-127"/>
              </a:rPr>
              <a:t>조회</a:t>
            </a:r>
            <a:r>
              <a:rPr lang="en-US" altLang="ko-KR" sz="1000" b="1" smtClean="0">
                <a:solidFill>
                  <a:schemeClr val="tx1"/>
                </a:solidFill>
                <a:ea typeface="굴림체" pitchFamily="49" charset="-127"/>
              </a:rPr>
              <a:t>’</a:t>
            </a:r>
            <a:r>
              <a:rPr lang="ko-KR" altLang="en-US" sz="1000" b="1" smtClean="0">
                <a:solidFill>
                  <a:schemeClr val="tx1"/>
                </a:solidFill>
                <a:ea typeface="굴림체" pitchFamily="49" charset="-127"/>
              </a:rPr>
              <a:t> 화면과 기본으로 설정되는 진행상태 조회 조건을 제외하곤 동일</a:t>
            </a:r>
            <a:r>
              <a:rPr lang="en-US" altLang="ko-KR" sz="1000" b="1" smtClean="0">
                <a:solidFill>
                  <a:schemeClr val="tx1"/>
                </a:solidFill>
                <a:ea typeface="굴림체" pitchFamily="49" charset="-127"/>
              </a:rPr>
              <a:t>.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2166386" y="3307310"/>
            <a:ext cx="1080000" cy="134531"/>
            <a:chOff x="1979714" y="3103522"/>
            <a:chExt cx="2104614" cy="196967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1979714" y="3103522"/>
              <a:ext cx="2104614" cy="192260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983070" y="3105471"/>
              <a:ext cx="1016542" cy="195018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품번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310212" y="3299940"/>
            <a:ext cx="1080000" cy="134531"/>
            <a:chOff x="1979714" y="3103522"/>
            <a:chExt cx="2104614" cy="196967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1979714" y="3103522"/>
              <a:ext cx="2104614" cy="192260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1983070" y="3105471"/>
              <a:ext cx="1016542" cy="195018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규격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609307"/>
              </p:ext>
            </p:extLst>
          </p:nvPr>
        </p:nvGraphicFramePr>
        <p:xfrm>
          <a:off x="950399" y="3557062"/>
          <a:ext cx="7418975" cy="1600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29">
                  <a:extLst>
                    <a:ext uri="{9D8B030D-6E8A-4147-A177-3AD203B41FA5}">
                      <a16:colId xmlns:a16="http://schemas.microsoft.com/office/drawing/2014/main" val="328417292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3562914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846446396"/>
                    </a:ext>
                  </a:extLst>
                </a:gridCol>
                <a:gridCol w="373743">
                  <a:extLst>
                    <a:ext uri="{9D8B030D-6E8A-4147-A177-3AD203B41FA5}">
                      <a16:colId xmlns:a16="http://schemas.microsoft.com/office/drawing/2014/main" val="1743732951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195622422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983596366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3439224350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1851321758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1183378148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3259326676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703842804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3213183141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1561250634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3163556812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3697964481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1028559762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279726394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2841677740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3400472161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1730870050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3413518081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2785007189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1482137334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3955460412"/>
                    </a:ext>
                  </a:extLst>
                </a:gridCol>
                <a:gridCol w="296759">
                  <a:extLst>
                    <a:ext uri="{9D8B030D-6E8A-4147-A177-3AD203B41FA5}">
                      <a16:colId xmlns:a16="http://schemas.microsoft.com/office/drawing/2014/main" val="877938960"/>
                    </a:ext>
                  </a:extLst>
                </a:gridCol>
              </a:tblGrid>
              <a:tr h="271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중단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발주일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발주번호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구매거래처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품번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품명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규격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단위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발주수량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발주단가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발주금액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부가세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금액계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납품예정일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납품수량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미납수량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납품금액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창고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사이즈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색상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사용부위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7087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계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123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6,320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83,390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8,339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93,032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121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91,032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528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작성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2022-06-01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202206010005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진흥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가공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, 750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싱글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가공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YD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2,000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50,300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5,030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55,330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2022-06-02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55,330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아바몰리자재창고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블랙 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750 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싱글본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198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작성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2022-06-02</a:t>
                      </a:r>
                      <a:endParaRPr lang="ko-KR" altLang="en-US" sz="70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202206020001</a:t>
                      </a:r>
                      <a:endParaRPr lang="ko-KR" altLang="en-US" sz="70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동양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H500/2H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봉사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2M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콘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1,300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21,000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2,100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23,100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2022-06-04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19,100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아바몰리자재창고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#BLACK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01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작성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2022-06-03</a:t>
                      </a:r>
                      <a:endParaRPr lang="ko-KR" altLang="en-US" sz="70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202206030004</a:t>
                      </a:r>
                      <a:endParaRPr lang="ko-KR" altLang="en-US" sz="70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동양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20’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</a:rPr>
                        <a:t> S/3H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봉사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700M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콘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1,920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12,000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1,200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13,200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2022-06-05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13,200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아바몰리자재창고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매칭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(BK)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83692"/>
                  </a:ext>
                </a:extLst>
              </a:tr>
            </a:tbl>
          </a:graphicData>
        </a:graphic>
      </p:graphicFrame>
      <p:sp>
        <p:nvSpPr>
          <p:cNvPr id="50" name="모서리가 둥근 직사각형 49"/>
          <p:cNvSpPr/>
          <p:nvPr/>
        </p:nvSpPr>
        <p:spPr>
          <a:xfrm>
            <a:off x="1258935" y="4164527"/>
            <a:ext cx="144016" cy="1440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552401" y="4161643"/>
            <a:ext cx="144016" cy="1440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59" y="4077072"/>
            <a:ext cx="274766" cy="274766"/>
          </a:xfrm>
          <a:prstGeom prst="rect">
            <a:avLst/>
          </a:prstGeom>
        </p:spPr>
      </p:pic>
      <p:sp>
        <p:nvSpPr>
          <p:cNvPr id="53" name="모서리가 둥근 직사각형 52"/>
          <p:cNvSpPr/>
          <p:nvPr/>
        </p:nvSpPr>
        <p:spPr>
          <a:xfrm>
            <a:off x="1258935" y="4529988"/>
            <a:ext cx="144016" cy="1440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552401" y="4527104"/>
            <a:ext cx="144016" cy="1440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1258935" y="4905349"/>
            <a:ext cx="144016" cy="1440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552401" y="4902465"/>
            <a:ext cx="144016" cy="1440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26" y="4819036"/>
            <a:ext cx="274766" cy="274766"/>
          </a:xfrm>
          <a:prstGeom prst="rect">
            <a:avLst/>
          </a:prstGeom>
        </p:spPr>
      </p:pic>
      <p:sp>
        <p:nvSpPr>
          <p:cNvPr id="62" name="모서리가 둥근 직사각형 61"/>
          <p:cNvSpPr/>
          <p:nvPr/>
        </p:nvSpPr>
        <p:spPr>
          <a:xfrm>
            <a:off x="976857" y="2619459"/>
            <a:ext cx="719560" cy="216400"/>
          </a:xfrm>
          <a:prstGeom prst="roundRect">
            <a:avLst>
              <a:gd name="adj" fmla="val 48966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조회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850944" y="4720475"/>
            <a:ext cx="7660726" cy="474683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227312" y="5589240"/>
            <a:ext cx="2560712" cy="258065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‘</a:t>
            </a:r>
            <a:r>
              <a:rPr lang="ko-KR" altLang="en-US" sz="1000" b="1" smtClean="0">
                <a:solidFill>
                  <a:schemeClr val="tx1"/>
                </a:solidFill>
              </a:rPr>
              <a:t>납품 등록</a:t>
            </a:r>
            <a:r>
              <a:rPr lang="en-US" altLang="ko-KR" sz="1000" b="1" smtClean="0">
                <a:solidFill>
                  <a:schemeClr val="tx1"/>
                </a:solidFill>
              </a:rPr>
              <a:t>’</a:t>
            </a:r>
            <a:r>
              <a:rPr lang="ko-KR" altLang="en-US" sz="1000" b="1" smtClean="0">
                <a:solidFill>
                  <a:schemeClr val="tx1"/>
                </a:solidFill>
              </a:rPr>
              <a:t> 다이얼로그</a:t>
            </a:r>
            <a:r>
              <a:rPr lang="en-US" altLang="ko-KR" sz="1000" b="1" smtClean="0">
                <a:solidFill>
                  <a:schemeClr val="tx1"/>
                </a:solidFill>
              </a:rPr>
              <a:t>(Dialog)</a:t>
            </a:r>
            <a:r>
              <a:rPr lang="ko-KR" altLang="en-US" sz="1000" b="1" smtClean="0">
                <a:solidFill>
                  <a:schemeClr val="tx1"/>
                </a:solidFill>
              </a:rPr>
              <a:t> 띄우기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/>
          <p:cNvCxnSpPr>
            <a:stCxn id="59" idx="0"/>
            <a:endCxn id="49" idx="2"/>
          </p:cNvCxnSpPr>
          <p:nvPr/>
        </p:nvCxnSpPr>
        <p:spPr>
          <a:xfrm flipV="1">
            <a:off x="3507668" y="5157192"/>
            <a:ext cx="1152218" cy="43204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145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803062"/>
              </p:ext>
            </p:extLst>
          </p:nvPr>
        </p:nvGraphicFramePr>
        <p:xfrm>
          <a:off x="978872" y="3573016"/>
          <a:ext cx="7391771" cy="1384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58">
                  <a:extLst>
                    <a:ext uri="{9D8B030D-6E8A-4147-A177-3AD203B41FA5}">
                      <a16:colId xmlns:a16="http://schemas.microsoft.com/office/drawing/2014/main" val="3284172920"/>
                    </a:ext>
                  </a:extLst>
                </a:gridCol>
                <a:gridCol w="736948">
                  <a:extLst>
                    <a:ext uri="{9D8B030D-6E8A-4147-A177-3AD203B41FA5}">
                      <a16:colId xmlns:a16="http://schemas.microsoft.com/office/drawing/2014/main" val="1743732951"/>
                    </a:ext>
                  </a:extLst>
                </a:gridCol>
                <a:gridCol w="455814">
                  <a:extLst>
                    <a:ext uri="{9D8B030D-6E8A-4147-A177-3AD203B41FA5}">
                      <a16:colId xmlns:a16="http://schemas.microsoft.com/office/drawing/2014/main" val="195622422"/>
                    </a:ext>
                  </a:extLst>
                </a:gridCol>
                <a:gridCol w="690549">
                  <a:extLst>
                    <a:ext uri="{9D8B030D-6E8A-4147-A177-3AD203B41FA5}">
                      <a16:colId xmlns:a16="http://schemas.microsoft.com/office/drawing/2014/main" val="983596366"/>
                    </a:ext>
                  </a:extLst>
                </a:gridCol>
                <a:gridCol w="327533">
                  <a:extLst>
                    <a:ext uri="{9D8B030D-6E8A-4147-A177-3AD203B41FA5}">
                      <a16:colId xmlns:a16="http://schemas.microsoft.com/office/drawing/2014/main" val="3439224350"/>
                    </a:ext>
                  </a:extLst>
                </a:gridCol>
                <a:gridCol w="327533">
                  <a:extLst>
                    <a:ext uri="{9D8B030D-6E8A-4147-A177-3AD203B41FA5}">
                      <a16:colId xmlns:a16="http://schemas.microsoft.com/office/drawing/2014/main" val="1851321758"/>
                    </a:ext>
                  </a:extLst>
                </a:gridCol>
                <a:gridCol w="348456">
                  <a:extLst>
                    <a:ext uri="{9D8B030D-6E8A-4147-A177-3AD203B41FA5}">
                      <a16:colId xmlns:a16="http://schemas.microsoft.com/office/drawing/2014/main" val="1183378148"/>
                    </a:ext>
                  </a:extLst>
                </a:gridCol>
                <a:gridCol w="423518">
                  <a:extLst>
                    <a:ext uri="{9D8B030D-6E8A-4147-A177-3AD203B41FA5}">
                      <a16:colId xmlns:a16="http://schemas.microsoft.com/office/drawing/2014/main" val="3259326676"/>
                    </a:ext>
                  </a:extLst>
                </a:gridCol>
                <a:gridCol w="423518">
                  <a:extLst>
                    <a:ext uri="{9D8B030D-6E8A-4147-A177-3AD203B41FA5}">
                      <a16:colId xmlns:a16="http://schemas.microsoft.com/office/drawing/2014/main" val="703842804"/>
                    </a:ext>
                  </a:extLst>
                </a:gridCol>
                <a:gridCol w="423518">
                  <a:extLst>
                    <a:ext uri="{9D8B030D-6E8A-4147-A177-3AD203B41FA5}">
                      <a16:colId xmlns:a16="http://schemas.microsoft.com/office/drawing/2014/main" val="3213183141"/>
                    </a:ext>
                  </a:extLst>
                </a:gridCol>
                <a:gridCol w="423518">
                  <a:extLst>
                    <a:ext uri="{9D8B030D-6E8A-4147-A177-3AD203B41FA5}">
                      <a16:colId xmlns:a16="http://schemas.microsoft.com/office/drawing/2014/main" val="1824254969"/>
                    </a:ext>
                  </a:extLst>
                </a:gridCol>
                <a:gridCol w="423518">
                  <a:extLst>
                    <a:ext uri="{9D8B030D-6E8A-4147-A177-3AD203B41FA5}">
                      <a16:colId xmlns:a16="http://schemas.microsoft.com/office/drawing/2014/main" val="1561250634"/>
                    </a:ext>
                  </a:extLst>
                </a:gridCol>
                <a:gridCol w="423518">
                  <a:extLst>
                    <a:ext uri="{9D8B030D-6E8A-4147-A177-3AD203B41FA5}">
                      <a16:colId xmlns:a16="http://schemas.microsoft.com/office/drawing/2014/main" val="3163556812"/>
                    </a:ext>
                  </a:extLst>
                </a:gridCol>
                <a:gridCol w="423518">
                  <a:extLst>
                    <a:ext uri="{9D8B030D-6E8A-4147-A177-3AD203B41FA5}">
                      <a16:colId xmlns:a16="http://schemas.microsoft.com/office/drawing/2014/main" val="3697964481"/>
                    </a:ext>
                  </a:extLst>
                </a:gridCol>
                <a:gridCol w="423518">
                  <a:extLst>
                    <a:ext uri="{9D8B030D-6E8A-4147-A177-3AD203B41FA5}">
                      <a16:colId xmlns:a16="http://schemas.microsoft.com/office/drawing/2014/main" val="1028559762"/>
                    </a:ext>
                  </a:extLst>
                </a:gridCol>
                <a:gridCol w="423518">
                  <a:extLst>
                    <a:ext uri="{9D8B030D-6E8A-4147-A177-3AD203B41FA5}">
                      <a16:colId xmlns:a16="http://schemas.microsoft.com/office/drawing/2014/main" val="279726394"/>
                    </a:ext>
                  </a:extLst>
                </a:gridCol>
                <a:gridCol w="423518">
                  <a:extLst>
                    <a:ext uri="{9D8B030D-6E8A-4147-A177-3AD203B41FA5}">
                      <a16:colId xmlns:a16="http://schemas.microsoft.com/office/drawing/2014/main" val="2841677740"/>
                    </a:ext>
                  </a:extLst>
                </a:gridCol>
              </a:tblGrid>
              <a:tr h="271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작업지시번호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rgbClr val="FF0000"/>
                          </a:solidFill>
                        </a:rPr>
                        <a:t>제품명</a:t>
                      </a:r>
                      <a:endParaRPr lang="ko-KR" altLang="en-US" sz="70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제품번호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제품규격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rgbClr val="FF0000"/>
                          </a:solidFill>
                        </a:rPr>
                        <a:t>공정</a:t>
                      </a:r>
                      <a:endParaRPr lang="ko-KR" altLang="en-US" sz="70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단위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사이즈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작업지시수량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생산수량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불량수량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양품수량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rgbClr val="FF0000"/>
                          </a:solidFill>
                        </a:rPr>
                        <a:t>입고창고</a:t>
                      </a:r>
                      <a:endParaRPr lang="ko-KR" altLang="en-US" sz="70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rgbClr val="FF0000"/>
                          </a:solidFill>
                        </a:rPr>
                        <a:t>제작구분</a:t>
                      </a:r>
                      <a:endParaRPr lang="ko-KR" altLang="en-US" sz="70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설비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외주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작업구분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특이사항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7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198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01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83692"/>
                  </a:ext>
                </a:extLst>
              </a:tr>
            </a:tbl>
          </a:graphicData>
        </a:graphic>
      </p:graphicFrame>
      <p:sp>
        <p:nvSpPr>
          <p:cNvPr id="21" name="모서리가 둥근 직사각형 20"/>
          <p:cNvSpPr/>
          <p:nvPr/>
        </p:nvSpPr>
        <p:spPr>
          <a:xfrm>
            <a:off x="107504" y="113657"/>
            <a:ext cx="6201565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SCM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</a:rPr>
              <a:t>+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</a:rPr>
              <a:t>외주 생산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및 개발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4570" y="1088335"/>
            <a:ext cx="2115221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ea typeface="굴림체" pitchFamily="49" charset="-127"/>
              </a:rPr>
              <a:t>4</a:t>
            </a:r>
            <a:r>
              <a:rPr lang="en-US" altLang="ko-KR" sz="1400" b="1" smtClean="0">
                <a:ea typeface="굴림체" pitchFamily="49" charset="-127"/>
              </a:rPr>
              <a:t>) </a:t>
            </a:r>
            <a:r>
              <a:rPr lang="ko-KR" altLang="en-US" sz="1400" b="1" smtClean="0">
                <a:ea typeface="굴림체" pitchFamily="49" charset="-127"/>
              </a:rPr>
              <a:t>외주 생산 지시 조회</a:t>
            </a:r>
            <a:endParaRPr lang="en-US" altLang="ko-KR" sz="1400" b="1"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1520" y="600368"/>
            <a:ext cx="439879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ea typeface="굴림체" pitchFamily="49" charset="-127"/>
              </a:rPr>
              <a:t>2-4. </a:t>
            </a:r>
            <a:r>
              <a:rPr lang="ko-KR" altLang="en-US" b="1" smtClean="0">
                <a:ea typeface="굴림체" pitchFamily="49" charset="-127"/>
              </a:rPr>
              <a:t>화면 스캐치</a:t>
            </a:r>
            <a:endParaRPr lang="en-US" altLang="ko-KR" b="1">
              <a:ea typeface="굴림체" pitchFamily="49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80738" y="2129352"/>
            <a:ext cx="7560840" cy="4555921"/>
            <a:chOff x="880738" y="2129352"/>
            <a:chExt cx="7560840" cy="455592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9019" y="2164608"/>
              <a:ext cx="1463386" cy="363682"/>
            </a:xfrm>
            <a:prstGeom prst="rect">
              <a:avLst/>
            </a:prstGeom>
          </p:spPr>
        </p:pic>
        <p:grpSp>
          <p:nvGrpSpPr>
            <p:cNvPr id="7" name="그룹 6"/>
            <p:cNvGrpSpPr/>
            <p:nvPr/>
          </p:nvGrpSpPr>
          <p:grpSpPr>
            <a:xfrm>
              <a:off x="880738" y="2129352"/>
              <a:ext cx="7560840" cy="4555921"/>
              <a:chOff x="880738" y="2129352"/>
              <a:chExt cx="7560840" cy="4555921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880738" y="2129352"/>
                <a:ext cx="7560840" cy="455592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>
                <a:off x="880738" y="2555901"/>
                <a:ext cx="7560840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05549" y="2172041"/>
              <a:ext cx="318779" cy="33179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523372" y="2234905"/>
              <a:ext cx="8967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smtClean="0"/>
                <a:t>A</a:t>
              </a:r>
              <a:r>
                <a:rPr lang="ko-KR" altLang="en-US" sz="800" b="1" smtClean="0"/>
                <a:t>업체 김납품</a:t>
              </a:r>
              <a:endParaRPr lang="ko-KR" altLang="en-US" sz="800" b="1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4"/>
            <a:srcRect l="29614" t="22435" r="14447" b="25216"/>
            <a:stretch/>
          </p:blipFill>
          <p:spPr>
            <a:xfrm>
              <a:off x="6769926" y="2199418"/>
              <a:ext cx="322354" cy="265467"/>
            </a:xfrm>
            <a:prstGeom prst="rect">
              <a:avLst/>
            </a:prstGeom>
          </p:spPr>
        </p:pic>
      </p:grpSp>
      <p:sp>
        <p:nvSpPr>
          <p:cNvPr id="68" name="모서리가 둥근 직사각형 67"/>
          <p:cNvSpPr/>
          <p:nvPr/>
        </p:nvSpPr>
        <p:spPr>
          <a:xfrm>
            <a:off x="981125" y="5436801"/>
            <a:ext cx="4384180" cy="258065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‘</a:t>
            </a:r>
            <a:r>
              <a:rPr lang="ko-KR" altLang="en-US" sz="1000" b="1" smtClean="0">
                <a:solidFill>
                  <a:schemeClr val="tx1"/>
                </a:solidFill>
              </a:rPr>
              <a:t>실적 등록</a:t>
            </a:r>
            <a:r>
              <a:rPr lang="en-US" altLang="ko-KR" sz="1000" b="1" smtClean="0">
                <a:solidFill>
                  <a:schemeClr val="tx1"/>
                </a:solidFill>
              </a:rPr>
              <a:t>’ </a:t>
            </a:r>
            <a:r>
              <a:rPr lang="ko-KR" altLang="en-US" sz="1000" b="1" smtClean="0">
                <a:solidFill>
                  <a:schemeClr val="tx1"/>
                </a:solidFill>
              </a:rPr>
              <a:t>하고자하는 행</a:t>
            </a:r>
            <a:r>
              <a:rPr lang="en-US" altLang="ko-KR" sz="1000" b="1" smtClean="0">
                <a:solidFill>
                  <a:schemeClr val="tx1"/>
                </a:solidFill>
              </a:rPr>
              <a:t> </a:t>
            </a:r>
            <a:r>
              <a:rPr lang="ko-KR" altLang="en-US" sz="1000" b="1" smtClean="0">
                <a:solidFill>
                  <a:schemeClr val="tx1"/>
                </a:solidFill>
              </a:rPr>
              <a:t>클릭 시 실적 등록을 할 수 있는 화면으로 점프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/>
          <p:cNvCxnSpPr>
            <a:stCxn id="68" idx="0"/>
            <a:endCxn id="76" idx="2"/>
          </p:cNvCxnSpPr>
          <p:nvPr/>
        </p:nvCxnSpPr>
        <p:spPr>
          <a:xfrm flipV="1">
            <a:off x="3173215" y="4983274"/>
            <a:ext cx="1426774" cy="45352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61126" y="5707531"/>
            <a:ext cx="4352086" cy="21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smtClean="0">
                <a:solidFill>
                  <a:srgbClr val="FF0000"/>
                </a:solidFill>
              </a:rPr>
              <a:t>- </a:t>
            </a:r>
            <a:r>
              <a:rPr lang="ko-KR" altLang="en-US" sz="800" b="1" smtClean="0">
                <a:solidFill>
                  <a:srgbClr val="FF0000"/>
                </a:solidFill>
              </a:rPr>
              <a:t>실적 등록 방법 </a:t>
            </a:r>
            <a:r>
              <a:rPr lang="en-US" altLang="ko-KR" sz="800" b="1" smtClean="0">
                <a:solidFill>
                  <a:srgbClr val="FF0000"/>
                </a:solidFill>
              </a:rPr>
              <a:t>: </a:t>
            </a:r>
            <a:r>
              <a:rPr lang="ko-KR" altLang="en-US" sz="800" b="1" smtClean="0">
                <a:solidFill>
                  <a:srgbClr val="FF0000"/>
                </a:solidFill>
              </a:rPr>
              <a:t>다른 화면으로 이동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990650" y="2617862"/>
            <a:ext cx="719560" cy="216400"/>
          </a:xfrm>
          <a:prstGeom prst="roundRect">
            <a:avLst>
              <a:gd name="adj" fmla="val 48966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조회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183142" y="5043066"/>
            <a:ext cx="135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</a:rPr>
              <a:t>Double Click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951653" y="2891036"/>
            <a:ext cx="7418991" cy="61402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981125" y="2894295"/>
            <a:ext cx="6458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smtClean="0"/>
              <a:t>* </a:t>
            </a:r>
            <a:r>
              <a:rPr lang="ko-KR" altLang="en-US" sz="700" b="1" smtClean="0"/>
              <a:t>조회 조건</a:t>
            </a:r>
            <a:endParaRPr lang="ko-KR" altLang="en-US" sz="700" b="1"/>
          </a:p>
        </p:txBody>
      </p:sp>
      <p:grpSp>
        <p:nvGrpSpPr>
          <p:cNvPr id="87" name="그룹 86"/>
          <p:cNvGrpSpPr/>
          <p:nvPr/>
        </p:nvGrpSpPr>
        <p:grpSpPr>
          <a:xfrm>
            <a:off x="4126866" y="3077678"/>
            <a:ext cx="1928171" cy="138158"/>
            <a:chOff x="985866" y="2876841"/>
            <a:chExt cx="2006462" cy="138158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985866" y="2876842"/>
              <a:ext cx="2006462" cy="133200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985969" y="2881799"/>
              <a:ext cx="573812" cy="133200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발주일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1575138" y="2876841"/>
              <a:ext cx="573812" cy="13320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2410071" y="2878636"/>
              <a:ext cx="573812" cy="13320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164896" y="2883585"/>
              <a:ext cx="228756" cy="1220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smtClean="0"/>
                <a:t>~</a:t>
              </a:r>
              <a:endParaRPr lang="ko-KR" altLang="en-US" sz="110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4419077" y="3277125"/>
            <a:ext cx="1080000" cy="134531"/>
            <a:chOff x="1979714" y="3103522"/>
            <a:chExt cx="2104614" cy="196967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1979714" y="3103522"/>
              <a:ext cx="2104614" cy="192260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1983070" y="3105471"/>
              <a:ext cx="1016542" cy="195018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품명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6158702" y="3075721"/>
            <a:ext cx="1080000" cy="134161"/>
            <a:chOff x="1979712" y="3103522"/>
            <a:chExt cx="2104614" cy="196426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1979712" y="3103522"/>
              <a:ext cx="2104614" cy="192261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1983070" y="3104930"/>
              <a:ext cx="1016542" cy="195018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진행상태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1000457" y="3086614"/>
            <a:ext cx="1080000" cy="134161"/>
            <a:chOff x="1979712" y="3103522"/>
            <a:chExt cx="2104614" cy="196426"/>
          </a:xfrm>
        </p:grpSpPr>
        <p:sp>
          <p:nvSpPr>
            <p:cNvPr id="100" name="모서리가 둥근 직사각형 99"/>
            <p:cNvSpPr/>
            <p:nvPr/>
          </p:nvSpPr>
          <p:spPr>
            <a:xfrm>
              <a:off x="1979712" y="3103522"/>
              <a:ext cx="2104614" cy="192261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              본사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1983070" y="3104930"/>
              <a:ext cx="1016542" cy="195018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smtClean="0">
                  <a:solidFill>
                    <a:srgbClr val="FF0000"/>
                  </a:solidFill>
                </a:rPr>
                <a:t>*</a:t>
              </a:r>
              <a:r>
                <a:rPr lang="en-US" altLang="ko-KR" sz="700" smtClean="0">
                  <a:solidFill>
                    <a:schemeClr val="tx1"/>
                  </a:solidFill>
                </a:rPr>
                <a:t> </a:t>
              </a:r>
              <a:r>
                <a:rPr lang="ko-KR" altLang="en-US" sz="700" smtClean="0">
                  <a:solidFill>
                    <a:schemeClr val="tx1"/>
                  </a:solidFill>
                </a:rPr>
                <a:t>사업단위</a:t>
              </a:r>
              <a:endParaRPr lang="ko-KR" altLang="en-US" sz="700">
                <a:solidFill>
                  <a:srgbClr val="FF0000"/>
                </a:solidFill>
              </a:endParaRPr>
            </a:p>
          </p:txBody>
        </p:sp>
      </p:grpSp>
      <p:sp>
        <p:nvSpPr>
          <p:cNvPr id="102" name="이등변 삼각형 101"/>
          <p:cNvSpPr/>
          <p:nvPr/>
        </p:nvSpPr>
        <p:spPr>
          <a:xfrm rot="10800000">
            <a:off x="1962188" y="3123644"/>
            <a:ext cx="60957" cy="5931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" name="그룹 102"/>
          <p:cNvGrpSpPr/>
          <p:nvPr/>
        </p:nvGrpSpPr>
        <p:grpSpPr>
          <a:xfrm>
            <a:off x="2143171" y="3087049"/>
            <a:ext cx="1928171" cy="138158"/>
            <a:chOff x="985866" y="2876841"/>
            <a:chExt cx="2006462" cy="138158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985866" y="2876842"/>
              <a:ext cx="2006462" cy="133200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985969" y="2881799"/>
              <a:ext cx="573812" cy="133200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smtClean="0">
                  <a:solidFill>
                    <a:srgbClr val="FF0000"/>
                  </a:solidFill>
                </a:rPr>
                <a:t>*</a:t>
              </a:r>
              <a:r>
                <a:rPr lang="ko-KR" altLang="en-US" sz="700">
                  <a:solidFill>
                    <a:schemeClr val="tx1"/>
                  </a:solidFill>
                </a:rPr>
                <a:t> </a:t>
              </a:r>
              <a:r>
                <a:rPr lang="ko-KR" altLang="en-US" sz="700" smtClean="0">
                  <a:solidFill>
                    <a:schemeClr val="tx1"/>
                  </a:solidFill>
                </a:rPr>
                <a:t>납기일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575138" y="2876841"/>
              <a:ext cx="573812" cy="13320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smtClean="0">
                  <a:solidFill>
                    <a:schemeClr val="tx1"/>
                  </a:solidFill>
                </a:rPr>
                <a:t>2022-06-01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2410071" y="2878636"/>
              <a:ext cx="573812" cy="13320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smtClean="0">
                  <a:solidFill>
                    <a:schemeClr val="tx1"/>
                  </a:solidFill>
                </a:rPr>
                <a:t>2022-06-01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164896" y="2883585"/>
              <a:ext cx="228756" cy="1220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smtClean="0"/>
                <a:t>~</a:t>
              </a:r>
              <a:endParaRPr lang="ko-KR" altLang="en-US" sz="1100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5556431" y="3278328"/>
            <a:ext cx="1080000" cy="134531"/>
            <a:chOff x="1979714" y="3103522"/>
            <a:chExt cx="2104614" cy="196967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1979714" y="3103522"/>
              <a:ext cx="2104614" cy="192260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1983070" y="3105471"/>
              <a:ext cx="1016542" cy="195018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품번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6700257" y="3270958"/>
            <a:ext cx="1080000" cy="134531"/>
            <a:chOff x="1979714" y="3103522"/>
            <a:chExt cx="2104614" cy="196967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1979714" y="3103522"/>
              <a:ext cx="2104614" cy="192260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1983070" y="3105471"/>
              <a:ext cx="1016542" cy="195018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규격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</p:grpSp>
      <p:sp>
        <p:nvSpPr>
          <p:cNvPr id="115" name="이등변 삼각형 114"/>
          <p:cNvSpPr/>
          <p:nvPr/>
        </p:nvSpPr>
        <p:spPr>
          <a:xfrm rot="10800000">
            <a:off x="7106310" y="3113400"/>
            <a:ext cx="60957" cy="5931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6" name="그룹 115"/>
          <p:cNvGrpSpPr/>
          <p:nvPr/>
        </p:nvGrpSpPr>
        <p:grpSpPr>
          <a:xfrm>
            <a:off x="999267" y="3287232"/>
            <a:ext cx="1080000" cy="134531"/>
            <a:chOff x="1979714" y="3103522"/>
            <a:chExt cx="2104614" cy="196967"/>
          </a:xfrm>
        </p:grpSpPr>
        <p:sp>
          <p:nvSpPr>
            <p:cNvPr id="117" name="모서리가 둥근 직사각형 116"/>
            <p:cNvSpPr/>
            <p:nvPr/>
          </p:nvSpPr>
          <p:spPr>
            <a:xfrm>
              <a:off x="1979714" y="3103522"/>
              <a:ext cx="2104614" cy="192260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1983070" y="3105471"/>
              <a:ext cx="1016542" cy="195018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작업지시번호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2136621" y="3288435"/>
            <a:ext cx="1080000" cy="134531"/>
            <a:chOff x="1979714" y="3103522"/>
            <a:chExt cx="2104614" cy="196967"/>
          </a:xfrm>
        </p:grpSpPr>
        <p:sp>
          <p:nvSpPr>
            <p:cNvPr id="120" name="모서리가 둥근 직사각형 119"/>
            <p:cNvSpPr/>
            <p:nvPr/>
          </p:nvSpPr>
          <p:spPr>
            <a:xfrm>
              <a:off x="1979714" y="3103522"/>
              <a:ext cx="2104614" cy="192260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121" name="모서리가 둥근 직사각형 120"/>
            <p:cNvSpPr/>
            <p:nvPr/>
          </p:nvSpPr>
          <p:spPr>
            <a:xfrm>
              <a:off x="1983070" y="3105471"/>
              <a:ext cx="1016542" cy="195018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생산부서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3280447" y="3281065"/>
            <a:ext cx="1080000" cy="134531"/>
            <a:chOff x="1979714" y="3103522"/>
            <a:chExt cx="2104614" cy="196967"/>
          </a:xfrm>
        </p:grpSpPr>
        <p:sp>
          <p:nvSpPr>
            <p:cNvPr id="123" name="모서리가 둥근 직사각형 122"/>
            <p:cNvSpPr/>
            <p:nvPr/>
          </p:nvSpPr>
          <p:spPr>
            <a:xfrm>
              <a:off x="1979714" y="3103522"/>
              <a:ext cx="2104614" cy="192260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124" name="모서리가 둥근 직사각형 123"/>
            <p:cNvSpPr/>
            <p:nvPr/>
          </p:nvSpPr>
          <p:spPr>
            <a:xfrm>
              <a:off x="1983070" y="3105471"/>
              <a:ext cx="1016542" cy="195018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공정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</p:grpSp>
      <p:sp>
        <p:nvSpPr>
          <p:cNvPr id="76" name="모서리가 둥근 직사각형 75"/>
          <p:cNvSpPr/>
          <p:nvPr/>
        </p:nvSpPr>
        <p:spPr>
          <a:xfrm>
            <a:off x="829334" y="4541377"/>
            <a:ext cx="7541310" cy="441897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b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74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649051"/>
              </p:ext>
            </p:extLst>
          </p:nvPr>
        </p:nvGraphicFramePr>
        <p:xfrm>
          <a:off x="965950" y="3299048"/>
          <a:ext cx="5850266" cy="1384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02">
                  <a:extLst>
                    <a:ext uri="{9D8B030D-6E8A-4147-A177-3AD203B41FA5}">
                      <a16:colId xmlns:a16="http://schemas.microsoft.com/office/drawing/2014/main" val="3284172920"/>
                    </a:ext>
                  </a:extLst>
                </a:gridCol>
                <a:gridCol w="583263">
                  <a:extLst>
                    <a:ext uri="{9D8B030D-6E8A-4147-A177-3AD203B41FA5}">
                      <a16:colId xmlns:a16="http://schemas.microsoft.com/office/drawing/2014/main" val="1743732951"/>
                    </a:ext>
                  </a:extLst>
                </a:gridCol>
                <a:gridCol w="360757">
                  <a:extLst>
                    <a:ext uri="{9D8B030D-6E8A-4147-A177-3AD203B41FA5}">
                      <a16:colId xmlns:a16="http://schemas.microsoft.com/office/drawing/2014/main" val="195622422"/>
                    </a:ext>
                  </a:extLst>
                </a:gridCol>
                <a:gridCol w="546540">
                  <a:extLst>
                    <a:ext uri="{9D8B030D-6E8A-4147-A177-3AD203B41FA5}">
                      <a16:colId xmlns:a16="http://schemas.microsoft.com/office/drawing/2014/main" val="983596366"/>
                    </a:ext>
                  </a:extLst>
                </a:gridCol>
                <a:gridCol w="259228">
                  <a:extLst>
                    <a:ext uri="{9D8B030D-6E8A-4147-A177-3AD203B41FA5}">
                      <a16:colId xmlns:a16="http://schemas.microsoft.com/office/drawing/2014/main" val="3439224350"/>
                    </a:ext>
                  </a:extLst>
                </a:gridCol>
                <a:gridCol w="259228">
                  <a:extLst>
                    <a:ext uri="{9D8B030D-6E8A-4147-A177-3AD203B41FA5}">
                      <a16:colId xmlns:a16="http://schemas.microsoft.com/office/drawing/2014/main" val="1851321758"/>
                    </a:ext>
                  </a:extLst>
                </a:gridCol>
                <a:gridCol w="275788">
                  <a:extLst>
                    <a:ext uri="{9D8B030D-6E8A-4147-A177-3AD203B41FA5}">
                      <a16:colId xmlns:a16="http://schemas.microsoft.com/office/drawing/2014/main" val="1183378148"/>
                    </a:ext>
                  </a:extLst>
                </a:gridCol>
                <a:gridCol w="335196">
                  <a:extLst>
                    <a:ext uri="{9D8B030D-6E8A-4147-A177-3AD203B41FA5}">
                      <a16:colId xmlns:a16="http://schemas.microsoft.com/office/drawing/2014/main" val="3259326676"/>
                    </a:ext>
                  </a:extLst>
                </a:gridCol>
                <a:gridCol w="335196">
                  <a:extLst>
                    <a:ext uri="{9D8B030D-6E8A-4147-A177-3AD203B41FA5}">
                      <a16:colId xmlns:a16="http://schemas.microsoft.com/office/drawing/2014/main" val="703842804"/>
                    </a:ext>
                  </a:extLst>
                </a:gridCol>
                <a:gridCol w="335196">
                  <a:extLst>
                    <a:ext uri="{9D8B030D-6E8A-4147-A177-3AD203B41FA5}">
                      <a16:colId xmlns:a16="http://schemas.microsoft.com/office/drawing/2014/main" val="3213183141"/>
                    </a:ext>
                  </a:extLst>
                </a:gridCol>
                <a:gridCol w="335196">
                  <a:extLst>
                    <a:ext uri="{9D8B030D-6E8A-4147-A177-3AD203B41FA5}">
                      <a16:colId xmlns:a16="http://schemas.microsoft.com/office/drawing/2014/main" val="1824254969"/>
                    </a:ext>
                  </a:extLst>
                </a:gridCol>
                <a:gridCol w="335196">
                  <a:extLst>
                    <a:ext uri="{9D8B030D-6E8A-4147-A177-3AD203B41FA5}">
                      <a16:colId xmlns:a16="http://schemas.microsoft.com/office/drawing/2014/main" val="1561250634"/>
                    </a:ext>
                  </a:extLst>
                </a:gridCol>
                <a:gridCol w="335196">
                  <a:extLst>
                    <a:ext uri="{9D8B030D-6E8A-4147-A177-3AD203B41FA5}">
                      <a16:colId xmlns:a16="http://schemas.microsoft.com/office/drawing/2014/main" val="3163556812"/>
                    </a:ext>
                  </a:extLst>
                </a:gridCol>
                <a:gridCol w="335196">
                  <a:extLst>
                    <a:ext uri="{9D8B030D-6E8A-4147-A177-3AD203B41FA5}">
                      <a16:colId xmlns:a16="http://schemas.microsoft.com/office/drawing/2014/main" val="3697964481"/>
                    </a:ext>
                  </a:extLst>
                </a:gridCol>
                <a:gridCol w="335196">
                  <a:extLst>
                    <a:ext uri="{9D8B030D-6E8A-4147-A177-3AD203B41FA5}">
                      <a16:colId xmlns:a16="http://schemas.microsoft.com/office/drawing/2014/main" val="1028559762"/>
                    </a:ext>
                  </a:extLst>
                </a:gridCol>
                <a:gridCol w="335196">
                  <a:extLst>
                    <a:ext uri="{9D8B030D-6E8A-4147-A177-3AD203B41FA5}">
                      <a16:colId xmlns:a16="http://schemas.microsoft.com/office/drawing/2014/main" val="279726394"/>
                    </a:ext>
                  </a:extLst>
                </a:gridCol>
                <a:gridCol w="335196">
                  <a:extLst>
                    <a:ext uri="{9D8B030D-6E8A-4147-A177-3AD203B41FA5}">
                      <a16:colId xmlns:a16="http://schemas.microsoft.com/office/drawing/2014/main" val="2841677740"/>
                    </a:ext>
                  </a:extLst>
                </a:gridCol>
              </a:tblGrid>
              <a:tr h="271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작업지시번호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rgbClr val="FF0000"/>
                          </a:solidFill>
                        </a:rPr>
                        <a:t>제품명</a:t>
                      </a:r>
                      <a:endParaRPr lang="ko-KR" altLang="en-US" sz="70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제품번호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제품규격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rgbClr val="FF0000"/>
                          </a:solidFill>
                        </a:rPr>
                        <a:t>공정</a:t>
                      </a:r>
                      <a:endParaRPr lang="ko-KR" altLang="en-US" sz="70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단위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사이즈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작업지시수량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생산수량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불량수량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양품수량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rgbClr val="FF0000"/>
                          </a:solidFill>
                        </a:rPr>
                        <a:t>입고창고</a:t>
                      </a:r>
                      <a:endParaRPr lang="ko-KR" altLang="en-US" sz="70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rgbClr val="FF0000"/>
                          </a:solidFill>
                        </a:rPr>
                        <a:t>제작구분</a:t>
                      </a:r>
                      <a:endParaRPr lang="ko-KR" altLang="en-US" sz="70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설비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외주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작업구분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특이사항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7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198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01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83692"/>
                  </a:ext>
                </a:extLst>
              </a:tr>
            </a:tbl>
          </a:graphicData>
        </a:graphic>
      </p:graphicFrame>
      <p:sp>
        <p:nvSpPr>
          <p:cNvPr id="21" name="모서리가 둥근 직사각형 20"/>
          <p:cNvSpPr/>
          <p:nvPr/>
        </p:nvSpPr>
        <p:spPr>
          <a:xfrm>
            <a:off x="107504" y="113657"/>
            <a:ext cx="6201565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SCM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</a:rPr>
              <a:t>+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</a:rPr>
              <a:t>외주 생산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및 개발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4570" y="1088335"/>
            <a:ext cx="2115221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ea typeface="굴림체" pitchFamily="49" charset="-127"/>
              </a:rPr>
              <a:t>5</a:t>
            </a:r>
            <a:r>
              <a:rPr lang="en-US" altLang="ko-KR" sz="1400" b="1" smtClean="0">
                <a:ea typeface="굴림체" pitchFamily="49" charset="-127"/>
              </a:rPr>
              <a:t>) </a:t>
            </a:r>
            <a:r>
              <a:rPr lang="ko-KR" altLang="en-US" sz="1400" b="1" smtClean="0">
                <a:ea typeface="굴림체" pitchFamily="49" charset="-127"/>
              </a:rPr>
              <a:t>외주 생산 실적 등록</a:t>
            </a:r>
            <a:endParaRPr lang="en-US" altLang="ko-KR" sz="1400" b="1"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1520" y="600368"/>
            <a:ext cx="439879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ea typeface="굴림체" pitchFamily="49" charset="-127"/>
              </a:rPr>
              <a:t>2-4. </a:t>
            </a:r>
            <a:r>
              <a:rPr lang="ko-KR" altLang="en-US" b="1" smtClean="0">
                <a:ea typeface="굴림체" pitchFamily="49" charset="-127"/>
              </a:rPr>
              <a:t>화면 스캐치</a:t>
            </a:r>
            <a:endParaRPr lang="en-US" altLang="ko-KR" b="1">
              <a:ea typeface="굴림체" pitchFamily="49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80738" y="2129352"/>
            <a:ext cx="7560840" cy="4555921"/>
            <a:chOff x="880738" y="2129352"/>
            <a:chExt cx="7560840" cy="455592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9019" y="2164608"/>
              <a:ext cx="1463386" cy="363682"/>
            </a:xfrm>
            <a:prstGeom prst="rect">
              <a:avLst/>
            </a:prstGeom>
          </p:spPr>
        </p:pic>
        <p:grpSp>
          <p:nvGrpSpPr>
            <p:cNvPr id="7" name="그룹 6"/>
            <p:cNvGrpSpPr/>
            <p:nvPr/>
          </p:nvGrpSpPr>
          <p:grpSpPr>
            <a:xfrm>
              <a:off x="880738" y="2129352"/>
              <a:ext cx="7560840" cy="4555921"/>
              <a:chOff x="880738" y="2129352"/>
              <a:chExt cx="7560840" cy="4555921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880738" y="2129352"/>
                <a:ext cx="7560840" cy="455592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>
                <a:off x="880738" y="2555901"/>
                <a:ext cx="7560840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05549" y="2172041"/>
              <a:ext cx="318779" cy="33179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523372" y="2234905"/>
              <a:ext cx="8967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smtClean="0"/>
                <a:t>A</a:t>
              </a:r>
              <a:r>
                <a:rPr lang="ko-KR" altLang="en-US" sz="800" b="1" smtClean="0"/>
                <a:t>업체 김납품</a:t>
              </a:r>
              <a:endParaRPr lang="ko-KR" altLang="en-US" sz="800" b="1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4"/>
            <a:srcRect l="29614" t="22435" r="14447" b="25216"/>
            <a:stretch/>
          </p:blipFill>
          <p:spPr>
            <a:xfrm>
              <a:off x="6769926" y="2199418"/>
              <a:ext cx="322354" cy="265467"/>
            </a:xfrm>
            <a:prstGeom prst="rect">
              <a:avLst/>
            </a:prstGeom>
          </p:spPr>
        </p:pic>
      </p:grpSp>
      <p:sp>
        <p:nvSpPr>
          <p:cNvPr id="85" name="모서리가 둥근 직사각형 84"/>
          <p:cNvSpPr/>
          <p:nvPr/>
        </p:nvSpPr>
        <p:spPr>
          <a:xfrm>
            <a:off x="951653" y="2891037"/>
            <a:ext cx="7418991" cy="31863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2180980" y="2980416"/>
            <a:ext cx="1080000" cy="134161"/>
            <a:chOff x="1979712" y="3103522"/>
            <a:chExt cx="2104614" cy="196426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1979712" y="3103522"/>
              <a:ext cx="2104614" cy="192261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1983070" y="3104930"/>
              <a:ext cx="1016542" cy="195018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생산부서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1000457" y="2981839"/>
            <a:ext cx="1080000" cy="134161"/>
            <a:chOff x="1979712" y="3103522"/>
            <a:chExt cx="2104614" cy="196426"/>
          </a:xfrm>
        </p:grpSpPr>
        <p:sp>
          <p:nvSpPr>
            <p:cNvPr id="100" name="모서리가 둥근 직사각형 99"/>
            <p:cNvSpPr/>
            <p:nvPr/>
          </p:nvSpPr>
          <p:spPr>
            <a:xfrm>
              <a:off x="1979712" y="3103522"/>
              <a:ext cx="2104614" cy="192261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              본사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1983070" y="3104930"/>
              <a:ext cx="1016542" cy="195018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smtClean="0">
                  <a:solidFill>
                    <a:srgbClr val="FF0000"/>
                  </a:solidFill>
                </a:rPr>
                <a:t>*</a:t>
              </a:r>
              <a:r>
                <a:rPr lang="en-US" altLang="ko-KR" sz="700" smtClean="0">
                  <a:solidFill>
                    <a:schemeClr val="tx1"/>
                  </a:solidFill>
                </a:rPr>
                <a:t> </a:t>
              </a:r>
              <a:r>
                <a:rPr lang="ko-KR" altLang="en-US" sz="700" smtClean="0">
                  <a:solidFill>
                    <a:schemeClr val="tx1"/>
                  </a:solidFill>
                </a:rPr>
                <a:t>사업단위</a:t>
              </a:r>
              <a:endParaRPr lang="ko-KR" altLang="en-US" sz="700">
                <a:solidFill>
                  <a:srgbClr val="FF0000"/>
                </a:solidFill>
              </a:endParaRPr>
            </a:p>
          </p:txBody>
        </p:sp>
      </p:grpSp>
      <p:sp>
        <p:nvSpPr>
          <p:cNvPr id="102" name="이등변 삼각형 101"/>
          <p:cNvSpPr/>
          <p:nvPr/>
        </p:nvSpPr>
        <p:spPr>
          <a:xfrm rot="10800000">
            <a:off x="1962188" y="3018869"/>
            <a:ext cx="60957" cy="5931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9" name="표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040498"/>
              </p:ext>
            </p:extLst>
          </p:nvPr>
        </p:nvGraphicFramePr>
        <p:xfrm>
          <a:off x="6941499" y="3303087"/>
          <a:ext cx="1414449" cy="1384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16">
                  <a:extLst>
                    <a:ext uri="{9D8B030D-6E8A-4147-A177-3AD203B41FA5}">
                      <a16:colId xmlns:a16="http://schemas.microsoft.com/office/drawing/2014/main" val="3284172920"/>
                    </a:ext>
                  </a:extLst>
                </a:gridCol>
                <a:gridCol w="441747">
                  <a:extLst>
                    <a:ext uri="{9D8B030D-6E8A-4147-A177-3AD203B41FA5}">
                      <a16:colId xmlns:a16="http://schemas.microsoft.com/office/drawing/2014/main" val="174373295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95622422"/>
                    </a:ext>
                  </a:extLst>
                </a:gridCol>
                <a:gridCol w="363438">
                  <a:extLst>
                    <a:ext uri="{9D8B030D-6E8A-4147-A177-3AD203B41FA5}">
                      <a16:colId xmlns:a16="http://schemas.microsoft.com/office/drawing/2014/main" val="983596366"/>
                    </a:ext>
                  </a:extLst>
                </a:gridCol>
              </a:tblGrid>
              <a:tr h="271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rgbClr val="FF0000"/>
                          </a:solidFill>
                        </a:rPr>
                        <a:t>불량유형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rgbClr val="FF0000"/>
                          </a:solidFill>
                        </a:rPr>
                        <a:t>불량수량</a:t>
                      </a:r>
                      <a:endParaRPr lang="ko-KR" altLang="en-US" sz="70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7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198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01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83692"/>
                  </a:ext>
                </a:extLst>
              </a:tr>
            </a:tbl>
          </a:graphicData>
        </a:graphic>
      </p:graphicFrame>
      <p:sp>
        <p:nvSpPr>
          <p:cNvPr id="130" name="직사각형 129"/>
          <p:cNvSpPr/>
          <p:nvPr/>
        </p:nvSpPr>
        <p:spPr>
          <a:xfrm>
            <a:off x="6854831" y="3303965"/>
            <a:ext cx="38428" cy="148820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816406" y="4267409"/>
            <a:ext cx="5990185" cy="441897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b="1" smtClean="0">
              <a:solidFill>
                <a:schemeClr val="tx1"/>
              </a:solidFill>
            </a:endParaRPr>
          </a:p>
        </p:txBody>
      </p:sp>
      <p:cxnSp>
        <p:nvCxnSpPr>
          <p:cNvPr id="131" name="직선 화살표 연결선 130"/>
          <p:cNvCxnSpPr>
            <a:stCxn id="135" idx="2"/>
            <a:endCxn id="130" idx="0"/>
          </p:cNvCxnSpPr>
          <p:nvPr/>
        </p:nvCxnSpPr>
        <p:spPr>
          <a:xfrm>
            <a:off x="6075466" y="2003455"/>
            <a:ext cx="798579" cy="130051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모서리가 둥근 직사각형 134"/>
          <p:cNvSpPr/>
          <p:nvPr/>
        </p:nvSpPr>
        <p:spPr>
          <a:xfrm>
            <a:off x="5707458" y="1745390"/>
            <a:ext cx="736015" cy="258065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Splitter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985952" y="4734437"/>
            <a:ext cx="1497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solidFill>
                  <a:srgbClr val="FF0000"/>
                </a:solidFill>
              </a:rPr>
              <a:t>1(</a:t>
            </a:r>
            <a:r>
              <a:rPr lang="ko-KR" altLang="en-US" sz="1100" b="1" smtClean="0">
                <a:solidFill>
                  <a:srgbClr val="FF0000"/>
                </a:solidFill>
              </a:rPr>
              <a:t>작업지시</a:t>
            </a:r>
            <a:r>
              <a:rPr lang="en-US" altLang="ko-KR" sz="1100" b="1" smtClean="0">
                <a:solidFill>
                  <a:srgbClr val="FF0000"/>
                </a:solidFill>
              </a:rPr>
              <a:t>) : N(</a:t>
            </a:r>
            <a:r>
              <a:rPr lang="ko-KR" altLang="en-US" sz="1100" b="1" smtClean="0">
                <a:solidFill>
                  <a:srgbClr val="FF0000"/>
                </a:solidFill>
              </a:rPr>
              <a:t>불량</a:t>
            </a:r>
            <a:r>
              <a:rPr lang="en-US" altLang="ko-KR" sz="1100" b="1" smtClean="0">
                <a:solidFill>
                  <a:srgbClr val="FF0000"/>
                </a:solidFill>
              </a:rPr>
              <a:t>)</a:t>
            </a:r>
            <a:endParaRPr lang="ko-KR" altLang="en-US" sz="1100" b="1">
              <a:solidFill>
                <a:srgbClr val="FF0000"/>
              </a:solidFill>
            </a:endParaRPr>
          </a:p>
        </p:txBody>
      </p:sp>
      <p:cxnSp>
        <p:nvCxnSpPr>
          <p:cNvPr id="143" name="직선 화살표 연결선 142"/>
          <p:cNvCxnSpPr>
            <a:stCxn id="76" idx="0"/>
          </p:cNvCxnSpPr>
          <p:nvPr/>
        </p:nvCxnSpPr>
        <p:spPr>
          <a:xfrm flipV="1">
            <a:off x="3811499" y="4005064"/>
            <a:ext cx="3394050" cy="262345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763723" y="3685238"/>
            <a:ext cx="1887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solidFill>
                  <a:srgbClr val="FF0000"/>
                </a:solidFill>
              </a:rPr>
              <a:t>Click</a:t>
            </a:r>
          </a:p>
          <a:p>
            <a:r>
              <a:rPr lang="en-US" altLang="ko-KR" sz="1100" b="1" smtClean="0">
                <a:solidFill>
                  <a:srgbClr val="FF0000"/>
                </a:solidFill>
              </a:rPr>
              <a:t>: </a:t>
            </a:r>
            <a:r>
              <a:rPr lang="ko-KR" altLang="en-US" sz="1100" b="1" smtClean="0">
                <a:solidFill>
                  <a:srgbClr val="FF0000"/>
                </a:solidFill>
              </a:rPr>
              <a:t>해당 행의 불량 유형 출력</a:t>
            </a:r>
            <a:endParaRPr lang="ko-KR" altLang="en-US" sz="1100" b="1">
              <a:solidFill>
                <a:srgbClr val="FF0000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980217" y="2618922"/>
            <a:ext cx="719560" cy="216400"/>
          </a:xfrm>
          <a:prstGeom prst="roundRect">
            <a:avLst>
              <a:gd name="adj" fmla="val 48966"/>
            </a:avLst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초기화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2526760" y="2609167"/>
            <a:ext cx="719560" cy="216400"/>
          </a:xfrm>
          <a:prstGeom prst="roundRect">
            <a:avLst>
              <a:gd name="adj" fmla="val 48966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저장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308300" y="2609167"/>
            <a:ext cx="719560" cy="216400"/>
          </a:xfrm>
          <a:prstGeom prst="roundRect">
            <a:avLst>
              <a:gd name="adj" fmla="val 48966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삭제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077608" y="2609167"/>
            <a:ext cx="719560" cy="216400"/>
          </a:xfrm>
          <a:prstGeom prst="roundRect">
            <a:avLst>
              <a:gd name="adj" fmla="val 48966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행 삭제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3367713" y="2980416"/>
            <a:ext cx="1080000" cy="134161"/>
            <a:chOff x="1979712" y="3103522"/>
            <a:chExt cx="2104614" cy="196426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1979712" y="3103522"/>
              <a:ext cx="2104614" cy="192261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1983070" y="3104930"/>
              <a:ext cx="1016542" cy="195018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작업일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205563" y="1794548"/>
            <a:ext cx="1741822" cy="234955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 입력</a:t>
            </a:r>
            <a:r>
              <a:rPr lang="en-US" altLang="ko-KR" sz="1100" b="1" smtClean="0">
                <a:solidFill>
                  <a:schemeClr val="tx1"/>
                </a:solidFill>
              </a:rPr>
              <a:t>/</a:t>
            </a:r>
            <a:r>
              <a:rPr lang="ko-KR" altLang="en-US" sz="1100" b="1" smtClean="0">
                <a:solidFill>
                  <a:schemeClr val="tx1"/>
                </a:solidFill>
              </a:rPr>
              <a:t>수정 이전 상태로</a:t>
            </a:r>
            <a:endParaRPr lang="en-US" altLang="ko-KR" sz="1100" b="1" smtClean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stCxn id="44" idx="2"/>
            <a:endCxn id="67" idx="0"/>
          </p:cNvCxnSpPr>
          <p:nvPr/>
        </p:nvCxnSpPr>
        <p:spPr>
          <a:xfrm>
            <a:off x="1076474" y="2029503"/>
            <a:ext cx="263523" cy="58941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2069613" y="1794547"/>
            <a:ext cx="1741822" cy="234955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저장 후 리스트 유지</a:t>
            </a:r>
            <a:endParaRPr lang="en-US" altLang="ko-KR" sz="1100" b="1" smtClean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>
            <a:stCxn id="49" idx="2"/>
            <a:endCxn id="71" idx="0"/>
          </p:cNvCxnSpPr>
          <p:nvPr/>
        </p:nvCxnSpPr>
        <p:spPr>
          <a:xfrm flipH="1">
            <a:off x="2886540" y="2029502"/>
            <a:ext cx="53984" cy="57966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1755064" y="2617862"/>
            <a:ext cx="719560" cy="216400"/>
          </a:xfrm>
          <a:prstGeom prst="roundRect">
            <a:avLst>
              <a:gd name="adj" fmla="val 48966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조회</a:t>
            </a:r>
            <a:endParaRPr lang="ko-KR" altLang="en-US" sz="11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149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/>
          <p:cNvSpPr/>
          <p:nvPr/>
        </p:nvSpPr>
        <p:spPr>
          <a:xfrm>
            <a:off x="107504" y="113657"/>
            <a:ext cx="6201565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SCM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</a:rPr>
              <a:t>+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</a:rPr>
              <a:t>외주 생산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및 개발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4570" y="1088335"/>
            <a:ext cx="2979318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ea typeface="굴림체" pitchFamily="49" charset="-127"/>
              </a:rPr>
              <a:t>6) </a:t>
            </a:r>
            <a:r>
              <a:rPr lang="ko-KR" altLang="en-US" sz="1400" b="1" smtClean="0">
                <a:ea typeface="굴림체" pitchFamily="49" charset="-127"/>
              </a:rPr>
              <a:t>외주 납품 현황</a:t>
            </a:r>
            <a:endParaRPr lang="en-US" altLang="ko-KR" sz="1400" b="1"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1520" y="600368"/>
            <a:ext cx="439879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ea typeface="굴림체" pitchFamily="49" charset="-127"/>
              </a:rPr>
              <a:t>2-4. </a:t>
            </a:r>
            <a:r>
              <a:rPr lang="ko-KR" altLang="en-US" b="1" smtClean="0">
                <a:ea typeface="굴림체" pitchFamily="49" charset="-127"/>
              </a:rPr>
              <a:t>화면 스캐치</a:t>
            </a:r>
            <a:endParaRPr lang="en-US" altLang="ko-KR" b="1">
              <a:ea typeface="굴림체" pitchFamily="49" charset="-127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02111"/>
              </p:ext>
            </p:extLst>
          </p:nvPr>
        </p:nvGraphicFramePr>
        <p:xfrm>
          <a:off x="978872" y="3573016"/>
          <a:ext cx="7391771" cy="1384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58">
                  <a:extLst>
                    <a:ext uri="{9D8B030D-6E8A-4147-A177-3AD203B41FA5}">
                      <a16:colId xmlns:a16="http://schemas.microsoft.com/office/drawing/2014/main" val="3284172920"/>
                    </a:ext>
                  </a:extLst>
                </a:gridCol>
                <a:gridCol w="736948">
                  <a:extLst>
                    <a:ext uri="{9D8B030D-6E8A-4147-A177-3AD203B41FA5}">
                      <a16:colId xmlns:a16="http://schemas.microsoft.com/office/drawing/2014/main" val="1743732951"/>
                    </a:ext>
                  </a:extLst>
                </a:gridCol>
                <a:gridCol w="455814">
                  <a:extLst>
                    <a:ext uri="{9D8B030D-6E8A-4147-A177-3AD203B41FA5}">
                      <a16:colId xmlns:a16="http://schemas.microsoft.com/office/drawing/2014/main" val="195622422"/>
                    </a:ext>
                  </a:extLst>
                </a:gridCol>
                <a:gridCol w="690549">
                  <a:extLst>
                    <a:ext uri="{9D8B030D-6E8A-4147-A177-3AD203B41FA5}">
                      <a16:colId xmlns:a16="http://schemas.microsoft.com/office/drawing/2014/main" val="983596366"/>
                    </a:ext>
                  </a:extLst>
                </a:gridCol>
                <a:gridCol w="327533">
                  <a:extLst>
                    <a:ext uri="{9D8B030D-6E8A-4147-A177-3AD203B41FA5}">
                      <a16:colId xmlns:a16="http://schemas.microsoft.com/office/drawing/2014/main" val="3439224350"/>
                    </a:ext>
                  </a:extLst>
                </a:gridCol>
                <a:gridCol w="327533">
                  <a:extLst>
                    <a:ext uri="{9D8B030D-6E8A-4147-A177-3AD203B41FA5}">
                      <a16:colId xmlns:a16="http://schemas.microsoft.com/office/drawing/2014/main" val="1851321758"/>
                    </a:ext>
                  </a:extLst>
                </a:gridCol>
                <a:gridCol w="348456">
                  <a:extLst>
                    <a:ext uri="{9D8B030D-6E8A-4147-A177-3AD203B41FA5}">
                      <a16:colId xmlns:a16="http://schemas.microsoft.com/office/drawing/2014/main" val="1183378148"/>
                    </a:ext>
                  </a:extLst>
                </a:gridCol>
                <a:gridCol w="423518">
                  <a:extLst>
                    <a:ext uri="{9D8B030D-6E8A-4147-A177-3AD203B41FA5}">
                      <a16:colId xmlns:a16="http://schemas.microsoft.com/office/drawing/2014/main" val="3259326676"/>
                    </a:ext>
                  </a:extLst>
                </a:gridCol>
                <a:gridCol w="423518">
                  <a:extLst>
                    <a:ext uri="{9D8B030D-6E8A-4147-A177-3AD203B41FA5}">
                      <a16:colId xmlns:a16="http://schemas.microsoft.com/office/drawing/2014/main" val="703842804"/>
                    </a:ext>
                  </a:extLst>
                </a:gridCol>
                <a:gridCol w="423518">
                  <a:extLst>
                    <a:ext uri="{9D8B030D-6E8A-4147-A177-3AD203B41FA5}">
                      <a16:colId xmlns:a16="http://schemas.microsoft.com/office/drawing/2014/main" val="3213183141"/>
                    </a:ext>
                  </a:extLst>
                </a:gridCol>
                <a:gridCol w="423518">
                  <a:extLst>
                    <a:ext uri="{9D8B030D-6E8A-4147-A177-3AD203B41FA5}">
                      <a16:colId xmlns:a16="http://schemas.microsoft.com/office/drawing/2014/main" val="1824254969"/>
                    </a:ext>
                  </a:extLst>
                </a:gridCol>
                <a:gridCol w="423518">
                  <a:extLst>
                    <a:ext uri="{9D8B030D-6E8A-4147-A177-3AD203B41FA5}">
                      <a16:colId xmlns:a16="http://schemas.microsoft.com/office/drawing/2014/main" val="1561250634"/>
                    </a:ext>
                  </a:extLst>
                </a:gridCol>
                <a:gridCol w="423518">
                  <a:extLst>
                    <a:ext uri="{9D8B030D-6E8A-4147-A177-3AD203B41FA5}">
                      <a16:colId xmlns:a16="http://schemas.microsoft.com/office/drawing/2014/main" val="3163556812"/>
                    </a:ext>
                  </a:extLst>
                </a:gridCol>
                <a:gridCol w="423518">
                  <a:extLst>
                    <a:ext uri="{9D8B030D-6E8A-4147-A177-3AD203B41FA5}">
                      <a16:colId xmlns:a16="http://schemas.microsoft.com/office/drawing/2014/main" val="3697964481"/>
                    </a:ext>
                  </a:extLst>
                </a:gridCol>
                <a:gridCol w="423518">
                  <a:extLst>
                    <a:ext uri="{9D8B030D-6E8A-4147-A177-3AD203B41FA5}">
                      <a16:colId xmlns:a16="http://schemas.microsoft.com/office/drawing/2014/main" val="1028559762"/>
                    </a:ext>
                  </a:extLst>
                </a:gridCol>
                <a:gridCol w="423518">
                  <a:extLst>
                    <a:ext uri="{9D8B030D-6E8A-4147-A177-3AD203B41FA5}">
                      <a16:colId xmlns:a16="http://schemas.microsoft.com/office/drawing/2014/main" val="279726394"/>
                    </a:ext>
                  </a:extLst>
                </a:gridCol>
                <a:gridCol w="423518">
                  <a:extLst>
                    <a:ext uri="{9D8B030D-6E8A-4147-A177-3AD203B41FA5}">
                      <a16:colId xmlns:a16="http://schemas.microsoft.com/office/drawing/2014/main" val="2841677740"/>
                    </a:ext>
                  </a:extLst>
                </a:gridCol>
              </a:tblGrid>
              <a:tr h="271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작업지시번호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rgbClr val="FF0000"/>
                          </a:solidFill>
                        </a:rPr>
                        <a:t>제품명</a:t>
                      </a:r>
                      <a:endParaRPr lang="ko-KR" altLang="en-US" sz="70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제품번호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제품규격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rgbClr val="FF0000"/>
                          </a:solidFill>
                        </a:rPr>
                        <a:t>공정</a:t>
                      </a:r>
                      <a:endParaRPr lang="ko-KR" altLang="en-US" sz="70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단위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사이즈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작업지시수량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생산수량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불량수량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양품수량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rgbClr val="FF0000"/>
                          </a:solidFill>
                        </a:rPr>
                        <a:t>입고창고</a:t>
                      </a:r>
                      <a:endParaRPr lang="ko-KR" altLang="en-US" sz="70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rgbClr val="FF0000"/>
                          </a:solidFill>
                        </a:rPr>
                        <a:t>제작구분</a:t>
                      </a:r>
                      <a:endParaRPr lang="ko-KR" altLang="en-US" sz="70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설비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외주</a:t>
                      </a:r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작업구분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특이사항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7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198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01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83692"/>
                  </a:ext>
                </a:extLst>
              </a:tr>
            </a:tbl>
          </a:graphicData>
        </a:graphic>
      </p:graphicFrame>
      <p:grpSp>
        <p:nvGrpSpPr>
          <p:cNvPr id="70" name="그룹 69"/>
          <p:cNvGrpSpPr/>
          <p:nvPr/>
        </p:nvGrpSpPr>
        <p:grpSpPr>
          <a:xfrm>
            <a:off x="880738" y="2129352"/>
            <a:ext cx="7560840" cy="4555921"/>
            <a:chOff x="880738" y="2129352"/>
            <a:chExt cx="7560840" cy="4555921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9019" y="2164608"/>
              <a:ext cx="1463386" cy="363682"/>
            </a:xfrm>
            <a:prstGeom prst="rect">
              <a:avLst/>
            </a:prstGeom>
          </p:spPr>
        </p:pic>
        <p:grpSp>
          <p:nvGrpSpPr>
            <p:cNvPr id="72" name="그룹 71"/>
            <p:cNvGrpSpPr/>
            <p:nvPr/>
          </p:nvGrpSpPr>
          <p:grpSpPr>
            <a:xfrm>
              <a:off x="880738" y="2129352"/>
              <a:ext cx="7560840" cy="4555921"/>
              <a:chOff x="880738" y="2129352"/>
              <a:chExt cx="7560840" cy="4555921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880738" y="2129352"/>
                <a:ext cx="7560840" cy="455592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7" name="직선 연결선 76"/>
              <p:cNvCxnSpPr/>
              <p:nvPr/>
            </p:nvCxnSpPr>
            <p:spPr>
              <a:xfrm>
                <a:off x="880738" y="2555901"/>
                <a:ext cx="7560840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05549" y="2172041"/>
              <a:ext cx="318779" cy="331791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7523372" y="2234905"/>
              <a:ext cx="8967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smtClean="0"/>
                <a:t>A</a:t>
              </a:r>
              <a:r>
                <a:rPr lang="ko-KR" altLang="en-US" sz="800" b="1" smtClean="0"/>
                <a:t>업체 김납품</a:t>
              </a:r>
              <a:endParaRPr lang="ko-KR" altLang="en-US" sz="800" b="1"/>
            </a:p>
          </p:txBody>
        </p:sp>
        <p:pic>
          <p:nvPicPr>
            <p:cNvPr id="75" name="그림 74"/>
            <p:cNvPicPr>
              <a:picLocks noChangeAspect="1"/>
            </p:cNvPicPr>
            <p:nvPr/>
          </p:nvPicPr>
          <p:blipFill rotWithShape="1">
            <a:blip r:embed="rId4"/>
            <a:srcRect l="29614" t="22435" r="14447" b="25216"/>
            <a:stretch/>
          </p:blipFill>
          <p:spPr>
            <a:xfrm>
              <a:off x="6769926" y="2199418"/>
              <a:ext cx="322354" cy="265467"/>
            </a:xfrm>
            <a:prstGeom prst="rect">
              <a:avLst/>
            </a:prstGeom>
          </p:spPr>
        </p:pic>
      </p:grpSp>
      <p:sp>
        <p:nvSpPr>
          <p:cNvPr id="78" name="모서리가 둥근 직사각형 77"/>
          <p:cNvSpPr/>
          <p:nvPr/>
        </p:nvSpPr>
        <p:spPr>
          <a:xfrm>
            <a:off x="981125" y="5436801"/>
            <a:ext cx="2006699" cy="258065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‘</a:t>
            </a:r>
            <a:r>
              <a:rPr lang="ko-KR" altLang="en-US" sz="1000" b="1" smtClean="0">
                <a:solidFill>
                  <a:schemeClr val="tx1"/>
                </a:solidFill>
              </a:rPr>
              <a:t>실적 등록</a:t>
            </a:r>
            <a:r>
              <a:rPr lang="en-US" altLang="ko-KR" sz="1000" b="1" smtClean="0">
                <a:solidFill>
                  <a:schemeClr val="tx1"/>
                </a:solidFill>
              </a:rPr>
              <a:t>’ </a:t>
            </a:r>
            <a:r>
              <a:rPr lang="ko-KR" altLang="en-US" sz="1000" b="1">
                <a:solidFill>
                  <a:schemeClr val="tx1"/>
                </a:solidFill>
              </a:rPr>
              <a:t>화</a:t>
            </a:r>
            <a:r>
              <a:rPr lang="ko-KR" altLang="en-US" sz="1000" b="1" smtClean="0">
                <a:solidFill>
                  <a:schemeClr val="tx1"/>
                </a:solidFill>
              </a:rPr>
              <a:t>면으로 점프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/>
          <p:cNvCxnSpPr>
            <a:stCxn id="78" idx="3"/>
            <a:endCxn id="123" idx="2"/>
          </p:cNvCxnSpPr>
          <p:nvPr/>
        </p:nvCxnSpPr>
        <p:spPr>
          <a:xfrm flipV="1">
            <a:off x="2987824" y="4983274"/>
            <a:ext cx="1612165" cy="58256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990650" y="2617862"/>
            <a:ext cx="719560" cy="216400"/>
          </a:xfrm>
          <a:prstGeom prst="roundRect">
            <a:avLst>
              <a:gd name="adj" fmla="val 48966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조회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361194" y="5047422"/>
            <a:ext cx="135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</a:rPr>
              <a:t>Double Click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951653" y="2891036"/>
            <a:ext cx="7418991" cy="61402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981125" y="2894295"/>
            <a:ext cx="6458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smtClean="0"/>
              <a:t>* </a:t>
            </a:r>
            <a:r>
              <a:rPr lang="ko-KR" altLang="en-US" sz="700" b="1" smtClean="0"/>
              <a:t>조회 조건</a:t>
            </a:r>
            <a:endParaRPr lang="ko-KR" altLang="en-US" sz="700" b="1"/>
          </a:p>
        </p:txBody>
      </p:sp>
      <p:grpSp>
        <p:nvGrpSpPr>
          <p:cNvPr id="85" name="그룹 84"/>
          <p:cNvGrpSpPr/>
          <p:nvPr/>
        </p:nvGrpSpPr>
        <p:grpSpPr>
          <a:xfrm>
            <a:off x="4126866" y="3077678"/>
            <a:ext cx="1928171" cy="138158"/>
            <a:chOff x="985866" y="2876841"/>
            <a:chExt cx="2006462" cy="138158"/>
          </a:xfrm>
        </p:grpSpPr>
        <p:sp>
          <p:nvSpPr>
            <p:cNvPr id="86" name="모서리가 둥근 직사각형 85"/>
            <p:cNvSpPr/>
            <p:nvPr/>
          </p:nvSpPr>
          <p:spPr>
            <a:xfrm>
              <a:off x="985866" y="2876842"/>
              <a:ext cx="2006462" cy="133200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985969" y="2881799"/>
              <a:ext cx="573812" cy="133200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발주일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1575138" y="2876841"/>
              <a:ext cx="573812" cy="13320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2410071" y="2878636"/>
              <a:ext cx="573812" cy="13320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164896" y="2883585"/>
              <a:ext cx="228756" cy="1220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smtClean="0"/>
                <a:t>~</a:t>
              </a:r>
              <a:endParaRPr lang="ko-KR" altLang="en-US" sz="1100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4419077" y="3277125"/>
            <a:ext cx="1080000" cy="134531"/>
            <a:chOff x="1979714" y="3103522"/>
            <a:chExt cx="2104614" cy="196967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1979714" y="3103522"/>
              <a:ext cx="2104614" cy="192260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1983070" y="3105471"/>
              <a:ext cx="1016542" cy="195018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품명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6158702" y="3075721"/>
            <a:ext cx="1080000" cy="134161"/>
            <a:chOff x="1979712" y="3103522"/>
            <a:chExt cx="2104614" cy="196426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1979712" y="3103522"/>
              <a:ext cx="2104614" cy="192261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1983070" y="3104930"/>
              <a:ext cx="1016542" cy="195018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진행상태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1000457" y="3086614"/>
            <a:ext cx="1080000" cy="134161"/>
            <a:chOff x="1979712" y="3103522"/>
            <a:chExt cx="2104614" cy="196426"/>
          </a:xfrm>
        </p:grpSpPr>
        <p:sp>
          <p:nvSpPr>
            <p:cNvPr id="98" name="모서리가 둥근 직사각형 97"/>
            <p:cNvSpPr/>
            <p:nvPr/>
          </p:nvSpPr>
          <p:spPr>
            <a:xfrm>
              <a:off x="1979712" y="3103522"/>
              <a:ext cx="2104614" cy="192261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              본사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1983070" y="3104930"/>
              <a:ext cx="1016542" cy="195018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smtClean="0">
                  <a:solidFill>
                    <a:srgbClr val="FF0000"/>
                  </a:solidFill>
                </a:rPr>
                <a:t>*</a:t>
              </a:r>
              <a:r>
                <a:rPr lang="en-US" altLang="ko-KR" sz="700" smtClean="0">
                  <a:solidFill>
                    <a:schemeClr val="tx1"/>
                  </a:solidFill>
                </a:rPr>
                <a:t> </a:t>
              </a:r>
              <a:r>
                <a:rPr lang="ko-KR" altLang="en-US" sz="700" smtClean="0">
                  <a:solidFill>
                    <a:schemeClr val="tx1"/>
                  </a:solidFill>
                </a:rPr>
                <a:t>사업단위</a:t>
              </a:r>
              <a:endParaRPr lang="ko-KR" altLang="en-US" sz="700">
                <a:solidFill>
                  <a:srgbClr val="FF0000"/>
                </a:solidFill>
              </a:endParaRPr>
            </a:p>
          </p:txBody>
        </p:sp>
      </p:grpSp>
      <p:sp>
        <p:nvSpPr>
          <p:cNvPr id="100" name="이등변 삼각형 99"/>
          <p:cNvSpPr/>
          <p:nvPr/>
        </p:nvSpPr>
        <p:spPr>
          <a:xfrm rot="10800000">
            <a:off x="1962188" y="3123644"/>
            <a:ext cx="60957" cy="5931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1" name="그룹 100"/>
          <p:cNvGrpSpPr/>
          <p:nvPr/>
        </p:nvGrpSpPr>
        <p:grpSpPr>
          <a:xfrm>
            <a:off x="2143171" y="3087049"/>
            <a:ext cx="1928171" cy="138158"/>
            <a:chOff x="985866" y="2876841"/>
            <a:chExt cx="2006462" cy="138158"/>
          </a:xfrm>
        </p:grpSpPr>
        <p:sp>
          <p:nvSpPr>
            <p:cNvPr id="102" name="모서리가 둥근 직사각형 101"/>
            <p:cNvSpPr/>
            <p:nvPr/>
          </p:nvSpPr>
          <p:spPr>
            <a:xfrm>
              <a:off x="985866" y="2876842"/>
              <a:ext cx="2006462" cy="133200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985969" y="2881799"/>
              <a:ext cx="573812" cy="133200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smtClean="0">
                  <a:solidFill>
                    <a:srgbClr val="FF0000"/>
                  </a:solidFill>
                </a:rPr>
                <a:t>*</a:t>
              </a:r>
              <a:r>
                <a:rPr lang="ko-KR" altLang="en-US" sz="700">
                  <a:solidFill>
                    <a:schemeClr val="tx1"/>
                  </a:solidFill>
                </a:rPr>
                <a:t> </a:t>
              </a:r>
              <a:r>
                <a:rPr lang="ko-KR" altLang="en-US" sz="700" smtClean="0">
                  <a:solidFill>
                    <a:schemeClr val="tx1"/>
                  </a:solidFill>
                </a:rPr>
                <a:t>납기일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1575138" y="2876841"/>
              <a:ext cx="573812" cy="13320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smtClean="0">
                  <a:solidFill>
                    <a:schemeClr val="tx1"/>
                  </a:solidFill>
                </a:rPr>
                <a:t>2022-06-01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2410071" y="2878636"/>
              <a:ext cx="573812" cy="13320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smtClean="0">
                  <a:solidFill>
                    <a:schemeClr val="tx1"/>
                  </a:solidFill>
                </a:rPr>
                <a:t>2022-06-01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164896" y="2883585"/>
              <a:ext cx="228756" cy="1220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smtClean="0"/>
                <a:t>~</a:t>
              </a:r>
              <a:endParaRPr lang="ko-KR" altLang="en-US" sz="110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5556431" y="3278328"/>
            <a:ext cx="1080000" cy="134531"/>
            <a:chOff x="1979714" y="3103522"/>
            <a:chExt cx="2104614" cy="196967"/>
          </a:xfrm>
        </p:grpSpPr>
        <p:sp>
          <p:nvSpPr>
            <p:cNvPr id="108" name="모서리가 둥근 직사각형 107"/>
            <p:cNvSpPr/>
            <p:nvPr/>
          </p:nvSpPr>
          <p:spPr>
            <a:xfrm>
              <a:off x="1979714" y="3103522"/>
              <a:ext cx="2104614" cy="192260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1983070" y="3105471"/>
              <a:ext cx="1016542" cy="195018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품번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6700257" y="3270958"/>
            <a:ext cx="1080000" cy="134531"/>
            <a:chOff x="1979714" y="3103522"/>
            <a:chExt cx="2104614" cy="196967"/>
          </a:xfrm>
        </p:grpSpPr>
        <p:sp>
          <p:nvSpPr>
            <p:cNvPr id="111" name="모서리가 둥근 직사각형 110"/>
            <p:cNvSpPr/>
            <p:nvPr/>
          </p:nvSpPr>
          <p:spPr>
            <a:xfrm>
              <a:off x="1979714" y="3103522"/>
              <a:ext cx="2104614" cy="192260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1983070" y="3105471"/>
              <a:ext cx="1016542" cy="195018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규격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</p:grpSp>
      <p:sp>
        <p:nvSpPr>
          <p:cNvPr id="113" name="이등변 삼각형 112"/>
          <p:cNvSpPr/>
          <p:nvPr/>
        </p:nvSpPr>
        <p:spPr>
          <a:xfrm rot="10800000">
            <a:off x="7106310" y="3113400"/>
            <a:ext cx="60957" cy="5931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>
            <a:off x="999267" y="3287232"/>
            <a:ext cx="1080000" cy="134531"/>
            <a:chOff x="1979714" y="3103522"/>
            <a:chExt cx="2104614" cy="196967"/>
          </a:xfrm>
        </p:grpSpPr>
        <p:sp>
          <p:nvSpPr>
            <p:cNvPr id="115" name="모서리가 둥근 직사각형 114"/>
            <p:cNvSpPr/>
            <p:nvPr/>
          </p:nvSpPr>
          <p:spPr>
            <a:xfrm>
              <a:off x="1979714" y="3103522"/>
              <a:ext cx="2104614" cy="192260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1983070" y="3105471"/>
              <a:ext cx="1016542" cy="195018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작업지시번호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2136621" y="3288435"/>
            <a:ext cx="1080000" cy="134531"/>
            <a:chOff x="1979714" y="3103522"/>
            <a:chExt cx="2104614" cy="196967"/>
          </a:xfrm>
        </p:grpSpPr>
        <p:sp>
          <p:nvSpPr>
            <p:cNvPr id="118" name="모서리가 둥근 직사각형 117"/>
            <p:cNvSpPr/>
            <p:nvPr/>
          </p:nvSpPr>
          <p:spPr>
            <a:xfrm>
              <a:off x="1979714" y="3103522"/>
              <a:ext cx="2104614" cy="192260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1983070" y="3105471"/>
              <a:ext cx="1016542" cy="195018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생산부서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3280447" y="3281065"/>
            <a:ext cx="1080000" cy="134531"/>
            <a:chOff x="1979714" y="3103522"/>
            <a:chExt cx="2104614" cy="196967"/>
          </a:xfrm>
        </p:grpSpPr>
        <p:sp>
          <p:nvSpPr>
            <p:cNvPr id="121" name="모서리가 둥근 직사각형 120"/>
            <p:cNvSpPr/>
            <p:nvPr/>
          </p:nvSpPr>
          <p:spPr>
            <a:xfrm>
              <a:off x="1979714" y="3103522"/>
              <a:ext cx="2104614" cy="192260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1983070" y="3105471"/>
              <a:ext cx="1016542" cy="195018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공정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</p:grpSp>
      <p:sp>
        <p:nvSpPr>
          <p:cNvPr id="123" name="모서리가 둥근 직사각형 122"/>
          <p:cNvSpPr/>
          <p:nvPr/>
        </p:nvSpPr>
        <p:spPr>
          <a:xfrm>
            <a:off x="829334" y="4541377"/>
            <a:ext cx="7541310" cy="441897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2267744" y="1764651"/>
            <a:ext cx="5039604" cy="261912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/>
                </a:solidFill>
                <a:ea typeface="굴림체" pitchFamily="49" charset="-127"/>
              </a:rPr>
              <a:t>외주 생산 지시 조회 화면과 기본으로 설정되는 진행상태 조회 조건을 제외하곤 동일</a:t>
            </a:r>
            <a:r>
              <a:rPr lang="en-US" altLang="ko-KR" sz="1000" b="1" smtClean="0">
                <a:solidFill>
                  <a:schemeClr val="tx1"/>
                </a:solidFill>
                <a:ea typeface="굴림체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0017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모서리가 둥근 직사각형 87"/>
          <p:cNvSpPr/>
          <p:nvPr/>
        </p:nvSpPr>
        <p:spPr>
          <a:xfrm>
            <a:off x="107504" y="113657"/>
            <a:ext cx="6201565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AZtech (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아즈텍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07503" y="476672"/>
            <a:ext cx="68680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>
                <a:solidFill>
                  <a:srgbClr val="002060"/>
                </a:solidFill>
                <a:latin typeface="+mj-lt"/>
                <a:ea typeface="굴림체" pitchFamily="49" charset="-127"/>
              </a:rPr>
              <a:t> -&gt; </a:t>
            </a:r>
            <a:r>
              <a:rPr lang="en-US" altLang="ko-KR" b="1">
                <a:solidFill>
                  <a:srgbClr val="002060"/>
                </a:solidFill>
                <a:ea typeface="굴림체" pitchFamily="49" charset="-127"/>
              </a:rPr>
              <a:t>API</a:t>
            </a:r>
            <a:r>
              <a:rPr lang="en-US" altLang="ko-KR" sz="1200" b="1">
                <a:solidFill>
                  <a:srgbClr val="002060"/>
                </a:solidFill>
                <a:ea typeface="굴림체" pitchFamily="49" charset="-127"/>
              </a:rPr>
              <a:t>(</a:t>
            </a:r>
            <a:r>
              <a:rPr lang="ko-KR" altLang="en-US" sz="1200" b="1" smtClean="0">
                <a:solidFill>
                  <a:srgbClr val="002060"/>
                </a:solidFill>
                <a:ea typeface="굴림체" pitchFamily="49" charset="-127"/>
              </a:rPr>
              <a:t>사방넷</a:t>
            </a:r>
            <a:r>
              <a:rPr lang="en-US" altLang="ko-KR" sz="1200" b="1" smtClean="0">
                <a:solidFill>
                  <a:srgbClr val="002060"/>
                </a:solidFill>
                <a:ea typeface="굴림체" pitchFamily="49" charset="-127"/>
              </a:rPr>
              <a:t>, K-System) </a:t>
            </a:r>
            <a:r>
              <a:rPr lang="en-US" altLang="ko-KR" b="1" smtClean="0">
                <a:solidFill>
                  <a:srgbClr val="002060"/>
                </a:solidFill>
                <a:ea typeface="굴림체" pitchFamily="49" charset="-127"/>
              </a:rPr>
              <a:t>+</a:t>
            </a:r>
            <a:r>
              <a:rPr lang="en-US" altLang="ko-KR" b="1" smtClean="0">
                <a:solidFill>
                  <a:srgbClr val="002060"/>
                </a:solidFill>
                <a:latin typeface="+mj-lt"/>
                <a:ea typeface="굴림체" pitchFamily="49" charset="-127"/>
              </a:rPr>
              <a:t> K-System </a:t>
            </a:r>
            <a:r>
              <a:rPr lang="en-US" altLang="ko-KR" b="1">
                <a:solidFill>
                  <a:srgbClr val="002060"/>
                </a:solidFill>
                <a:latin typeface="+mj-lt"/>
                <a:ea typeface="굴림체" pitchFamily="49" charset="-127"/>
              </a:rPr>
              <a:t>+ PDA</a:t>
            </a:r>
            <a:r>
              <a:rPr lang="en-US" altLang="ko-KR" sz="1200" b="1">
                <a:solidFill>
                  <a:srgbClr val="002060"/>
                </a:solidFill>
                <a:latin typeface="+mj-lt"/>
                <a:ea typeface="굴림체" pitchFamily="49" charset="-127"/>
              </a:rPr>
              <a:t>(Web Service</a:t>
            </a:r>
            <a:r>
              <a:rPr lang="en-US" altLang="ko-KR" sz="1200" b="1" smtClean="0">
                <a:solidFill>
                  <a:srgbClr val="002060"/>
                </a:solidFill>
                <a:latin typeface="+mj-lt"/>
                <a:ea typeface="굴림체" pitchFamily="49" charset="-127"/>
              </a:rPr>
              <a:t>)</a:t>
            </a:r>
            <a:endParaRPr lang="ko-KR" altLang="en-US" sz="1200" b="1" dirty="0">
              <a:solidFill>
                <a:srgbClr val="002060"/>
              </a:solidFill>
              <a:latin typeface="+mj-lt"/>
              <a:ea typeface="굴림체" pitchFamily="49" charset="-127"/>
            </a:endParaRPr>
          </a:p>
        </p:txBody>
      </p:sp>
      <p:cxnSp>
        <p:nvCxnSpPr>
          <p:cNvPr id="84" name="직선 연결선 83"/>
          <p:cNvCxnSpPr/>
          <p:nvPr/>
        </p:nvCxnSpPr>
        <p:spPr>
          <a:xfrm>
            <a:off x="693096" y="3002564"/>
            <a:ext cx="0" cy="270521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모서리가 둥근 직사각형 89"/>
          <p:cNvSpPr/>
          <p:nvPr/>
        </p:nvSpPr>
        <p:spPr>
          <a:xfrm>
            <a:off x="1830592" y="2233610"/>
            <a:ext cx="1080120" cy="432048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사방넷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866412" y="2691068"/>
            <a:ext cx="104216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b="1" smtClean="0"/>
              <a:t>* </a:t>
            </a:r>
            <a:r>
              <a:rPr lang="ko-KR" altLang="en-US" sz="800" b="1" smtClean="0"/>
              <a:t>주문 통합 관리</a:t>
            </a:r>
            <a:endParaRPr lang="en-US" altLang="ko-KR" sz="800" b="1" smtClean="0"/>
          </a:p>
          <a:p>
            <a:r>
              <a:rPr lang="en-US" altLang="ko-KR" sz="800" b="1" smtClean="0"/>
              <a:t>- </a:t>
            </a:r>
            <a:r>
              <a:rPr lang="ko-KR" altLang="en-US" sz="800" b="1" smtClean="0"/>
              <a:t>품목</a:t>
            </a:r>
            <a:r>
              <a:rPr lang="en-US" altLang="ko-KR" sz="800" b="1" smtClean="0"/>
              <a:t>, </a:t>
            </a:r>
            <a:r>
              <a:rPr lang="ko-KR" altLang="en-US" sz="800" b="1" smtClean="0"/>
              <a:t>재고 등 기준 정보 </a:t>
            </a:r>
            <a:r>
              <a:rPr lang="en-US" altLang="ko-KR" sz="800" b="1" smtClean="0"/>
              <a:t>ERP</a:t>
            </a:r>
            <a:r>
              <a:rPr lang="ko-KR" altLang="en-US" sz="800" b="1" smtClean="0"/>
              <a:t>와 연동</a:t>
            </a:r>
            <a:endParaRPr lang="en-US" altLang="ko-KR" sz="800" b="1" smtClean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3569866" y="2480425"/>
            <a:ext cx="1080000" cy="457331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주문등</a:t>
            </a:r>
            <a:r>
              <a:rPr lang="ko-KR" altLang="en-US" sz="1600" b="1">
                <a:solidFill>
                  <a:schemeClr val="tx1"/>
                </a:solidFill>
              </a:rPr>
              <a:t>록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4995083" y="2480424"/>
            <a:ext cx="1080120" cy="457331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출하의뢰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6426278" y="2480424"/>
            <a:ext cx="1080120" cy="457331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거래명세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70835" y="4938465"/>
            <a:ext cx="1080120" cy="432048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SCM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54009" y="5422022"/>
            <a:ext cx="913771" cy="446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b="1" smtClean="0">
                <a:solidFill>
                  <a:srgbClr val="FF0000"/>
                </a:solidFill>
              </a:rPr>
              <a:t>[ SCM ]</a:t>
            </a:r>
          </a:p>
          <a:p>
            <a:r>
              <a:rPr lang="en-US" altLang="ko-KR" sz="900" b="1" smtClean="0">
                <a:solidFill>
                  <a:srgbClr val="FF0000"/>
                </a:solidFill>
              </a:rPr>
              <a:t>* </a:t>
            </a:r>
            <a:r>
              <a:rPr lang="ko-KR" altLang="en-US" sz="900" b="1" smtClean="0">
                <a:solidFill>
                  <a:srgbClr val="FF0000"/>
                </a:solidFill>
              </a:rPr>
              <a:t>납품</a:t>
            </a:r>
            <a:endParaRPr lang="en-US" altLang="ko-KR" sz="900" b="1">
              <a:solidFill>
                <a:srgbClr val="FF0000"/>
              </a:solidFill>
            </a:endParaRPr>
          </a:p>
          <a:p>
            <a:r>
              <a:rPr lang="en-US" altLang="ko-KR" sz="900" b="1" smtClean="0">
                <a:solidFill>
                  <a:srgbClr val="FF0000"/>
                </a:solidFill>
              </a:rPr>
              <a:t>- </a:t>
            </a:r>
            <a:r>
              <a:rPr lang="ko-KR" altLang="en-US" sz="900" b="1" smtClean="0">
                <a:solidFill>
                  <a:srgbClr val="FF0000"/>
                </a:solidFill>
              </a:rPr>
              <a:t>구매</a:t>
            </a:r>
            <a:r>
              <a:rPr lang="en-US" altLang="ko-KR" sz="900" b="1" smtClean="0">
                <a:solidFill>
                  <a:srgbClr val="FF0000"/>
                </a:solidFill>
              </a:rPr>
              <a:t>/</a:t>
            </a:r>
            <a:r>
              <a:rPr lang="ko-KR" altLang="en-US" sz="900" b="1" smtClean="0">
                <a:solidFill>
                  <a:srgbClr val="FF0000"/>
                </a:solidFill>
              </a:rPr>
              <a:t>외주 발주</a:t>
            </a:r>
            <a:endParaRPr lang="en-US" altLang="ko-KR" sz="900" b="1" smtClean="0">
              <a:solidFill>
                <a:srgbClr val="FF0000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915131" y="4937564"/>
            <a:ext cx="1224136" cy="43385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자재창고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902879" y="4943692"/>
            <a:ext cx="1224136" cy="433850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생산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7878375" y="4936663"/>
            <a:ext cx="919712" cy="433850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택배사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" name="왼쪽/오른쪽 화살표 3"/>
          <p:cNvSpPr/>
          <p:nvPr/>
        </p:nvSpPr>
        <p:spPr>
          <a:xfrm>
            <a:off x="1340213" y="2344843"/>
            <a:ext cx="414510" cy="353367"/>
          </a:xfrm>
          <a:prstGeom prst="leftRightArrow">
            <a:avLst>
              <a:gd name="adj1" fmla="val 50000"/>
              <a:gd name="adj2" fmla="val 3382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 설명선 4"/>
          <p:cNvSpPr/>
          <p:nvPr/>
        </p:nvSpPr>
        <p:spPr>
          <a:xfrm>
            <a:off x="754411" y="1338966"/>
            <a:ext cx="1177840" cy="473047"/>
          </a:xfrm>
          <a:prstGeom prst="wedgeRectCallout">
            <a:avLst>
              <a:gd name="adj1" fmla="val 17443"/>
              <a:gd name="adj2" fmla="val 153440"/>
            </a:avLst>
          </a:prstGeom>
          <a:noFill/>
          <a:ln w="28575" cap="rnd" cmpd="sng">
            <a:solidFill>
              <a:schemeClr val="accent3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>
                <a:solidFill>
                  <a:schemeClr val="tx1"/>
                </a:solidFill>
              </a:rPr>
              <a:t>*</a:t>
            </a:r>
            <a:r>
              <a:rPr lang="en-US" altLang="ko-KR" sz="800" b="1" smtClean="0">
                <a:solidFill>
                  <a:schemeClr val="tx1"/>
                </a:solidFill>
              </a:rPr>
              <a:t> </a:t>
            </a:r>
            <a:r>
              <a:rPr lang="ko-KR" altLang="en-US" sz="800" b="1">
                <a:solidFill>
                  <a:schemeClr val="tx1"/>
                </a:solidFill>
              </a:rPr>
              <a:t>상품 상세 정보</a:t>
            </a:r>
            <a:r>
              <a:rPr lang="en-US" altLang="ko-KR" sz="800" b="1">
                <a:solidFill>
                  <a:schemeClr val="tx1"/>
                </a:solidFill>
              </a:rPr>
              <a:t>, 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r>
              <a:rPr lang="ko-KR" altLang="en-US" sz="800" b="1" smtClean="0">
                <a:solidFill>
                  <a:schemeClr val="tx1"/>
                </a:solidFill>
              </a:rPr>
              <a:t>재고 </a:t>
            </a:r>
            <a:r>
              <a:rPr lang="ko-KR" altLang="en-US" sz="800" b="1">
                <a:solidFill>
                  <a:schemeClr val="tx1"/>
                </a:solidFill>
              </a:rPr>
              <a:t>등 정보 </a:t>
            </a:r>
            <a:r>
              <a:rPr lang="ko-KR" altLang="en-US" sz="800" b="1" smtClean="0">
                <a:solidFill>
                  <a:schemeClr val="tx1"/>
                </a:solidFill>
              </a:rPr>
              <a:t>송</a:t>
            </a:r>
            <a:r>
              <a:rPr lang="en-US" altLang="ko-KR" sz="800" b="1" smtClean="0">
                <a:solidFill>
                  <a:schemeClr val="tx1"/>
                </a:solidFill>
              </a:rPr>
              <a:t>/</a:t>
            </a:r>
            <a:r>
              <a:rPr lang="ko-KR" altLang="en-US" sz="800" b="1" smtClean="0">
                <a:solidFill>
                  <a:schemeClr val="tx1"/>
                </a:solidFill>
              </a:rPr>
              <a:t>수신</a:t>
            </a:r>
            <a:endParaRPr lang="en-US" altLang="ko-KR" sz="800" b="1">
              <a:solidFill>
                <a:schemeClr val="tx1"/>
              </a:solidFill>
            </a:endParaRPr>
          </a:p>
          <a:p>
            <a:r>
              <a:rPr lang="en-US" altLang="ko-KR" sz="800" b="1">
                <a:solidFill>
                  <a:schemeClr val="tx1"/>
                </a:solidFill>
              </a:rPr>
              <a:t>*</a:t>
            </a:r>
            <a:r>
              <a:rPr lang="en-US" altLang="ko-KR" sz="800" b="1" smtClean="0">
                <a:solidFill>
                  <a:schemeClr val="tx1"/>
                </a:solidFill>
              </a:rPr>
              <a:t> </a:t>
            </a:r>
            <a:r>
              <a:rPr lang="ko-KR" altLang="en-US" sz="800" b="1">
                <a:solidFill>
                  <a:schemeClr val="tx1"/>
                </a:solidFill>
              </a:rPr>
              <a:t>주문 </a:t>
            </a:r>
            <a:r>
              <a:rPr lang="ko-KR" altLang="en-US" sz="800" b="1" smtClean="0">
                <a:solidFill>
                  <a:schemeClr val="tx1"/>
                </a:solidFill>
              </a:rPr>
              <a:t>가져오기</a:t>
            </a:r>
            <a:endParaRPr lang="en-US" altLang="ko-KR" sz="800" b="1">
              <a:solidFill>
                <a:schemeClr val="tx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153035" y="1987038"/>
            <a:ext cx="1122426" cy="236506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쇼핑몰</a:t>
            </a:r>
            <a:r>
              <a:rPr lang="en-US" altLang="ko-KR" sz="1200" b="1" smtClean="0">
                <a:solidFill>
                  <a:schemeClr val="tx1"/>
                </a:solidFill>
              </a:rPr>
              <a:t>A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153035" y="2244901"/>
            <a:ext cx="1122426" cy="236506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쇼핑몰</a:t>
            </a:r>
            <a:r>
              <a:rPr lang="en-US" altLang="ko-KR" sz="1200" b="1">
                <a:solidFill>
                  <a:schemeClr val="tx1"/>
                </a:solidFill>
              </a:rPr>
              <a:t>B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153035" y="2481407"/>
            <a:ext cx="1122426" cy="236506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쇼핑몰</a:t>
            </a:r>
            <a:r>
              <a:rPr lang="en-US" altLang="ko-KR" sz="1200" b="1">
                <a:solidFill>
                  <a:schemeClr val="tx1"/>
                </a:solidFill>
              </a:rPr>
              <a:t>C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153035" y="2726313"/>
            <a:ext cx="1122426" cy="236506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쇼핑몰</a:t>
            </a:r>
            <a:r>
              <a:rPr lang="en-US" altLang="ko-KR" sz="1200" b="1" smtClean="0">
                <a:solidFill>
                  <a:schemeClr val="tx1"/>
                </a:solidFill>
              </a:rPr>
              <a:t>D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930333" y="1410974"/>
            <a:ext cx="537976" cy="32315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rgbClr val="FF0000"/>
                </a:solidFill>
              </a:rPr>
              <a:t>API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  <p:cxnSp>
        <p:nvCxnSpPr>
          <p:cNvPr id="127" name="꺾인 연결선 126"/>
          <p:cNvCxnSpPr>
            <a:stCxn id="126" idx="3"/>
            <a:endCxn id="370" idx="0"/>
          </p:cNvCxnSpPr>
          <p:nvPr/>
        </p:nvCxnSpPr>
        <p:spPr>
          <a:xfrm>
            <a:off x="3468309" y="1572552"/>
            <a:ext cx="644709" cy="466282"/>
          </a:xfrm>
          <a:prstGeom prst="bentConnector2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126" idx="1"/>
            <a:endCxn id="90" idx="0"/>
          </p:cNvCxnSpPr>
          <p:nvPr/>
        </p:nvCxnSpPr>
        <p:spPr>
          <a:xfrm rot="10800000" flipV="1">
            <a:off x="2370653" y="1572552"/>
            <a:ext cx="559681" cy="661058"/>
          </a:xfrm>
          <a:prstGeom prst="bentConnector2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>
            <a:stCxn id="370" idx="2"/>
            <a:endCxn id="96" idx="0"/>
          </p:cNvCxnSpPr>
          <p:nvPr/>
        </p:nvCxnSpPr>
        <p:spPr>
          <a:xfrm flipH="1">
            <a:off x="4109866" y="2064270"/>
            <a:ext cx="3152" cy="416155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2672318" y="1771014"/>
            <a:ext cx="109935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b="1" smtClean="0">
                <a:solidFill>
                  <a:srgbClr val="FF0000"/>
                </a:solidFill>
              </a:rPr>
              <a:t>* </a:t>
            </a:r>
            <a:r>
              <a:rPr lang="ko-KR" altLang="en-US" sz="900" b="1" smtClean="0">
                <a:solidFill>
                  <a:srgbClr val="FF0000"/>
                </a:solidFill>
              </a:rPr>
              <a:t>신규 주문 가져오기</a:t>
            </a:r>
            <a:r>
              <a:rPr lang="en-US" altLang="ko-KR" sz="900" b="1" smtClean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 smtClean="0">
                <a:solidFill>
                  <a:srgbClr val="FF0000"/>
                </a:solidFill>
              </a:rPr>
              <a:t> </a:t>
            </a:r>
            <a:r>
              <a:rPr lang="ko-KR" altLang="en-US" sz="900" b="1" smtClean="0">
                <a:solidFill>
                  <a:srgbClr val="FF0000"/>
                </a:solidFill>
              </a:rPr>
              <a:t>품목</a:t>
            </a:r>
            <a:r>
              <a:rPr lang="en-US" altLang="ko-KR" sz="900" b="1" smtClean="0">
                <a:solidFill>
                  <a:srgbClr val="FF0000"/>
                </a:solidFill>
              </a:rPr>
              <a:t> </a:t>
            </a:r>
            <a:r>
              <a:rPr lang="ko-KR" altLang="en-US" sz="900" b="1" smtClean="0">
                <a:solidFill>
                  <a:srgbClr val="FF0000"/>
                </a:solidFill>
              </a:rPr>
              <a:t>및 재고 전송</a:t>
            </a:r>
            <a:endParaRPr lang="en-US" altLang="ko-KR" sz="900" b="1" smtClean="0">
              <a:solidFill>
                <a:srgbClr val="FF0000"/>
              </a:solidFill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3623656" y="3209771"/>
            <a:ext cx="3520376" cy="489835"/>
            <a:chOff x="3769998" y="3148641"/>
            <a:chExt cx="3520376" cy="489835"/>
          </a:xfrm>
        </p:grpSpPr>
        <p:sp>
          <p:nvSpPr>
            <p:cNvPr id="148" name="모서리가 둥근 직사각형 147"/>
            <p:cNvSpPr/>
            <p:nvPr/>
          </p:nvSpPr>
          <p:spPr>
            <a:xfrm>
              <a:off x="3851920" y="3224393"/>
              <a:ext cx="981818" cy="343599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mtClean="0">
                  <a:solidFill>
                    <a:schemeClr val="tx1"/>
                  </a:solidFill>
                </a:rPr>
                <a:t>생산계획</a:t>
              </a:r>
              <a:endParaRPr lang="ko-KR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49" name="모서리가 둥근 직사각형 148"/>
            <p:cNvSpPr/>
            <p:nvPr/>
          </p:nvSpPr>
          <p:spPr>
            <a:xfrm>
              <a:off x="4891914" y="3224393"/>
              <a:ext cx="981818" cy="343599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</a:rPr>
                <a:t>BOM</a:t>
              </a:r>
              <a:endParaRPr lang="ko-KR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50" name="모서리가 둥근 직사각형 149"/>
            <p:cNvSpPr/>
            <p:nvPr/>
          </p:nvSpPr>
          <p:spPr>
            <a:xfrm>
              <a:off x="5931787" y="3224393"/>
              <a:ext cx="1287179" cy="343599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mtClean="0">
                  <a:solidFill>
                    <a:schemeClr val="tx1"/>
                  </a:solidFill>
                </a:rPr>
                <a:t>자재소요계획</a:t>
              </a:r>
              <a:endParaRPr lang="ko-KR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51" name="모서리가 둥근 직사각형 150"/>
            <p:cNvSpPr/>
            <p:nvPr/>
          </p:nvSpPr>
          <p:spPr>
            <a:xfrm>
              <a:off x="3769998" y="3148641"/>
              <a:ext cx="3520376" cy="48983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schemeClr val="tx1"/>
                </a:solidFill>
              </a:endParaRP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1212712" y="5257867"/>
            <a:ext cx="64066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b="1" smtClean="0">
                <a:solidFill>
                  <a:srgbClr val="FF0000"/>
                </a:solidFill>
              </a:rPr>
              <a:t>[ PDA ]</a:t>
            </a:r>
          </a:p>
          <a:p>
            <a:r>
              <a:rPr lang="en-US" altLang="ko-KR" sz="900" b="1" smtClean="0">
                <a:solidFill>
                  <a:srgbClr val="FF0000"/>
                </a:solidFill>
              </a:rPr>
              <a:t>&gt; </a:t>
            </a:r>
            <a:r>
              <a:rPr lang="ko-KR" altLang="en-US" sz="900" b="1" smtClean="0">
                <a:solidFill>
                  <a:srgbClr val="FF0000"/>
                </a:solidFill>
              </a:rPr>
              <a:t>구매 입고</a:t>
            </a:r>
            <a:endParaRPr lang="en-US" altLang="ko-KR" sz="900" b="1" smtClean="0">
              <a:solidFill>
                <a:srgbClr val="FF0000"/>
              </a:solidFill>
            </a:endParaRPr>
          </a:p>
        </p:txBody>
      </p:sp>
      <p:cxnSp>
        <p:nvCxnSpPr>
          <p:cNvPr id="166" name="직선 화살표 연결선 165"/>
          <p:cNvCxnSpPr>
            <a:stCxn id="312" idx="2"/>
          </p:cNvCxnSpPr>
          <p:nvPr/>
        </p:nvCxnSpPr>
        <p:spPr>
          <a:xfrm>
            <a:off x="4772284" y="2764059"/>
            <a:ext cx="0" cy="424578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1" name="직선 화살표 연결선 170"/>
          <p:cNvCxnSpPr>
            <a:stCxn id="105" idx="3"/>
            <a:endCxn id="110" idx="1"/>
          </p:cNvCxnSpPr>
          <p:nvPr/>
        </p:nvCxnSpPr>
        <p:spPr>
          <a:xfrm>
            <a:off x="1150955" y="5154489"/>
            <a:ext cx="764176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>
            <a:stCxn id="110" idx="3"/>
            <a:endCxn id="112" idx="1"/>
          </p:cNvCxnSpPr>
          <p:nvPr/>
        </p:nvCxnSpPr>
        <p:spPr>
          <a:xfrm>
            <a:off x="3139267" y="5154489"/>
            <a:ext cx="763612" cy="612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3200742" y="5257867"/>
            <a:ext cx="640661" cy="584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b="1" smtClean="0">
                <a:solidFill>
                  <a:srgbClr val="FF0000"/>
                </a:solidFill>
              </a:rPr>
              <a:t>[ PDA ]</a:t>
            </a:r>
          </a:p>
          <a:p>
            <a:r>
              <a:rPr lang="en-US" altLang="ko-KR" sz="900" b="1" smtClean="0">
                <a:solidFill>
                  <a:srgbClr val="FF0000"/>
                </a:solidFill>
              </a:rPr>
              <a:t>&gt; </a:t>
            </a:r>
            <a:r>
              <a:rPr lang="ko-KR" altLang="en-US" sz="900" b="1" smtClean="0">
                <a:solidFill>
                  <a:srgbClr val="FF0000"/>
                </a:solidFill>
              </a:rPr>
              <a:t>자재 출고</a:t>
            </a:r>
            <a:endParaRPr lang="en-US" altLang="ko-KR" sz="900" b="1" smtClean="0">
              <a:solidFill>
                <a:srgbClr val="FF0000"/>
              </a:solidFill>
            </a:endParaRPr>
          </a:p>
          <a:p>
            <a:r>
              <a:rPr lang="en-US" altLang="ko-KR" sz="900" b="1">
                <a:solidFill>
                  <a:srgbClr val="FF0000"/>
                </a:solidFill>
              </a:rPr>
              <a:t>&gt;</a:t>
            </a:r>
            <a:r>
              <a:rPr lang="en-US" altLang="ko-KR" sz="900" b="1" smtClean="0">
                <a:solidFill>
                  <a:srgbClr val="FF0000"/>
                </a:solidFill>
              </a:rPr>
              <a:t> </a:t>
            </a:r>
            <a:r>
              <a:rPr lang="ko-KR" altLang="en-US" sz="900" b="1" smtClean="0">
                <a:solidFill>
                  <a:srgbClr val="FF0000"/>
                </a:solidFill>
              </a:rPr>
              <a:t>자재 기타</a:t>
            </a:r>
            <a:endParaRPr lang="en-US" altLang="ko-KR" sz="900" b="1" smtClean="0">
              <a:solidFill>
                <a:srgbClr val="FF0000"/>
              </a:solidFill>
            </a:endParaRPr>
          </a:p>
          <a:p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 smtClean="0">
                <a:solidFill>
                  <a:srgbClr val="FF0000"/>
                </a:solidFill>
              </a:rPr>
              <a:t>  </a:t>
            </a:r>
            <a:r>
              <a:rPr lang="ko-KR" altLang="en-US" sz="900" b="1" smtClean="0">
                <a:solidFill>
                  <a:srgbClr val="FF0000"/>
                </a:solidFill>
              </a:rPr>
              <a:t>출고</a:t>
            </a:r>
            <a:endParaRPr lang="en-US" altLang="ko-KR" sz="900" b="1" smtClean="0">
              <a:solidFill>
                <a:srgbClr val="FF0000"/>
              </a:solidFill>
            </a:endParaRPr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5890627" y="4943692"/>
            <a:ext cx="1224136" cy="43385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제품창고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84" name="직선 화살표 연결선 183"/>
          <p:cNvCxnSpPr>
            <a:stCxn id="112" idx="3"/>
            <a:endCxn id="183" idx="1"/>
          </p:cNvCxnSpPr>
          <p:nvPr/>
        </p:nvCxnSpPr>
        <p:spPr>
          <a:xfrm>
            <a:off x="5127015" y="5160617"/>
            <a:ext cx="76361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5188490" y="5255672"/>
            <a:ext cx="64066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b="1" smtClean="0">
                <a:solidFill>
                  <a:srgbClr val="FF0000"/>
                </a:solidFill>
              </a:rPr>
              <a:t>[ PDA ]</a:t>
            </a:r>
          </a:p>
          <a:p>
            <a:r>
              <a:rPr lang="en-US" altLang="ko-KR" sz="900" b="1" smtClean="0">
                <a:solidFill>
                  <a:srgbClr val="FF0000"/>
                </a:solidFill>
              </a:rPr>
              <a:t>&gt; </a:t>
            </a:r>
            <a:r>
              <a:rPr lang="ko-KR" altLang="en-US" sz="900" b="1" smtClean="0">
                <a:solidFill>
                  <a:srgbClr val="FF0000"/>
                </a:solidFill>
              </a:rPr>
              <a:t>생산 입고</a:t>
            </a:r>
            <a:endParaRPr lang="en-US" altLang="ko-KR" sz="900" b="1" smtClean="0">
              <a:solidFill>
                <a:srgbClr val="FF0000"/>
              </a:solidFill>
            </a:endParaRPr>
          </a:p>
        </p:txBody>
      </p:sp>
      <p:cxnSp>
        <p:nvCxnSpPr>
          <p:cNvPr id="188" name="꺾인 연결선 187"/>
          <p:cNvCxnSpPr/>
          <p:nvPr/>
        </p:nvCxnSpPr>
        <p:spPr>
          <a:xfrm rot="5400000" flipH="1" flipV="1">
            <a:off x="2927065" y="3370592"/>
            <a:ext cx="246221" cy="4897926"/>
          </a:xfrm>
          <a:prstGeom prst="bentConnector3">
            <a:avLst>
              <a:gd name="adj1" fmla="val -96485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2705015" y="6261133"/>
            <a:ext cx="69031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b="1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ko-KR" altLang="en-US" sz="900" b="1" smtClean="0">
                <a:solidFill>
                  <a:schemeClr val="accent1">
                    <a:lumMod val="75000"/>
                  </a:schemeClr>
                </a:solidFill>
              </a:rPr>
              <a:t>외주 생산</a:t>
            </a:r>
            <a:endParaRPr lang="en-US" altLang="ko-KR" sz="900" b="1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7882830" y="6235510"/>
            <a:ext cx="919712" cy="43385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고객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5908557" y="5424379"/>
            <a:ext cx="1224136" cy="7232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b="1" smtClean="0">
                <a:solidFill>
                  <a:srgbClr val="FF0000"/>
                </a:solidFill>
              </a:rPr>
              <a:t>[ PDA ]</a:t>
            </a:r>
          </a:p>
          <a:p>
            <a:r>
              <a:rPr lang="en-US" altLang="ko-KR" sz="900" b="1" smtClean="0">
                <a:solidFill>
                  <a:srgbClr val="FF0000"/>
                </a:solidFill>
              </a:rPr>
              <a:t>&gt; </a:t>
            </a:r>
            <a:r>
              <a:rPr lang="ko-KR" altLang="en-US" sz="900" b="1" smtClean="0">
                <a:solidFill>
                  <a:srgbClr val="FF0000"/>
                </a:solidFill>
              </a:rPr>
              <a:t>창고 적재 위치 이동</a:t>
            </a:r>
            <a:endParaRPr lang="en-US" altLang="ko-KR" sz="900" b="1">
              <a:solidFill>
                <a:srgbClr val="FF0000"/>
              </a:solidFill>
            </a:endParaRPr>
          </a:p>
          <a:p>
            <a:r>
              <a:rPr lang="en-US" altLang="ko-KR" sz="900" b="1">
                <a:solidFill>
                  <a:srgbClr val="FF0000"/>
                </a:solidFill>
              </a:rPr>
              <a:t>&gt;</a:t>
            </a:r>
            <a:r>
              <a:rPr lang="en-US" altLang="ko-KR" sz="900" b="1" smtClean="0">
                <a:solidFill>
                  <a:srgbClr val="FF0000"/>
                </a:solidFill>
              </a:rPr>
              <a:t> </a:t>
            </a:r>
            <a:r>
              <a:rPr lang="ko-KR" altLang="en-US" sz="900" b="1" smtClean="0">
                <a:solidFill>
                  <a:srgbClr val="FF0000"/>
                </a:solidFill>
              </a:rPr>
              <a:t>이동</a:t>
            </a:r>
            <a:r>
              <a:rPr lang="en-US" altLang="ko-KR" sz="900" b="1" smtClean="0">
                <a:solidFill>
                  <a:srgbClr val="FF0000"/>
                </a:solidFill>
              </a:rPr>
              <a:t>(</a:t>
            </a:r>
            <a:r>
              <a:rPr lang="ko-KR" altLang="en-US" sz="900" b="1" smtClean="0">
                <a:solidFill>
                  <a:srgbClr val="FF0000"/>
                </a:solidFill>
              </a:rPr>
              <a:t>사업장간</a:t>
            </a:r>
            <a:r>
              <a:rPr lang="en-US" altLang="ko-KR" sz="900" b="1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900" b="1" smtClean="0">
                <a:solidFill>
                  <a:srgbClr val="FF0000"/>
                </a:solidFill>
              </a:rPr>
              <a:t>&gt; </a:t>
            </a:r>
            <a:r>
              <a:rPr lang="ko-KR" altLang="en-US" sz="900" b="1" smtClean="0">
                <a:solidFill>
                  <a:srgbClr val="FF0000"/>
                </a:solidFill>
              </a:rPr>
              <a:t>거래명세서</a:t>
            </a:r>
            <a:endParaRPr lang="en-US" altLang="ko-KR" sz="900" b="1" smtClean="0">
              <a:solidFill>
                <a:srgbClr val="FF0000"/>
              </a:solidFill>
            </a:endParaRPr>
          </a:p>
          <a:p>
            <a:r>
              <a:rPr lang="en-US" altLang="ko-KR" sz="900" b="1" smtClean="0">
                <a:solidFill>
                  <a:srgbClr val="FF0000"/>
                </a:solidFill>
              </a:rPr>
              <a:t>&gt; </a:t>
            </a:r>
            <a:r>
              <a:rPr lang="ko-KR" altLang="en-US" sz="900" b="1" smtClean="0">
                <a:solidFill>
                  <a:srgbClr val="FF0000"/>
                </a:solidFill>
              </a:rPr>
              <a:t>기타 출고</a:t>
            </a:r>
            <a:endParaRPr lang="en-US" altLang="ko-KR" sz="900" b="1" smtClean="0">
              <a:solidFill>
                <a:srgbClr val="FF0000"/>
              </a:solidFill>
            </a:endParaRPr>
          </a:p>
        </p:txBody>
      </p:sp>
      <p:cxnSp>
        <p:nvCxnSpPr>
          <p:cNvPr id="198" name="직선 화살표 연결선 197"/>
          <p:cNvCxnSpPr/>
          <p:nvPr/>
        </p:nvCxnSpPr>
        <p:spPr>
          <a:xfrm flipV="1">
            <a:off x="7114763" y="5063362"/>
            <a:ext cx="763612" cy="7029"/>
          </a:xfrm>
          <a:prstGeom prst="straightConnector1">
            <a:avLst/>
          </a:prstGeom>
          <a:ln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06" name="그룹 205"/>
          <p:cNvGrpSpPr/>
          <p:nvPr/>
        </p:nvGrpSpPr>
        <p:grpSpPr>
          <a:xfrm>
            <a:off x="6322135" y="980728"/>
            <a:ext cx="2638576" cy="242795"/>
            <a:chOff x="6043977" y="416873"/>
            <a:chExt cx="2638576" cy="293783"/>
          </a:xfrm>
        </p:grpSpPr>
        <p:sp>
          <p:nvSpPr>
            <p:cNvPr id="204" name="직사각형 203"/>
            <p:cNvSpPr/>
            <p:nvPr/>
          </p:nvSpPr>
          <p:spPr>
            <a:xfrm>
              <a:off x="6043977" y="416873"/>
              <a:ext cx="886357" cy="293783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bg1"/>
                  </a:solidFill>
                </a:rPr>
                <a:t>글자 색</a:t>
              </a:r>
              <a:r>
                <a:rPr lang="ko-KR" altLang="en-US" sz="1200" b="1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006509" y="452479"/>
              <a:ext cx="1676044" cy="2234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smtClean="0">
                  <a:solidFill>
                    <a:srgbClr val="FF0000"/>
                  </a:solidFill>
                </a:rPr>
                <a:t>: </a:t>
              </a:r>
              <a:r>
                <a:rPr lang="ko-KR" altLang="en-US" sz="1200" b="1" smtClean="0">
                  <a:solidFill>
                    <a:srgbClr val="FF0000"/>
                  </a:solidFill>
                </a:rPr>
                <a:t>개발 </a:t>
              </a:r>
              <a:r>
                <a:rPr lang="en-US" altLang="ko-KR" sz="1200" b="1" smtClean="0">
                  <a:solidFill>
                    <a:srgbClr val="FF0000"/>
                  </a:solidFill>
                </a:rPr>
                <a:t>(PDA, SCM, API)</a:t>
              </a:r>
            </a:p>
          </p:txBody>
        </p:sp>
      </p:grpSp>
      <p:cxnSp>
        <p:nvCxnSpPr>
          <p:cNvPr id="207" name="직선 화살표 연결선 206"/>
          <p:cNvCxnSpPr>
            <a:stCxn id="194" idx="0"/>
            <a:endCxn id="114" idx="2"/>
          </p:cNvCxnSpPr>
          <p:nvPr/>
        </p:nvCxnSpPr>
        <p:spPr>
          <a:xfrm flipH="1" flipV="1">
            <a:off x="8338231" y="5370513"/>
            <a:ext cx="4455" cy="864997"/>
          </a:xfrm>
          <a:prstGeom prst="straightConnector1">
            <a:avLst/>
          </a:prstGeom>
          <a:ln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8381037" y="5714571"/>
            <a:ext cx="680112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900" b="1" smtClean="0"/>
              <a:t>* </a:t>
            </a:r>
            <a:r>
              <a:rPr lang="ko-KR" altLang="en-US" sz="900" b="1" smtClean="0"/>
              <a:t>배송</a:t>
            </a:r>
            <a:r>
              <a:rPr lang="en-US" altLang="ko-KR" sz="900" b="1" smtClean="0"/>
              <a:t>, </a:t>
            </a:r>
            <a:r>
              <a:rPr lang="ko-KR" altLang="en-US" sz="900" b="1" smtClean="0"/>
              <a:t>반품</a:t>
            </a:r>
            <a:endParaRPr lang="en-US" altLang="ko-KR" sz="900" b="1" smtClean="0"/>
          </a:p>
        </p:txBody>
      </p:sp>
      <p:sp>
        <p:nvSpPr>
          <p:cNvPr id="215" name="TextBox 214"/>
          <p:cNvSpPr txBox="1"/>
          <p:nvPr/>
        </p:nvSpPr>
        <p:spPr>
          <a:xfrm>
            <a:off x="7204929" y="5337383"/>
            <a:ext cx="64066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b="1" smtClean="0">
                <a:solidFill>
                  <a:srgbClr val="FF0000"/>
                </a:solidFill>
              </a:rPr>
              <a:t>[ PDA ]</a:t>
            </a:r>
          </a:p>
          <a:p>
            <a:r>
              <a:rPr lang="en-US" altLang="ko-KR" sz="900" b="1" smtClean="0">
                <a:solidFill>
                  <a:srgbClr val="FF0000"/>
                </a:solidFill>
              </a:rPr>
              <a:t>&gt; </a:t>
            </a:r>
            <a:r>
              <a:rPr lang="ko-KR" altLang="en-US" sz="900" b="1" smtClean="0">
                <a:solidFill>
                  <a:srgbClr val="FF0000"/>
                </a:solidFill>
              </a:rPr>
              <a:t>반품 입고</a:t>
            </a:r>
            <a:endParaRPr lang="en-US" altLang="ko-KR" sz="900" b="1" smtClean="0">
              <a:solidFill>
                <a:srgbClr val="FF0000"/>
              </a:solidFill>
            </a:endParaRPr>
          </a:p>
        </p:txBody>
      </p:sp>
      <p:sp>
        <p:nvSpPr>
          <p:cNvPr id="221" name="타원 220"/>
          <p:cNvSpPr/>
          <p:nvPr/>
        </p:nvSpPr>
        <p:spPr>
          <a:xfrm>
            <a:off x="7854923" y="1916832"/>
            <a:ext cx="1100600" cy="58315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출하의뢰서</a:t>
            </a:r>
            <a:endParaRPr lang="en-US" altLang="ko-KR" sz="1200" b="1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smtClean="0">
                <a:solidFill>
                  <a:schemeClr val="tx1"/>
                </a:solidFill>
              </a:rPr>
              <a:t>(</a:t>
            </a:r>
            <a:r>
              <a:rPr lang="ko-KR" altLang="en-US" sz="1200" b="1" smtClean="0">
                <a:solidFill>
                  <a:schemeClr val="tx1"/>
                </a:solidFill>
              </a:rPr>
              <a:t>주문서</a:t>
            </a:r>
            <a:r>
              <a:rPr lang="en-US" altLang="ko-KR" sz="1200" b="1" smtClean="0">
                <a:solidFill>
                  <a:schemeClr val="tx1"/>
                </a:solidFill>
              </a:rPr>
              <a:t>)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8064170" y="2544256"/>
            <a:ext cx="78421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1100" b="1" smtClean="0">
                <a:solidFill>
                  <a:srgbClr val="FF0000"/>
                </a:solidFill>
              </a:rPr>
              <a:t> [ PDA ]</a:t>
            </a:r>
          </a:p>
          <a:p>
            <a:r>
              <a:rPr lang="en-US" altLang="ko-KR" sz="900" b="1" smtClean="0">
                <a:solidFill>
                  <a:srgbClr val="FF0000"/>
                </a:solidFill>
              </a:rPr>
              <a:t> &gt; </a:t>
            </a:r>
            <a:r>
              <a:rPr lang="ko-KR" altLang="en-US" sz="900" b="1" smtClean="0">
                <a:solidFill>
                  <a:srgbClr val="FF0000"/>
                </a:solidFill>
              </a:rPr>
              <a:t>거래명세서</a:t>
            </a:r>
            <a:endParaRPr lang="en-US" altLang="ko-KR" sz="900" b="1" smtClean="0">
              <a:solidFill>
                <a:srgbClr val="FF0000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7156513" y="4846971"/>
            <a:ext cx="680112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900" b="1" smtClean="0"/>
              <a:t>* </a:t>
            </a:r>
            <a:r>
              <a:rPr lang="ko-KR" altLang="en-US" sz="900" b="1" smtClean="0"/>
              <a:t>물류 이동</a:t>
            </a:r>
            <a:endParaRPr lang="en-US" altLang="ko-KR" sz="900" b="1" smtClean="0"/>
          </a:p>
        </p:txBody>
      </p:sp>
      <p:cxnSp>
        <p:nvCxnSpPr>
          <p:cNvPr id="239" name="꺾인 연결선 238"/>
          <p:cNvCxnSpPr>
            <a:stCxn id="221" idx="6"/>
            <a:endCxn id="114" idx="3"/>
          </p:cNvCxnSpPr>
          <p:nvPr/>
        </p:nvCxnSpPr>
        <p:spPr>
          <a:xfrm flipH="1">
            <a:off x="8798087" y="2208410"/>
            <a:ext cx="157436" cy="2945178"/>
          </a:xfrm>
          <a:prstGeom prst="bentConnector3">
            <a:avLst>
              <a:gd name="adj1" fmla="val -77950"/>
            </a:avLst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8283469" y="3177870"/>
            <a:ext cx="777898" cy="4154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900" b="1" smtClean="0"/>
              <a:t>* </a:t>
            </a:r>
            <a:r>
              <a:rPr lang="ko-KR" altLang="en-US" sz="900" b="1" smtClean="0"/>
              <a:t>주문서 등록</a:t>
            </a:r>
            <a:endParaRPr lang="en-US" altLang="ko-KR" sz="900" b="1" smtClean="0"/>
          </a:p>
          <a:p>
            <a:r>
              <a:rPr lang="en-US" altLang="ko-KR" sz="900" b="1" smtClean="0"/>
              <a:t>  (= </a:t>
            </a:r>
            <a:r>
              <a:rPr lang="ko-KR" altLang="en-US" sz="900" b="1" smtClean="0"/>
              <a:t>출하의뢰</a:t>
            </a:r>
            <a:endParaRPr lang="en-US" altLang="ko-KR" sz="900" b="1" smtClean="0"/>
          </a:p>
          <a:p>
            <a:r>
              <a:rPr lang="en-US" altLang="ko-KR" sz="900" b="1"/>
              <a:t> </a:t>
            </a:r>
            <a:r>
              <a:rPr lang="en-US" altLang="ko-KR" sz="900" b="1" smtClean="0"/>
              <a:t> </a:t>
            </a:r>
            <a:r>
              <a:rPr lang="ko-KR" altLang="en-US" sz="900" b="1" smtClean="0"/>
              <a:t>엑셀 업로드</a:t>
            </a:r>
            <a:r>
              <a:rPr lang="en-US" altLang="ko-KR" sz="900" b="1" smtClean="0"/>
              <a:t>)</a:t>
            </a:r>
          </a:p>
        </p:txBody>
      </p:sp>
      <p:cxnSp>
        <p:nvCxnSpPr>
          <p:cNvPr id="256" name="직선 화살표 연결선 255"/>
          <p:cNvCxnSpPr/>
          <p:nvPr/>
        </p:nvCxnSpPr>
        <p:spPr>
          <a:xfrm flipH="1">
            <a:off x="7114763" y="5225308"/>
            <a:ext cx="763612" cy="702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6919815" y="4152885"/>
            <a:ext cx="618284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900" b="1" smtClean="0"/>
              <a:t>* </a:t>
            </a:r>
            <a:r>
              <a:rPr lang="ko-KR" altLang="en-US" sz="900" b="1" smtClean="0"/>
              <a:t>송장 전송</a:t>
            </a:r>
            <a:endParaRPr lang="en-US" altLang="ko-KR" sz="900" b="1" smtClean="0"/>
          </a:p>
        </p:txBody>
      </p:sp>
      <p:cxnSp>
        <p:nvCxnSpPr>
          <p:cNvPr id="296" name="꺾인 연결선 295"/>
          <p:cNvCxnSpPr>
            <a:stCxn id="82" idx="2"/>
            <a:endCxn id="114" idx="0"/>
          </p:cNvCxnSpPr>
          <p:nvPr/>
        </p:nvCxnSpPr>
        <p:spPr>
          <a:xfrm rot="16200000" flipH="1">
            <a:off x="7892933" y="4491364"/>
            <a:ext cx="427543" cy="46305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2" name="꺾인 연결선 301"/>
          <p:cNvCxnSpPr>
            <a:stCxn id="82" idx="0"/>
            <a:endCxn id="334" idx="3"/>
          </p:cNvCxnSpPr>
          <p:nvPr/>
        </p:nvCxnSpPr>
        <p:spPr>
          <a:xfrm rot="16200000" flipV="1">
            <a:off x="7154591" y="3465378"/>
            <a:ext cx="1134319" cy="306854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43" name="그룹 342"/>
          <p:cNvGrpSpPr/>
          <p:nvPr/>
        </p:nvGrpSpPr>
        <p:grpSpPr>
          <a:xfrm>
            <a:off x="6084168" y="2643146"/>
            <a:ext cx="351075" cy="123111"/>
            <a:chOff x="6093133" y="2500932"/>
            <a:chExt cx="351075" cy="123111"/>
          </a:xfrm>
        </p:grpSpPr>
        <p:cxnSp>
          <p:nvCxnSpPr>
            <p:cNvPr id="162" name="직선 화살표 연결선 161"/>
            <p:cNvCxnSpPr>
              <a:stCxn id="97" idx="3"/>
              <a:endCxn id="99" idx="1"/>
            </p:cNvCxnSpPr>
            <p:nvPr/>
          </p:nvCxnSpPr>
          <p:spPr>
            <a:xfrm>
              <a:off x="6093133" y="2566876"/>
              <a:ext cx="351075" cy="0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11" name="TextBox 310"/>
            <p:cNvSpPr txBox="1"/>
            <p:nvPr/>
          </p:nvSpPr>
          <p:spPr>
            <a:xfrm>
              <a:off x="6181896" y="2500932"/>
              <a:ext cx="8985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b="1" smtClean="0">
                  <a:solidFill>
                    <a:srgbClr val="0070C0"/>
                  </a:solidFill>
                </a:rPr>
                <a:t>-</a:t>
              </a:r>
            </a:p>
          </p:txBody>
        </p:sp>
      </p:grpSp>
      <p:grpSp>
        <p:nvGrpSpPr>
          <p:cNvPr id="344" name="그룹 343"/>
          <p:cNvGrpSpPr/>
          <p:nvPr/>
        </p:nvGrpSpPr>
        <p:grpSpPr>
          <a:xfrm>
            <a:off x="4658831" y="2640948"/>
            <a:ext cx="345217" cy="123111"/>
            <a:chOff x="4667796" y="2498734"/>
            <a:chExt cx="345217" cy="123111"/>
          </a:xfrm>
        </p:grpSpPr>
        <p:cxnSp>
          <p:nvCxnSpPr>
            <p:cNvPr id="157" name="직선 화살표 연결선 156"/>
            <p:cNvCxnSpPr>
              <a:stCxn id="96" idx="3"/>
              <a:endCxn id="97" idx="1"/>
            </p:cNvCxnSpPr>
            <p:nvPr/>
          </p:nvCxnSpPr>
          <p:spPr>
            <a:xfrm flipV="1">
              <a:off x="4667796" y="2566876"/>
              <a:ext cx="345217" cy="1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4736324" y="2498734"/>
              <a:ext cx="8985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b="1" smtClean="0">
                  <a:solidFill>
                    <a:srgbClr val="0070C0"/>
                  </a:solidFill>
                </a:rPr>
                <a:t>-</a:t>
              </a:r>
            </a:p>
          </p:txBody>
        </p:sp>
      </p:grpSp>
      <p:sp>
        <p:nvSpPr>
          <p:cNvPr id="324" name="TextBox 323"/>
          <p:cNvSpPr txBox="1"/>
          <p:nvPr/>
        </p:nvSpPr>
        <p:spPr>
          <a:xfrm>
            <a:off x="7923877" y="3837308"/>
            <a:ext cx="60395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b="1" smtClean="0">
                <a:solidFill>
                  <a:srgbClr val="FF0000"/>
                </a:solidFill>
              </a:rPr>
              <a:t>* </a:t>
            </a:r>
            <a:r>
              <a:rPr lang="ko-KR" altLang="en-US" sz="900" b="1" smtClean="0">
                <a:solidFill>
                  <a:srgbClr val="FF0000"/>
                </a:solidFill>
              </a:rPr>
              <a:t>송장 번호 </a:t>
            </a:r>
            <a:endParaRPr lang="en-US" altLang="ko-KR" sz="900" b="1" smtClean="0">
              <a:solidFill>
                <a:srgbClr val="FF0000"/>
              </a:solidFill>
            </a:endParaRPr>
          </a:p>
          <a:p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 smtClean="0">
                <a:solidFill>
                  <a:srgbClr val="FF0000"/>
                </a:solidFill>
              </a:rPr>
              <a:t> </a:t>
            </a:r>
            <a:r>
              <a:rPr lang="ko-KR" altLang="en-US" sz="900" b="1" smtClean="0">
                <a:solidFill>
                  <a:srgbClr val="FF0000"/>
                </a:solidFill>
              </a:rPr>
              <a:t>업데이트</a:t>
            </a:r>
            <a:endParaRPr lang="en-US" altLang="ko-KR" sz="900" b="1" smtClean="0">
              <a:solidFill>
                <a:srgbClr val="FF0000"/>
              </a:solidFill>
            </a:endParaRPr>
          </a:p>
        </p:txBody>
      </p:sp>
      <p:cxnSp>
        <p:nvCxnSpPr>
          <p:cNvPr id="340" name="꺾인 연결선 339"/>
          <p:cNvCxnSpPr>
            <a:stCxn id="334" idx="1"/>
            <a:endCxn id="311" idx="2"/>
          </p:cNvCxnSpPr>
          <p:nvPr/>
        </p:nvCxnSpPr>
        <p:spPr>
          <a:xfrm rot="10800000">
            <a:off x="6217856" y="2766257"/>
            <a:ext cx="1328958" cy="285388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1" name="그룹 370"/>
          <p:cNvGrpSpPr/>
          <p:nvPr/>
        </p:nvGrpSpPr>
        <p:grpSpPr>
          <a:xfrm>
            <a:off x="3516989" y="2038834"/>
            <a:ext cx="4051334" cy="1770819"/>
            <a:chOff x="3516989" y="1896620"/>
            <a:chExt cx="4051334" cy="1770819"/>
          </a:xfrm>
        </p:grpSpPr>
        <p:grpSp>
          <p:nvGrpSpPr>
            <p:cNvPr id="348" name="그룹 347"/>
            <p:cNvGrpSpPr/>
            <p:nvPr/>
          </p:nvGrpSpPr>
          <p:grpSpPr>
            <a:xfrm>
              <a:off x="3516989" y="1909418"/>
              <a:ext cx="4051334" cy="1758021"/>
              <a:chOff x="3525954" y="1909418"/>
              <a:chExt cx="4051334" cy="1758021"/>
            </a:xfrm>
          </p:grpSpPr>
          <p:sp>
            <p:nvSpPr>
              <p:cNvPr id="95" name="모서리가 둥근 직사각형 94"/>
              <p:cNvSpPr/>
              <p:nvPr/>
            </p:nvSpPr>
            <p:spPr>
              <a:xfrm>
                <a:off x="3525954" y="1909418"/>
                <a:ext cx="4039312" cy="1758021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US" altLang="ko-KR" b="1" smtClean="0">
                    <a:solidFill>
                      <a:schemeClr val="tx1"/>
                    </a:solidFill>
                  </a:rPr>
                  <a:t>K-System</a:t>
                </a:r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TextBox 333"/>
              <p:cNvSpPr txBox="1"/>
              <p:nvPr/>
            </p:nvSpPr>
            <p:spPr>
              <a:xfrm>
                <a:off x="7555779" y="2847875"/>
                <a:ext cx="21509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b="1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l</a:t>
                </a:r>
              </a:p>
            </p:txBody>
          </p:sp>
          <p:sp>
            <p:nvSpPr>
              <p:cNvPr id="347" name="TextBox 346"/>
              <p:cNvSpPr txBox="1"/>
              <p:nvPr/>
            </p:nvSpPr>
            <p:spPr>
              <a:xfrm>
                <a:off x="7504685" y="2504246"/>
                <a:ext cx="21509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b="1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l</a:t>
                </a:r>
              </a:p>
            </p:txBody>
          </p:sp>
        </p:grpSp>
        <p:sp>
          <p:nvSpPr>
            <p:cNvPr id="370" name="TextBox 369"/>
            <p:cNvSpPr txBox="1"/>
            <p:nvPr/>
          </p:nvSpPr>
          <p:spPr>
            <a:xfrm>
              <a:off x="4041356" y="1896620"/>
              <a:ext cx="143324" cy="2543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200" b="1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ㅡ</a:t>
              </a:r>
              <a:endParaRPr lang="en-US" altLang="ko-KR" sz="200" b="1" smtClean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23" name="사각형 설명선 122"/>
          <p:cNvSpPr/>
          <p:nvPr/>
        </p:nvSpPr>
        <p:spPr>
          <a:xfrm>
            <a:off x="4419019" y="1482982"/>
            <a:ext cx="1177840" cy="390618"/>
          </a:xfrm>
          <a:prstGeom prst="wedgeRectCallout">
            <a:avLst>
              <a:gd name="adj1" fmla="val -20205"/>
              <a:gd name="adj2" fmla="val 240972"/>
            </a:avLst>
          </a:prstGeom>
          <a:noFill/>
          <a:ln w="28575" cap="rnd" cmpd="sng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>
                <a:solidFill>
                  <a:schemeClr val="tx1"/>
                </a:solidFill>
              </a:rPr>
              <a:t>*</a:t>
            </a:r>
            <a:r>
              <a:rPr lang="en-US" altLang="ko-KR" sz="800" b="1" smtClean="0">
                <a:solidFill>
                  <a:schemeClr val="tx1"/>
                </a:solidFill>
              </a:rPr>
              <a:t> </a:t>
            </a:r>
            <a:r>
              <a:rPr lang="ko-KR" altLang="en-US" sz="800" b="1" smtClean="0">
                <a:solidFill>
                  <a:schemeClr val="tx1"/>
                </a:solidFill>
              </a:rPr>
              <a:t>재고 확인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r>
              <a:rPr lang="en-US" altLang="ko-KR" sz="800" b="1">
                <a:solidFill>
                  <a:schemeClr val="tx1"/>
                </a:solidFill>
              </a:rPr>
              <a:t> </a:t>
            </a:r>
            <a:r>
              <a:rPr lang="en-US" altLang="ko-KR" sz="800" b="1" smtClean="0">
                <a:solidFill>
                  <a:schemeClr val="tx1"/>
                </a:solidFill>
              </a:rPr>
              <a:t>- </a:t>
            </a:r>
            <a:r>
              <a:rPr lang="ko-KR" altLang="en-US" sz="800" b="1" smtClean="0">
                <a:solidFill>
                  <a:schemeClr val="tx1"/>
                </a:solidFill>
              </a:rPr>
              <a:t>재고 부족 시 생산</a:t>
            </a:r>
            <a:endParaRPr lang="en-US" altLang="ko-KR" sz="800" b="1">
              <a:solidFill>
                <a:schemeClr val="tx1"/>
              </a:solidFill>
            </a:endParaRPr>
          </a:p>
        </p:txBody>
      </p:sp>
      <p:cxnSp>
        <p:nvCxnSpPr>
          <p:cNvPr id="216" name="꺾인 연결선 215"/>
          <p:cNvCxnSpPr>
            <a:stCxn id="311" idx="0"/>
            <a:endCxn id="221" idx="2"/>
          </p:cNvCxnSpPr>
          <p:nvPr/>
        </p:nvCxnSpPr>
        <p:spPr>
          <a:xfrm rot="5400000" flipH="1" flipV="1">
            <a:off x="6819021" y="1607245"/>
            <a:ext cx="434736" cy="1637067"/>
          </a:xfrm>
          <a:prstGeom prst="bentConnector2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/>
          <p:cNvCxnSpPr>
            <a:stCxn id="224" idx="1"/>
            <a:endCxn id="347" idx="1"/>
          </p:cNvCxnSpPr>
          <p:nvPr/>
        </p:nvCxnSpPr>
        <p:spPr>
          <a:xfrm flipH="1">
            <a:off x="7495720" y="2698145"/>
            <a:ext cx="568450" cy="9871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85"/>
          <p:cNvSpPr/>
          <p:nvPr/>
        </p:nvSpPr>
        <p:spPr>
          <a:xfrm>
            <a:off x="7804837" y="113657"/>
            <a:ext cx="1256312" cy="2563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Version 2.3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7606189" y="4185964"/>
            <a:ext cx="537976" cy="32315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rgbClr val="FF0000"/>
                </a:solidFill>
              </a:rPr>
              <a:t>API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  <p:cxnSp>
        <p:nvCxnSpPr>
          <p:cNvPr id="87" name="꺾인 연결선 86"/>
          <p:cNvCxnSpPr>
            <a:stCxn id="82" idx="1"/>
            <a:endCxn id="90" idx="3"/>
          </p:cNvCxnSpPr>
          <p:nvPr/>
        </p:nvCxnSpPr>
        <p:spPr>
          <a:xfrm rot="10800000">
            <a:off x="2910713" y="2449634"/>
            <a:ext cx="4695477" cy="1897908"/>
          </a:xfrm>
          <a:prstGeom prst="bentConnector3">
            <a:avLst>
              <a:gd name="adj1" fmla="val 92433"/>
            </a:avLst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151" idx="1"/>
            <a:endCxn id="105" idx="0"/>
          </p:cNvCxnSpPr>
          <p:nvPr/>
        </p:nvCxnSpPr>
        <p:spPr>
          <a:xfrm rot="10800000" flipV="1">
            <a:off x="610896" y="3454689"/>
            <a:ext cx="3012761" cy="1483776"/>
          </a:xfrm>
          <a:prstGeom prst="bentConnector2">
            <a:avLst/>
          </a:prstGeom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9199963" y="3853090"/>
            <a:ext cx="1551804" cy="33287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rgbClr val="FF0000"/>
                </a:solidFill>
              </a:rPr>
              <a:t>RPA </a:t>
            </a:r>
            <a:r>
              <a:rPr lang="ko-KR" altLang="en-US" sz="1600" b="1" smtClean="0">
                <a:solidFill>
                  <a:srgbClr val="FF0000"/>
                </a:solidFill>
              </a:rPr>
              <a:t>추가 필요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752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그룹 75"/>
          <p:cNvGrpSpPr/>
          <p:nvPr/>
        </p:nvGrpSpPr>
        <p:grpSpPr>
          <a:xfrm>
            <a:off x="1115616" y="1556792"/>
            <a:ext cx="7128792" cy="4752528"/>
            <a:chOff x="1115616" y="620688"/>
            <a:chExt cx="7128792" cy="4752528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1511660" y="3140968"/>
              <a:ext cx="1656184" cy="504056"/>
            </a:xfrm>
            <a:prstGeom prst="round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smtClean="0">
                  <a:solidFill>
                    <a:schemeClr val="tx1"/>
                  </a:solidFill>
                </a:rPr>
                <a:t>K-System</a:t>
              </a:r>
            </a:p>
            <a:p>
              <a:pPr algn="ctr"/>
              <a:r>
                <a:rPr lang="en-US" altLang="ko-KR" b="1" smtClean="0">
                  <a:solidFill>
                    <a:schemeClr val="tx1"/>
                  </a:solidFill>
                </a:rPr>
                <a:t>Server</a:t>
              </a:r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1511660" y="4437112"/>
              <a:ext cx="1656184" cy="504056"/>
            </a:xfrm>
            <a:prstGeom prst="round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smtClean="0">
                  <a:solidFill>
                    <a:schemeClr val="tx1"/>
                  </a:solidFill>
                </a:rPr>
                <a:t>DB - MSSQL</a:t>
              </a:r>
              <a:endParaRPr lang="ko-KR" altLang="en-US" b="1">
                <a:solidFill>
                  <a:schemeClr val="tx1"/>
                </a:solidFill>
              </a:endParaRPr>
            </a:p>
          </p:txBody>
        </p:sp>
        <p:cxnSp>
          <p:nvCxnSpPr>
            <p:cNvPr id="5" name="직선 화살표 연결선 4"/>
            <p:cNvCxnSpPr>
              <a:stCxn id="65" idx="2"/>
              <a:endCxn id="67" idx="0"/>
            </p:cNvCxnSpPr>
            <p:nvPr/>
          </p:nvCxnSpPr>
          <p:spPr>
            <a:xfrm>
              <a:off x="2339752" y="3645024"/>
              <a:ext cx="0" cy="792088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1403648" y="1556792"/>
              <a:ext cx="1872208" cy="7920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smtClean="0">
                  <a:solidFill>
                    <a:srgbClr val="002060"/>
                  </a:solidFill>
                </a:rPr>
                <a:t>Client</a:t>
              </a:r>
              <a:endParaRPr lang="ko-KR" altLang="en-US" sz="2000" b="1">
                <a:solidFill>
                  <a:srgbClr val="002060"/>
                </a:solidFill>
              </a:endParaRPr>
            </a:p>
          </p:txBody>
        </p:sp>
        <p:cxnSp>
          <p:nvCxnSpPr>
            <p:cNvPr id="68" name="직선 화살표 연결선 67"/>
            <p:cNvCxnSpPr>
              <a:stCxn id="10" idx="4"/>
              <a:endCxn id="65" idx="0"/>
            </p:cNvCxnSpPr>
            <p:nvPr/>
          </p:nvCxnSpPr>
          <p:spPr>
            <a:xfrm>
              <a:off x="2339752" y="2348880"/>
              <a:ext cx="0" cy="792088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모서리가 둥근 직사각형 68"/>
            <p:cNvSpPr/>
            <p:nvPr/>
          </p:nvSpPr>
          <p:spPr>
            <a:xfrm>
              <a:off x="5586189" y="3140968"/>
              <a:ext cx="2442195" cy="504056"/>
            </a:xfrm>
            <a:prstGeom prst="round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smtClean="0">
                  <a:solidFill>
                    <a:schemeClr val="tx1"/>
                  </a:solidFill>
                </a:rPr>
                <a:t>Web Application Server</a:t>
              </a:r>
              <a:endParaRPr lang="ko-KR" altLang="en-US" b="1">
                <a:solidFill>
                  <a:schemeClr val="tx1"/>
                </a:solidFill>
              </a:endParaRPr>
            </a:p>
          </p:txBody>
        </p:sp>
        <p:cxnSp>
          <p:nvCxnSpPr>
            <p:cNvPr id="70" name="직선 화살표 연결선 69"/>
            <p:cNvCxnSpPr>
              <a:stCxn id="69" idx="1"/>
              <a:endCxn id="65" idx="3"/>
            </p:cNvCxnSpPr>
            <p:nvPr/>
          </p:nvCxnSpPr>
          <p:spPr>
            <a:xfrm flipH="1">
              <a:off x="3167844" y="3392996"/>
              <a:ext cx="2418345" cy="0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/>
            <p:cNvGrpSpPr/>
            <p:nvPr/>
          </p:nvGrpSpPr>
          <p:grpSpPr>
            <a:xfrm>
              <a:off x="3707904" y="2853371"/>
              <a:ext cx="1368152" cy="431613"/>
              <a:chOff x="3707904" y="2853371"/>
              <a:chExt cx="1368152" cy="431613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4248488" y="2853371"/>
                <a:ext cx="37804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600" b="1" smtClean="0">
                    <a:solidFill>
                      <a:srgbClr val="FF0000"/>
                    </a:solidFill>
                  </a:rPr>
                  <a:t>API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707904" y="3115707"/>
                <a:ext cx="1368152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100" b="1" smtClean="0">
                    <a:solidFill>
                      <a:srgbClr val="FF0000"/>
                    </a:solidFill>
                  </a:rPr>
                  <a:t>Request / Response</a:t>
                </a:r>
              </a:p>
            </p:txBody>
          </p:sp>
        </p:grpSp>
        <p:sp>
          <p:nvSpPr>
            <p:cNvPr id="73" name="타원 72"/>
            <p:cNvSpPr/>
            <p:nvPr/>
          </p:nvSpPr>
          <p:spPr>
            <a:xfrm>
              <a:off x="5868144" y="1556792"/>
              <a:ext cx="1872208" cy="7920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smtClean="0">
                  <a:solidFill>
                    <a:srgbClr val="002060"/>
                  </a:solidFill>
                </a:rPr>
                <a:t>Client</a:t>
              </a:r>
              <a:endParaRPr lang="ko-KR" altLang="en-US" sz="2000" b="1">
                <a:solidFill>
                  <a:srgbClr val="002060"/>
                </a:solidFill>
              </a:endParaRPr>
            </a:p>
          </p:txBody>
        </p:sp>
        <p:cxnSp>
          <p:nvCxnSpPr>
            <p:cNvPr id="75" name="직선 화살표 연결선 74"/>
            <p:cNvCxnSpPr>
              <a:stCxn id="73" idx="4"/>
              <a:endCxn id="69" idx="0"/>
            </p:cNvCxnSpPr>
            <p:nvPr/>
          </p:nvCxnSpPr>
          <p:spPr>
            <a:xfrm>
              <a:off x="6804248" y="2348880"/>
              <a:ext cx="3039" cy="792088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모서리가 둥근 직사각형 80"/>
            <p:cNvSpPr/>
            <p:nvPr/>
          </p:nvSpPr>
          <p:spPr>
            <a:xfrm>
              <a:off x="1115616" y="620688"/>
              <a:ext cx="2448272" cy="4752528"/>
            </a:xfrm>
            <a:prstGeom prst="roundRect">
              <a:avLst/>
            </a:pr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400" b="1" smtClean="0">
                  <a:solidFill>
                    <a:schemeClr val="tx1"/>
                  </a:solidFill>
                </a:rPr>
                <a:t>K-System</a:t>
              </a: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5364088" y="620688"/>
              <a:ext cx="2880320" cy="3384376"/>
            </a:xfrm>
            <a:prstGeom prst="round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400" b="1" smtClean="0">
                  <a:solidFill>
                    <a:schemeClr val="tx1"/>
                  </a:solidFill>
                </a:rPr>
                <a:t>PDA + SCM</a:t>
              </a:r>
            </a:p>
          </p:txBody>
        </p:sp>
      </p:grpSp>
      <p:sp>
        <p:nvSpPr>
          <p:cNvPr id="84" name="모서리가 둥근 직사각형 83"/>
          <p:cNvSpPr/>
          <p:nvPr/>
        </p:nvSpPr>
        <p:spPr>
          <a:xfrm>
            <a:off x="107504" y="113657"/>
            <a:ext cx="6201565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K-System &lt;-&gt; PDA 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 </a:t>
            </a:r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9172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67544" y="332656"/>
            <a:ext cx="1080120" cy="432048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사방넷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67544" y="979567"/>
            <a:ext cx="1080120" cy="432048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K-System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467544" y="1700808"/>
            <a:ext cx="1080120" cy="432048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택배사</a:t>
            </a:r>
            <a:endParaRPr lang="en-US" altLang="ko-KR" sz="1400" b="1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35696" y="971293"/>
            <a:ext cx="14761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1. </a:t>
            </a:r>
            <a:r>
              <a:rPr lang="ko-KR" altLang="en-US" sz="1100" smtClean="0"/>
              <a:t>출하의뢰 화면에서 리스트 다운로드</a:t>
            </a:r>
            <a:endParaRPr lang="ko-KR" altLang="en-US" sz="1100"/>
          </a:p>
        </p:txBody>
      </p:sp>
      <p:sp>
        <p:nvSpPr>
          <p:cNvPr id="8" name="TextBox 7"/>
          <p:cNvSpPr txBox="1"/>
          <p:nvPr/>
        </p:nvSpPr>
        <p:spPr>
          <a:xfrm>
            <a:off x="1835696" y="1701969"/>
            <a:ext cx="2916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1. </a:t>
            </a:r>
            <a:r>
              <a:rPr lang="ko-KR" altLang="en-US" sz="1100" smtClean="0"/>
              <a:t>출하의뢰 데이터 엑셀 편집하여 업로드</a:t>
            </a:r>
            <a:endParaRPr lang="en-US" altLang="ko-KR" sz="1100" smtClean="0"/>
          </a:p>
          <a:p>
            <a:r>
              <a:rPr lang="en-US" altLang="ko-KR" sz="1100"/>
              <a:t> </a:t>
            </a:r>
            <a:r>
              <a:rPr lang="en-US" altLang="ko-KR" sz="1100" smtClean="0"/>
              <a:t>- </a:t>
            </a:r>
            <a:r>
              <a:rPr lang="ko-KR" altLang="en-US" sz="1100" smtClean="0"/>
              <a:t>전화면호</a:t>
            </a:r>
            <a:r>
              <a:rPr lang="en-US" altLang="ko-KR" sz="1100" smtClean="0"/>
              <a:t>+</a:t>
            </a:r>
            <a:r>
              <a:rPr lang="ko-KR" altLang="en-US" sz="1100" smtClean="0"/>
              <a:t>성명</a:t>
            </a:r>
            <a:r>
              <a:rPr lang="en-US" altLang="ko-KR" sz="1100" smtClean="0"/>
              <a:t>+</a:t>
            </a:r>
            <a:r>
              <a:rPr lang="ko-KR" altLang="en-US" sz="1100" smtClean="0"/>
              <a:t>주소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935293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1340768"/>
            <a:ext cx="2880320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87624" y="1484784"/>
            <a:ext cx="18002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(</a:t>
            </a:r>
            <a:r>
              <a:rPr lang="ko-KR" altLang="en-US" sz="1200" smtClean="0">
                <a:solidFill>
                  <a:schemeClr val="tx1"/>
                </a:solidFill>
              </a:rPr>
              <a:t>스캔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484784"/>
            <a:ext cx="79208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출하의뢰번호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624" y="2142406"/>
            <a:ext cx="18002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(</a:t>
            </a:r>
            <a:r>
              <a:rPr lang="ko-KR" altLang="en-US" sz="1200" smtClean="0">
                <a:solidFill>
                  <a:schemeClr val="tx1"/>
                </a:solidFill>
              </a:rPr>
              <a:t>스캔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6" y="2142406"/>
            <a:ext cx="79208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송장번호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624" y="2800028"/>
            <a:ext cx="18002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(</a:t>
            </a:r>
            <a:r>
              <a:rPr lang="ko-KR" altLang="en-US" sz="1200" smtClean="0">
                <a:solidFill>
                  <a:schemeClr val="tx1"/>
                </a:solidFill>
              </a:rPr>
              <a:t>스캔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2800028"/>
            <a:ext cx="79208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의류</a:t>
            </a:r>
            <a:r>
              <a:rPr lang="en-US" altLang="ko-KR" sz="1200" smtClean="0">
                <a:solidFill>
                  <a:schemeClr val="tx1"/>
                </a:solidFill>
              </a:rPr>
              <a:t>-1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87624" y="3458469"/>
            <a:ext cx="1800200" cy="5040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(</a:t>
            </a:r>
            <a:r>
              <a:rPr lang="ko-KR" altLang="en-US" sz="1200" smtClean="0">
                <a:solidFill>
                  <a:schemeClr val="tx1"/>
                </a:solidFill>
              </a:rPr>
              <a:t>스캔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5536" y="3458469"/>
            <a:ext cx="792088" cy="5040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의류</a:t>
            </a:r>
            <a:r>
              <a:rPr lang="en-US" altLang="ko-KR" sz="1200" smtClean="0">
                <a:solidFill>
                  <a:schemeClr val="tx1"/>
                </a:solidFill>
              </a:rPr>
              <a:t>-2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81522" y="4112621"/>
            <a:ext cx="1800200" cy="5040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(</a:t>
            </a:r>
            <a:r>
              <a:rPr lang="ko-KR" altLang="en-US" sz="1200" smtClean="0">
                <a:solidFill>
                  <a:schemeClr val="tx1"/>
                </a:solidFill>
              </a:rPr>
              <a:t>스캔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9434" y="4112621"/>
            <a:ext cx="792088" cy="5040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의류</a:t>
            </a:r>
            <a:r>
              <a:rPr lang="en-US" altLang="ko-KR" sz="1200" smtClean="0">
                <a:solidFill>
                  <a:schemeClr val="tx1"/>
                </a:solidFill>
              </a:rPr>
              <a:t>-...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81522" y="4742918"/>
            <a:ext cx="1800200" cy="5040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(</a:t>
            </a:r>
            <a:r>
              <a:rPr lang="ko-KR" altLang="en-US" sz="1200" smtClean="0">
                <a:solidFill>
                  <a:schemeClr val="tx1"/>
                </a:solidFill>
              </a:rPr>
              <a:t>스캔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89434" y="4742918"/>
            <a:ext cx="792088" cy="5040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의류</a:t>
            </a:r>
            <a:r>
              <a:rPr lang="en-US" altLang="ko-KR" sz="1200" smtClean="0">
                <a:solidFill>
                  <a:schemeClr val="tx1"/>
                </a:solidFill>
              </a:rPr>
              <a:t>-n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63588" y="5376256"/>
            <a:ext cx="1656184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Proc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788024" y="1340768"/>
            <a:ext cx="2880320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 rot="19619217">
            <a:off x="2495042" y="4578424"/>
            <a:ext cx="2316742" cy="507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click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932040" y="1484784"/>
            <a:ext cx="259228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(</a:t>
            </a:r>
            <a:r>
              <a:rPr lang="ko-KR" altLang="en-US" sz="1200" smtClean="0">
                <a:solidFill>
                  <a:schemeClr val="tx1"/>
                </a:solidFill>
              </a:rPr>
              <a:t>스캔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362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07504" y="113657"/>
            <a:ext cx="6201565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PDA 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및 개발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1052736"/>
            <a:ext cx="82809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ea typeface="굴림체" pitchFamily="49" charset="-127"/>
              </a:rPr>
              <a:t>1) </a:t>
            </a:r>
            <a:r>
              <a:rPr lang="ko-KR" altLang="en-US" sz="1400" b="1" smtClean="0">
                <a:ea typeface="굴림체" pitchFamily="49" charset="-127"/>
              </a:rPr>
              <a:t>화면 컨셉 디자인</a:t>
            </a:r>
            <a:endParaRPr lang="en-US" altLang="ko-KR" sz="1400" b="1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mtClean="0">
                <a:ea typeface="굴림체" pitchFamily="49" charset="-127"/>
              </a:rPr>
              <a:t>  1-1) </a:t>
            </a:r>
            <a:r>
              <a:rPr lang="ko-KR" altLang="en-US" sz="1400" smtClean="0">
                <a:ea typeface="굴림체" pitchFamily="49" charset="-127"/>
              </a:rPr>
              <a:t>현업 미팅 내용</a:t>
            </a:r>
            <a:endParaRPr lang="en-US" altLang="ko-KR" sz="1400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mtClean="0">
                <a:ea typeface="굴림체" pitchFamily="49" charset="-127"/>
              </a:rPr>
              <a:t>    - </a:t>
            </a:r>
            <a:r>
              <a:rPr lang="ko-KR" altLang="en-US" sz="1400" smtClean="0">
                <a:ea typeface="굴림체" pitchFamily="49" charset="-127"/>
              </a:rPr>
              <a:t>조광페인트</a:t>
            </a:r>
            <a:r>
              <a:rPr lang="en-US" altLang="ko-KR" sz="1400" smtClean="0">
                <a:ea typeface="굴림체" pitchFamily="49" charset="-127"/>
              </a:rPr>
              <a:t> PDA, </a:t>
            </a:r>
            <a:r>
              <a:rPr lang="ko-KR" altLang="en-US" sz="1400" smtClean="0">
                <a:ea typeface="굴림체" pitchFamily="49" charset="-127"/>
              </a:rPr>
              <a:t>제주개발공사 </a:t>
            </a:r>
            <a:r>
              <a:rPr lang="en-US" altLang="ko-KR" sz="1400" smtClean="0">
                <a:ea typeface="굴림체" pitchFamily="49" charset="-127"/>
              </a:rPr>
              <a:t>PDA </a:t>
            </a:r>
            <a:r>
              <a:rPr lang="ko-KR" altLang="en-US" sz="1400" smtClean="0">
                <a:ea typeface="굴림체" pitchFamily="49" charset="-127"/>
              </a:rPr>
              <a:t>디자인</a:t>
            </a:r>
            <a:r>
              <a:rPr lang="en-US" altLang="ko-KR" sz="1400" smtClean="0">
                <a:ea typeface="굴림체" pitchFamily="49" charset="-127"/>
              </a:rPr>
              <a:t> </a:t>
            </a:r>
            <a:r>
              <a:rPr lang="ko-KR" altLang="en-US" sz="1400" smtClean="0">
                <a:ea typeface="굴림체" pitchFamily="49" charset="-127"/>
              </a:rPr>
              <a:t>시안 두 가지를 합친 느낌</a:t>
            </a:r>
            <a:endParaRPr lang="en-US" altLang="ko-KR" sz="1400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mtClean="0">
                <a:ea typeface="굴림체" pitchFamily="49" charset="-127"/>
              </a:rPr>
              <a:t>    - UI, </a:t>
            </a:r>
            <a:r>
              <a:rPr lang="ko-KR" altLang="en-US" sz="1400" smtClean="0">
                <a:ea typeface="굴림체" pitchFamily="49" charset="-127"/>
              </a:rPr>
              <a:t>글자 등이 </a:t>
            </a:r>
            <a:r>
              <a:rPr lang="en-US" altLang="ko-KR" sz="1400" smtClean="0">
                <a:ea typeface="굴림체" pitchFamily="49" charset="-127"/>
              </a:rPr>
              <a:t>PDA</a:t>
            </a:r>
            <a:r>
              <a:rPr lang="ko-KR" altLang="en-US" sz="1400" smtClean="0">
                <a:ea typeface="굴림체" pitchFamily="49" charset="-127"/>
              </a:rPr>
              <a:t>에 익숙하지 않은 사람이 사용하더라도 인식</a:t>
            </a:r>
            <a:r>
              <a:rPr lang="en-US" altLang="ko-KR" sz="1400" smtClean="0">
                <a:ea typeface="굴림체" pitchFamily="49" charset="-127"/>
              </a:rPr>
              <a:t>, </a:t>
            </a:r>
            <a:r>
              <a:rPr lang="ko-KR" altLang="en-US" sz="1400" smtClean="0">
                <a:ea typeface="굴림체" pitchFamily="49" charset="-127"/>
              </a:rPr>
              <a:t>운용</a:t>
            </a:r>
            <a:r>
              <a:rPr lang="en-US" altLang="ko-KR" sz="1400" smtClean="0">
                <a:ea typeface="굴림체" pitchFamily="49" charset="-127"/>
              </a:rPr>
              <a:t>, </a:t>
            </a:r>
            <a:r>
              <a:rPr lang="ko-KR" altLang="en-US" sz="1400" smtClean="0">
                <a:ea typeface="굴림체" pitchFamily="49" charset="-127"/>
              </a:rPr>
              <a:t>이해가 용이</a:t>
            </a:r>
            <a:endParaRPr lang="en-US" altLang="ko-KR" sz="1400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smtClean="0">
                <a:ea typeface="굴림체" pitchFamily="49" charset="-127"/>
              </a:rPr>
              <a:t>2) </a:t>
            </a:r>
            <a:r>
              <a:rPr lang="ko-KR" altLang="en-US" sz="1400" b="1" smtClean="0">
                <a:ea typeface="굴림체" pitchFamily="49" charset="-127"/>
              </a:rPr>
              <a:t>설계</a:t>
            </a:r>
            <a:endParaRPr lang="en-US" altLang="ko-KR" sz="1400" b="1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ea typeface="굴림체" pitchFamily="49" charset="-127"/>
              </a:rPr>
              <a:t> </a:t>
            </a:r>
            <a:r>
              <a:rPr lang="en-US" altLang="ko-KR" sz="1400" smtClean="0">
                <a:ea typeface="굴림체" pitchFamily="49" charset="-127"/>
              </a:rPr>
              <a:t> 2-1) </a:t>
            </a:r>
            <a:r>
              <a:rPr lang="ko-KR" altLang="en-US" sz="1400" smtClean="0">
                <a:ea typeface="굴림체" pitchFamily="49" charset="-127"/>
              </a:rPr>
              <a:t>화면 설계</a:t>
            </a:r>
            <a:endParaRPr lang="en-US" altLang="ko-KR" sz="1400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ea typeface="굴림체" pitchFamily="49" charset="-127"/>
              </a:rPr>
              <a:t> </a:t>
            </a:r>
            <a:r>
              <a:rPr lang="en-US" altLang="ko-KR" sz="1400" smtClean="0">
                <a:ea typeface="굴림체" pitchFamily="49" charset="-127"/>
              </a:rPr>
              <a:t>   - </a:t>
            </a:r>
            <a:r>
              <a:rPr lang="ko-KR" altLang="en-US" sz="1400" smtClean="0">
                <a:ea typeface="굴림체" pitchFamily="49" charset="-127"/>
              </a:rPr>
              <a:t>개발 내역 정의</a:t>
            </a:r>
            <a:endParaRPr lang="en-US" altLang="ko-KR" sz="1400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mtClean="0">
                <a:ea typeface="굴림체" pitchFamily="49" charset="-127"/>
              </a:rPr>
              <a:t>    - </a:t>
            </a:r>
            <a:r>
              <a:rPr lang="ko-KR" altLang="en-US" sz="1400" smtClean="0">
                <a:ea typeface="굴림체" pitchFamily="49" charset="-127"/>
              </a:rPr>
              <a:t>화면에 </a:t>
            </a:r>
            <a:r>
              <a:rPr lang="ko-KR" altLang="en-US" sz="1400">
                <a:ea typeface="굴림체" pitchFamily="49" charset="-127"/>
              </a:rPr>
              <a:t>출력해야하는</a:t>
            </a:r>
            <a:r>
              <a:rPr lang="en-US" altLang="ko-KR" sz="1400">
                <a:ea typeface="굴림체" pitchFamily="49" charset="-127"/>
              </a:rPr>
              <a:t> </a:t>
            </a:r>
            <a:r>
              <a:rPr lang="ko-KR" altLang="en-US" sz="1400">
                <a:ea typeface="굴림체" pitchFamily="49" charset="-127"/>
              </a:rPr>
              <a:t>데이터</a:t>
            </a:r>
            <a:r>
              <a:rPr lang="en-US" altLang="ko-KR" sz="1400">
                <a:ea typeface="굴림체" pitchFamily="49" charset="-127"/>
              </a:rPr>
              <a:t> </a:t>
            </a:r>
            <a:r>
              <a:rPr lang="ko-KR" altLang="en-US" sz="1400" smtClean="0">
                <a:ea typeface="굴림체" pitchFamily="49" charset="-127"/>
              </a:rPr>
              <a:t>정의</a:t>
            </a:r>
            <a:endParaRPr lang="en-US" altLang="ko-KR" sz="1400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ea typeface="굴림체" pitchFamily="49" charset="-127"/>
              </a:rPr>
              <a:t> </a:t>
            </a:r>
            <a:r>
              <a:rPr lang="en-US" altLang="ko-KR" sz="1400" smtClean="0">
                <a:ea typeface="굴림체" pitchFamily="49" charset="-127"/>
              </a:rPr>
              <a:t>     &gt; K-System</a:t>
            </a:r>
            <a:r>
              <a:rPr lang="ko-KR" altLang="en-US" sz="1400">
                <a:ea typeface="굴림체" pitchFamily="49" charset="-127"/>
              </a:rPr>
              <a:t>의 어떤 화면을 참고하여 </a:t>
            </a:r>
            <a:r>
              <a:rPr lang="en-US" altLang="ko-KR" sz="1400">
                <a:ea typeface="굴림체" pitchFamily="49" charset="-127"/>
              </a:rPr>
              <a:t>PDA </a:t>
            </a:r>
            <a:r>
              <a:rPr lang="ko-KR" altLang="en-US" sz="1400">
                <a:ea typeface="굴림체" pitchFamily="49" charset="-127"/>
              </a:rPr>
              <a:t>화면을 설계해야하는지 확인 및 </a:t>
            </a:r>
            <a:r>
              <a:rPr lang="ko-KR" altLang="en-US" sz="1400" smtClean="0">
                <a:ea typeface="굴림체" pitchFamily="49" charset="-127"/>
              </a:rPr>
              <a:t>정의</a:t>
            </a:r>
            <a:endParaRPr lang="en-US" altLang="ko-KR" sz="1400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ea typeface="굴림체" pitchFamily="49" charset="-127"/>
              </a:rPr>
              <a:t> </a:t>
            </a:r>
            <a:r>
              <a:rPr lang="en-US" altLang="ko-KR" sz="1400" smtClean="0">
                <a:ea typeface="굴림체" pitchFamily="49" charset="-127"/>
              </a:rPr>
              <a:t> 2-2) </a:t>
            </a:r>
            <a:r>
              <a:rPr lang="ko-KR" altLang="en-US" sz="1400" smtClean="0">
                <a:ea typeface="굴림체" pitchFamily="49" charset="-127"/>
              </a:rPr>
              <a:t>데이터 처리 설계</a:t>
            </a:r>
            <a:endParaRPr lang="en-US" altLang="ko-KR" sz="1400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ea typeface="굴림체" pitchFamily="49" charset="-127"/>
              </a:rPr>
              <a:t>    </a:t>
            </a:r>
            <a:r>
              <a:rPr lang="en-US" altLang="ko-KR" sz="1400" smtClean="0">
                <a:ea typeface="굴림체" pitchFamily="49" charset="-127"/>
              </a:rPr>
              <a:t>- </a:t>
            </a:r>
            <a:r>
              <a:rPr lang="en-US" altLang="ko-KR" sz="1400">
                <a:ea typeface="굴림체" pitchFamily="49" charset="-127"/>
              </a:rPr>
              <a:t>PDA</a:t>
            </a:r>
            <a:r>
              <a:rPr lang="ko-KR" altLang="en-US" sz="1400">
                <a:ea typeface="굴림체" pitchFamily="49" charset="-127"/>
              </a:rPr>
              <a:t>의 각 화면에서 스캔할 데이터 및 </a:t>
            </a:r>
            <a:r>
              <a:rPr lang="ko-KR" altLang="en-US" sz="1400" smtClean="0">
                <a:ea typeface="굴림체" pitchFamily="49" charset="-127"/>
              </a:rPr>
              <a:t>형태 정의</a:t>
            </a:r>
            <a:endParaRPr lang="en-US" altLang="ko-KR" sz="1400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mtClean="0">
                <a:ea typeface="굴림체" pitchFamily="49" charset="-127"/>
              </a:rPr>
              <a:t>    - PDA</a:t>
            </a:r>
            <a:r>
              <a:rPr lang="ko-KR" altLang="en-US" sz="1400" smtClean="0">
                <a:ea typeface="굴림체" pitchFamily="49" charset="-127"/>
              </a:rPr>
              <a:t>에서 데이터 스캔 후 처리</a:t>
            </a:r>
            <a:r>
              <a:rPr lang="en-US" altLang="ko-KR" sz="1400" smtClean="0">
                <a:ea typeface="굴림체" pitchFamily="49" charset="-127"/>
              </a:rPr>
              <a:t>/</a:t>
            </a:r>
            <a:r>
              <a:rPr lang="ko-KR" altLang="en-US" sz="1400" smtClean="0">
                <a:ea typeface="굴림체" pitchFamily="49" charset="-127"/>
              </a:rPr>
              <a:t>진행 방식 정의</a:t>
            </a:r>
            <a:endParaRPr lang="en-US" altLang="ko-KR" sz="1400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mtClean="0">
                <a:ea typeface="굴림체" pitchFamily="49" charset="-127"/>
              </a:rPr>
              <a:t>    - K-System </a:t>
            </a:r>
            <a:r>
              <a:rPr lang="en-US" altLang="ko-KR" sz="1400">
                <a:ea typeface="굴림체" pitchFamily="49" charset="-127"/>
              </a:rPr>
              <a:t>API</a:t>
            </a:r>
            <a:r>
              <a:rPr lang="ko-KR" altLang="en-US" sz="1400">
                <a:ea typeface="굴림체" pitchFamily="49" charset="-127"/>
              </a:rPr>
              <a:t>로 </a:t>
            </a:r>
            <a:r>
              <a:rPr lang="ko-KR" altLang="en-US" sz="1400" smtClean="0">
                <a:ea typeface="굴림체" pitchFamily="49" charset="-127"/>
              </a:rPr>
              <a:t>요청할 데이터 및 방식</a:t>
            </a:r>
            <a:r>
              <a:rPr lang="en-US" altLang="ko-KR" sz="1400" smtClean="0">
                <a:ea typeface="굴림체" pitchFamily="49" charset="-127"/>
              </a:rPr>
              <a:t>(POST, JSON...)</a:t>
            </a:r>
            <a:r>
              <a:rPr lang="ko-KR" altLang="en-US" sz="1400" smtClean="0">
                <a:ea typeface="굴림체" pitchFamily="49" charset="-127"/>
              </a:rPr>
              <a:t> 확인</a:t>
            </a:r>
            <a:r>
              <a:rPr lang="en-US" altLang="ko-KR" sz="1400" smtClean="0">
                <a:ea typeface="굴림체" pitchFamily="49" charset="-127"/>
              </a:rPr>
              <a:t>, </a:t>
            </a:r>
            <a:r>
              <a:rPr lang="ko-KR" altLang="en-US" sz="1400" smtClean="0">
                <a:ea typeface="굴림체" pitchFamily="49" charset="-127"/>
              </a:rPr>
              <a:t>정리</a:t>
            </a:r>
            <a:endParaRPr lang="en-US" altLang="ko-KR" sz="1400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mtClean="0">
                <a:ea typeface="굴림체" pitchFamily="49" charset="-127"/>
              </a:rPr>
              <a:t>      &gt; DB</a:t>
            </a:r>
            <a:r>
              <a:rPr lang="ko-KR" altLang="en-US" sz="1400" smtClean="0">
                <a:ea typeface="굴림체" pitchFamily="49" charset="-127"/>
              </a:rPr>
              <a:t>의 데이터를 조회</a:t>
            </a:r>
            <a:r>
              <a:rPr lang="en-US" altLang="ko-KR" sz="1400" smtClean="0">
                <a:ea typeface="굴림체" pitchFamily="49" charset="-127"/>
              </a:rPr>
              <a:t>, </a:t>
            </a:r>
            <a:r>
              <a:rPr lang="ko-KR" altLang="en-US" sz="1400" smtClean="0">
                <a:ea typeface="굴림체" pitchFamily="49" charset="-127"/>
              </a:rPr>
              <a:t>저장</a:t>
            </a:r>
            <a:r>
              <a:rPr lang="en-US" altLang="ko-KR" sz="1400" smtClean="0">
                <a:ea typeface="굴림체" pitchFamily="49" charset="-127"/>
              </a:rPr>
              <a:t>, </a:t>
            </a:r>
            <a:r>
              <a:rPr lang="ko-KR" altLang="en-US" sz="1400" smtClean="0">
                <a:ea typeface="굴림체" pitchFamily="49" charset="-127"/>
              </a:rPr>
              <a:t>삭제하는 쿼리</a:t>
            </a:r>
            <a:r>
              <a:rPr lang="en-US" altLang="ko-KR" sz="1400" smtClean="0">
                <a:ea typeface="굴림체" pitchFamily="49" charset="-127"/>
              </a:rPr>
              <a:t>/</a:t>
            </a:r>
            <a:r>
              <a:rPr lang="ko-KR" altLang="en-US" sz="1400" smtClean="0">
                <a:ea typeface="굴림체" pitchFamily="49" charset="-127"/>
              </a:rPr>
              <a:t>프로시저는 </a:t>
            </a:r>
            <a:r>
              <a:rPr lang="en-US" altLang="ko-KR" sz="1400" smtClean="0">
                <a:ea typeface="굴림체" pitchFamily="49" charset="-127"/>
              </a:rPr>
              <a:t>K-System</a:t>
            </a:r>
            <a:r>
              <a:rPr lang="ko-KR" altLang="en-US" sz="1400" smtClean="0">
                <a:ea typeface="굴림체" pitchFamily="49" charset="-127"/>
              </a:rPr>
              <a:t>에 존재</a:t>
            </a:r>
            <a:endParaRPr lang="en-US" altLang="ko-KR" sz="140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smtClean="0">
              <a:ea typeface="굴림체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493222"/>
            <a:ext cx="8280920" cy="452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ea typeface="굴림체" pitchFamily="49" charset="-127"/>
              </a:rPr>
              <a:t> 1-1. </a:t>
            </a:r>
            <a:r>
              <a:rPr lang="ko-KR" altLang="en-US" b="1" smtClean="0">
                <a:ea typeface="굴림체" pitchFamily="49" charset="-127"/>
              </a:rPr>
              <a:t>설계 전 확인 및 정의가 필요한 내용</a:t>
            </a:r>
            <a:endParaRPr lang="en-US" altLang="ko-KR" b="1" smtClean="0"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296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491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887653" y="3397260"/>
            <a:ext cx="54101" cy="170200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83513" y="3284984"/>
            <a:ext cx="7504911" cy="14401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7000">
                <a:schemeClr val="tx2">
                  <a:lumMod val="95000"/>
                  <a:lumOff val="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7504" y="113657"/>
            <a:ext cx="6201565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PDA 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및 개발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493222"/>
            <a:ext cx="82809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ea typeface="굴림체" pitchFamily="49" charset="-127"/>
              </a:rPr>
              <a:t> 1-2. </a:t>
            </a:r>
            <a:r>
              <a:rPr lang="ko-KR" altLang="en-US" b="1" smtClean="0">
                <a:ea typeface="굴림체" pitchFamily="49" charset="-127"/>
              </a:rPr>
              <a:t>설계 및 개발 진행 프로세스 계획</a:t>
            </a:r>
            <a:endParaRPr lang="en-US" altLang="ko-KR" b="1" smtClean="0">
              <a:ea typeface="굴림체" pitchFamily="49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07504" y="2940417"/>
            <a:ext cx="792088" cy="83315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시작</a:t>
            </a:r>
            <a:endParaRPr lang="ko-KR" altLang="en-US" sz="140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080858" y="3573015"/>
            <a:ext cx="1651163" cy="864096"/>
          </a:xfrm>
          <a:prstGeom prst="roundRect">
            <a:avLst/>
          </a:prstGeom>
          <a:solidFill>
            <a:srgbClr val="153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1100" smtClean="0"/>
              <a:t>- </a:t>
            </a:r>
            <a:r>
              <a:rPr lang="ko-KR" altLang="en-US" sz="1100" smtClean="0"/>
              <a:t>개발 내역 정의</a:t>
            </a:r>
            <a:endParaRPr lang="en-US" altLang="ko-KR" sz="1100" smtClean="0"/>
          </a:p>
          <a:p>
            <a:r>
              <a:rPr lang="en-US" altLang="ko-KR" sz="1100" smtClean="0"/>
              <a:t>- </a:t>
            </a:r>
            <a:r>
              <a:rPr lang="ko-KR" altLang="en-US" sz="1100" smtClean="0"/>
              <a:t>화면에 출력해야하는 데이터 정의</a:t>
            </a:r>
            <a:endParaRPr lang="en-US" altLang="ko-KR" sz="1100" smtClean="0"/>
          </a:p>
          <a:p>
            <a:r>
              <a:rPr lang="en-US" altLang="ko-KR" sz="1100" smtClean="0"/>
              <a:t>- </a:t>
            </a:r>
            <a:r>
              <a:rPr lang="ko-KR" altLang="en-US" sz="1100" smtClean="0"/>
              <a:t>화면 스캐치</a:t>
            </a:r>
            <a:endParaRPr lang="ko-KR" altLang="en-US" sz="110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771800" y="2132855"/>
            <a:ext cx="2344035" cy="1029269"/>
          </a:xfrm>
          <a:prstGeom prst="roundRect">
            <a:avLst/>
          </a:prstGeom>
          <a:solidFill>
            <a:srgbClr val="1E46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1100" smtClean="0"/>
              <a:t>- PDA </a:t>
            </a:r>
            <a:r>
              <a:rPr lang="ko-KR" altLang="en-US" sz="1100" smtClean="0"/>
              <a:t>각 화면에서 스캔할 데이터 및 형태 정의</a:t>
            </a:r>
            <a:endParaRPr lang="en-US" altLang="ko-KR" sz="1100" smtClean="0"/>
          </a:p>
          <a:p>
            <a:r>
              <a:rPr lang="en-US" altLang="ko-KR" sz="1100" smtClean="0"/>
              <a:t>- PDA </a:t>
            </a:r>
            <a:r>
              <a:rPr lang="ko-KR" altLang="en-US" sz="1100" smtClean="0"/>
              <a:t>스캔 후 처리</a:t>
            </a:r>
            <a:r>
              <a:rPr lang="en-US" altLang="ko-KR" sz="1100" smtClean="0"/>
              <a:t>/</a:t>
            </a:r>
            <a:r>
              <a:rPr lang="ko-KR" altLang="en-US" sz="1100" smtClean="0"/>
              <a:t>진행 방식 정의</a:t>
            </a:r>
            <a:endParaRPr lang="en-US" altLang="ko-KR" sz="1100" smtClean="0"/>
          </a:p>
          <a:p>
            <a:r>
              <a:rPr lang="en-US" altLang="ko-KR" sz="1100" smtClean="0"/>
              <a:t>- K-System API</a:t>
            </a:r>
            <a:r>
              <a:rPr lang="ko-KR" altLang="en-US" sz="1100" smtClean="0"/>
              <a:t>로 요청할 데이터 및 방식 확인</a:t>
            </a:r>
            <a:r>
              <a:rPr lang="en-US" altLang="ko-KR" sz="1100" smtClean="0"/>
              <a:t>, </a:t>
            </a:r>
            <a:r>
              <a:rPr lang="ko-KR" altLang="en-US" sz="1100" smtClean="0"/>
              <a:t>정리</a:t>
            </a:r>
            <a:endParaRPr lang="ko-KR" altLang="en-US" sz="110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732021" y="4989296"/>
            <a:ext cx="2355444" cy="1031992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smtClean="0">
                <a:solidFill>
                  <a:schemeClr val="bg1"/>
                </a:solidFill>
              </a:rPr>
              <a:t>* </a:t>
            </a:r>
            <a:r>
              <a:rPr lang="ko-KR" altLang="en-US" sz="1200" b="1" smtClean="0">
                <a:solidFill>
                  <a:schemeClr val="bg1"/>
                </a:solidFill>
              </a:rPr>
              <a:t>차세대개발팀에 디자인 및 퍼블리쉬 요청</a:t>
            </a:r>
            <a:endParaRPr lang="en-US" altLang="ko-KR" sz="1200" b="1" smtClean="0">
              <a:solidFill>
                <a:schemeClr val="bg1"/>
              </a:solidFill>
            </a:endParaRPr>
          </a:p>
          <a:p>
            <a:r>
              <a:rPr lang="en-US" altLang="ko-KR" sz="1100" smtClean="0">
                <a:solidFill>
                  <a:schemeClr val="bg1"/>
                </a:solidFill>
              </a:rPr>
              <a:t>  - </a:t>
            </a:r>
            <a:r>
              <a:rPr lang="ko-KR" altLang="en-US" sz="1100" smtClean="0">
                <a:solidFill>
                  <a:schemeClr val="bg1"/>
                </a:solidFill>
              </a:rPr>
              <a:t>화면 스캐치</a:t>
            </a:r>
            <a:r>
              <a:rPr lang="en-US" altLang="ko-KR" sz="1100" smtClean="0">
                <a:solidFill>
                  <a:schemeClr val="bg1"/>
                </a:solidFill>
              </a:rPr>
              <a:t>, </a:t>
            </a:r>
            <a:r>
              <a:rPr lang="ko-KR" altLang="en-US" sz="1100" smtClean="0">
                <a:solidFill>
                  <a:schemeClr val="bg1"/>
                </a:solidFill>
              </a:rPr>
              <a:t>현업의 디자인 요구사항 함께 전달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244408" y="2940417"/>
            <a:ext cx="792088" cy="833150"/>
          </a:xfrm>
          <a:prstGeom prst="roundRect">
            <a:avLst/>
          </a:prstGeom>
          <a:solidFill>
            <a:srgbClr val="528AD1"/>
          </a:solidFill>
          <a:ln>
            <a:solidFill>
              <a:srgbClr val="528A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완료</a:t>
            </a:r>
            <a:endParaRPr lang="ko-KR" altLang="en-US" sz="140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076057" y="3551859"/>
            <a:ext cx="1614022" cy="634684"/>
          </a:xfrm>
          <a:prstGeom prst="roundRect">
            <a:avLst/>
          </a:prstGeom>
          <a:solidFill>
            <a:srgbClr val="316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1100" smtClean="0"/>
              <a:t>- PDA </a:t>
            </a:r>
            <a:r>
              <a:rPr lang="ko-KR" altLang="en-US" sz="1100" smtClean="0"/>
              <a:t>개발</a:t>
            </a:r>
            <a:endParaRPr lang="en-US" altLang="ko-KR" sz="1100" smtClean="0"/>
          </a:p>
          <a:p>
            <a:r>
              <a:rPr lang="en-US" altLang="ko-KR" sz="1100"/>
              <a:t> </a:t>
            </a:r>
            <a:r>
              <a:rPr lang="en-US" altLang="ko-KR" sz="1100" smtClean="0"/>
              <a:t> &gt; </a:t>
            </a:r>
            <a:r>
              <a:rPr lang="ko-KR" altLang="en-US" sz="1100" smtClean="0"/>
              <a:t>화면 스크립트 개발</a:t>
            </a:r>
            <a:endParaRPr lang="en-US" altLang="ko-KR" sz="1100" smtClean="0"/>
          </a:p>
          <a:p>
            <a:r>
              <a:rPr lang="en-US" altLang="ko-KR" sz="1100"/>
              <a:t> </a:t>
            </a:r>
            <a:r>
              <a:rPr lang="en-US" altLang="ko-KR" sz="1100" smtClean="0"/>
              <a:t> &gt; API </a:t>
            </a:r>
            <a:r>
              <a:rPr lang="ko-KR" altLang="en-US" sz="1100" smtClean="0"/>
              <a:t>개발</a:t>
            </a:r>
            <a:endParaRPr lang="ko-KR" altLang="en-US" sz="11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87465" y="4309402"/>
            <a:ext cx="1602614" cy="466592"/>
          </a:xfrm>
          <a:prstGeom prst="roundRect">
            <a:avLst/>
          </a:prstGeom>
          <a:solidFill>
            <a:srgbClr val="316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1100" smtClean="0"/>
              <a:t>- K-System API </a:t>
            </a:r>
            <a:r>
              <a:rPr lang="ko-KR" altLang="en-US" sz="1100" smtClean="0"/>
              <a:t>개발</a:t>
            </a:r>
            <a:endParaRPr lang="ko-KR" altLang="en-US" sz="110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94990" y="2718708"/>
            <a:ext cx="1405402" cy="443417"/>
          </a:xfrm>
          <a:prstGeom prst="roundRect">
            <a:avLst/>
          </a:prstGeom>
          <a:solidFill>
            <a:srgbClr val="49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1100" smtClean="0"/>
              <a:t>- PDA </a:t>
            </a:r>
            <a:r>
              <a:rPr lang="ko-KR" altLang="en-US" sz="1100" smtClean="0"/>
              <a:t>테스트</a:t>
            </a:r>
            <a:endParaRPr lang="ko-KR" altLang="en-US" sz="1100"/>
          </a:p>
        </p:txBody>
      </p:sp>
      <p:sp>
        <p:nvSpPr>
          <p:cNvPr id="16" name="아래쪽 화살표 15"/>
          <p:cNvSpPr/>
          <p:nvPr/>
        </p:nvSpPr>
        <p:spPr>
          <a:xfrm>
            <a:off x="1358923" y="1461604"/>
            <a:ext cx="464277" cy="671950"/>
          </a:xfrm>
          <a:prstGeom prst="downArrow">
            <a:avLst>
              <a:gd name="adj1" fmla="val 50000"/>
              <a:gd name="adj2" fmla="val 5205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3548" y="1077746"/>
            <a:ext cx="1588819" cy="37234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smtClean="0">
                <a:solidFill>
                  <a:srgbClr val="FF0000"/>
                </a:solidFill>
                <a:ea typeface="굴림체" pitchFamily="49" charset="-127"/>
              </a:rPr>
              <a:t>2022.05.26 </a:t>
            </a:r>
            <a:r>
              <a:rPr lang="ko-KR" altLang="en-US" sz="1400" b="1" smtClean="0">
                <a:solidFill>
                  <a:srgbClr val="FF0000"/>
                </a:solidFill>
                <a:ea typeface="굴림체" pitchFamily="49" charset="-127"/>
              </a:rPr>
              <a:t>시점</a:t>
            </a:r>
            <a:endParaRPr lang="en-US" altLang="ko-KR" sz="1400" b="1" smtClean="0">
              <a:solidFill>
                <a:srgbClr val="FF0000"/>
              </a:solidFill>
              <a:ea typeface="굴림체" pitchFamily="49" charset="-127"/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2539661" y="1461604"/>
            <a:ext cx="464277" cy="671950"/>
          </a:xfrm>
          <a:prstGeom prst="downArrow">
            <a:avLst>
              <a:gd name="adj1" fmla="val 50000"/>
              <a:gd name="adj2" fmla="val 5205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18" idx="2"/>
          </p:cNvCxnSpPr>
          <p:nvPr/>
        </p:nvCxnSpPr>
        <p:spPr>
          <a:xfrm>
            <a:off x="2771800" y="2133554"/>
            <a:ext cx="0" cy="1151429"/>
          </a:xfrm>
          <a:prstGeom prst="line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6" idx="2"/>
          </p:cNvCxnSpPr>
          <p:nvPr/>
        </p:nvCxnSpPr>
        <p:spPr>
          <a:xfrm flipH="1">
            <a:off x="1591061" y="2133554"/>
            <a:ext cx="1" cy="1151429"/>
          </a:xfrm>
          <a:prstGeom prst="line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051720" y="1067333"/>
            <a:ext cx="1588819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smtClean="0">
                <a:solidFill>
                  <a:srgbClr val="FF0000"/>
                </a:solidFill>
                <a:ea typeface="굴림체" pitchFamily="49" charset="-127"/>
              </a:rPr>
              <a:t>2022.05.31 </a:t>
            </a:r>
            <a:r>
              <a:rPr lang="ko-KR" altLang="en-US" sz="1400" b="1" smtClean="0">
                <a:solidFill>
                  <a:srgbClr val="FF0000"/>
                </a:solidFill>
                <a:ea typeface="굴림체" pitchFamily="49" charset="-127"/>
              </a:rPr>
              <a:t>시점</a:t>
            </a:r>
            <a:endParaRPr lang="en-US" altLang="ko-KR" sz="1400" b="1" smtClean="0">
              <a:solidFill>
                <a:srgbClr val="FF0000"/>
              </a:solidFill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309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07504" y="113657"/>
            <a:ext cx="6201565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PDA 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및 개발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1520" y="2177611"/>
            <a:ext cx="4320480" cy="390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smtClean="0">
                <a:ea typeface="굴림체" pitchFamily="49" charset="-127"/>
              </a:rPr>
              <a:t>  1) </a:t>
            </a:r>
            <a:r>
              <a:rPr lang="ko-KR" altLang="en-US" sz="1100" b="1" smtClean="0">
                <a:ea typeface="굴림체" pitchFamily="49" charset="-127"/>
              </a:rPr>
              <a:t>생산 입고 확인</a:t>
            </a:r>
            <a:endParaRPr lang="en-US" altLang="ko-KR" sz="1100" b="1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smtClean="0">
                <a:solidFill>
                  <a:srgbClr val="FF0000"/>
                </a:solidFill>
                <a:ea typeface="굴림체" pitchFamily="49" charset="-127"/>
              </a:rPr>
              <a:t>    </a:t>
            </a:r>
            <a:r>
              <a:rPr lang="en-US" altLang="ko-KR" sz="1100" b="1" smtClean="0">
                <a:ea typeface="굴림체" pitchFamily="49" charset="-127"/>
              </a:rPr>
              <a:t>- </a:t>
            </a:r>
            <a:r>
              <a:rPr lang="ko-KR" altLang="en-US" sz="1100" b="1" smtClean="0">
                <a:solidFill>
                  <a:srgbClr val="FF0000"/>
                </a:solidFill>
                <a:ea typeface="굴림체" pitchFamily="49" charset="-127"/>
              </a:rPr>
              <a:t>보류 </a:t>
            </a:r>
            <a:r>
              <a:rPr lang="en-US" altLang="ko-KR" sz="1100" b="1" smtClean="0">
                <a:solidFill>
                  <a:srgbClr val="FF0000"/>
                </a:solidFill>
                <a:ea typeface="굴림체" pitchFamily="49" charset="-127"/>
              </a:rPr>
              <a:t>– </a:t>
            </a:r>
            <a:r>
              <a:rPr lang="ko-KR" altLang="en-US" sz="1100" b="1" smtClean="0">
                <a:solidFill>
                  <a:srgbClr val="FF0000"/>
                </a:solidFill>
                <a:ea typeface="굴림체" pitchFamily="49" charset="-127"/>
              </a:rPr>
              <a:t>업무 추가 분석 필요</a:t>
            </a:r>
            <a:endParaRPr lang="en-US" altLang="ko-KR" sz="1100" b="1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>
                <a:ea typeface="굴림체" pitchFamily="49" charset="-127"/>
              </a:rPr>
              <a:t> </a:t>
            </a:r>
            <a:r>
              <a:rPr lang="en-US" altLang="ko-KR" sz="1100" b="1" smtClean="0">
                <a:ea typeface="굴림체" pitchFamily="49" charset="-127"/>
              </a:rPr>
              <a:t>   - </a:t>
            </a:r>
            <a:r>
              <a:rPr lang="ko-KR" altLang="en-US" sz="1100" b="1" smtClean="0">
                <a:ea typeface="굴림체" pitchFamily="49" charset="-127"/>
              </a:rPr>
              <a:t>생산실적은 </a:t>
            </a:r>
            <a:r>
              <a:rPr lang="en-US" altLang="ko-KR" sz="1100" b="1" smtClean="0">
                <a:ea typeface="굴림체" pitchFamily="49" charset="-127"/>
              </a:rPr>
              <a:t>PC</a:t>
            </a:r>
            <a:r>
              <a:rPr lang="ko-KR" altLang="en-US" sz="1100" b="1" smtClean="0">
                <a:ea typeface="굴림체" pitchFamily="49" charset="-127"/>
              </a:rPr>
              <a:t>로 등록하고 </a:t>
            </a:r>
            <a:r>
              <a:rPr lang="en-US" altLang="ko-KR" sz="1100" b="1" smtClean="0">
                <a:solidFill>
                  <a:srgbClr val="FF0000"/>
                </a:solidFill>
                <a:ea typeface="굴림체" pitchFamily="49" charset="-127"/>
              </a:rPr>
              <a:t>PDA</a:t>
            </a:r>
            <a:r>
              <a:rPr lang="ko-KR" altLang="en-US" sz="1100" b="1" smtClean="0">
                <a:solidFill>
                  <a:srgbClr val="FF0000"/>
                </a:solidFill>
                <a:ea typeface="굴림체" pitchFamily="49" charset="-127"/>
              </a:rPr>
              <a:t>로는 </a:t>
            </a:r>
            <a:r>
              <a:rPr lang="en-US" altLang="ko-KR" sz="1100" b="1" smtClean="0">
                <a:solidFill>
                  <a:srgbClr val="FF0000"/>
                </a:solidFill>
                <a:ea typeface="굴림체" pitchFamily="49" charset="-127"/>
              </a:rPr>
              <a:t>“</a:t>
            </a:r>
            <a:r>
              <a:rPr lang="ko-KR" altLang="en-US" sz="1100" b="1" smtClean="0">
                <a:solidFill>
                  <a:srgbClr val="FF0000"/>
                </a:solidFill>
                <a:ea typeface="굴림체" pitchFamily="49" charset="-127"/>
              </a:rPr>
              <a:t>생산입고 확인</a:t>
            </a:r>
            <a:r>
              <a:rPr lang="en-US" altLang="ko-KR" sz="1100" b="1" smtClean="0">
                <a:solidFill>
                  <a:srgbClr val="FF0000"/>
                </a:solidFill>
                <a:ea typeface="굴림체" pitchFamily="49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1100" b="1">
                <a:solidFill>
                  <a:srgbClr val="FF0000"/>
                </a:solidFill>
                <a:ea typeface="굴림체" pitchFamily="49" charset="-127"/>
              </a:rPr>
              <a:t> </a:t>
            </a:r>
            <a:r>
              <a:rPr lang="en-US" altLang="ko-KR" sz="1100" b="1" smtClean="0">
                <a:solidFill>
                  <a:srgbClr val="FF0000"/>
                </a:solidFill>
                <a:ea typeface="굴림체" pitchFamily="49" charset="-127"/>
              </a:rPr>
              <a:t>   </a:t>
            </a:r>
            <a:r>
              <a:rPr lang="en-US" altLang="ko-KR" sz="1100" b="1" smtClean="0">
                <a:ea typeface="굴림체" pitchFamily="49" charset="-127"/>
              </a:rPr>
              <a:t>- </a:t>
            </a:r>
            <a:r>
              <a:rPr lang="ko-KR" altLang="en-US" sz="1100" b="1" smtClean="0">
                <a:ea typeface="굴림체" pitchFamily="49" charset="-127"/>
              </a:rPr>
              <a:t>작업 실적 번호 스캔 </a:t>
            </a:r>
            <a:r>
              <a:rPr lang="en-US" altLang="ko-KR" sz="1100" b="1" smtClean="0">
                <a:ea typeface="굴림체" pitchFamily="49" charset="-127"/>
              </a:rPr>
              <a:t>and </a:t>
            </a:r>
            <a:r>
              <a:rPr lang="ko-KR" altLang="en-US" sz="1100" b="1" smtClean="0">
                <a:ea typeface="굴림체" pitchFamily="49" charset="-127"/>
              </a:rPr>
              <a:t>현물 바코드</a:t>
            </a:r>
            <a:endParaRPr lang="en-US" altLang="ko-KR" sz="1100" b="1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b="1" smtClean="0">
              <a:solidFill>
                <a:srgbClr val="FF0000"/>
              </a:solidFill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smtClean="0">
                <a:ea typeface="굴림체" pitchFamily="49" charset="-127"/>
              </a:rPr>
              <a:t>  2) </a:t>
            </a:r>
            <a:r>
              <a:rPr lang="ko-KR" altLang="en-US" sz="1100" b="1" smtClean="0">
                <a:ea typeface="굴림체" pitchFamily="49" charset="-127"/>
              </a:rPr>
              <a:t>적재 위치 변경 </a:t>
            </a:r>
            <a:r>
              <a:rPr lang="en-US" altLang="ko-KR" sz="1100" b="1" smtClean="0">
                <a:ea typeface="굴림체" pitchFamily="49" charset="-127"/>
              </a:rPr>
              <a:t>(</a:t>
            </a:r>
            <a:r>
              <a:rPr lang="ko-KR" altLang="en-US" sz="1100" b="1" smtClean="0">
                <a:ea typeface="굴림체" pitchFamily="49" charset="-127"/>
              </a:rPr>
              <a:t>랙 위치</a:t>
            </a:r>
            <a:r>
              <a:rPr lang="en-US" altLang="ko-KR" sz="1100" b="1" smtClean="0">
                <a:ea typeface="굴림체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b="1">
                <a:ea typeface="굴림체" pitchFamily="49" charset="-127"/>
              </a:rPr>
              <a:t> </a:t>
            </a:r>
            <a:r>
              <a:rPr lang="en-US" altLang="ko-KR" sz="1100" b="1" smtClean="0">
                <a:ea typeface="굴림체" pitchFamily="49" charset="-127"/>
              </a:rPr>
              <a:t>   - </a:t>
            </a:r>
            <a:r>
              <a:rPr lang="ko-KR" altLang="en-US" sz="1100" b="1" smtClean="0">
                <a:solidFill>
                  <a:srgbClr val="FF0000"/>
                </a:solidFill>
                <a:ea typeface="굴림체" pitchFamily="49" charset="-127"/>
              </a:rPr>
              <a:t>보류 </a:t>
            </a:r>
            <a:r>
              <a:rPr lang="en-US" altLang="ko-KR" sz="1100" b="1" smtClean="0">
                <a:solidFill>
                  <a:srgbClr val="FF0000"/>
                </a:solidFill>
                <a:ea typeface="굴림체" pitchFamily="49" charset="-127"/>
              </a:rPr>
              <a:t>– </a:t>
            </a:r>
            <a:r>
              <a:rPr lang="ko-KR" altLang="en-US" sz="1100" b="1" smtClean="0">
                <a:solidFill>
                  <a:srgbClr val="FF0000"/>
                </a:solidFill>
                <a:ea typeface="굴림체" pitchFamily="49" charset="-127"/>
              </a:rPr>
              <a:t>관리 필요성</a:t>
            </a:r>
            <a:r>
              <a:rPr lang="en-US" altLang="ko-KR" sz="1100" b="1" smtClean="0">
                <a:solidFill>
                  <a:srgbClr val="FF0000"/>
                </a:solidFill>
                <a:ea typeface="굴림체" pitchFamily="49" charset="-127"/>
              </a:rPr>
              <a:t>/</a:t>
            </a:r>
            <a:r>
              <a:rPr lang="ko-KR" altLang="en-US" sz="1100" b="1" smtClean="0">
                <a:solidFill>
                  <a:srgbClr val="FF0000"/>
                </a:solidFill>
                <a:ea typeface="굴림체" pitchFamily="49" charset="-127"/>
              </a:rPr>
              <a:t>효율성 적음</a:t>
            </a:r>
            <a:endParaRPr lang="en-US" altLang="ko-KR" sz="1100" b="1" smtClean="0">
              <a:solidFill>
                <a:srgbClr val="FF0000"/>
              </a:solidFill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smtClean="0">
                <a:solidFill>
                  <a:srgbClr val="FF0000"/>
                </a:solidFill>
                <a:ea typeface="굴림체" pitchFamily="49" charset="-127"/>
              </a:rPr>
              <a:t>    </a:t>
            </a:r>
            <a:r>
              <a:rPr lang="en-US" altLang="ko-KR" sz="1100" b="1" smtClean="0">
                <a:ea typeface="굴림체" pitchFamily="49" charset="-127"/>
              </a:rPr>
              <a:t>- </a:t>
            </a:r>
            <a:r>
              <a:rPr lang="ko-KR" altLang="en-US" sz="1100" b="1" smtClean="0">
                <a:ea typeface="굴림체" pitchFamily="49" charset="-127"/>
              </a:rPr>
              <a:t>현물 바코드 </a:t>
            </a:r>
            <a:r>
              <a:rPr lang="en-US" altLang="ko-KR" sz="1100" b="1" smtClean="0">
                <a:ea typeface="굴림체" pitchFamily="49" charset="-127"/>
              </a:rPr>
              <a:t>and </a:t>
            </a:r>
            <a:r>
              <a:rPr lang="ko-KR" altLang="en-US" sz="1100" b="1" smtClean="0">
                <a:ea typeface="굴림체" pitchFamily="49" charset="-127"/>
              </a:rPr>
              <a:t>적재위치</a:t>
            </a:r>
            <a:endParaRPr lang="en-US" altLang="ko-KR" sz="1100" b="1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b="1" smtClean="0">
              <a:solidFill>
                <a:srgbClr val="FF0000"/>
              </a:solidFill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smtClean="0">
                <a:ea typeface="굴림체" pitchFamily="49" charset="-127"/>
              </a:rPr>
              <a:t>  3) </a:t>
            </a:r>
            <a:r>
              <a:rPr lang="ko-KR" altLang="en-US" sz="1100" b="1" smtClean="0">
                <a:solidFill>
                  <a:srgbClr val="00B0F0"/>
                </a:solidFill>
                <a:ea typeface="굴림체" pitchFamily="49" charset="-127"/>
              </a:rPr>
              <a:t>창고간 이동</a:t>
            </a:r>
            <a:r>
              <a:rPr lang="ko-KR" altLang="en-US" sz="1100" b="1" smtClean="0">
                <a:solidFill>
                  <a:srgbClr val="002060"/>
                </a:solidFill>
                <a:ea typeface="굴림체" pitchFamily="49" charset="-127"/>
              </a:rPr>
              <a:t>  </a:t>
            </a:r>
            <a:r>
              <a:rPr lang="ko-KR" altLang="en-US" sz="1100" b="1" smtClean="0">
                <a:solidFill>
                  <a:srgbClr val="FF0000"/>
                </a:solidFill>
                <a:ea typeface="굴림체" pitchFamily="49" charset="-127"/>
              </a:rPr>
              <a:t>ㅇㅇㅇㅇㅇㅇ</a:t>
            </a:r>
            <a:endParaRPr lang="en-US" altLang="ko-KR" sz="1100" b="1" smtClean="0">
              <a:solidFill>
                <a:srgbClr val="FF0000"/>
              </a:solidFill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>
                <a:ea typeface="굴림체" pitchFamily="49" charset="-127"/>
              </a:rPr>
              <a:t> </a:t>
            </a:r>
            <a:r>
              <a:rPr lang="en-US" altLang="ko-KR" sz="1100" b="1" smtClean="0">
                <a:ea typeface="굴림체" pitchFamily="49" charset="-127"/>
              </a:rPr>
              <a:t>   - </a:t>
            </a:r>
            <a:r>
              <a:rPr lang="ko-KR" altLang="en-US" sz="1100" b="1" smtClean="0">
                <a:ea typeface="굴림체" pitchFamily="49" charset="-127"/>
              </a:rPr>
              <a:t>창고간 이동만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적재 위치 변경은 없이</a:t>
            </a:r>
            <a:endParaRPr lang="en-US" altLang="ko-KR" sz="1100" b="1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>
                <a:ea typeface="굴림체" pitchFamily="49" charset="-127"/>
              </a:rPr>
              <a:t> </a:t>
            </a:r>
            <a:r>
              <a:rPr lang="en-US" altLang="ko-KR" sz="1100" b="1" smtClean="0">
                <a:ea typeface="굴림체" pitchFamily="49" charset="-127"/>
              </a:rPr>
              <a:t>   - </a:t>
            </a:r>
            <a:r>
              <a:rPr lang="ko-KR" altLang="en-US" sz="1100" b="1" smtClean="0">
                <a:ea typeface="굴림체" pitchFamily="49" charset="-127"/>
              </a:rPr>
              <a:t>이동 요청 번호 스캔 </a:t>
            </a:r>
            <a:r>
              <a:rPr lang="en-US" altLang="ko-KR" sz="1100" b="1">
                <a:ea typeface="굴림체" pitchFamily="49" charset="-127"/>
              </a:rPr>
              <a:t>and </a:t>
            </a:r>
            <a:r>
              <a:rPr lang="ko-KR" altLang="en-US" sz="1100" b="1">
                <a:ea typeface="굴림체" pitchFamily="49" charset="-127"/>
              </a:rPr>
              <a:t>현물 </a:t>
            </a:r>
            <a:r>
              <a:rPr lang="ko-KR" altLang="en-US" sz="1100" b="1" smtClean="0">
                <a:ea typeface="굴림체" pitchFamily="49" charset="-127"/>
              </a:rPr>
              <a:t>바코드</a:t>
            </a:r>
            <a:endParaRPr lang="en-US" altLang="ko-KR" sz="1100" b="1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b="1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>
                <a:ea typeface="굴림체" pitchFamily="49" charset="-127"/>
              </a:rPr>
              <a:t> </a:t>
            </a:r>
            <a:r>
              <a:rPr lang="en-US" altLang="ko-KR" sz="1100" b="1" smtClean="0">
                <a:ea typeface="굴림체" pitchFamily="49" charset="-127"/>
              </a:rPr>
              <a:t> 4) </a:t>
            </a:r>
            <a:r>
              <a:rPr lang="ko-KR" altLang="en-US" sz="1100" b="1" smtClean="0">
                <a:solidFill>
                  <a:srgbClr val="00B0F0"/>
                </a:solidFill>
                <a:ea typeface="굴림체" pitchFamily="49" charset="-127"/>
              </a:rPr>
              <a:t>제품 기타 </a:t>
            </a:r>
            <a:r>
              <a:rPr lang="ko-KR" altLang="en-US" sz="1100" b="1">
                <a:solidFill>
                  <a:srgbClr val="00B0F0"/>
                </a:solidFill>
                <a:ea typeface="굴림체" pitchFamily="49" charset="-127"/>
              </a:rPr>
              <a:t>출고</a:t>
            </a:r>
            <a:r>
              <a:rPr lang="ko-KR" altLang="en-US" sz="1100" b="1">
                <a:solidFill>
                  <a:srgbClr val="002060"/>
                </a:solidFill>
                <a:ea typeface="굴림체" pitchFamily="49" charset="-127"/>
              </a:rPr>
              <a:t> </a:t>
            </a:r>
            <a:r>
              <a:rPr lang="ko-KR" altLang="en-US" sz="1100" b="1">
                <a:solidFill>
                  <a:srgbClr val="FF0000"/>
                </a:solidFill>
                <a:ea typeface="굴림체" pitchFamily="49" charset="-127"/>
              </a:rPr>
              <a:t>ㅇㅇㅇㅇㅇㅇ</a:t>
            </a:r>
            <a:endParaRPr lang="en-US" altLang="ko-KR" sz="1100" b="1" smtClean="0">
              <a:solidFill>
                <a:srgbClr val="FF0000"/>
              </a:solidFill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>
                <a:ea typeface="굴림체" pitchFamily="49" charset="-127"/>
              </a:rPr>
              <a:t> </a:t>
            </a:r>
            <a:r>
              <a:rPr lang="en-US" altLang="ko-KR" sz="1100" b="1" smtClean="0">
                <a:ea typeface="굴림체" pitchFamily="49" charset="-127"/>
              </a:rPr>
              <a:t>   - </a:t>
            </a:r>
            <a:r>
              <a:rPr lang="ko-KR" altLang="en-US" sz="1100" b="1" smtClean="0">
                <a:ea typeface="굴림체" pitchFamily="49" charset="-127"/>
              </a:rPr>
              <a:t>기타 출고 요청 번호 스캔 </a:t>
            </a:r>
            <a:r>
              <a:rPr lang="en-US" altLang="ko-KR" sz="1100" b="1">
                <a:ea typeface="굴림체" pitchFamily="49" charset="-127"/>
              </a:rPr>
              <a:t>and </a:t>
            </a:r>
            <a:r>
              <a:rPr lang="ko-KR" altLang="en-US" sz="1100" b="1">
                <a:ea typeface="굴림체" pitchFamily="49" charset="-127"/>
              </a:rPr>
              <a:t>현물 </a:t>
            </a:r>
            <a:r>
              <a:rPr lang="ko-KR" altLang="en-US" sz="1100" b="1" smtClean="0">
                <a:ea typeface="굴림체" pitchFamily="49" charset="-127"/>
              </a:rPr>
              <a:t>바코드</a:t>
            </a:r>
            <a:endParaRPr lang="en-US" altLang="ko-KR" sz="1100" b="1" smtClean="0"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1520" y="493222"/>
            <a:ext cx="8280920" cy="886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smtClean="0">
                <a:solidFill>
                  <a:srgbClr val="FF0000"/>
                </a:solidFill>
                <a:ea typeface="굴림체" pitchFamily="49" charset="-127"/>
              </a:rPr>
              <a:t>*** </a:t>
            </a:r>
            <a:r>
              <a:rPr lang="ko-KR" altLang="en-US" sz="1200" b="1" smtClean="0">
                <a:solidFill>
                  <a:srgbClr val="FF0000"/>
                </a:solidFill>
                <a:ea typeface="굴림체" pitchFamily="49" charset="-127"/>
              </a:rPr>
              <a:t>의류 </a:t>
            </a:r>
            <a:r>
              <a:rPr lang="en-US" altLang="ko-KR" sz="1200" b="1" smtClean="0">
                <a:solidFill>
                  <a:srgbClr val="FF0000"/>
                </a:solidFill>
                <a:ea typeface="굴림체" pitchFamily="49" charset="-127"/>
              </a:rPr>
              <a:t>(</a:t>
            </a:r>
            <a:r>
              <a:rPr lang="ko-KR" altLang="en-US" sz="1200" b="1" smtClean="0">
                <a:solidFill>
                  <a:srgbClr val="FF0000"/>
                </a:solidFill>
                <a:ea typeface="굴림체" pitchFamily="49" charset="-127"/>
              </a:rPr>
              <a:t>사업부</a:t>
            </a:r>
            <a:r>
              <a:rPr lang="en-US" altLang="ko-KR" sz="1200" b="1" smtClean="0">
                <a:solidFill>
                  <a:srgbClr val="FF0000"/>
                </a:solidFill>
                <a:ea typeface="굴림체" pitchFamily="49" charset="-127"/>
              </a:rPr>
              <a:t>)</a:t>
            </a:r>
            <a:r>
              <a:rPr lang="ko-KR" altLang="en-US" sz="1200" b="1" smtClean="0">
                <a:solidFill>
                  <a:srgbClr val="FF0000"/>
                </a:solidFill>
                <a:ea typeface="굴림체" pitchFamily="49" charset="-127"/>
              </a:rPr>
              <a:t> </a:t>
            </a:r>
            <a:r>
              <a:rPr lang="en-US" altLang="ko-KR" sz="1200" b="1" smtClean="0">
                <a:solidFill>
                  <a:srgbClr val="FF0000"/>
                </a:solidFill>
                <a:ea typeface="굴림체" pitchFamily="49" charset="-127"/>
              </a:rPr>
              <a:t>(</a:t>
            </a:r>
            <a:r>
              <a:rPr lang="ko-KR" altLang="en-US" sz="1200" b="1" smtClean="0">
                <a:solidFill>
                  <a:srgbClr val="FF0000"/>
                </a:solidFill>
                <a:ea typeface="굴림체" pitchFamily="49" charset="-127"/>
              </a:rPr>
              <a:t>팀 </a:t>
            </a:r>
            <a:r>
              <a:rPr lang="en-US" altLang="ko-KR" sz="1200" b="1" smtClean="0">
                <a:solidFill>
                  <a:srgbClr val="FF0000"/>
                </a:solidFill>
                <a:ea typeface="굴림체" pitchFamily="49" charset="-127"/>
              </a:rPr>
              <a:t>: </a:t>
            </a:r>
            <a:r>
              <a:rPr lang="ko-KR" altLang="en-US" sz="1200" b="1" smtClean="0">
                <a:solidFill>
                  <a:srgbClr val="FF0000"/>
                </a:solidFill>
                <a:ea typeface="굴림체" pitchFamily="49" charset="-127"/>
              </a:rPr>
              <a:t>아바몰리</a:t>
            </a:r>
            <a:r>
              <a:rPr lang="en-US" altLang="ko-KR" sz="1200" b="1" smtClean="0">
                <a:solidFill>
                  <a:srgbClr val="FF0000"/>
                </a:solidFill>
                <a:ea typeface="굴림체" pitchFamily="49" charset="-127"/>
              </a:rPr>
              <a:t>, </a:t>
            </a:r>
            <a:r>
              <a:rPr lang="ko-KR" altLang="en-US" sz="1200" b="1" smtClean="0">
                <a:solidFill>
                  <a:srgbClr val="FF0000"/>
                </a:solidFill>
                <a:ea typeface="굴림체" pitchFamily="49" charset="-127"/>
              </a:rPr>
              <a:t>프로모션</a:t>
            </a:r>
            <a:r>
              <a:rPr lang="en-US" altLang="ko-KR" sz="1200" b="1" smtClean="0">
                <a:solidFill>
                  <a:srgbClr val="FF0000"/>
                </a:solidFill>
                <a:ea typeface="굴림체" pitchFamily="49" charset="-127"/>
              </a:rPr>
              <a:t>)</a:t>
            </a:r>
            <a:r>
              <a:rPr lang="ko-KR" altLang="en-US" sz="1200" b="1" smtClean="0">
                <a:solidFill>
                  <a:srgbClr val="FF0000"/>
                </a:solidFill>
                <a:ea typeface="굴림체" pitchFamily="49" charset="-127"/>
              </a:rPr>
              <a:t> </a:t>
            </a:r>
            <a:r>
              <a:rPr lang="en-US" altLang="ko-KR" sz="1200" b="1" smtClean="0">
                <a:solidFill>
                  <a:srgbClr val="FF0000"/>
                </a:solidFill>
                <a:ea typeface="굴림체" pitchFamily="49" charset="-127"/>
              </a:rPr>
              <a:t>***</a:t>
            </a:r>
          </a:p>
          <a:p>
            <a:pPr>
              <a:lnSpc>
                <a:spcPct val="150000"/>
              </a:lnSpc>
            </a:pPr>
            <a:r>
              <a:rPr lang="ko-KR" altLang="en-US" sz="1200" b="1" smtClean="0">
                <a:solidFill>
                  <a:srgbClr val="0070C0"/>
                </a:solidFill>
                <a:ea typeface="굴림체" pitchFamily="49" charset="-127"/>
              </a:rPr>
              <a:t>아바몰리 </a:t>
            </a:r>
            <a:r>
              <a:rPr lang="en-US" altLang="ko-KR" sz="1200" b="1" smtClean="0">
                <a:solidFill>
                  <a:srgbClr val="0070C0"/>
                </a:solidFill>
                <a:ea typeface="굴림체" pitchFamily="49" charset="-127"/>
              </a:rPr>
              <a:t>: </a:t>
            </a:r>
            <a:r>
              <a:rPr lang="ko-KR" altLang="en-US" sz="1200" b="1" smtClean="0">
                <a:solidFill>
                  <a:srgbClr val="0070C0"/>
                </a:solidFill>
                <a:ea typeface="굴림체" pitchFamily="49" charset="-127"/>
              </a:rPr>
              <a:t>수주</a:t>
            </a:r>
            <a:r>
              <a:rPr lang="en-US" altLang="ko-KR" sz="1200" b="1" smtClean="0">
                <a:solidFill>
                  <a:srgbClr val="0070C0"/>
                </a:solidFill>
                <a:ea typeface="굴림체" pitchFamily="49" charset="-127"/>
              </a:rPr>
              <a:t>(</a:t>
            </a:r>
            <a:r>
              <a:rPr lang="ko-KR" altLang="en-US" sz="1200" b="1" smtClean="0">
                <a:solidFill>
                  <a:srgbClr val="0070C0"/>
                </a:solidFill>
                <a:ea typeface="굴림체" pitchFamily="49" charset="-127"/>
              </a:rPr>
              <a:t>사방넷</a:t>
            </a:r>
            <a:r>
              <a:rPr lang="en-US" altLang="ko-KR" sz="1200" b="1" smtClean="0">
                <a:solidFill>
                  <a:srgbClr val="0070C0"/>
                </a:solidFill>
                <a:ea typeface="굴림체" pitchFamily="49" charset="-127"/>
              </a:rPr>
              <a:t>), (</a:t>
            </a:r>
            <a:r>
              <a:rPr lang="ko-KR" altLang="en-US" sz="1200" b="1" smtClean="0">
                <a:solidFill>
                  <a:srgbClr val="0070C0"/>
                </a:solidFill>
                <a:ea typeface="굴림체" pitchFamily="49" charset="-127"/>
              </a:rPr>
              <a:t>생산된</a:t>
            </a:r>
            <a:r>
              <a:rPr lang="en-US" altLang="ko-KR" sz="1200" b="1" smtClean="0">
                <a:solidFill>
                  <a:srgbClr val="0070C0"/>
                </a:solidFill>
                <a:ea typeface="굴림체" pitchFamily="49" charset="-127"/>
              </a:rPr>
              <a:t>) </a:t>
            </a:r>
            <a:r>
              <a:rPr lang="ko-KR" altLang="en-US" sz="1200" b="1" smtClean="0">
                <a:solidFill>
                  <a:srgbClr val="0070C0"/>
                </a:solidFill>
                <a:ea typeface="굴림체" pitchFamily="49" charset="-127"/>
              </a:rPr>
              <a:t>제품을 판매</a:t>
            </a:r>
            <a:endParaRPr lang="en-US" altLang="ko-KR" sz="1200" b="1" smtClean="0">
              <a:solidFill>
                <a:srgbClr val="0070C0"/>
              </a:solidFill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mtClean="0">
                <a:solidFill>
                  <a:srgbClr val="0070C0"/>
                </a:solidFill>
                <a:ea typeface="굴림체" pitchFamily="49" charset="-127"/>
              </a:rPr>
              <a:t>프로모션 </a:t>
            </a:r>
            <a:r>
              <a:rPr lang="en-US" altLang="ko-KR" sz="1200" b="1" smtClean="0">
                <a:solidFill>
                  <a:srgbClr val="0070C0"/>
                </a:solidFill>
                <a:ea typeface="굴림체" pitchFamily="49" charset="-127"/>
              </a:rPr>
              <a:t>: </a:t>
            </a:r>
            <a:r>
              <a:rPr lang="ko-KR" altLang="en-US" sz="1200" b="1" smtClean="0">
                <a:solidFill>
                  <a:srgbClr val="0070C0"/>
                </a:solidFill>
                <a:ea typeface="굴림체" pitchFamily="49" charset="-127"/>
              </a:rPr>
              <a:t>수주</a:t>
            </a:r>
            <a:r>
              <a:rPr lang="en-US" altLang="ko-KR" sz="1200" b="1" smtClean="0">
                <a:solidFill>
                  <a:srgbClr val="0070C0"/>
                </a:solidFill>
                <a:ea typeface="굴림체" pitchFamily="49" charset="-127"/>
              </a:rPr>
              <a:t>(</a:t>
            </a:r>
            <a:r>
              <a:rPr lang="ko-KR" altLang="en-US" sz="1200" b="1" smtClean="0">
                <a:solidFill>
                  <a:srgbClr val="0070C0"/>
                </a:solidFill>
                <a:ea typeface="굴림체" pitchFamily="49" charset="-127"/>
              </a:rPr>
              <a:t>사방넷</a:t>
            </a:r>
            <a:r>
              <a:rPr lang="en-US" altLang="ko-KR" sz="1200" b="1" smtClean="0">
                <a:solidFill>
                  <a:srgbClr val="0070C0"/>
                </a:solidFill>
                <a:ea typeface="굴림체" pitchFamily="49" charset="-127"/>
              </a:rPr>
              <a:t>), </a:t>
            </a:r>
            <a:r>
              <a:rPr lang="ko-KR" altLang="en-US" sz="1200" b="1" smtClean="0">
                <a:solidFill>
                  <a:srgbClr val="0070C0"/>
                </a:solidFill>
                <a:ea typeface="굴림체" pitchFamily="49" charset="-127"/>
              </a:rPr>
              <a:t>기획</a:t>
            </a:r>
            <a:r>
              <a:rPr lang="en-US" altLang="ko-KR" sz="1200" b="1" smtClean="0">
                <a:solidFill>
                  <a:srgbClr val="0070C0"/>
                </a:solidFill>
                <a:ea typeface="굴림체" pitchFamily="49" charset="-127"/>
              </a:rPr>
              <a:t>(</a:t>
            </a:r>
            <a:r>
              <a:rPr lang="ko-KR" altLang="en-US" sz="1200" b="1" smtClean="0">
                <a:solidFill>
                  <a:srgbClr val="0070C0"/>
                </a:solidFill>
                <a:ea typeface="굴림체" pitchFamily="49" charset="-127"/>
              </a:rPr>
              <a:t>설계</a:t>
            </a:r>
            <a:r>
              <a:rPr lang="en-US" altLang="ko-KR" sz="1200" b="1" smtClean="0">
                <a:solidFill>
                  <a:srgbClr val="0070C0"/>
                </a:solidFill>
                <a:ea typeface="굴림체" pitchFamily="49" charset="-127"/>
              </a:rPr>
              <a:t>), </a:t>
            </a:r>
            <a:r>
              <a:rPr lang="ko-KR" altLang="en-US" sz="1200" b="1" smtClean="0">
                <a:solidFill>
                  <a:srgbClr val="0070C0"/>
                </a:solidFill>
                <a:ea typeface="굴림체" pitchFamily="49" charset="-127"/>
              </a:rPr>
              <a:t>생산</a:t>
            </a:r>
            <a:r>
              <a:rPr lang="en-US" altLang="ko-KR" sz="1200" b="1" smtClean="0">
                <a:solidFill>
                  <a:srgbClr val="0070C0"/>
                </a:solidFill>
                <a:ea typeface="굴림체" pitchFamily="49" charset="-127"/>
              </a:rPr>
              <a:t>(</a:t>
            </a:r>
            <a:r>
              <a:rPr lang="ko-KR" altLang="en-US" sz="1200" b="1" smtClean="0">
                <a:solidFill>
                  <a:srgbClr val="0070C0"/>
                </a:solidFill>
                <a:ea typeface="굴림체" pitchFamily="49" charset="-127"/>
              </a:rPr>
              <a:t>원단</a:t>
            </a:r>
            <a:r>
              <a:rPr lang="en-US" altLang="ko-KR" sz="1200" b="1" smtClean="0">
                <a:solidFill>
                  <a:srgbClr val="0070C0"/>
                </a:solidFill>
                <a:ea typeface="굴림체" pitchFamily="49" charset="-127"/>
              </a:rPr>
              <a:t>:</a:t>
            </a:r>
            <a:r>
              <a:rPr lang="ko-KR" altLang="en-US" sz="1200" b="1" smtClean="0">
                <a:solidFill>
                  <a:srgbClr val="0070C0"/>
                </a:solidFill>
                <a:ea typeface="굴림체" pitchFamily="49" charset="-127"/>
              </a:rPr>
              <a:t>베트남</a:t>
            </a:r>
            <a:r>
              <a:rPr lang="en-US" altLang="ko-KR" sz="1200" b="1" smtClean="0">
                <a:solidFill>
                  <a:srgbClr val="0070C0"/>
                </a:solidFill>
                <a:ea typeface="굴림체" pitchFamily="49" charset="-127"/>
              </a:rPr>
              <a:t>, </a:t>
            </a:r>
            <a:r>
              <a:rPr lang="ko-KR" altLang="en-US" sz="1200" b="1" smtClean="0">
                <a:solidFill>
                  <a:srgbClr val="0070C0"/>
                </a:solidFill>
                <a:ea typeface="굴림체" pitchFamily="49" charset="-127"/>
              </a:rPr>
              <a:t>봉제</a:t>
            </a:r>
            <a:r>
              <a:rPr lang="en-US" altLang="ko-KR" sz="1200" b="1" smtClean="0">
                <a:solidFill>
                  <a:srgbClr val="0070C0"/>
                </a:solidFill>
                <a:ea typeface="굴림체" pitchFamily="49" charset="-127"/>
              </a:rPr>
              <a:t>:</a:t>
            </a:r>
            <a:r>
              <a:rPr lang="ko-KR" altLang="en-US" sz="1200" b="1" smtClean="0">
                <a:solidFill>
                  <a:srgbClr val="0070C0"/>
                </a:solidFill>
                <a:ea typeface="굴림체" pitchFamily="49" charset="-127"/>
              </a:rPr>
              <a:t>국내</a:t>
            </a:r>
            <a:r>
              <a:rPr lang="en-US" altLang="ko-KR" sz="1200" b="1" smtClean="0">
                <a:solidFill>
                  <a:srgbClr val="0070C0"/>
                </a:solidFill>
                <a:ea typeface="굴림체" pitchFamily="49" charset="-127"/>
              </a:rPr>
              <a:t>) </a:t>
            </a:r>
            <a:r>
              <a:rPr lang="ko-KR" altLang="en-US" sz="1200" b="1" smtClean="0">
                <a:solidFill>
                  <a:srgbClr val="0070C0"/>
                </a:solidFill>
                <a:ea typeface="굴림체" pitchFamily="49" charset="-127"/>
              </a:rPr>
              <a:t>의뢰</a:t>
            </a:r>
            <a:r>
              <a:rPr lang="en-US" altLang="ko-KR" sz="1200" b="1" smtClean="0">
                <a:solidFill>
                  <a:srgbClr val="0070C0"/>
                </a:solidFill>
                <a:ea typeface="굴림체" pitchFamily="49" charset="-127"/>
              </a:rPr>
              <a:t>, </a:t>
            </a:r>
            <a:r>
              <a:rPr lang="ko-KR" altLang="en-US" sz="1200" b="1" smtClean="0">
                <a:solidFill>
                  <a:srgbClr val="0070C0"/>
                </a:solidFill>
                <a:ea typeface="굴림체" pitchFamily="49" charset="-127"/>
              </a:rPr>
              <a:t>판매</a:t>
            </a:r>
            <a:r>
              <a:rPr lang="en-US" altLang="ko-KR" sz="1200" b="1" smtClean="0">
                <a:solidFill>
                  <a:srgbClr val="0070C0"/>
                </a:solidFill>
                <a:ea typeface="굴림체" pitchFamily="49" charset="-127"/>
              </a:rPr>
              <a:t>(</a:t>
            </a:r>
            <a:r>
              <a:rPr lang="ko-KR" altLang="en-US" sz="1200" b="1" smtClean="0">
                <a:solidFill>
                  <a:srgbClr val="0070C0"/>
                </a:solidFill>
                <a:ea typeface="굴림체" pitchFamily="49" charset="-127"/>
              </a:rPr>
              <a:t>사방넷</a:t>
            </a:r>
            <a:r>
              <a:rPr lang="en-US" altLang="ko-KR" sz="1200" b="1" smtClean="0">
                <a:solidFill>
                  <a:srgbClr val="0070C0"/>
                </a:solidFill>
                <a:ea typeface="굴림체" pitchFamily="49" charset="-127"/>
              </a:rPr>
              <a:t>, </a:t>
            </a:r>
            <a:r>
              <a:rPr lang="ko-KR" altLang="en-US" sz="1200" b="1" smtClean="0">
                <a:solidFill>
                  <a:srgbClr val="0070C0"/>
                </a:solidFill>
                <a:ea typeface="굴림체" pitchFamily="49" charset="-127"/>
              </a:rPr>
              <a:t>매장</a:t>
            </a:r>
            <a:r>
              <a:rPr lang="en-US" altLang="ko-KR" sz="1200" b="1" smtClean="0">
                <a:solidFill>
                  <a:srgbClr val="0070C0"/>
                </a:solidFill>
                <a:ea typeface="굴림체" pitchFamily="49" charset="-127"/>
              </a:rPr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572000" y="2177611"/>
            <a:ext cx="432048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smtClean="0">
                <a:ea typeface="굴림체" pitchFamily="49" charset="-127"/>
              </a:rPr>
              <a:t>  5</a:t>
            </a:r>
            <a:r>
              <a:rPr lang="en-US" altLang="ko-KR" sz="1100" b="1">
                <a:ea typeface="굴림체" pitchFamily="49" charset="-127"/>
              </a:rPr>
              <a:t>) </a:t>
            </a:r>
            <a:r>
              <a:rPr lang="ko-KR" altLang="en-US" sz="1100" b="1">
                <a:ea typeface="굴림체" pitchFamily="49" charset="-127"/>
              </a:rPr>
              <a:t>자재 기타 </a:t>
            </a:r>
            <a:r>
              <a:rPr lang="ko-KR" altLang="en-US" sz="1100" b="1" smtClean="0">
                <a:ea typeface="굴림체" pitchFamily="49" charset="-127"/>
              </a:rPr>
              <a:t>출고</a:t>
            </a:r>
            <a:endParaRPr lang="en-US" altLang="ko-KR" sz="1100" b="1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>
                <a:ea typeface="굴림체" pitchFamily="49" charset="-127"/>
              </a:rPr>
              <a:t>    - </a:t>
            </a:r>
            <a:r>
              <a:rPr lang="ko-KR" altLang="en-US" sz="1100" b="1">
                <a:ea typeface="굴림체" pitchFamily="49" charset="-127"/>
              </a:rPr>
              <a:t>자재 기타 출고 요청 번호 스캔 </a:t>
            </a:r>
            <a:r>
              <a:rPr lang="en-US" altLang="ko-KR" sz="1100" b="1">
                <a:ea typeface="굴림체" pitchFamily="49" charset="-127"/>
              </a:rPr>
              <a:t>and </a:t>
            </a:r>
            <a:r>
              <a:rPr lang="ko-KR" altLang="en-US" sz="1100" b="1">
                <a:ea typeface="굴림체" pitchFamily="49" charset="-127"/>
              </a:rPr>
              <a:t>현물 바코드</a:t>
            </a:r>
            <a:endParaRPr lang="en-US" altLang="ko-KR" sz="1100" b="1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>
                <a:ea typeface="굴림체" pitchFamily="49" charset="-127"/>
              </a:rPr>
              <a:t>    - </a:t>
            </a:r>
            <a:r>
              <a:rPr lang="ko-KR" altLang="en-US" sz="1100" b="1">
                <a:ea typeface="굴림체" pitchFamily="49" charset="-127"/>
              </a:rPr>
              <a:t>생산 활동 </a:t>
            </a:r>
            <a:r>
              <a:rPr lang="en-US" altLang="ko-KR" sz="1100" b="1">
                <a:ea typeface="굴림체" pitchFamily="49" charset="-127"/>
              </a:rPr>
              <a:t>“</a:t>
            </a:r>
            <a:r>
              <a:rPr lang="ko-KR" altLang="en-US" sz="1100" b="1">
                <a:ea typeface="굴림체" pitchFamily="49" charset="-127"/>
              </a:rPr>
              <a:t>외</a:t>
            </a:r>
            <a:r>
              <a:rPr lang="en-US" altLang="ko-KR" sz="1100" b="1">
                <a:ea typeface="굴림체" pitchFamily="49" charset="-127"/>
              </a:rPr>
              <a:t>” </a:t>
            </a:r>
            <a:r>
              <a:rPr lang="ko-KR" altLang="en-US" sz="1100" b="1">
                <a:ea typeface="굴림체" pitchFamily="49" charset="-127"/>
              </a:rPr>
              <a:t>소요 자재 </a:t>
            </a:r>
            <a:r>
              <a:rPr lang="ko-KR" altLang="en-US" sz="1100" b="1" smtClean="0">
                <a:ea typeface="굴림체" pitchFamily="49" charset="-127"/>
              </a:rPr>
              <a:t>출고</a:t>
            </a:r>
            <a:endParaRPr lang="en-US" altLang="ko-KR" sz="1100" b="1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smtClean="0">
                <a:ea typeface="굴림체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b="1" smtClean="0">
                <a:ea typeface="굴림체" pitchFamily="49" charset="-127"/>
              </a:rPr>
              <a:t>  6</a:t>
            </a:r>
            <a:r>
              <a:rPr lang="en-US" altLang="ko-KR" sz="1100" b="1">
                <a:ea typeface="굴림체" pitchFamily="49" charset="-127"/>
              </a:rPr>
              <a:t>) </a:t>
            </a:r>
            <a:r>
              <a:rPr lang="ko-KR" altLang="en-US" sz="1100" b="1">
                <a:ea typeface="굴림체" pitchFamily="49" charset="-127"/>
              </a:rPr>
              <a:t>자재 출고</a:t>
            </a:r>
            <a:endParaRPr lang="en-US" altLang="ko-KR" sz="1100" b="1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>
                <a:ea typeface="굴림체" pitchFamily="49" charset="-127"/>
              </a:rPr>
              <a:t>    - </a:t>
            </a:r>
            <a:r>
              <a:rPr lang="ko-KR" altLang="en-US" sz="1100" b="1">
                <a:ea typeface="굴림체" pitchFamily="49" charset="-127"/>
              </a:rPr>
              <a:t>자재 출고 요청 번호 스캔 </a:t>
            </a:r>
            <a:r>
              <a:rPr lang="en-US" altLang="ko-KR" sz="1100" b="1">
                <a:ea typeface="굴림체" pitchFamily="49" charset="-127"/>
              </a:rPr>
              <a:t>and </a:t>
            </a:r>
            <a:r>
              <a:rPr lang="ko-KR" altLang="en-US" sz="1100" b="1">
                <a:ea typeface="굴림체" pitchFamily="49" charset="-127"/>
              </a:rPr>
              <a:t>현물 바코드</a:t>
            </a:r>
            <a:endParaRPr lang="en-US" altLang="ko-KR" sz="1100" b="1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>
                <a:ea typeface="굴림체" pitchFamily="49" charset="-127"/>
              </a:rPr>
              <a:t>    - </a:t>
            </a:r>
            <a:r>
              <a:rPr lang="ko-KR" altLang="en-US" sz="1100" b="1">
                <a:ea typeface="굴림체" pitchFamily="49" charset="-127"/>
              </a:rPr>
              <a:t>외주처로 </a:t>
            </a:r>
            <a:endParaRPr lang="en-US" altLang="ko-KR" sz="1100" b="1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>
                <a:ea typeface="굴림체" pitchFamily="49" charset="-127"/>
              </a:rPr>
              <a:t>    - </a:t>
            </a:r>
            <a:r>
              <a:rPr lang="ko-KR" altLang="en-US" sz="1100" b="1">
                <a:ea typeface="굴림체" pitchFamily="49" charset="-127"/>
              </a:rPr>
              <a:t>생산 활동 위한 소요 자재 </a:t>
            </a:r>
            <a:r>
              <a:rPr lang="ko-KR" altLang="en-US" sz="1100" b="1" smtClean="0">
                <a:ea typeface="굴림체" pitchFamily="49" charset="-127"/>
              </a:rPr>
              <a:t>출고</a:t>
            </a:r>
            <a:endParaRPr lang="en-US" altLang="ko-KR" sz="1100" b="1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b="1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smtClean="0">
                <a:ea typeface="굴림체" pitchFamily="49" charset="-127"/>
              </a:rPr>
              <a:t>  7) </a:t>
            </a:r>
            <a:r>
              <a:rPr lang="ko-KR" altLang="en-US" sz="1100" b="1" smtClean="0">
                <a:ea typeface="굴림체" pitchFamily="49" charset="-127"/>
              </a:rPr>
              <a:t>반품 입고 </a:t>
            </a:r>
            <a:r>
              <a:rPr lang="en-US" altLang="ko-KR" sz="1100" b="1" smtClean="0">
                <a:ea typeface="굴림체" pitchFamily="49" charset="-127"/>
              </a:rPr>
              <a:t>(</a:t>
            </a:r>
            <a:r>
              <a:rPr lang="ko-KR" altLang="en-US" sz="1100" b="1" smtClean="0">
                <a:ea typeface="굴림체" pitchFamily="49" charset="-127"/>
              </a:rPr>
              <a:t>반품 거래명세</a:t>
            </a:r>
            <a:r>
              <a:rPr lang="en-US" altLang="ko-KR" sz="1100" b="1" smtClean="0">
                <a:ea typeface="굴림체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b="1" smtClean="0">
                <a:ea typeface="굴림체" pitchFamily="49" charset="-127"/>
              </a:rPr>
              <a:t>    - </a:t>
            </a:r>
            <a:r>
              <a:rPr lang="ko-KR" altLang="en-US" sz="1100" b="1" smtClean="0">
                <a:solidFill>
                  <a:srgbClr val="FF0000"/>
                </a:solidFill>
                <a:ea typeface="굴림체" pitchFamily="49" charset="-127"/>
              </a:rPr>
              <a:t>보류</a:t>
            </a:r>
            <a:endParaRPr lang="en-US" altLang="ko-KR" sz="1100" b="1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>
                <a:ea typeface="굴림체" pitchFamily="49" charset="-127"/>
              </a:rPr>
              <a:t> </a:t>
            </a:r>
            <a:r>
              <a:rPr lang="en-US" altLang="ko-KR" sz="1100" b="1" smtClean="0">
                <a:ea typeface="굴림체" pitchFamily="49" charset="-127"/>
              </a:rPr>
              <a:t>   - </a:t>
            </a:r>
            <a:r>
              <a:rPr lang="ko-KR" altLang="en-US" sz="1100" b="1" smtClean="0">
                <a:ea typeface="굴림체" pitchFamily="49" charset="-127"/>
              </a:rPr>
              <a:t>주문 번호</a:t>
            </a:r>
            <a:r>
              <a:rPr lang="en-US" altLang="ko-KR" sz="1100" b="1" smtClean="0">
                <a:ea typeface="굴림체" pitchFamily="49" charset="-127"/>
              </a:rPr>
              <a:t> or </a:t>
            </a:r>
            <a:r>
              <a:rPr lang="ko-KR" altLang="en-US" sz="1100" b="1" smtClean="0">
                <a:ea typeface="굴림체" pitchFamily="49" charset="-127"/>
              </a:rPr>
              <a:t>송장 번호</a:t>
            </a:r>
            <a:r>
              <a:rPr lang="en-US" altLang="ko-KR" sz="1100" b="1" smtClean="0">
                <a:ea typeface="굴림체" pitchFamily="49" charset="-127"/>
              </a:rPr>
              <a:t> </a:t>
            </a:r>
            <a:r>
              <a:rPr lang="en-US" altLang="ko-KR" sz="1100" b="1">
                <a:ea typeface="굴림체" pitchFamily="49" charset="-127"/>
              </a:rPr>
              <a:t>and</a:t>
            </a:r>
            <a:r>
              <a:rPr lang="en-US" altLang="ko-KR" sz="1100" b="1" smtClean="0">
                <a:ea typeface="굴림체" pitchFamily="49" charset="-127"/>
              </a:rPr>
              <a:t> </a:t>
            </a:r>
            <a:r>
              <a:rPr lang="ko-KR" altLang="en-US" sz="1100" b="1" smtClean="0">
                <a:ea typeface="굴림체" pitchFamily="49" charset="-127"/>
              </a:rPr>
              <a:t>현물 바코드</a:t>
            </a:r>
            <a:endParaRPr lang="en-US" altLang="ko-KR" sz="1100" b="1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b="1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smtClean="0">
                <a:ea typeface="굴림체" pitchFamily="49" charset="-127"/>
              </a:rPr>
              <a:t>  8) </a:t>
            </a:r>
            <a:r>
              <a:rPr lang="ko-KR" altLang="en-US" sz="1100" b="1">
                <a:solidFill>
                  <a:srgbClr val="00B0F0"/>
                </a:solidFill>
                <a:ea typeface="굴림체" pitchFamily="49" charset="-127"/>
              </a:rPr>
              <a:t>거래명세서</a:t>
            </a:r>
            <a:r>
              <a:rPr lang="ko-KR" altLang="en-US" sz="1100" b="1">
                <a:ea typeface="굴림체" pitchFamily="49" charset="-127"/>
              </a:rPr>
              <a:t> </a:t>
            </a:r>
            <a:r>
              <a:rPr lang="ko-KR" altLang="en-US" sz="1100" b="1" smtClean="0">
                <a:ea typeface="굴림체" pitchFamily="49" charset="-127"/>
              </a:rPr>
              <a:t> </a:t>
            </a:r>
            <a:r>
              <a:rPr lang="ko-KR" altLang="en-US" sz="1100" b="1" smtClean="0">
                <a:solidFill>
                  <a:srgbClr val="FF0000"/>
                </a:solidFill>
                <a:ea typeface="굴림체" pitchFamily="49" charset="-127"/>
              </a:rPr>
              <a:t>ㅇㅇㅇㅇㅇㅇ</a:t>
            </a:r>
            <a:endParaRPr lang="en-US" altLang="ko-KR" sz="1100" b="1" smtClean="0">
              <a:solidFill>
                <a:srgbClr val="FF0000"/>
              </a:solidFill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>
                <a:ea typeface="굴림체" pitchFamily="49" charset="-127"/>
              </a:rPr>
              <a:t> </a:t>
            </a:r>
            <a:r>
              <a:rPr lang="en-US" altLang="ko-KR" sz="1100" b="1" smtClean="0">
                <a:ea typeface="굴림체" pitchFamily="49" charset="-127"/>
              </a:rPr>
              <a:t>   - </a:t>
            </a:r>
            <a:r>
              <a:rPr lang="ko-KR" altLang="en-US" sz="1100" b="1" smtClean="0">
                <a:ea typeface="굴림체" pitchFamily="49" charset="-127"/>
              </a:rPr>
              <a:t>출하 의뢰 번호 </a:t>
            </a:r>
            <a:r>
              <a:rPr lang="en-US" altLang="ko-KR" sz="1100" b="1" smtClean="0">
                <a:ea typeface="굴림체" pitchFamily="49" charset="-127"/>
              </a:rPr>
              <a:t>and </a:t>
            </a:r>
            <a:r>
              <a:rPr lang="ko-KR" altLang="en-US" sz="1100" b="1" smtClean="0">
                <a:ea typeface="굴림체" pitchFamily="49" charset="-127"/>
              </a:rPr>
              <a:t>송장 번호</a:t>
            </a:r>
            <a:endParaRPr lang="en-US" altLang="ko-KR" sz="1100" b="1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b="1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smtClean="0">
                <a:ea typeface="굴림체" pitchFamily="49" charset="-127"/>
              </a:rPr>
              <a:t>  9) </a:t>
            </a:r>
            <a:r>
              <a:rPr lang="ko-KR" altLang="en-US" sz="1100" b="1" smtClean="0">
                <a:solidFill>
                  <a:srgbClr val="00B0F0"/>
                </a:solidFill>
                <a:ea typeface="굴림체" pitchFamily="49" charset="-127"/>
              </a:rPr>
              <a:t>재고 실사</a:t>
            </a:r>
            <a:endParaRPr lang="en-US" altLang="ko-KR" sz="1100" b="1" smtClean="0">
              <a:solidFill>
                <a:srgbClr val="00B0F0"/>
              </a:solidFill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>
                <a:ea typeface="굴림체" pitchFamily="49" charset="-127"/>
              </a:rPr>
              <a:t> </a:t>
            </a:r>
            <a:r>
              <a:rPr lang="en-US" altLang="ko-KR" sz="1100" b="1" smtClean="0">
                <a:ea typeface="굴림체" pitchFamily="49" charset="-127"/>
              </a:rPr>
              <a:t>   - </a:t>
            </a:r>
            <a:r>
              <a:rPr lang="ko-KR" altLang="en-US" sz="1100" b="1" smtClean="0">
                <a:ea typeface="굴림체" pitchFamily="49" charset="-127"/>
              </a:rPr>
              <a:t>창고</a:t>
            </a:r>
            <a:r>
              <a:rPr lang="en-US" altLang="ko-KR" sz="1100" b="1" smtClean="0">
                <a:ea typeface="굴림체" pitchFamily="49" charset="-127"/>
              </a:rPr>
              <a:t>(</a:t>
            </a:r>
            <a:r>
              <a:rPr lang="ko-KR" altLang="en-US" sz="1100" b="1" smtClean="0">
                <a:ea typeface="굴림체" pitchFamily="49" charset="-127"/>
              </a:rPr>
              <a:t>선택</a:t>
            </a:r>
            <a:r>
              <a:rPr lang="en-US" altLang="ko-KR" sz="1100" b="1" smtClean="0">
                <a:ea typeface="굴림체" pitchFamily="49" charset="-127"/>
              </a:rPr>
              <a:t>), </a:t>
            </a:r>
            <a:r>
              <a:rPr lang="ko-KR" altLang="en-US" sz="1100" b="1" smtClean="0">
                <a:ea typeface="굴림체" pitchFamily="49" charset="-127"/>
              </a:rPr>
              <a:t>실사일자</a:t>
            </a:r>
            <a:r>
              <a:rPr lang="en-US" altLang="ko-KR" sz="1100" b="1">
                <a:ea typeface="굴림체" pitchFamily="49" charset="-127"/>
              </a:rPr>
              <a:t>(</a:t>
            </a:r>
            <a:r>
              <a:rPr lang="ko-KR" altLang="en-US" sz="1100" b="1">
                <a:ea typeface="굴림체" pitchFamily="49" charset="-127"/>
              </a:rPr>
              <a:t>선택</a:t>
            </a:r>
            <a:r>
              <a:rPr lang="en-US" altLang="ko-KR" sz="1100" b="1">
                <a:ea typeface="굴림체" pitchFamily="49" charset="-127"/>
              </a:rPr>
              <a:t>)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현물 바코드</a:t>
            </a:r>
            <a:r>
              <a:rPr lang="en-US" altLang="ko-KR" sz="1100" b="1">
                <a:ea typeface="굴림체" pitchFamily="49" charset="-127"/>
              </a:rPr>
              <a:t>(</a:t>
            </a:r>
            <a:r>
              <a:rPr lang="ko-KR" altLang="en-US" sz="1100" b="1">
                <a:ea typeface="굴림체" pitchFamily="49" charset="-127"/>
              </a:rPr>
              <a:t>선택</a:t>
            </a:r>
            <a:r>
              <a:rPr lang="en-US" altLang="ko-KR" sz="1100" b="1">
                <a:ea typeface="굴림체" pitchFamily="49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1520" y="1326151"/>
            <a:ext cx="864096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ea typeface="굴림체" pitchFamily="49" charset="-127"/>
              </a:rPr>
              <a:t>1-3. </a:t>
            </a:r>
            <a:r>
              <a:rPr lang="ko-KR" altLang="en-US" b="1" smtClean="0">
                <a:ea typeface="굴림체" pitchFamily="49" charset="-127"/>
              </a:rPr>
              <a:t>개발 리스트업</a:t>
            </a:r>
            <a:endParaRPr lang="en-US" altLang="ko-KR" b="1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>
                <a:ea typeface="굴림체" pitchFamily="49" charset="-127"/>
              </a:rPr>
              <a:t> </a:t>
            </a:r>
            <a:r>
              <a:rPr lang="en-US" altLang="ko-KR" sz="1100" b="1" smtClean="0">
                <a:ea typeface="굴림체" pitchFamily="49" charset="-127"/>
              </a:rPr>
              <a:t>   </a:t>
            </a:r>
            <a:r>
              <a:rPr lang="en-US" altLang="ko-KR" sz="1100" b="1" smtClean="0">
                <a:solidFill>
                  <a:srgbClr val="FF0000"/>
                </a:solidFill>
                <a:ea typeface="굴림체" pitchFamily="49" charset="-127"/>
              </a:rPr>
              <a:t>*** </a:t>
            </a:r>
            <a:r>
              <a:rPr lang="ko-KR" altLang="en-US" sz="1100" b="1" smtClean="0">
                <a:solidFill>
                  <a:srgbClr val="FF0000"/>
                </a:solidFill>
                <a:ea typeface="굴림체" pitchFamily="49" charset="-127"/>
              </a:rPr>
              <a:t>우선순위 </a:t>
            </a:r>
            <a:r>
              <a:rPr lang="en-US" altLang="ko-KR" sz="1100" b="1" smtClean="0">
                <a:solidFill>
                  <a:srgbClr val="FF0000"/>
                </a:solidFill>
                <a:ea typeface="굴림체" pitchFamily="49" charset="-127"/>
              </a:rPr>
              <a:t>: 8) -&gt; 3) -&gt; 6) -&gt; 4) -&gt; 5) -&gt; 9) (</a:t>
            </a:r>
            <a:r>
              <a:rPr lang="ko-KR" altLang="en-US" sz="1100" b="1" smtClean="0">
                <a:solidFill>
                  <a:srgbClr val="FF0000"/>
                </a:solidFill>
                <a:ea typeface="굴림체" pitchFamily="49" charset="-127"/>
              </a:rPr>
              <a:t>총 </a:t>
            </a:r>
            <a:r>
              <a:rPr lang="en-US" altLang="ko-KR" sz="1100" b="1" smtClean="0">
                <a:solidFill>
                  <a:srgbClr val="FF0000"/>
                </a:solidFill>
                <a:ea typeface="굴림체" pitchFamily="49" charset="-127"/>
              </a:rPr>
              <a:t>9</a:t>
            </a:r>
            <a:r>
              <a:rPr lang="ko-KR" altLang="en-US" sz="1100" b="1" smtClean="0">
                <a:solidFill>
                  <a:srgbClr val="FF0000"/>
                </a:solidFill>
                <a:ea typeface="굴림체" pitchFamily="49" charset="-127"/>
              </a:rPr>
              <a:t>건 중 </a:t>
            </a:r>
            <a:r>
              <a:rPr lang="en-US" altLang="ko-KR" sz="1100" b="1" smtClean="0">
                <a:solidFill>
                  <a:srgbClr val="FF0000"/>
                </a:solidFill>
                <a:ea typeface="굴림체" pitchFamily="49" charset="-127"/>
              </a:rPr>
              <a:t>6</a:t>
            </a:r>
            <a:r>
              <a:rPr lang="ko-KR" altLang="en-US" sz="1100" b="1" smtClean="0">
                <a:solidFill>
                  <a:srgbClr val="FF0000"/>
                </a:solidFill>
                <a:ea typeface="굴림체" pitchFamily="49" charset="-127"/>
              </a:rPr>
              <a:t>건 개발 우선 순위 정의</a:t>
            </a:r>
            <a:r>
              <a:rPr lang="en-US" altLang="ko-KR" sz="1100" b="1" smtClean="0">
                <a:solidFill>
                  <a:srgbClr val="FF0000"/>
                </a:solidFill>
                <a:ea typeface="굴림체" pitchFamily="49" charset="-127"/>
              </a:rPr>
              <a:t>. </a:t>
            </a:r>
            <a:r>
              <a:rPr lang="ko-KR" altLang="en-US" sz="1100" b="1" smtClean="0">
                <a:solidFill>
                  <a:srgbClr val="FF0000"/>
                </a:solidFill>
                <a:ea typeface="굴림체" pitchFamily="49" charset="-127"/>
              </a:rPr>
              <a:t>보류 건 제외</a:t>
            </a:r>
            <a:r>
              <a:rPr lang="en-US" altLang="ko-KR" sz="1100" b="1" smtClean="0">
                <a:solidFill>
                  <a:srgbClr val="FF0000"/>
                </a:solidFill>
                <a:ea typeface="굴림체" pitchFamily="49" charset="-127"/>
              </a:rPr>
              <a:t>)</a:t>
            </a:r>
            <a:endParaRPr lang="en-US" altLang="ko-KR" sz="1100" b="1">
              <a:solidFill>
                <a:srgbClr val="FF0000"/>
              </a:solidFill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126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07504" y="113657"/>
            <a:ext cx="6201565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PDA 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및 개발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1520" y="1196752"/>
            <a:ext cx="4320480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smtClean="0">
                <a:ea typeface="굴림체" pitchFamily="49" charset="-127"/>
              </a:rPr>
              <a:t>  1) </a:t>
            </a:r>
            <a:r>
              <a:rPr lang="ko-KR" altLang="en-US" sz="1100" b="1" smtClean="0">
                <a:ea typeface="굴림체" pitchFamily="49" charset="-127"/>
              </a:rPr>
              <a:t>생산 입고 확인</a:t>
            </a:r>
            <a:endParaRPr lang="en-US" altLang="ko-KR" sz="1100" b="1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>
                <a:ea typeface="굴림체" pitchFamily="49" charset="-127"/>
              </a:rPr>
              <a:t> </a:t>
            </a:r>
            <a:r>
              <a:rPr lang="en-US" altLang="ko-KR" sz="1100" b="1" smtClean="0">
                <a:ea typeface="굴림체" pitchFamily="49" charset="-127"/>
              </a:rPr>
              <a:t>   - </a:t>
            </a:r>
            <a:r>
              <a:rPr lang="ko-KR" altLang="en-US" sz="1100" b="1" smtClean="0">
                <a:ea typeface="굴림체" pitchFamily="49" charset="-127"/>
              </a:rPr>
              <a:t>의류관리</a:t>
            </a:r>
            <a:r>
              <a:rPr lang="en-US" altLang="ko-KR" sz="1100" b="1">
                <a:ea typeface="굴림체" pitchFamily="49" charset="-127"/>
              </a:rPr>
              <a:t> </a:t>
            </a:r>
            <a:r>
              <a:rPr lang="en-US" altLang="ko-KR" sz="1100" b="1" smtClean="0">
                <a:ea typeface="굴림체" pitchFamily="49" charset="-127"/>
              </a:rPr>
              <a:t>&gt; </a:t>
            </a:r>
            <a:r>
              <a:rPr lang="ko-KR" altLang="en-US" sz="1100" b="1" smtClean="0">
                <a:ea typeface="굴림체" pitchFamily="49" charset="-127"/>
              </a:rPr>
              <a:t>생산관리 </a:t>
            </a:r>
            <a:r>
              <a:rPr lang="en-US" altLang="ko-KR" sz="1100" b="1" smtClean="0">
                <a:ea typeface="굴림체" pitchFamily="49" charset="-127"/>
              </a:rPr>
              <a:t>&gt; </a:t>
            </a:r>
            <a:r>
              <a:rPr lang="ko-KR" altLang="en-US" sz="1100" b="1" smtClean="0">
                <a:ea typeface="굴림체" pitchFamily="49" charset="-127"/>
              </a:rPr>
              <a:t>외주정산 </a:t>
            </a:r>
            <a:r>
              <a:rPr lang="en-US" altLang="ko-KR" sz="1100" b="1">
                <a:ea typeface="굴림체" pitchFamily="49" charset="-127"/>
              </a:rPr>
              <a:t>&gt;</a:t>
            </a:r>
            <a:r>
              <a:rPr lang="en-US" altLang="ko-KR" sz="1100" b="1" smtClean="0">
                <a:ea typeface="굴림체" pitchFamily="49" charset="-127"/>
              </a:rPr>
              <a:t> </a:t>
            </a:r>
            <a:r>
              <a:rPr lang="ko-KR" altLang="en-US" sz="1100" b="1" smtClean="0">
                <a:ea typeface="굴림체" pitchFamily="49" charset="-127"/>
              </a:rPr>
              <a:t>외주 용역 작업 조회</a:t>
            </a:r>
            <a:endParaRPr lang="en-US" altLang="ko-KR" sz="1100" b="1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>
                <a:solidFill>
                  <a:srgbClr val="FF0000"/>
                </a:solidFill>
                <a:ea typeface="굴림체" pitchFamily="49" charset="-127"/>
              </a:rPr>
              <a:t> </a:t>
            </a:r>
            <a:r>
              <a:rPr lang="en-US" altLang="ko-KR" sz="1100" b="1" smtClean="0">
                <a:solidFill>
                  <a:srgbClr val="FF0000"/>
                </a:solidFill>
                <a:ea typeface="굴림체" pitchFamily="49" charset="-127"/>
              </a:rPr>
              <a:t>   </a:t>
            </a:r>
            <a:r>
              <a:rPr lang="en-US" altLang="ko-KR" sz="1100" b="1" smtClean="0">
                <a:ea typeface="굴림체" pitchFamily="49" charset="-127"/>
              </a:rPr>
              <a:t>-</a:t>
            </a:r>
            <a:r>
              <a:rPr lang="en-US" altLang="ko-KR" sz="1100" b="1" smtClean="0">
                <a:solidFill>
                  <a:srgbClr val="FF0000"/>
                </a:solidFill>
                <a:ea typeface="굴림체" pitchFamily="49" charset="-127"/>
              </a:rPr>
              <a:t> </a:t>
            </a:r>
            <a:r>
              <a:rPr lang="ko-KR" altLang="en-US" sz="1100" b="1">
                <a:solidFill>
                  <a:srgbClr val="FF0000"/>
                </a:solidFill>
                <a:ea typeface="굴림체" pitchFamily="49" charset="-127"/>
              </a:rPr>
              <a:t>보류</a:t>
            </a:r>
            <a:endParaRPr lang="en-US" altLang="ko-KR" sz="1100" b="1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b="1" smtClean="0">
              <a:solidFill>
                <a:srgbClr val="FF0000"/>
              </a:solidFill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smtClean="0">
                <a:ea typeface="굴림체" pitchFamily="49" charset="-127"/>
              </a:rPr>
              <a:t>  2) </a:t>
            </a:r>
            <a:r>
              <a:rPr lang="ko-KR" altLang="en-US" sz="1100" b="1" smtClean="0">
                <a:ea typeface="굴림체" pitchFamily="49" charset="-127"/>
              </a:rPr>
              <a:t>적재 위치 변경 </a:t>
            </a:r>
            <a:r>
              <a:rPr lang="en-US" altLang="ko-KR" sz="1100" b="1" smtClean="0">
                <a:ea typeface="굴림체" pitchFamily="49" charset="-127"/>
              </a:rPr>
              <a:t>(</a:t>
            </a:r>
            <a:r>
              <a:rPr lang="ko-KR" altLang="en-US" sz="1100" b="1" smtClean="0">
                <a:ea typeface="굴림체" pitchFamily="49" charset="-127"/>
              </a:rPr>
              <a:t>랙 위치</a:t>
            </a:r>
            <a:r>
              <a:rPr lang="en-US" altLang="ko-KR" sz="1100" b="1" smtClean="0">
                <a:ea typeface="굴림체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b="1" smtClean="0">
                <a:solidFill>
                  <a:srgbClr val="FF0000"/>
                </a:solidFill>
                <a:ea typeface="굴림체" pitchFamily="49" charset="-127"/>
              </a:rPr>
              <a:t>    </a:t>
            </a:r>
            <a:r>
              <a:rPr lang="en-US" altLang="ko-KR" sz="1100" b="1" smtClean="0">
                <a:ea typeface="굴림체" pitchFamily="49" charset="-127"/>
              </a:rPr>
              <a:t>-</a:t>
            </a:r>
            <a:r>
              <a:rPr lang="en-US" altLang="ko-KR" sz="1100" b="1" smtClean="0">
                <a:solidFill>
                  <a:srgbClr val="FF0000"/>
                </a:solidFill>
                <a:ea typeface="굴림체" pitchFamily="49" charset="-127"/>
              </a:rPr>
              <a:t> </a:t>
            </a:r>
            <a:r>
              <a:rPr lang="ko-KR" altLang="en-US" sz="1100" b="1" smtClean="0">
                <a:solidFill>
                  <a:srgbClr val="FF0000"/>
                </a:solidFill>
                <a:ea typeface="굴림체" pitchFamily="49" charset="-127"/>
              </a:rPr>
              <a:t>보류</a:t>
            </a:r>
            <a:endParaRPr lang="en-US" altLang="ko-KR" sz="1100" b="1" smtClean="0">
              <a:solidFill>
                <a:srgbClr val="FF0000"/>
              </a:solidFill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b="1" smtClean="0">
              <a:solidFill>
                <a:srgbClr val="FF0000"/>
              </a:solidFill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smtClean="0">
                <a:ea typeface="굴림체" pitchFamily="49" charset="-127"/>
              </a:rPr>
              <a:t>  3) </a:t>
            </a:r>
            <a:r>
              <a:rPr lang="ko-KR" altLang="en-US" sz="1100" b="1" smtClean="0">
                <a:ea typeface="굴림체" pitchFamily="49" charset="-127"/>
              </a:rPr>
              <a:t>창고간 이동 </a:t>
            </a:r>
            <a:r>
              <a:rPr lang="en-US" altLang="ko-KR" sz="1100" b="1" smtClean="0">
                <a:ea typeface="굴림체" pitchFamily="49" charset="-127"/>
              </a:rPr>
              <a:t>-&gt; </a:t>
            </a:r>
            <a:r>
              <a:rPr lang="ko-KR" altLang="en-US" sz="1100" b="1" smtClean="0">
                <a:ea typeface="굴림체" pitchFamily="49" charset="-127"/>
              </a:rPr>
              <a:t>이동 입력 </a:t>
            </a:r>
            <a:r>
              <a:rPr lang="en-US" altLang="ko-KR" sz="800" b="1" smtClean="0">
                <a:ea typeface="굴림체" pitchFamily="49" charset="-127"/>
              </a:rPr>
              <a:t>(</a:t>
            </a:r>
            <a:r>
              <a:rPr lang="ko-KR" altLang="en-US" sz="800" b="1" smtClean="0">
                <a:ea typeface="굴림체" pitchFamily="49" charset="-127"/>
              </a:rPr>
              <a:t>수정</a:t>
            </a:r>
            <a:r>
              <a:rPr lang="en-US" altLang="ko-KR" sz="800" b="1" smtClean="0">
                <a:ea typeface="굴림체" pitchFamily="49" charset="-127"/>
              </a:rPr>
              <a:t>)</a:t>
            </a:r>
            <a:endParaRPr lang="en-US" altLang="ko-KR" sz="1100" b="1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>
                <a:ea typeface="굴림체" pitchFamily="49" charset="-127"/>
              </a:rPr>
              <a:t> </a:t>
            </a:r>
            <a:r>
              <a:rPr lang="en-US" altLang="ko-KR" sz="1100" b="1" smtClean="0">
                <a:ea typeface="굴림체" pitchFamily="49" charset="-127"/>
              </a:rPr>
              <a:t>   - </a:t>
            </a:r>
            <a:r>
              <a:rPr lang="ko-KR" altLang="en-US" sz="1100" b="1" smtClean="0">
                <a:ea typeface="굴림체" pitchFamily="49" charset="-127"/>
              </a:rPr>
              <a:t>스캔 데이터 </a:t>
            </a:r>
            <a:r>
              <a:rPr lang="en-US" altLang="ko-KR" sz="1100" b="1" smtClean="0">
                <a:ea typeface="굴림체" pitchFamily="49" charset="-127"/>
              </a:rPr>
              <a:t>: </a:t>
            </a:r>
            <a:r>
              <a:rPr lang="ko-KR" altLang="en-US" sz="1100" b="1" smtClean="0">
                <a:ea typeface="굴림체" pitchFamily="49" charset="-127"/>
              </a:rPr>
              <a:t>물류관리 </a:t>
            </a:r>
            <a:r>
              <a:rPr lang="en-US" altLang="ko-KR" sz="1100" b="1" smtClean="0">
                <a:ea typeface="굴림체" pitchFamily="49" charset="-127"/>
              </a:rPr>
              <a:t>&gt; </a:t>
            </a:r>
            <a:r>
              <a:rPr lang="ko-KR" altLang="en-US" sz="1100" b="1" smtClean="0">
                <a:ea typeface="굴림체" pitchFamily="49" charset="-127"/>
              </a:rPr>
              <a:t>창고이동 </a:t>
            </a:r>
            <a:r>
              <a:rPr lang="en-US" altLang="ko-KR" sz="1100" b="1" smtClean="0">
                <a:ea typeface="굴림체" pitchFamily="49" charset="-127"/>
              </a:rPr>
              <a:t>&gt; </a:t>
            </a:r>
            <a:r>
              <a:rPr lang="ko-KR" altLang="en-US" sz="1100" b="1" smtClean="0">
                <a:ea typeface="굴림체" pitchFamily="49" charset="-127"/>
              </a:rPr>
              <a:t>이동요청 </a:t>
            </a:r>
            <a:r>
              <a:rPr lang="en-US" altLang="ko-KR" sz="1100" b="1" smtClean="0">
                <a:ea typeface="굴림체" pitchFamily="49" charset="-127"/>
              </a:rPr>
              <a:t>&gt; </a:t>
            </a:r>
            <a:r>
              <a:rPr lang="ko-KR" altLang="en-US" sz="1100" b="1" smtClean="0">
                <a:ea typeface="굴림체" pitchFamily="49" charset="-127"/>
              </a:rPr>
              <a:t>이동요청입력</a:t>
            </a:r>
            <a:r>
              <a:rPr lang="en-US" altLang="ko-KR" sz="1100" b="1" smtClean="0">
                <a:ea typeface="굴림체" pitchFamily="49" charset="-127"/>
              </a:rPr>
              <a:t>(</a:t>
            </a:r>
            <a:r>
              <a:rPr lang="ko-KR" altLang="en-US" sz="1100" b="1" smtClean="0">
                <a:ea typeface="굴림체" pitchFamily="49" charset="-127"/>
              </a:rPr>
              <a:t>출력물 </a:t>
            </a:r>
            <a:r>
              <a:rPr lang="en-US" altLang="ko-KR" sz="1100" b="1" smtClean="0">
                <a:ea typeface="굴림체" pitchFamily="49" charset="-127"/>
              </a:rPr>
              <a:t>: </a:t>
            </a:r>
            <a:r>
              <a:rPr lang="ko-KR" altLang="en-US" sz="1100" b="1" smtClean="0">
                <a:ea typeface="굴림체" pitchFamily="49" charset="-127"/>
              </a:rPr>
              <a:t>이동요청서</a:t>
            </a:r>
            <a:r>
              <a:rPr lang="en-US" altLang="ko-KR" sz="1100" b="1" smtClean="0">
                <a:ea typeface="굴림체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b="1">
                <a:ea typeface="굴림체" pitchFamily="49" charset="-127"/>
              </a:rPr>
              <a:t> </a:t>
            </a:r>
            <a:r>
              <a:rPr lang="en-US" altLang="ko-KR" sz="1100" b="1" smtClean="0">
                <a:ea typeface="굴림체" pitchFamily="49" charset="-127"/>
              </a:rPr>
              <a:t>   - </a:t>
            </a:r>
            <a:r>
              <a:rPr lang="ko-KR" altLang="en-US" sz="1100" b="1" smtClean="0">
                <a:ea typeface="굴림체" pitchFamily="49" charset="-127"/>
              </a:rPr>
              <a:t>저장 시 </a:t>
            </a:r>
            <a:r>
              <a:rPr lang="en-US" altLang="ko-KR" sz="1100" b="1" smtClean="0">
                <a:ea typeface="굴림체" pitchFamily="49" charset="-127"/>
              </a:rPr>
              <a:t>: “ &gt; “ &gt; </a:t>
            </a:r>
            <a:r>
              <a:rPr lang="ko-KR" altLang="en-US" sz="1100" b="1" smtClean="0">
                <a:ea typeface="굴림체" pitchFamily="49" charset="-127"/>
              </a:rPr>
              <a:t>이동 </a:t>
            </a:r>
            <a:r>
              <a:rPr lang="en-US" altLang="ko-KR" sz="1100" b="1" smtClean="0">
                <a:ea typeface="굴림체" pitchFamily="49" charset="-127"/>
              </a:rPr>
              <a:t>&gt; </a:t>
            </a:r>
            <a:r>
              <a:rPr lang="ko-KR" altLang="en-US" sz="1100" b="1" smtClean="0">
                <a:ea typeface="굴림체" pitchFamily="49" charset="-127"/>
              </a:rPr>
              <a:t>이동 입력</a:t>
            </a:r>
            <a:endParaRPr lang="en-US" altLang="ko-KR" sz="1100" b="1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>
                <a:ea typeface="굴림체" pitchFamily="49" charset="-127"/>
              </a:rPr>
              <a:t> </a:t>
            </a:r>
            <a:r>
              <a:rPr lang="en-US" altLang="ko-KR" sz="1100" b="1" smtClean="0">
                <a:ea typeface="굴림체" pitchFamily="49" charset="-127"/>
              </a:rPr>
              <a:t>   - </a:t>
            </a:r>
            <a:r>
              <a:rPr lang="ko-KR" altLang="en-US" sz="1100" b="1" smtClean="0">
                <a:ea typeface="굴림체" pitchFamily="49" charset="-127"/>
              </a:rPr>
              <a:t>상단 </a:t>
            </a:r>
            <a:r>
              <a:rPr lang="en-US" altLang="ko-KR" sz="1100" b="1" smtClean="0">
                <a:ea typeface="굴림체" pitchFamily="49" charset="-127"/>
              </a:rPr>
              <a:t>: </a:t>
            </a:r>
            <a:r>
              <a:rPr lang="ko-KR" altLang="en-US" sz="1100" b="1" smtClean="0">
                <a:ea typeface="굴림체" pitchFamily="49" charset="-127"/>
              </a:rPr>
              <a:t>이동요청번호</a:t>
            </a:r>
            <a:r>
              <a:rPr lang="en-US" altLang="ko-KR" sz="1100" b="1" smtClean="0">
                <a:ea typeface="굴림체" pitchFamily="49" charset="-127"/>
              </a:rPr>
              <a:t>(</a:t>
            </a:r>
            <a:r>
              <a:rPr lang="ko-KR" altLang="en-US" sz="1100" b="1" smtClean="0">
                <a:ea typeface="굴림체" pitchFamily="49" charset="-127"/>
              </a:rPr>
              <a:t>스캔</a:t>
            </a:r>
            <a:r>
              <a:rPr lang="en-US" altLang="ko-KR" sz="1100" b="1" smtClean="0">
                <a:ea typeface="굴림체" pitchFamily="49" charset="-127"/>
              </a:rPr>
              <a:t>), </a:t>
            </a:r>
            <a:r>
              <a:rPr lang="ko-KR" altLang="en-US" sz="1100" b="1" smtClean="0">
                <a:ea typeface="굴림체" pitchFamily="49" charset="-127"/>
              </a:rPr>
              <a:t>이동 일자</a:t>
            </a:r>
            <a:r>
              <a:rPr lang="en-US" altLang="ko-KR" sz="1100" b="1" smtClean="0">
                <a:ea typeface="굴림체" pitchFamily="49" charset="-127"/>
              </a:rPr>
              <a:t>(</a:t>
            </a:r>
            <a:r>
              <a:rPr lang="ko-KR" altLang="en-US" sz="1100" b="1" smtClean="0">
                <a:ea typeface="굴림체" pitchFamily="49" charset="-127"/>
              </a:rPr>
              <a:t>수정 가능</a:t>
            </a:r>
            <a:r>
              <a:rPr lang="en-US" altLang="ko-KR" sz="1100" b="1" smtClean="0">
                <a:ea typeface="굴림체" pitchFamily="49" charset="-127"/>
              </a:rPr>
              <a:t>), </a:t>
            </a:r>
            <a:r>
              <a:rPr lang="ko-KR" altLang="en-US" sz="1100" b="1" smtClean="0">
                <a:ea typeface="굴림체" pitchFamily="49" charset="-127"/>
              </a:rPr>
              <a:t>출고창고</a:t>
            </a:r>
            <a:r>
              <a:rPr lang="en-US" altLang="ko-KR" sz="1100" b="1">
                <a:ea typeface="굴림체" pitchFamily="49" charset="-127"/>
              </a:rPr>
              <a:t> (</a:t>
            </a:r>
            <a:r>
              <a:rPr lang="ko-KR" altLang="en-US" sz="1100" b="1">
                <a:ea typeface="굴림체" pitchFamily="49" charset="-127"/>
              </a:rPr>
              <a:t>수정 불가</a:t>
            </a:r>
            <a:r>
              <a:rPr lang="en-US" altLang="ko-KR" sz="1100" b="1">
                <a:ea typeface="굴림체" pitchFamily="49" charset="-127"/>
              </a:rPr>
              <a:t>)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입고창고</a:t>
            </a:r>
            <a:r>
              <a:rPr lang="en-US" altLang="ko-KR" sz="1100" b="1" smtClean="0">
                <a:ea typeface="굴림체" pitchFamily="49" charset="-127"/>
              </a:rPr>
              <a:t>(</a:t>
            </a:r>
            <a:r>
              <a:rPr lang="ko-KR" altLang="en-US" sz="1100" b="1" smtClean="0">
                <a:ea typeface="굴림체" pitchFamily="49" charset="-127"/>
              </a:rPr>
              <a:t>수정 불가</a:t>
            </a:r>
            <a:r>
              <a:rPr lang="en-US" altLang="ko-KR" sz="1100" b="1" smtClean="0">
                <a:ea typeface="굴림체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b="1">
                <a:ea typeface="굴림체" pitchFamily="49" charset="-127"/>
              </a:rPr>
              <a:t> </a:t>
            </a:r>
            <a:r>
              <a:rPr lang="en-US" altLang="ko-KR" sz="1100" b="1" smtClean="0">
                <a:ea typeface="굴림체" pitchFamily="49" charset="-127"/>
              </a:rPr>
              <a:t>   - </a:t>
            </a:r>
            <a:r>
              <a:rPr lang="ko-KR" altLang="en-US" sz="1100" b="1" smtClean="0">
                <a:ea typeface="굴림체" pitchFamily="49" charset="-127"/>
              </a:rPr>
              <a:t>현물 스캔 시 의뢰량과 현재고를 비교해서 맞는 수량 출고량에 기입</a:t>
            </a:r>
            <a:endParaRPr lang="en-US" altLang="ko-KR" sz="1100" b="1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>
                <a:ea typeface="굴림체" pitchFamily="49" charset="-127"/>
              </a:rPr>
              <a:t> </a:t>
            </a:r>
            <a:r>
              <a:rPr lang="en-US" altLang="ko-KR" sz="1100" b="1" smtClean="0">
                <a:ea typeface="굴림체" pitchFamily="49" charset="-127"/>
              </a:rPr>
              <a:t>   - </a:t>
            </a:r>
            <a:r>
              <a:rPr lang="ko-KR" altLang="en-US" sz="1100" b="1" smtClean="0">
                <a:ea typeface="굴림체" pitchFamily="49" charset="-127"/>
              </a:rPr>
              <a:t>컬럼 </a:t>
            </a:r>
            <a:r>
              <a:rPr lang="en-US" altLang="ko-KR" sz="1100" b="1" smtClean="0">
                <a:ea typeface="굴림체" pitchFamily="49" charset="-127"/>
              </a:rPr>
              <a:t>: </a:t>
            </a:r>
            <a:r>
              <a:rPr lang="ko-KR" altLang="en-US" sz="1100" b="1" smtClean="0">
                <a:ea typeface="굴림체" pitchFamily="49" charset="-127"/>
              </a:rPr>
              <a:t>품번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규격단위</a:t>
            </a:r>
            <a:r>
              <a:rPr lang="en-US" altLang="ko-KR" sz="1100" b="1" smtClean="0">
                <a:ea typeface="굴림체" pitchFamily="49" charset="-127"/>
              </a:rPr>
              <a:t>(Box, </a:t>
            </a:r>
            <a:r>
              <a:rPr lang="ko-KR" altLang="en-US" sz="1100" b="1" smtClean="0">
                <a:ea typeface="굴림체" pitchFamily="49" charset="-127"/>
              </a:rPr>
              <a:t>필번</a:t>
            </a:r>
            <a:r>
              <a:rPr lang="en-US" altLang="ko-KR" sz="1100" b="1" smtClean="0">
                <a:ea typeface="굴림체" pitchFamily="49" charset="-127"/>
              </a:rPr>
              <a:t>, Size), </a:t>
            </a:r>
            <a:r>
              <a:rPr lang="ko-KR" altLang="en-US" sz="1100" b="1" smtClean="0">
                <a:ea typeface="굴림체" pitchFamily="49" charset="-127"/>
              </a:rPr>
              <a:t>수량단위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의뢰량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출고량</a:t>
            </a:r>
            <a:r>
              <a:rPr lang="en-US" altLang="ko-KR" sz="1100" b="1" smtClean="0">
                <a:ea typeface="굴림체" pitchFamily="49" charset="-127"/>
              </a:rPr>
              <a:t>(</a:t>
            </a:r>
            <a:r>
              <a:rPr lang="ko-KR" altLang="en-US" sz="1100" b="1" smtClean="0">
                <a:ea typeface="굴림체" pitchFamily="49" charset="-127"/>
              </a:rPr>
              <a:t>입력</a:t>
            </a:r>
            <a:r>
              <a:rPr lang="en-US" altLang="ko-KR" sz="1100" b="1" smtClean="0">
                <a:ea typeface="굴림체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100" b="1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>
                <a:ea typeface="굴림체" pitchFamily="49" charset="-127"/>
              </a:rPr>
              <a:t> </a:t>
            </a:r>
            <a:r>
              <a:rPr lang="en-US" altLang="ko-KR" sz="1100" b="1" smtClean="0">
                <a:ea typeface="굴림체" pitchFamily="49" charset="-127"/>
              </a:rPr>
              <a:t> 4) </a:t>
            </a:r>
            <a:r>
              <a:rPr lang="ko-KR" altLang="en-US" sz="1100" b="1" smtClean="0">
                <a:ea typeface="굴림체" pitchFamily="49" charset="-127"/>
              </a:rPr>
              <a:t>제품 기타 출고</a:t>
            </a:r>
            <a:endParaRPr lang="en-US" altLang="ko-KR" sz="1100" b="1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smtClean="0">
                <a:ea typeface="굴림체" pitchFamily="49" charset="-127"/>
              </a:rPr>
              <a:t>    - </a:t>
            </a:r>
            <a:r>
              <a:rPr lang="ko-KR" altLang="en-US" sz="1100" b="1" smtClean="0">
                <a:ea typeface="굴림체" pitchFamily="49" charset="-127"/>
              </a:rPr>
              <a:t>물류관리 </a:t>
            </a:r>
            <a:r>
              <a:rPr lang="en-US" altLang="ko-KR" sz="1100" b="1" smtClean="0">
                <a:ea typeface="굴림체" pitchFamily="49" charset="-127"/>
              </a:rPr>
              <a:t>&gt; </a:t>
            </a:r>
            <a:r>
              <a:rPr lang="ko-KR" altLang="en-US" sz="1100" b="1" smtClean="0">
                <a:ea typeface="굴림체" pitchFamily="49" charset="-127"/>
              </a:rPr>
              <a:t>기타출고 </a:t>
            </a:r>
            <a:r>
              <a:rPr lang="en-US" altLang="ko-KR" sz="1100" b="1" smtClean="0">
                <a:ea typeface="굴림체" pitchFamily="49" charset="-127"/>
              </a:rPr>
              <a:t>&gt; </a:t>
            </a:r>
            <a:r>
              <a:rPr lang="ko-KR" altLang="en-US" sz="1100" b="1" smtClean="0">
                <a:ea typeface="굴림체" pitchFamily="49" charset="-127"/>
              </a:rPr>
              <a:t>기타출고요청입력</a:t>
            </a:r>
            <a:r>
              <a:rPr lang="en-US" altLang="ko-KR" sz="1100" b="1" smtClean="0">
                <a:ea typeface="굴림체" pitchFamily="49" charset="-127"/>
              </a:rPr>
              <a:t>(</a:t>
            </a:r>
            <a:r>
              <a:rPr lang="ko-KR" altLang="en-US" sz="1100" b="1" smtClean="0">
                <a:ea typeface="굴림체" pitchFamily="49" charset="-127"/>
              </a:rPr>
              <a:t>출력물 </a:t>
            </a:r>
            <a:r>
              <a:rPr lang="en-US" altLang="ko-KR" sz="1100" b="1" smtClean="0">
                <a:ea typeface="굴림체" pitchFamily="49" charset="-127"/>
              </a:rPr>
              <a:t>: </a:t>
            </a:r>
            <a:r>
              <a:rPr lang="ko-KR" altLang="en-US" sz="1100" b="1" smtClean="0">
                <a:ea typeface="굴림체" pitchFamily="49" charset="-127"/>
              </a:rPr>
              <a:t>기타출고요청서</a:t>
            </a:r>
            <a:r>
              <a:rPr lang="en-US" altLang="ko-KR" sz="1100" b="1" smtClean="0">
                <a:ea typeface="굴림체" pitchFamily="49" charset="-127"/>
              </a:rPr>
              <a:t>-</a:t>
            </a:r>
            <a:r>
              <a:rPr lang="ko-KR" altLang="en-US" sz="1100" b="1" smtClean="0">
                <a:ea typeface="굴림체" pitchFamily="49" charset="-127"/>
              </a:rPr>
              <a:t>현재 바코드 없음</a:t>
            </a:r>
            <a:r>
              <a:rPr lang="en-US" altLang="ko-KR" sz="1100" b="1" smtClean="0">
                <a:ea typeface="굴림체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b="1">
                <a:ea typeface="굴림체" pitchFamily="49" charset="-127"/>
              </a:rPr>
              <a:t> </a:t>
            </a:r>
            <a:r>
              <a:rPr lang="en-US" altLang="ko-KR" sz="1100" b="1" smtClean="0">
                <a:ea typeface="굴림체" pitchFamily="49" charset="-127"/>
              </a:rPr>
              <a:t>   - </a:t>
            </a:r>
            <a:r>
              <a:rPr lang="ko-KR" altLang="en-US" sz="1100" b="1" smtClean="0">
                <a:ea typeface="굴림체" pitchFamily="49" charset="-127"/>
              </a:rPr>
              <a:t>저장 시 </a:t>
            </a:r>
            <a:r>
              <a:rPr lang="en-US" altLang="ko-KR" sz="1100" b="1" smtClean="0">
                <a:ea typeface="굴림체" pitchFamily="49" charset="-127"/>
              </a:rPr>
              <a:t>: “ &gt; “ &gt; </a:t>
            </a:r>
            <a:r>
              <a:rPr lang="ko-KR" altLang="en-US" sz="1100" b="1" smtClean="0">
                <a:ea typeface="굴림체" pitchFamily="49" charset="-127"/>
              </a:rPr>
              <a:t>기타출고입력</a:t>
            </a:r>
            <a:endParaRPr lang="en-US" altLang="ko-KR" sz="1100" b="1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smtClean="0">
                <a:ea typeface="굴림체" pitchFamily="49" charset="-127"/>
              </a:rPr>
              <a:t>    - </a:t>
            </a:r>
            <a:r>
              <a:rPr lang="ko-KR" altLang="en-US" sz="1100" b="1">
                <a:ea typeface="굴림체" pitchFamily="49" charset="-127"/>
              </a:rPr>
              <a:t>상단 </a:t>
            </a:r>
            <a:r>
              <a:rPr lang="en-US" altLang="ko-KR" sz="1100" b="1">
                <a:ea typeface="굴림체" pitchFamily="49" charset="-127"/>
              </a:rPr>
              <a:t>: </a:t>
            </a:r>
            <a:r>
              <a:rPr lang="ko-KR" altLang="en-US" sz="1100" b="1" smtClean="0">
                <a:ea typeface="굴림체" pitchFamily="49" charset="-127"/>
              </a:rPr>
              <a:t>요청번호</a:t>
            </a:r>
            <a:r>
              <a:rPr lang="en-US" altLang="ko-KR" sz="1100" b="1">
                <a:ea typeface="굴림체" pitchFamily="49" charset="-127"/>
              </a:rPr>
              <a:t>(</a:t>
            </a:r>
            <a:r>
              <a:rPr lang="ko-KR" altLang="en-US" sz="1100" b="1">
                <a:ea typeface="굴림체" pitchFamily="49" charset="-127"/>
              </a:rPr>
              <a:t>스캔</a:t>
            </a:r>
            <a:r>
              <a:rPr lang="en-US" altLang="ko-KR" sz="1100" b="1">
                <a:ea typeface="굴림체" pitchFamily="49" charset="-127"/>
              </a:rPr>
              <a:t>), </a:t>
            </a:r>
            <a:r>
              <a:rPr lang="ko-KR" altLang="en-US" sz="1100" b="1">
                <a:ea typeface="굴림체" pitchFamily="49" charset="-127"/>
              </a:rPr>
              <a:t>출고일자</a:t>
            </a:r>
            <a:r>
              <a:rPr lang="en-US" altLang="ko-KR" sz="1100" b="1">
                <a:ea typeface="굴림체" pitchFamily="49" charset="-127"/>
              </a:rPr>
              <a:t>(</a:t>
            </a:r>
            <a:r>
              <a:rPr lang="ko-KR" altLang="en-US" sz="1100" b="1">
                <a:ea typeface="굴림체" pitchFamily="49" charset="-127"/>
              </a:rPr>
              <a:t>수정 가능</a:t>
            </a:r>
            <a:r>
              <a:rPr lang="en-US" altLang="ko-KR" sz="1100" b="1">
                <a:ea typeface="굴림체" pitchFamily="49" charset="-127"/>
              </a:rPr>
              <a:t>), </a:t>
            </a:r>
            <a:r>
              <a:rPr lang="ko-KR" altLang="en-US" sz="1100" b="1">
                <a:ea typeface="굴림체" pitchFamily="49" charset="-127"/>
              </a:rPr>
              <a:t>출고창고</a:t>
            </a:r>
            <a:r>
              <a:rPr lang="en-US" altLang="ko-KR" sz="1100" b="1">
                <a:ea typeface="굴림체" pitchFamily="49" charset="-127"/>
              </a:rPr>
              <a:t>(</a:t>
            </a:r>
            <a:r>
              <a:rPr lang="ko-KR" altLang="en-US" sz="1100" b="1">
                <a:ea typeface="굴림체" pitchFamily="49" charset="-127"/>
              </a:rPr>
              <a:t>수정 불가</a:t>
            </a:r>
            <a:r>
              <a:rPr lang="en-US" altLang="ko-KR" sz="1100" b="1" smtClean="0">
                <a:ea typeface="굴림체" pitchFamily="49" charset="-127"/>
              </a:rPr>
              <a:t>), </a:t>
            </a:r>
            <a:r>
              <a:rPr lang="ko-KR" altLang="en-US" sz="1100" b="1" smtClean="0">
                <a:ea typeface="굴림체" pitchFamily="49" charset="-127"/>
              </a:rPr>
              <a:t>입고처</a:t>
            </a:r>
            <a:r>
              <a:rPr lang="en-US" altLang="ko-KR" sz="1100" b="1" smtClean="0">
                <a:ea typeface="굴림체" pitchFamily="49" charset="-127"/>
              </a:rPr>
              <a:t>(</a:t>
            </a:r>
            <a:r>
              <a:rPr lang="ko-KR" altLang="en-US" sz="1100" b="1" smtClean="0">
                <a:ea typeface="굴림체" pitchFamily="49" charset="-127"/>
              </a:rPr>
              <a:t>거래처</a:t>
            </a:r>
            <a:r>
              <a:rPr lang="en-US" altLang="ko-KR" sz="1100" b="1" smtClean="0">
                <a:ea typeface="굴림체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b="1" smtClean="0">
                <a:ea typeface="굴림체" pitchFamily="49" charset="-127"/>
              </a:rPr>
              <a:t>    </a:t>
            </a:r>
            <a:r>
              <a:rPr lang="en-US" altLang="ko-KR" sz="1100" b="1">
                <a:ea typeface="굴림체" pitchFamily="49" charset="-127"/>
              </a:rPr>
              <a:t>- </a:t>
            </a:r>
            <a:r>
              <a:rPr lang="ko-KR" altLang="en-US" sz="1100" b="1">
                <a:ea typeface="굴림체" pitchFamily="49" charset="-127"/>
              </a:rPr>
              <a:t>컬럼 </a:t>
            </a:r>
            <a:r>
              <a:rPr lang="en-US" altLang="ko-KR" sz="1100" b="1">
                <a:ea typeface="굴림체" pitchFamily="49" charset="-127"/>
              </a:rPr>
              <a:t>: </a:t>
            </a:r>
            <a:r>
              <a:rPr lang="ko-KR" altLang="en-US" sz="1100" b="1" smtClean="0">
                <a:ea typeface="굴림체" pitchFamily="49" charset="-127"/>
              </a:rPr>
              <a:t>품번</a:t>
            </a:r>
            <a:r>
              <a:rPr lang="en-US" altLang="ko-KR" sz="1100" b="1">
                <a:ea typeface="굴림체" pitchFamily="49" charset="-127"/>
              </a:rPr>
              <a:t>, </a:t>
            </a:r>
            <a:r>
              <a:rPr lang="ko-KR" altLang="en-US" sz="1100" b="1">
                <a:ea typeface="굴림체" pitchFamily="49" charset="-127"/>
              </a:rPr>
              <a:t>규격단위</a:t>
            </a:r>
            <a:r>
              <a:rPr lang="en-US" altLang="ko-KR" sz="1100" b="1">
                <a:ea typeface="굴림체" pitchFamily="49" charset="-127"/>
              </a:rPr>
              <a:t>(Box, </a:t>
            </a:r>
            <a:r>
              <a:rPr lang="ko-KR" altLang="en-US" sz="1100" b="1">
                <a:ea typeface="굴림체" pitchFamily="49" charset="-127"/>
              </a:rPr>
              <a:t>필번</a:t>
            </a:r>
            <a:r>
              <a:rPr lang="en-US" altLang="ko-KR" sz="1100" b="1">
                <a:ea typeface="굴림체" pitchFamily="49" charset="-127"/>
              </a:rPr>
              <a:t>, Size), </a:t>
            </a:r>
            <a:r>
              <a:rPr lang="ko-KR" altLang="en-US" sz="1100" b="1">
                <a:ea typeface="굴림체" pitchFamily="49" charset="-127"/>
              </a:rPr>
              <a:t>수량단위</a:t>
            </a:r>
            <a:r>
              <a:rPr lang="en-US" altLang="ko-KR" sz="1100" b="1">
                <a:ea typeface="굴림체" pitchFamily="49" charset="-127"/>
              </a:rPr>
              <a:t>, </a:t>
            </a:r>
            <a:r>
              <a:rPr lang="ko-KR" altLang="en-US" sz="1100" b="1">
                <a:ea typeface="굴림체" pitchFamily="49" charset="-127"/>
              </a:rPr>
              <a:t>의뢰량</a:t>
            </a:r>
            <a:r>
              <a:rPr lang="en-US" altLang="ko-KR" sz="1100" b="1">
                <a:ea typeface="굴림체" pitchFamily="49" charset="-127"/>
              </a:rPr>
              <a:t>, </a:t>
            </a:r>
            <a:r>
              <a:rPr lang="ko-KR" altLang="en-US" sz="1100" b="1">
                <a:ea typeface="굴림체" pitchFamily="49" charset="-127"/>
              </a:rPr>
              <a:t>출고량</a:t>
            </a:r>
            <a:endParaRPr lang="en-US" altLang="ko-KR" sz="1100" b="1" smtClean="0">
              <a:ea typeface="굴림체" pitchFamily="49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2000" y="1196752"/>
            <a:ext cx="4320480" cy="8471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smtClean="0">
                <a:ea typeface="굴림체" pitchFamily="49" charset="-127"/>
              </a:rPr>
              <a:t>  5</a:t>
            </a:r>
            <a:r>
              <a:rPr lang="en-US" altLang="ko-KR" sz="1100" b="1">
                <a:ea typeface="굴림체" pitchFamily="49" charset="-127"/>
              </a:rPr>
              <a:t>) </a:t>
            </a:r>
            <a:r>
              <a:rPr lang="ko-KR" altLang="en-US" sz="1100" b="1">
                <a:ea typeface="굴림체" pitchFamily="49" charset="-127"/>
              </a:rPr>
              <a:t>자재 기타 </a:t>
            </a:r>
            <a:r>
              <a:rPr lang="ko-KR" altLang="en-US" sz="1100" b="1" smtClean="0">
                <a:ea typeface="굴림체" pitchFamily="49" charset="-127"/>
              </a:rPr>
              <a:t>출고</a:t>
            </a:r>
            <a:endParaRPr lang="en-US" altLang="ko-KR" sz="1100" b="1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smtClean="0">
                <a:ea typeface="굴림체" pitchFamily="49" charset="-127"/>
              </a:rPr>
              <a:t>    - </a:t>
            </a:r>
            <a:r>
              <a:rPr lang="ko-KR" altLang="en-US" sz="1100" b="1" smtClean="0">
                <a:ea typeface="굴림체" pitchFamily="49" charset="-127"/>
              </a:rPr>
              <a:t>현재 </a:t>
            </a:r>
            <a:r>
              <a:rPr lang="en-US" altLang="ko-KR" sz="1100" b="1" smtClean="0">
                <a:ea typeface="굴림체" pitchFamily="49" charset="-127"/>
              </a:rPr>
              <a:t>K-System</a:t>
            </a:r>
            <a:r>
              <a:rPr lang="ko-KR" altLang="en-US" sz="1100" b="1" smtClean="0">
                <a:ea typeface="굴림체" pitchFamily="49" charset="-127"/>
              </a:rPr>
              <a:t>에 없음</a:t>
            </a:r>
            <a:r>
              <a:rPr lang="en-US" altLang="ko-KR" sz="1100" b="1" smtClean="0">
                <a:ea typeface="굴림체" pitchFamily="49" charset="-127"/>
              </a:rPr>
              <a:t>. </a:t>
            </a:r>
            <a:r>
              <a:rPr lang="ko-KR" altLang="en-US" sz="1100" b="1" smtClean="0">
                <a:ea typeface="굴림체" pitchFamily="49" charset="-127"/>
              </a:rPr>
              <a:t>메뉴 추가</a:t>
            </a:r>
            <a:r>
              <a:rPr lang="en-US" altLang="ko-KR" sz="1100" b="1" smtClean="0">
                <a:ea typeface="굴림체" pitchFamily="49" charset="-127"/>
              </a:rPr>
              <a:t>?</a:t>
            </a:r>
            <a:r>
              <a:rPr lang="ko-KR" altLang="en-US" sz="1100" b="1" smtClean="0">
                <a:ea typeface="굴림체" pitchFamily="49" charset="-127"/>
              </a:rPr>
              <a:t>해야됨</a:t>
            </a:r>
            <a:r>
              <a:rPr lang="en-US" altLang="ko-KR" sz="1100" b="1" smtClean="0">
                <a:ea typeface="굴림체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b="1">
                <a:ea typeface="굴림체" pitchFamily="49" charset="-127"/>
              </a:rPr>
              <a:t> </a:t>
            </a:r>
            <a:r>
              <a:rPr lang="en-US" altLang="ko-KR" sz="1100" b="1" smtClean="0">
                <a:ea typeface="굴림체" pitchFamily="49" charset="-127"/>
              </a:rPr>
              <a:t>   - </a:t>
            </a:r>
            <a:r>
              <a:rPr lang="ko-KR" altLang="en-US" sz="1100" b="1" smtClean="0">
                <a:ea typeface="굴림체" pitchFamily="49" charset="-127"/>
              </a:rPr>
              <a:t>제품 기타 출고와 동일하게 개발하되 출고유형이 달라 화면을 두개 분리하여 해야한다고함</a:t>
            </a:r>
            <a:r>
              <a:rPr lang="en-US" altLang="ko-KR" sz="1100" b="1" smtClean="0">
                <a:ea typeface="굴림체" pitchFamily="49" charset="-127"/>
              </a:rPr>
              <a:t>.</a:t>
            </a:r>
            <a:endParaRPr lang="en-US" altLang="ko-KR" sz="1100" b="1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smtClean="0">
                <a:ea typeface="굴림체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b="1" smtClean="0">
                <a:ea typeface="굴림체" pitchFamily="49" charset="-127"/>
              </a:rPr>
              <a:t>  6</a:t>
            </a:r>
            <a:r>
              <a:rPr lang="en-US" altLang="ko-KR" sz="1100" b="1">
                <a:ea typeface="굴림체" pitchFamily="49" charset="-127"/>
              </a:rPr>
              <a:t>) </a:t>
            </a:r>
            <a:r>
              <a:rPr lang="ko-KR" altLang="en-US" sz="1100" b="1">
                <a:ea typeface="굴림체" pitchFamily="49" charset="-127"/>
              </a:rPr>
              <a:t>자재 </a:t>
            </a:r>
            <a:r>
              <a:rPr lang="ko-KR" altLang="en-US" sz="1100" b="1" smtClean="0">
                <a:ea typeface="굴림체" pitchFamily="49" charset="-127"/>
              </a:rPr>
              <a:t>출고</a:t>
            </a:r>
            <a:endParaRPr lang="en-US" altLang="ko-KR" sz="1100" b="1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>
                <a:ea typeface="굴림체" pitchFamily="49" charset="-127"/>
              </a:rPr>
              <a:t> </a:t>
            </a:r>
            <a:r>
              <a:rPr lang="en-US" altLang="ko-KR" sz="1100" b="1" smtClean="0">
                <a:ea typeface="굴림체" pitchFamily="49" charset="-127"/>
              </a:rPr>
              <a:t>   - </a:t>
            </a:r>
            <a:r>
              <a:rPr lang="ko-KR" altLang="en-US" sz="1100" b="1" smtClean="0">
                <a:ea typeface="굴림체" pitchFamily="49" charset="-127"/>
              </a:rPr>
              <a:t>의류관리 </a:t>
            </a:r>
            <a:r>
              <a:rPr lang="en-US" altLang="ko-KR" sz="1100" b="1" smtClean="0">
                <a:ea typeface="굴림체" pitchFamily="49" charset="-127"/>
              </a:rPr>
              <a:t>&gt; </a:t>
            </a:r>
            <a:r>
              <a:rPr lang="ko-KR" altLang="en-US" sz="1100" b="1" smtClean="0">
                <a:ea typeface="굴림체" pitchFamily="49" charset="-127"/>
              </a:rPr>
              <a:t>생산관리 </a:t>
            </a:r>
            <a:r>
              <a:rPr lang="en-US" altLang="ko-KR" sz="1100" b="1" smtClean="0">
                <a:ea typeface="굴림체" pitchFamily="49" charset="-127"/>
              </a:rPr>
              <a:t>&gt; </a:t>
            </a:r>
            <a:r>
              <a:rPr lang="ko-KR" altLang="en-US" sz="1100" b="1" smtClean="0">
                <a:ea typeface="굴림체" pitchFamily="49" charset="-127"/>
              </a:rPr>
              <a:t>자재출고 </a:t>
            </a:r>
            <a:r>
              <a:rPr lang="en-US" altLang="ko-KR" sz="1100" b="1" smtClean="0">
                <a:ea typeface="굴림체" pitchFamily="49" charset="-127"/>
              </a:rPr>
              <a:t>&gt; </a:t>
            </a:r>
            <a:r>
              <a:rPr lang="ko-KR" altLang="en-US" sz="1100" b="1" smtClean="0">
                <a:ea typeface="굴림체" pitchFamily="49" charset="-127"/>
              </a:rPr>
              <a:t>자재출고요청입력</a:t>
            </a:r>
            <a:r>
              <a:rPr lang="en-US" altLang="ko-KR" sz="1100" b="1" smtClean="0">
                <a:ea typeface="굴림체" pitchFamily="49" charset="-127"/>
              </a:rPr>
              <a:t>(</a:t>
            </a:r>
            <a:r>
              <a:rPr lang="ko-KR" altLang="en-US" sz="1100" b="1" smtClean="0">
                <a:ea typeface="굴림체" pitchFamily="49" charset="-127"/>
              </a:rPr>
              <a:t>생산</a:t>
            </a:r>
            <a:r>
              <a:rPr lang="en-US" altLang="ko-KR" sz="1100" b="1" smtClean="0">
                <a:ea typeface="굴림체" pitchFamily="49" charset="-127"/>
              </a:rPr>
              <a:t>)(</a:t>
            </a:r>
            <a:r>
              <a:rPr lang="ko-KR" altLang="en-US" sz="1100" b="1" smtClean="0">
                <a:ea typeface="굴림체" pitchFamily="49" charset="-127"/>
              </a:rPr>
              <a:t>출력물 </a:t>
            </a:r>
            <a:r>
              <a:rPr lang="en-US" altLang="ko-KR" sz="1100" b="1" smtClean="0">
                <a:ea typeface="굴림체" pitchFamily="49" charset="-127"/>
              </a:rPr>
              <a:t>: </a:t>
            </a:r>
            <a:r>
              <a:rPr lang="ko-KR" altLang="en-US" sz="1100" b="1" smtClean="0">
                <a:ea typeface="굴림체" pitchFamily="49" charset="-127"/>
              </a:rPr>
              <a:t>자재출고요청서</a:t>
            </a:r>
            <a:r>
              <a:rPr lang="en-US" altLang="ko-KR" sz="1100" b="1" smtClean="0">
                <a:ea typeface="굴림체" pitchFamily="49" charset="-127"/>
              </a:rPr>
              <a:t>-</a:t>
            </a:r>
            <a:r>
              <a:rPr lang="ko-KR" altLang="en-US" sz="1100" b="1" smtClean="0">
                <a:ea typeface="굴림체" pitchFamily="49" charset="-127"/>
              </a:rPr>
              <a:t>현재 바코드 없음</a:t>
            </a:r>
            <a:r>
              <a:rPr lang="en-US" altLang="ko-KR" sz="1100" b="1" smtClean="0">
                <a:ea typeface="굴림체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b="1" smtClean="0">
                <a:ea typeface="굴림체" pitchFamily="49" charset="-127"/>
              </a:rPr>
              <a:t>    - </a:t>
            </a:r>
            <a:r>
              <a:rPr lang="ko-KR" altLang="en-US" sz="1100" b="1" smtClean="0">
                <a:ea typeface="굴림체" pitchFamily="49" charset="-127"/>
              </a:rPr>
              <a:t>저장 시 </a:t>
            </a:r>
            <a:r>
              <a:rPr lang="en-US" altLang="ko-KR" sz="1100" b="1" smtClean="0">
                <a:ea typeface="굴림체" pitchFamily="49" charset="-127"/>
              </a:rPr>
              <a:t>: “ &gt; “ &gt; “ &gt; </a:t>
            </a:r>
            <a:r>
              <a:rPr lang="ko-KR" altLang="en-US" sz="1100" b="1" smtClean="0">
                <a:ea typeface="굴림체" pitchFamily="49" charset="-127"/>
              </a:rPr>
              <a:t>자재출고입력</a:t>
            </a:r>
            <a:endParaRPr lang="en-US" altLang="ko-KR" sz="1100" b="1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>
                <a:ea typeface="굴림체" pitchFamily="49" charset="-127"/>
              </a:rPr>
              <a:t> </a:t>
            </a:r>
            <a:r>
              <a:rPr lang="en-US" altLang="ko-KR" sz="1100" b="1" smtClean="0">
                <a:ea typeface="굴림체" pitchFamily="49" charset="-127"/>
              </a:rPr>
              <a:t>   - </a:t>
            </a:r>
            <a:r>
              <a:rPr lang="ko-KR" altLang="en-US" sz="1100" b="1" smtClean="0">
                <a:ea typeface="굴림체" pitchFamily="49" charset="-127"/>
              </a:rPr>
              <a:t>상단 </a:t>
            </a:r>
            <a:r>
              <a:rPr lang="en-US" altLang="ko-KR" sz="1100" b="1" smtClean="0">
                <a:ea typeface="굴림체" pitchFamily="49" charset="-127"/>
              </a:rPr>
              <a:t>: </a:t>
            </a:r>
            <a:r>
              <a:rPr lang="ko-KR" altLang="en-US" sz="1100" b="1" smtClean="0">
                <a:ea typeface="굴림체" pitchFamily="49" charset="-127"/>
              </a:rPr>
              <a:t>자재요청번호</a:t>
            </a:r>
            <a:r>
              <a:rPr lang="en-US" altLang="ko-KR" sz="1100" b="1" smtClean="0">
                <a:ea typeface="굴림체" pitchFamily="49" charset="-127"/>
              </a:rPr>
              <a:t>(</a:t>
            </a:r>
            <a:r>
              <a:rPr lang="ko-KR" altLang="en-US" sz="1100" b="1" smtClean="0">
                <a:ea typeface="굴림체" pitchFamily="49" charset="-127"/>
              </a:rPr>
              <a:t>스캔</a:t>
            </a:r>
            <a:r>
              <a:rPr lang="en-US" altLang="ko-KR" sz="1100" b="1" smtClean="0">
                <a:ea typeface="굴림체" pitchFamily="49" charset="-127"/>
              </a:rPr>
              <a:t>), </a:t>
            </a:r>
            <a:r>
              <a:rPr lang="ko-KR" altLang="en-US" sz="1100" b="1" smtClean="0">
                <a:ea typeface="굴림체" pitchFamily="49" charset="-127"/>
              </a:rPr>
              <a:t>출고일자</a:t>
            </a:r>
            <a:r>
              <a:rPr lang="en-US" altLang="ko-KR" sz="1100" b="1" smtClean="0">
                <a:ea typeface="굴림체" pitchFamily="49" charset="-127"/>
              </a:rPr>
              <a:t>(</a:t>
            </a:r>
            <a:r>
              <a:rPr lang="ko-KR" altLang="en-US" sz="1100" b="1" smtClean="0">
                <a:ea typeface="굴림체" pitchFamily="49" charset="-127"/>
              </a:rPr>
              <a:t>수정 가능</a:t>
            </a:r>
            <a:r>
              <a:rPr lang="en-US" altLang="ko-KR" sz="1100" b="1" smtClean="0">
                <a:ea typeface="굴림체" pitchFamily="49" charset="-127"/>
              </a:rPr>
              <a:t>), </a:t>
            </a:r>
            <a:r>
              <a:rPr lang="ko-KR" altLang="en-US" sz="1100" b="1" smtClean="0">
                <a:ea typeface="굴림체" pitchFamily="49" charset="-127"/>
              </a:rPr>
              <a:t>출고창고</a:t>
            </a:r>
            <a:r>
              <a:rPr lang="en-US" altLang="ko-KR" sz="1100" b="1" smtClean="0">
                <a:ea typeface="굴림체" pitchFamily="49" charset="-127"/>
              </a:rPr>
              <a:t>(</a:t>
            </a:r>
            <a:r>
              <a:rPr lang="ko-KR" altLang="en-US" sz="1100" b="1" smtClean="0">
                <a:ea typeface="굴림체" pitchFamily="49" charset="-127"/>
              </a:rPr>
              <a:t>수정 불가</a:t>
            </a:r>
            <a:r>
              <a:rPr lang="en-US" altLang="ko-KR" sz="1100" b="1" smtClean="0">
                <a:ea typeface="굴림체" pitchFamily="49" charset="-127"/>
              </a:rPr>
              <a:t>), </a:t>
            </a:r>
            <a:r>
              <a:rPr lang="ko-KR" altLang="en-US" sz="1100" b="1" smtClean="0">
                <a:ea typeface="굴림체" pitchFamily="49" charset="-127"/>
              </a:rPr>
              <a:t>입고처</a:t>
            </a:r>
            <a:r>
              <a:rPr lang="en-US" altLang="ko-KR" sz="1100" b="1" smtClean="0">
                <a:ea typeface="굴림체" pitchFamily="49" charset="-127"/>
              </a:rPr>
              <a:t>(</a:t>
            </a:r>
            <a:r>
              <a:rPr lang="ko-KR" altLang="en-US" sz="1100" b="1" smtClean="0">
                <a:ea typeface="굴림체" pitchFamily="49" charset="-127"/>
              </a:rPr>
              <a:t>수정 불가</a:t>
            </a:r>
            <a:r>
              <a:rPr lang="en-US" altLang="ko-KR" sz="1100" b="1" smtClean="0">
                <a:ea typeface="굴림체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b="1">
                <a:ea typeface="굴림체" pitchFamily="49" charset="-127"/>
              </a:rPr>
              <a:t> </a:t>
            </a:r>
            <a:r>
              <a:rPr lang="en-US" altLang="ko-KR" sz="1100" b="1" smtClean="0">
                <a:ea typeface="굴림체" pitchFamily="49" charset="-127"/>
              </a:rPr>
              <a:t>   - </a:t>
            </a:r>
            <a:r>
              <a:rPr lang="ko-KR" altLang="en-US" sz="1100" b="1" smtClean="0">
                <a:ea typeface="굴림체" pitchFamily="49" charset="-127"/>
              </a:rPr>
              <a:t>컬럼 </a:t>
            </a:r>
            <a:r>
              <a:rPr lang="en-US" altLang="ko-KR" sz="1100" b="1" smtClean="0">
                <a:ea typeface="굴림체" pitchFamily="49" charset="-127"/>
              </a:rPr>
              <a:t>: </a:t>
            </a:r>
            <a:r>
              <a:rPr lang="ko-KR" altLang="en-US" sz="1100" b="1" smtClean="0">
                <a:ea typeface="굴림체" pitchFamily="49" charset="-127"/>
              </a:rPr>
              <a:t>생산품번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자재품번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>
                <a:ea typeface="굴림체" pitchFamily="49" charset="-127"/>
              </a:rPr>
              <a:t>규격단위</a:t>
            </a:r>
            <a:r>
              <a:rPr lang="en-US" altLang="ko-KR" sz="1100" b="1">
                <a:ea typeface="굴림체" pitchFamily="49" charset="-127"/>
              </a:rPr>
              <a:t>(Box, </a:t>
            </a:r>
            <a:r>
              <a:rPr lang="ko-KR" altLang="en-US" sz="1100" b="1">
                <a:ea typeface="굴림체" pitchFamily="49" charset="-127"/>
              </a:rPr>
              <a:t>필번</a:t>
            </a:r>
            <a:r>
              <a:rPr lang="en-US" altLang="ko-KR" sz="1100" b="1">
                <a:ea typeface="굴림체" pitchFamily="49" charset="-127"/>
              </a:rPr>
              <a:t>, Size), </a:t>
            </a:r>
            <a:r>
              <a:rPr lang="ko-KR" altLang="en-US" sz="1100" b="1" smtClean="0">
                <a:ea typeface="굴림체" pitchFamily="49" charset="-127"/>
              </a:rPr>
              <a:t>수량단위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의뢰량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출고량</a:t>
            </a:r>
            <a:endParaRPr lang="en-US" altLang="ko-KR" sz="1100" b="1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b="1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smtClean="0">
                <a:ea typeface="굴림체" pitchFamily="49" charset="-127"/>
              </a:rPr>
              <a:t>  7) </a:t>
            </a:r>
            <a:r>
              <a:rPr lang="ko-KR" altLang="en-US" sz="1100" b="1" smtClean="0">
                <a:ea typeface="굴림체" pitchFamily="49" charset="-127"/>
              </a:rPr>
              <a:t>반품 입고 </a:t>
            </a:r>
            <a:r>
              <a:rPr lang="en-US" altLang="ko-KR" sz="1100" b="1" smtClean="0">
                <a:ea typeface="굴림체" pitchFamily="49" charset="-127"/>
              </a:rPr>
              <a:t>(</a:t>
            </a:r>
            <a:r>
              <a:rPr lang="ko-KR" altLang="en-US" sz="1100" b="1" smtClean="0">
                <a:ea typeface="굴림체" pitchFamily="49" charset="-127"/>
              </a:rPr>
              <a:t>반품 거래명세</a:t>
            </a:r>
            <a:r>
              <a:rPr lang="en-US" altLang="ko-KR" sz="1100" b="1" smtClean="0">
                <a:ea typeface="굴림체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b="1">
                <a:ea typeface="굴림체" pitchFamily="49" charset="-127"/>
              </a:rPr>
              <a:t> </a:t>
            </a:r>
            <a:r>
              <a:rPr lang="en-US" altLang="ko-KR" sz="1100" b="1" smtClean="0">
                <a:ea typeface="굴림체" pitchFamily="49" charset="-127"/>
              </a:rPr>
              <a:t>   - </a:t>
            </a:r>
            <a:r>
              <a:rPr lang="ko-KR" altLang="en-US" sz="1100" b="1" smtClean="0">
                <a:solidFill>
                  <a:srgbClr val="FF0000"/>
                </a:solidFill>
                <a:ea typeface="굴림체" pitchFamily="49" charset="-127"/>
              </a:rPr>
              <a:t>보류</a:t>
            </a:r>
            <a:endParaRPr lang="en-US" altLang="ko-KR" sz="1100" b="1" smtClean="0">
              <a:solidFill>
                <a:srgbClr val="FF0000"/>
              </a:solidFill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b="1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smtClean="0">
                <a:ea typeface="굴림체" pitchFamily="49" charset="-127"/>
              </a:rPr>
              <a:t>  8) </a:t>
            </a:r>
            <a:r>
              <a:rPr lang="ko-KR" altLang="en-US" sz="1100" b="1" smtClean="0">
                <a:ea typeface="굴림체" pitchFamily="49" charset="-127"/>
              </a:rPr>
              <a:t>거래명세서</a:t>
            </a:r>
            <a:endParaRPr lang="en-US" altLang="ko-KR" sz="1100" b="1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smtClean="0">
                <a:ea typeface="굴림체" pitchFamily="49" charset="-127"/>
              </a:rPr>
              <a:t>    - </a:t>
            </a:r>
            <a:r>
              <a:rPr lang="ko-KR" altLang="en-US" sz="1100" b="1" smtClean="0">
                <a:ea typeface="굴림체" pitchFamily="49" charset="-127"/>
              </a:rPr>
              <a:t>의류관리 </a:t>
            </a:r>
            <a:r>
              <a:rPr lang="en-US" altLang="ko-KR" sz="1100" b="1" smtClean="0">
                <a:ea typeface="굴림체" pitchFamily="49" charset="-127"/>
              </a:rPr>
              <a:t>&gt; </a:t>
            </a:r>
            <a:r>
              <a:rPr lang="ko-KR" altLang="en-US" sz="1100" b="1" smtClean="0">
                <a:ea typeface="굴림체" pitchFamily="49" charset="-127"/>
              </a:rPr>
              <a:t>매출관리 </a:t>
            </a:r>
            <a:r>
              <a:rPr lang="en-US" altLang="ko-KR" sz="1100" b="1" smtClean="0">
                <a:ea typeface="굴림체" pitchFamily="49" charset="-127"/>
              </a:rPr>
              <a:t>&gt; </a:t>
            </a:r>
            <a:r>
              <a:rPr lang="ko-KR" altLang="en-US" sz="1100" b="1" smtClean="0">
                <a:ea typeface="굴림체" pitchFamily="49" charset="-127"/>
              </a:rPr>
              <a:t>출하의뢰 </a:t>
            </a:r>
            <a:r>
              <a:rPr lang="en-US" altLang="ko-KR" sz="1100" b="1" smtClean="0">
                <a:ea typeface="굴림체" pitchFamily="49" charset="-127"/>
              </a:rPr>
              <a:t>&gt; </a:t>
            </a:r>
            <a:r>
              <a:rPr lang="ko-KR" altLang="en-US" sz="1100" b="1" smtClean="0">
                <a:ea typeface="굴림체" pitchFamily="49" charset="-127"/>
              </a:rPr>
              <a:t>출하의뢰입력</a:t>
            </a:r>
            <a:r>
              <a:rPr lang="en-US" altLang="ko-KR" sz="1100" b="1" smtClean="0">
                <a:ea typeface="굴림체" pitchFamily="49" charset="-127"/>
              </a:rPr>
              <a:t>(</a:t>
            </a:r>
            <a:r>
              <a:rPr lang="ko-KR" altLang="en-US" sz="1100" b="1" smtClean="0">
                <a:ea typeface="굴림체" pitchFamily="49" charset="-127"/>
              </a:rPr>
              <a:t>출력물 </a:t>
            </a:r>
            <a:r>
              <a:rPr lang="en-US" altLang="ko-KR" sz="1100" b="1" smtClean="0">
                <a:ea typeface="굴림체" pitchFamily="49" charset="-127"/>
              </a:rPr>
              <a:t>: </a:t>
            </a:r>
            <a:r>
              <a:rPr lang="ko-KR" altLang="en-US" sz="1100" b="1" smtClean="0">
                <a:ea typeface="굴림체" pitchFamily="49" charset="-127"/>
              </a:rPr>
              <a:t>출하요청서</a:t>
            </a:r>
            <a:r>
              <a:rPr lang="en-US" altLang="ko-KR" sz="1100" b="1" smtClean="0">
                <a:ea typeface="굴림체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b="1">
                <a:ea typeface="굴림체" pitchFamily="49" charset="-127"/>
              </a:rPr>
              <a:t> </a:t>
            </a:r>
            <a:r>
              <a:rPr lang="en-US" altLang="ko-KR" sz="1100" b="1" smtClean="0">
                <a:ea typeface="굴림체" pitchFamily="49" charset="-127"/>
              </a:rPr>
              <a:t>   - </a:t>
            </a:r>
            <a:r>
              <a:rPr lang="ko-KR" altLang="en-US" sz="1100" b="1" smtClean="0">
                <a:ea typeface="굴림체" pitchFamily="49" charset="-127"/>
              </a:rPr>
              <a:t>저장 시 </a:t>
            </a:r>
            <a:r>
              <a:rPr lang="en-US" altLang="ko-KR" sz="1100" b="1" smtClean="0">
                <a:ea typeface="굴림체" pitchFamily="49" charset="-127"/>
              </a:rPr>
              <a:t>: “ &gt; “ &gt; </a:t>
            </a:r>
            <a:r>
              <a:rPr lang="ko-KR" altLang="en-US" sz="1100" b="1" smtClean="0">
                <a:ea typeface="굴림체" pitchFamily="49" charset="-127"/>
              </a:rPr>
              <a:t>거래명세서 </a:t>
            </a:r>
            <a:r>
              <a:rPr lang="en-US" altLang="ko-KR" sz="1100" b="1" smtClean="0">
                <a:ea typeface="굴림체" pitchFamily="49" charset="-127"/>
              </a:rPr>
              <a:t>&gt; </a:t>
            </a:r>
            <a:r>
              <a:rPr lang="ko-KR" altLang="en-US" sz="1100" b="1" smtClean="0">
                <a:ea typeface="굴림체" pitchFamily="49" charset="-127"/>
              </a:rPr>
              <a:t>거래명세서입력</a:t>
            </a:r>
            <a:endParaRPr lang="en-US" altLang="ko-KR" sz="1100" b="1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>
                <a:ea typeface="굴림체" pitchFamily="49" charset="-127"/>
              </a:rPr>
              <a:t> </a:t>
            </a:r>
            <a:r>
              <a:rPr lang="en-US" altLang="ko-KR" sz="1100" b="1" smtClean="0">
                <a:ea typeface="굴림체" pitchFamily="49" charset="-127"/>
              </a:rPr>
              <a:t>   - </a:t>
            </a:r>
            <a:r>
              <a:rPr lang="ko-KR" altLang="en-US" sz="1100" b="1" smtClean="0">
                <a:ea typeface="굴림체" pitchFamily="49" charset="-127"/>
              </a:rPr>
              <a:t>상단 </a:t>
            </a:r>
            <a:r>
              <a:rPr lang="en-US" altLang="ko-KR" sz="1100" b="1" smtClean="0">
                <a:ea typeface="굴림체" pitchFamily="49" charset="-127"/>
              </a:rPr>
              <a:t>: </a:t>
            </a:r>
            <a:r>
              <a:rPr lang="ko-KR" altLang="en-US" sz="1100" b="1" smtClean="0">
                <a:ea typeface="굴림체" pitchFamily="49" charset="-127"/>
              </a:rPr>
              <a:t>출하의뢰번호</a:t>
            </a:r>
            <a:r>
              <a:rPr lang="en-US" altLang="ko-KR" sz="1100" b="1" smtClean="0">
                <a:ea typeface="굴림체" pitchFamily="49" charset="-127"/>
              </a:rPr>
              <a:t>(</a:t>
            </a:r>
            <a:r>
              <a:rPr lang="ko-KR" altLang="en-US" sz="1100" b="1" smtClean="0">
                <a:ea typeface="굴림체" pitchFamily="49" charset="-127"/>
              </a:rPr>
              <a:t>스캔</a:t>
            </a:r>
            <a:r>
              <a:rPr lang="en-US" altLang="ko-KR" sz="1100" b="1" smtClean="0">
                <a:ea typeface="굴림체" pitchFamily="49" charset="-127"/>
              </a:rPr>
              <a:t>), </a:t>
            </a:r>
            <a:r>
              <a:rPr lang="ko-KR" altLang="en-US" sz="1100" b="1" smtClean="0">
                <a:ea typeface="굴림체" pitchFamily="49" charset="-127"/>
              </a:rPr>
              <a:t>거래명세일자</a:t>
            </a:r>
            <a:r>
              <a:rPr lang="en-US" altLang="ko-KR" sz="1100" b="1" smtClean="0">
                <a:ea typeface="굴림체" pitchFamily="49" charset="-127"/>
              </a:rPr>
              <a:t>(</a:t>
            </a:r>
            <a:r>
              <a:rPr lang="ko-KR" altLang="en-US" sz="1100" b="1" smtClean="0">
                <a:ea typeface="굴림체" pitchFamily="49" charset="-127"/>
              </a:rPr>
              <a:t>수정 가능</a:t>
            </a:r>
            <a:r>
              <a:rPr lang="en-US" altLang="ko-KR" sz="1100" b="1" smtClean="0">
                <a:ea typeface="굴림체" pitchFamily="49" charset="-127"/>
              </a:rPr>
              <a:t>), </a:t>
            </a:r>
            <a:r>
              <a:rPr lang="ko-KR" altLang="en-US" sz="1100" b="1" smtClean="0">
                <a:ea typeface="굴림체" pitchFamily="49" charset="-127"/>
              </a:rPr>
              <a:t>거래처</a:t>
            </a:r>
            <a:r>
              <a:rPr lang="en-US" altLang="ko-KR" sz="1100" b="1" smtClean="0">
                <a:ea typeface="굴림체" pitchFamily="49" charset="-127"/>
              </a:rPr>
              <a:t>(</a:t>
            </a:r>
            <a:r>
              <a:rPr lang="ko-KR" altLang="en-US" sz="1100" b="1" smtClean="0">
                <a:ea typeface="굴림체" pitchFamily="49" charset="-127"/>
              </a:rPr>
              <a:t>수정 불가</a:t>
            </a:r>
            <a:r>
              <a:rPr lang="en-US" altLang="ko-KR" sz="1100" b="1" smtClean="0">
                <a:ea typeface="굴림체" pitchFamily="49" charset="-127"/>
              </a:rPr>
              <a:t>), </a:t>
            </a:r>
            <a:r>
              <a:rPr lang="ko-KR" altLang="en-US" sz="1100" b="1" smtClean="0">
                <a:ea typeface="굴림체" pitchFamily="49" charset="-127"/>
              </a:rPr>
              <a:t>브랜드</a:t>
            </a:r>
            <a:r>
              <a:rPr lang="en-US" altLang="ko-KR" sz="1100" b="1" smtClean="0">
                <a:ea typeface="굴림체" pitchFamily="49" charset="-127"/>
              </a:rPr>
              <a:t>(</a:t>
            </a:r>
            <a:r>
              <a:rPr lang="ko-KR" altLang="en-US" sz="1100" b="1" smtClean="0">
                <a:ea typeface="굴림체" pitchFamily="49" charset="-127"/>
              </a:rPr>
              <a:t>수정 불가</a:t>
            </a:r>
            <a:r>
              <a:rPr lang="en-US" altLang="ko-KR" sz="1100" b="1" smtClean="0">
                <a:ea typeface="굴림체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b="1">
                <a:ea typeface="굴림체" pitchFamily="49" charset="-127"/>
              </a:rPr>
              <a:t> </a:t>
            </a:r>
            <a:r>
              <a:rPr lang="en-US" altLang="ko-KR" sz="1100" b="1" smtClean="0">
                <a:ea typeface="굴림체" pitchFamily="49" charset="-127"/>
              </a:rPr>
              <a:t>   - </a:t>
            </a:r>
            <a:r>
              <a:rPr lang="ko-KR" altLang="en-US" sz="1100" b="1" smtClean="0">
                <a:ea typeface="굴림체" pitchFamily="49" charset="-127"/>
              </a:rPr>
              <a:t>컬럼 </a:t>
            </a:r>
            <a:r>
              <a:rPr lang="en-US" altLang="ko-KR" sz="1100" b="1" smtClean="0">
                <a:ea typeface="굴림체" pitchFamily="49" charset="-127"/>
              </a:rPr>
              <a:t>: </a:t>
            </a:r>
            <a:r>
              <a:rPr lang="ko-KR" altLang="en-US" sz="1100" b="1" smtClean="0">
                <a:ea typeface="굴림체" pitchFamily="49" charset="-127"/>
              </a:rPr>
              <a:t>품번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>
                <a:ea typeface="굴림체" pitchFamily="49" charset="-127"/>
              </a:rPr>
              <a:t>규격단위</a:t>
            </a:r>
            <a:r>
              <a:rPr lang="en-US" altLang="ko-KR" sz="1100" b="1">
                <a:ea typeface="굴림체" pitchFamily="49" charset="-127"/>
              </a:rPr>
              <a:t>(Box, </a:t>
            </a:r>
            <a:r>
              <a:rPr lang="ko-KR" altLang="en-US" sz="1100" b="1">
                <a:ea typeface="굴림체" pitchFamily="49" charset="-127"/>
              </a:rPr>
              <a:t>필번</a:t>
            </a:r>
            <a:r>
              <a:rPr lang="en-US" altLang="ko-KR" sz="1100" b="1">
                <a:ea typeface="굴림체" pitchFamily="49" charset="-127"/>
              </a:rPr>
              <a:t>, Size), </a:t>
            </a:r>
            <a:r>
              <a:rPr lang="ko-KR" altLang="en-US" sz="1100" b="1" smtClean="0">
                <a:ea typeface="굴림체" pitchFamily="49" charset="-127"/>
              </a:rPr>
              <a:t>수량단위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의뢰량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출고량</a:t>
            </a:r>
            <a:r>
              <a:rPr lang="en-US" altLang="ko-KR" sz="1100" b="1" smtClean="0">
                <a:ea typeface="굴림체" pitchFamily="49" charset="-127"/>
              </a:rPr>
              <a:t>(</a:t>
            </a:r>
            <a:r>
              <a:rPr lang="ko-KR" altLang="en-US" sz="1100" b="1" smtClean="0">
                <a:ea typeface="굴림체" pitchFamily="49" charset="-127"/>
              </a:rPr>
              <a:t>입력</a:t>
            </a:r>
            <a:r>
              <a:rPr lang="en-US" altLang="ko-KR" sz="1100" b="1" smtClean="0">
                <a:ea typeface="굴림체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b="1">
                <a:ea typeface="굴림체" pitchFamily="49" charset="-127"/>
              </a:rPr>
              <a:t> </a:t>
            </a:r>
            <a:r>
              <a:rPr lang="en-US" altLang="ko-KR" sz="1100" b="1" smtClean="0">
                <a:ea typeface="굴림체" pitchFamily="49" charset="-127"/>
              </a:rPr>
              <a:t>   - </a:t>
            </a:r>
            <a:r>
              <a:rPr lang="ko-KR" altLang="en-US" sz="1100" b="1" smtClean="0">
                <a:ea typeface="굴림체" pitchFamily="49" charset="-127"/>
              </a:rPr>
              <a:t>출하의뢰번호 스캔 </a:t>
            </a:r>
            <a:r>
              <a:rPr lang="en-US" altLang="ko-KR" sz="1100" b="1" smtClean="0">
                <a:ea typeface="굴림체" pitchFamily="49" charset="-127"/>
              </a:rPr>
              <a:t>&gt; </a:t>
            </a:r>
            <a:r>
              <a:rPr lang="ko-KR" altLang="en-US" sz="1100" b="1" smtClean="0">
                <a:ea typeface="굴림체" pitchFamily="49" charset="-127"/>
              </a:rPr>
              <a:t>각 행에의 송장번호 스캔하여 확인</a:t>
            </a:r>
            <a:r>
              <a:rPr lang="en-US" altLang="ko-KR" sz="1100" b="1" smtClean="0">
                <a:ea typeface="굴림체" pitchFamily="49" charset="-127"/>
              </a:rPr>
              <a:t>. </a:t>
            </a:r>
            <a:r>
              <a:rPr lang="ko-KR" altLang="en-US" sz="1100" b="1" smtClean="0">
                <a:ea typeface="굴림체" pitchFamily="49" charset="-127"/>
              </a:rPr>
              <a:t>현물 스캔 </a:t>
            </a:r>
            <a:r>
              <a:rPr lang="en-US" altLang="ko-KR" sz="1100" b="1" smtClean="0">
                <a:ea typeface="굴림체" pitchFamily="49" charset="-127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en-US" altLang="ko-KR" sz="1100" b="1">
                <a:ea typeface="굴림체" pitchFamily="49" charset="-127"/>
              </a:rPr>
              <a:t> </a:t>
            </a:r>
            <a:r>
              <a:rPr lang="en-US" altLang="ko-KR" sz="1100" b="1" smtClean="0">
                <a:ea typeface="굴림체" pitchFamily="49" charset="-127"/>
              </a:rPr>
              <a:t>   - </a:t>
            </a:r>
            <a:r>
              <a:rPr lang="ko-KR" altLang="en-US" sz="1100" b="1" smtClean="0">
                <a:ea typeface="굴림체" pitchFamily="49" charset="-127"/>
              </a:rPr>
              <a:t>출하의뢰번호를 스캔헀을때 출하 중단 상태일 경우 진행 </a:t>
            </a:r>
            <a:r>
              <a:rPr lang="en-US" altLang="ko-KR" sz="1100" b="1" smtClean="0">
                <a:ea typeface="굴림체" pitchFamily="49" charset="-127"/>
              </a:rPr>
              <a:t>Break</a:t>
            </a:r>
          </a:p>
          <a:p>
            <a:pPr>
              <a:lnSpc>
                <a:spcPct val="150000"/>
              </a:lnSpc>
            </a:pPr>
            <a:endParaRPr lang="en-US" altLang="ko-KR" sz="1100" b="1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smtClean="0">
                <a:ea typeface="굴림체" pitchFamily="49" charset="-127"/>
              </a:rPr>
              <a:t>  9) </a:t>
            </a:r>
            <a:r>
              <a:rPr lang="ko-KR" altLang="en-US" sz="1100" b="1" smtClean="0">
                <a:ea typeface="굴림체" pitchFamily="49" charset="-127"/>
              </a:rPr>
              <a:t>재고 실사</a:t>
            </a:r>
            <a:endParaRPr lang="en-US" altLang="ko-KR" sz="1100" b="1" smtClean="0">
              <a:ea typeface="굴림체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>
                <a:ea typeface="굴림체" pitchFamily="49" charset="-127"/>
              </a:rPr>
              <a:t> </a:t>
            </a:r>
            <a:r>
              <a:rPr lang="en-US" altLang="ko-KR" sz="1100" b="1" smtClean="0">
                <a:ea typeface="굴림체" pitchFamily="49" charset="-127"/>
              </a:rPr>
              <a:t>    - </a:t>
            </a:r>
            <a:r>
              <a:rPr lang="ko-KR" altLang="en-US" sz="1100" b="1" smtClean="0">
                <a:ea typeface="굴림체" pitchFamily="49" charset="-127"/>
              </a:rPr>
              <a:t>컬럼 </a:t>
            </a:r>
            <a:r>
              <a:rPr lang="en-US" altLang="ko-KR" sz="1100" b="1" smtClean="0">
                <a:ea typeface="굴림체" pitchFamily="49" charset="-127"/>
              </a:rPr>
              <a:t>: </a:t>
            </a:r>
            <a:r>
              <a:rPr lang="ko-KR" altLang="en-US" sz="1100" b="1" smtClean="0">
                <a:ea typeface="굴림체" pitchFamily="49" charset="-127"/>
              </a:rPr>
              <a:t>품번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>
                <a:ea typeface="굴림체" pitchFamily="49" charset="-127"/>
              </a:rPr>
              <a:t>규격단위</a:t>
            </a:r>
            <a:r>
              <a:rPr lang="en-US" altLang="ko-KR" sz="1100" b="1">
                <a:ea typeface="굴림체" pitchFamily="49" charset="-127"/>
              </a:rPr>
              <a:t>(Box, </a:t>
            </a:r>
            <a:r>
              <a:rPr lang="ko-KR" altLang="en-US" sz="1100" b="1">
                <a:ea typeface="굴림체" pitchFamily="49" charset="-127"/>
              </a:rPr>
              <a:t>필번</a:t>
            </a:r>
            <a:r>
              <a:rPr lang="en-US" altLang="ko-KR" sz="1100" b="1">
                <a:ea typeface="굴림체" pitchFamily="49" charset="-127"/>
              </a:rPr>
              <a:t>, Size), </a:t>
            </a:r>
            <a:r>
              <a:rPr lang="ko-KR" altLang="en-US" sz="1100" b="1" smtClean="0">
                <a:ea typeface="굴림체" pitchFamily="49" charset="-127"/>
              </a:rPr>
              <a:t>수량단위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실사수량</a:t>
            </a:r>
            <a:r>
              <a:rPr lang="en-US" altLang="ko-KR" sz="1100" b="1" smtClean="0">
                <a:ea typeface="굴림체" pitchFamily="49" charset="-127"/>
              </a:rPr>
              <a:t>, </a:t>
            </a:r>
            <a:r>
              <a:rPr lang="ko-KR" altLang="en-US" sz="1100" b="1" smtClean="0">
                <a:ea typeface="굴림체" pitchFamily="49" charset="-127"/>
              </a:rPr>
              <a:t>현재고</a:t>
            </a:r>
            <a:endParaRPr lang="en-US" altLang="ko-KR" sz="1100" b="1">
              <a:ea typeface="굴림체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600368"/>
            <a:ext cx="86409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ea typeface="굴림체" pitchFamily="49" charset="-127"/>
              </a:rPr>
              <a:t>1-4. K-System </a:t>
            </a:r>
            <a:r>
              <a:rPr lang="ko-KR" altLang="en-US" b="1" smtClean="0">
                <a:ea typeface="굴림체" pitchFamily="49" charset="-127"/>
              </a:rPr>
              <a:t>참고 화면</a:t>
            </a:r>
            <a:r>
              <a:rPr lang="en-US" altLang="ko-KR" b="1" smtClean="0">
                <a:ea typeface="굴림체" pitchFamily="49" charset="-127"/>
              </a:rPr>
              <a:t>,  </a:t>
            </a:r>
            <a:r>
              <a:rPr lang="ko-KR" altLang="en-US" b="1" smtClean="0">
                <a:ea typeface="굴림체" pitchFamily="49" charset="-127"/>
              </a:rPr>
              <a:t>컬럼 정의</a:t>
            </a:r>
            <a:endParaRPr lang="en-US" altLang="ko-KR" b="1"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59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>
            <a:stCxn id="3" idx="2"/>
            <a:endCxn id="8" idx="0"/>
          </p:cNvCxnSpPr>
          <p:nvPr/>
        </p:nvCxnSpPr>
        <p:spPr>
          <a:xfrm>
            <a:off x="4555229" y="2565661"/>
            <a:ext cx="1384923" cy="1150614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107504" y="113657"/>
            <a:ext cx="6201565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PDA 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및 개발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600368"/>
            <a:ext cx="86409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ea typeface="굴림체" pitchFamily="49" charset="-127"/>
              </a:rPr>
              <a:t>1-5. </a:t>
            </a:r>
            <a:r>
              <a:rPr lang="ko-KR" altLang="en-US" b="1" smtClean="0">
                <a:ea typeface="굴림체" pitchFamily="49" charset="-127"/>
              </a:rPr>
              <a:t>사용 </a:t>
            </a:r>
            <a:r>
              <a:rPr lang="ko-KR" altLang="en-US" b="1">
                <a:ea typeface="굴림체" pitchFamily="49" charset="-127"/>
              </a:rPr>
              <a:t>업체 구성도</a:t>
            </a:r>
            <a:endParaRPr lang="en-US" altLang="ko-KR" b="1">
              <a:ea typeface="굴림체" pitchFamily="49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635896" y="2132856"/>
            <a:ext cx="1838665" cy="432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아즈텍</a:t>
            </a:r>
            <a:r>
              <a:rPr lang="en-US" altLang="ko-KR" b="1" smtClean="0"/>
              <a:t>WB</a:t>
            </a:r>
            <a:endParaRPr lang="ko-KR" altLang="en-US" b="1"/>
          </a:p>
        </p:txBody>
      </p:sp>
      <p:sp>
        <p:nvSpPr>
          <p:cNvPr id="8" name="모서리가 둥근 직사각형 7"/>
          <p:cNvSpPr/>
          <p:nvPr/>
        </p:nvSpPr>
        <p:spPr>
          <a:xfrm>
            <a:off x="5148064" y="3716275"/>
            <a:ext cx="1584176" cy="432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(</a:t>
            </a:r>
            <a:r>
              <a:rPr lang="ko-KR" altLang="en-US" b="1" smtClean="0"/>
              <a:t>주</a:t>
            </a:r>
            <a:r>
              <a:rPr lang="en-US" altLang="ko-KR" b="1" smtClean="0"/>
              <a:t>)</a:t>
            </a:r>
            <a:r>
              <a:rPr lang="ko-KR" altLang="en-US" b="1" smtClean="0"/>
              <a:t>효림세울</a:t>
            </a:r>
            <a:endParaRPr lang="ko-KR" altLang="en-US" b="1"/>
          </a:p>
        </p:txBody>
      </p:sp>
      <p:sp>
        <p:nvSpPr>
          <p:cNvPr id="17" name="직사각형 16"/>
          <p:cNvSpPr/>
          <p:nvPr/>
        </p:nvSpPr>
        <p:spPr>
          <a:xfrm>
            <a:off x="5352749" y="2827857"/>
            <a:ext cx="10801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ea typeface="굴림체" pitchFamily="49" charset="-127"/>
              </a:rPr>
              <a:t>계열사</a:t>
            </a:r>
            <a:endParaRPr lang="en-US" altLang="ko-KR" b="1">
              <a:ea typeface="굴림체" pitchFamily="49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483768" y="4293096"/>
            <a:ext cx="1838665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아바몰리</a:t>
            </a:r>
            <a:r>
              <a:rPr lang="en-US" altLang="ko-KR" b="1" smtClean="0"/>
              <a:t/>
            </a:r>
            <a:br>
              <a:rPr lang="en-US" altLang="ko-KR" b="1" smtClean="0"/>
            </a:br>
            <a:r>
              <a:rPr lang="en-US" altLang="ko-KR" b="1" smtClean="0"/>
              <a:t>AVA MOLLI</a:t>
            </a:r>
            <a:endParaRPr lang="ko-KR" altLang="en-US" b="1"/>
          </a:p>
        </p:txBody>
      </p:sp>
      <p:cxnSp>
        <p:nvCxnSpPr>
          <p:cNvPr id="21" name="직선 연결선 20"/>
          <p:cNvCxnSpPr>
            <a:stCxn id="3" idx="2"/>
            <a:endCxn id="20" idx="0"/>
          </p:cNvCxnSpPr>
          <p:nvPr/>
        </p:nvCxnSpPr>
        <p:spPr>
          <a:xfrm flipH="1">
            <a:off x="3403101" y="2565661"/>
            <a:ext cx="1152128" cy="172743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863040" y="2874023"/>
            <a:ext cx="10801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ea typeface="굴림체" pitchFamily="49" charset="-127"/>
              </a:rPr>
              <a:t>대리점</a:t>
            </a:r>
            <a:r>
              <a:rPr lang="en-US" altLang="ko-KR" b="1" smtClean="0">
                <a:ea typeface="굴림체" pitchFamily="49" charset="-127"/>
              </a:rPr>
              <a:t>(</a:t>
            </a:r>
            <a:r>
              <a:rPr lang="ko-KR" altLang="en-US" b="1" smtClean="0">
                <a:ea typeface="굴림체" pitchFamily="49" charset="-127"/>
              </a:rPr>
              <a:t>브랜드</a:t>
            </a:r>
            <a:r>
              <a:rPr lang="en-US" altLang="ko-KR" b="1" smtClean="0">
                <a:ea typeface="굴림체" pitchFamily="49" charset="-127"/>
              </a:rPr>
              <a:t>)</a:t>
            </a:r>
            <a:endParaRPr lang="en-US" altLang="ko-KR" b="1"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1031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07504" y="113657"/>
            <a:ext cx="6201565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PDA 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및 개발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600368"/>
            <a:ext cx="86409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ea typeface="굴림체" pitchFamily="49" charset="-127"/>
              </a:rPr>
              <a:t>1-6. </a:t>
            </a:r>
            <a:r>
              <a:rPr lang="ko-KR" altLang="en-US" b="1" smtClean="0">
                <a:ea typeface="굴림체" pitchFamily="49" charset="-127"/>
              </a:rPr>
              <a:t>화면 스캐치</a:t>
            </a:r>
            <a:endParaRPr lang="en-US" altLang="ko-KR" b="1">
              <a:ea typeface="굴림체" pitchFamily="49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59632" y="2135134"/>
            <a:ext cx="2592288" cy="4104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67744" y="2485882"/>
            <a:ext cx="124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아즈텍</a:t>
            </a:r>
            <a:r>
              <a:rPr lang="en-US" altLang="ko-KR" smtClean="0"/>
              <a:t>WB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47664" y="248588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로고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78805" y="3791318"/>
            <a:ext cx="1964395" cy="648072"/>
          </a:xfrm>
          <a:prstGeom prst="roundRect">
            <a:avLst>
              <a:gd name="adj" fmla="val 300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b="1" smtClean="0">
                <a:solidFill>
                  <a:schemeClr val="tx1"/>
                </a:solidFill>
              </a:rPr>
              <a:t>아이디</a:t>
            </a:r>
            <a:endParaRPr lang="en-US" altLang="ko-KR" sz="1200" b="1" smtClean="0">
              <a:solidFill>
                <a:schemeClr val="tx1"/>
              </a:solidFill>
            </a:endParaRPr>
          </a:p>
          <a:p>
            <a:endParaRPr lang="en-US" altLang="ko-KR" sz="400" b="1" smtClean="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administrator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8805" y="4511398"/>
            <a:ext cx="1964395" cy="648072"/>
          </a:xfrm>
          <a:prstGeom prst="roundRect">
            <a:avLst>
              <a:gd name="adj" fmla="val 3151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b="1" smtClean="0">
                <a:solidFill>
                  <a:schemeClr val="tx1"/>
                </a:solidFill>
              </a:rPr>
              <a:t>비밀번호</a:t>
            </a:r>
            <a:endParaRPr lang="en-US" altLang="ko-KR" sz="1200" b="1" smtClean="0">
              <a:solidFill>
                <a:schemeClr val="tx1"/>
              </a:solidFill>
            </a:endParaRPr>
          </a:p>
          <a:p>
            <a:endParaRPr lang="en-US" altLang="ko-KR" sz="400" b="1" smtClean="0">
              <a:solidFill>
                <a:schemeClr val="tx1"/>
              </a:solidFill>
            </a:endParaRPr>
          </a:p>
          <a:p>
            <a:r>
              <a:rPr lang="en-US" altLang="ko-KR" sz="1400" smtClean="0">
                <a:solidFill>
                  <a:schemeClr val="tx1"/>
                </a:solidFill>
              </a:rPr>
              <a:t> ***********</a:t>
            </a:r>
            <a:endParaRPr lang="ko-KR" altLang="en-US" sz="140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841" y="5194519"/>
            <a:ext cx="742950" cy="180975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1475358" y="5735534"/>
            <a:ext cx="2160835" cy="360040"/>
          </a:xfrm>
          <a:prstGeom prst="roundRect">
            <a:avLst>
              <a:gd name="adj" fmla="val 380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로그인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59632" y="1608485"/>
            <a:ext cx="1736678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mtClean="0">
                <a:ea typeface="굴림체" pitchFamily="49" charset="-127"/>
              </a:rPr>
              <a:t>로그인</a:t>
            </a:r>
            <a:endParaRPr lang="en-US" altLang="ko-KR" sz="1400" b="1">
              <a:ea typeface="굴림체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40730" y="1608485"/>
            <a:ext cx="1736678" cy="37234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mtClean="0">
                <a:ea typeface="굴림체" pitchFamily="49" charset="-127"/>
              </a:rPr>
              <a:t>메인 메뉴</a:t>
            </a:r>
            <a:endParaRPr lang="en-US" altLang="ko-KR" sz="1400" b="1">
              <a:ea typeface="굴림체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33771" y="2113558"/>
            <a:ext cx="2592288" cy="4104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774" y="2480061"/>
            <a:ext cx="1935582" cy="344103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435" y="2480061"/>
            <a:ext cx="1963636" cy="35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8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" name="표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437538"/>
              </p:ext>
            </p:extLst>
          </p:nvPr>
        </p:nvGraphicFramePr>
        <p:xfrm>
          <a:off x="5210679" y="1135158"/>
          <a:ext cx="3851932" cy="562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236">
                  <a:extLst>
                    <a:ext uri="{9D8B030D-6E8A-4147-A177-3AD203B41FA5}">
                      <a16:colId xmlns:a16="http://schemas.microsoft.com/office/drawing/2014/main" val="579874872"/>
                    </a:ext>
                  </a:extLst>
                </a:gridCol>
                <a:gridCol w="1001309">
                  <a:extLst>
                    <a:ext uri="{9D8B030D-6E8A-4147-A177-3AD203B41FA5}">
                      <a16:colId xmlns:a16="http://schemas.microsoft.com/office/drawing/2014/main" val="2765375125"/>
                    </a:ext>
                  </a:extLst>
                </a:gridCol>
                <a:gridCol w="2474387">
                  <a:extLst>
                    <a:ext uri="{9D8B030D-6E8A-4147-A177-3AD203B41FA5}">
                      <a16:colId xmlns:a16="http://schemas.microsoft.com/office/drawing/2014/main" val="2982239813"/>
                    </a:ext>
                  </a:extLst>
                </a:gridCol>
              </a:tblGrid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NO.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컬럼명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예시 데이터</a:t>
                      </a:r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38368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rgbClr val="FF0000"/>
                          </a:solidFill>
                        </a:rPr>
                        <a:t>품명</a:t>
                      </a:r>
                      <a:endParaRPr lang="en-US" altLang="ko-KR" sz="90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칼라리스 트위드 자켓</a:t>
                      </a:r>
                      <a:r>
                        <a:rPr lang="en-US" altLang="ko-KR" sz="900" smtClean="0"/>
                        <a:t>_GY&amp;BK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551528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품번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AEF-JKI110-14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3801410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규격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AEF-JKI110-14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420501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rgbClr val="FF0000"/>
                          </a:solidFill>
                        </a:rPr>
                        <a:t>판매단위</a:t>
                      </a:r>
                      <a:endParaRPr lang="ko-KR" altLang="en-US" sz="9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PCS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704745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5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판매기준가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228,000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612708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판매단가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216,600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551861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7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rgbClr val="FF0000"/>
                          </a:solidFill>
                        </a:rPr>
                        <a:t>수량</a:t>
                      </a:r>
                      <a:endParaRPr lang="ko-KR" altLang="en-US" sz="9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1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091299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8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부가세포함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TRUE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707568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판매금액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196,909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3665291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부가세액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19,691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0240986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11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판매금액계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216,600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644976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12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원화팬매금액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196,909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113806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13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원화부가세액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19,691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909821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14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원화판매금애계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216,600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4237533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15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rgbClr val="FF0000"/>
                          </a:solidFill>
                        </a:rPr>
                        <a:t>기준단위</a:t>
                      </a:r>
                      <a:endParaRPr lang="ko-KR" altLang="en-US" sz="9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PCS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3207383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16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rgbClr val="FF0000"/>
                          </a:solidFill>
                        </a:rPr>
                        <a:t>창고</a:t>
                      </a:r>
                      <a:endParaRPr lang="ko-KR" altLang="en-US" sz="9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아바몰리효림창고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5344252"/>
                  </a:ext>
                </a:extLst>
              </a:tr>
              <a:tr h="290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17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특이사항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 </a:t>
                      </a:r>
                      <a:r>
                        <a:rPr lang="en-US" altLang="ko-KR" sz="900" smtClean="0"/>
                        <a:t>S/</a:t>
                      </a:r>
                      <a:r>
                        <a:rPr lang="ko-KR" altLang="en-US" sz="900" smtClean="0"/>
                        <a:t>손민숙</a:t>
                      </a:r>
                      <a:r>
                        <a:rPr lang="en-US" altLang="ko-KR" sz="900" smtClean="0"/>
                        <a:t>/010-1111-2222/</a:t>
                      </a:r>
                      <a:r>
                        <a:rPr lang="ko-KR" altLang="en-US" sz="900" smtClean="0"/>
                        <a:t>도시광역시 구단구 동동동 </a:t>
                      </a:r>
                      <a:r>
                        <a:rPr lang="en-US" altLang="ko-KR" sz="900" smtClean="0"/>
                        <a:t>507 </a:t>
                      </a:r>
                      <a:r>
                        <a:rPr lang="ko-KR" altLang="en-US" sz="900" smtClean="0"/>
                        <a:t>금호 테크노밸리 </a:t>
                      </a:r>
                      <a:r>
                        <a:rPr lang="en-US" altLang="ko-KR" sz="900" smtClean="0"/>
                        <a:t>152-1111// 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0641787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18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운송장번호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6483-4981-1901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1793632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19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기타출고구분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251284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20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품목자산분류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제품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462658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21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자산처리구분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내수매출계정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570739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22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현재고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0487757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23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Lot No.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42407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107504" y="113657"/>
            <a:ext cx="6201565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PDA </a:t>
            </a:r>
            <a:r>
              <a:rPr lang="ko-KR" altLang="en-US" sz="2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및 개발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07704" y="2060848"/>
            <a:ext cx="2808312" cy="4534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84570" y="1088335"/>
            <a:ext cx="2115221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ea typeface="굴림체" pitchFamily="49" charset="-127"/>
              </a:rPr>
              <a:t>8) PDA </a:t>
            </a:r>
            <a:r>
              <a:rPr lang="ko-KR" altLang="en-US" sz="1400" b="1" smtClean="0">
                <a:ea typeface="굴림체" pitchFamily="49" charset="-127"/>
              </a:rPr>
              <a:t>거래명세서</a:t>
            </a:r>
            <a:endParaRPr lang="en-US" altLang="ko-KR" sz="1400" b="1">
              <a:ea typeface="굴림체" pitchFamily="49" charset="-127"/>
            </a:endParaRPr>
          </a:p>
        </p:txBody>
      </p:sp>
      <p:sp>
        <p:nvSpPr>
          <p:cNvPr id="14" name="이등변 삼각형 13"/>
          <p:cNvSpPr/>
          <p:nvPr/>
        </p:nvSpPr>
        <p:spPr>
          <a:xfrm rot="16200000">
            <a:off x="1998190" y="2161457"/>
            <a:ext cx="190650" cy="10191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153224" y="2112904"/>
            <a:ext cx="634475" cy="226152"/>
          </a:xfrm>
          <a:prstGeom prst="rect">
            <a:avLst/>
          </a:prstGeom>
        </p:spPr>
        <p:txBody>
          <a:bodyPr wrap="square" lIns="0" tIns="0" rIns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smtClean="0">
                <a:ea typeface="굴림체" pitchFamily="49" charset="-127"/>
              </a:rPr>
              <a:t>거래명세서</a:t>
            </a:r>
            <a:endParaRPr lang="en-US" altLang="ko-KR" sz="900" b="1">
              <a:ea typeface="굴림체" pitchFamily="49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996100" y="2805488"/>
            <a:ext cx="1276174" cy="199870"/>
            <a:chOff x="1401641" y="2505686"/>
            <a:chExt cx="2306262" cy="21127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403647" y="2505686"/>
              <a:ext cx="2304256" cy="203234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/>
                  </a:solidFill>
                </a:rPr>
                <a:t>   본사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401641" y="2513730"/>
              <a:ext cx="877097" cy="203234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smtClean="0">
                  <a:solidFill>
                    <a:srgbClr val="FF0000"/>
                  </a:solidFill>
                </a:rPr>
                <a:t>*</a:t>
              </a:r>
              <a:r>
                <a:rPr lang="ko-KR" altLang="en-US" sz="700" smtClean="0">
                  <a:solidFill>
                    <a:schemeClr val="tx1"/>
                  </a:solidFill>
                </a:rPr>
                <a:t>사업단위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17" name="이등변 삼각형 16"/>
            <p:cNvSpPr/>
            <p:nvPr/>
          </p:nvSpPr>
          <p:spPr>
            <a:xfrm rot="10800000">
              <a:off x="3421233" y="2568531"/>
              <a:ext cx="133293" cy="83457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3360718" y="2799978"/>
            <a:ext cx="1276174" cy="194405"/>
            <a:chOff x="1401641" y="2503419"/>
            <a:chExt cx="2306262" cy="205501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403647" y="2505686"/>
              <a:ext cx="2304256" cy="203234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tx1"/>
                  </a:solidFill>
                </a:rPr>
                <a:t>          2022-05-27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401641" y="2503419"/>
              <a:ext cx="877096" cy="203234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smtClean="0">
                  <a:solidFill>
                    <a:srgbClr val="FF0000"/>
                  </a:solidFill>
                </a:rPr>
                <a:t>*</a:t>
              </a:r>
              <a:r>
                <a:rPr lang="ko-KR" altLang="en-US" sz="700" smtClean="0">
                  <a:solidFill>
                    <a:schemeClr val="tx1"/>
                  </a:solidFill>
                </a:rPr>
                <a:t>명세일자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</p:grp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333" y="2835762"/>
            <a:ext cx="116487" cy="120691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3374139" y="3112602"/>
            <a:ext cx="1276174" cy="194405"/>
            <a:chOff x="1401641" y="2503419"/>
            <a:chExt cx="2306262" cy="205501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1403647" y="2505686"/>
              <a:ext cx="2304256" cy="203234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/>
                  </a:solidFill>
                </a:rPr>
                <a:t>         아바몰리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401641" y="2503419"/>
              <a:ext cx="877096" cy="203234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브랜드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987657" y="3114491"/>
            <a:ext cx="1276174" cy="194405"/>
            <a:chOff x="1401641" y="2503419"/>
            <a:chExt cx="2306262" cy="20550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1403647" y="2505686"/>
              <a:ext cx="2304256" cy="203234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/>
                  </a:solidFill>
                </a:rPr>
                <a:t>     무신사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1401641" y="2503419"/>
              <a:ext cx="877096" cy="203234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거래처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1987904" y="2500874"/>
            <a:ext cx="2670601" cy="192263"/>
            <a:chOff x="1398744" y="2458508"/>
            <a:chExt cx="2304256" cy="203237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1398744" y="2458508"/>
              <a:ext cx="2304256" cy="203234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/>
                  </a:solidFill>
                </a:rPr>
                <a:t>                    </a:t>
              </a:r>
              <a:r>
                <a:rPr lang="en-US" altLang="ko-KR" sz="900" smtClean="0">
                  <a:solidFill>
                    <a:schemeClr val="tx1"/>
                  </a:solidFill>
                </a:rPr>
                <a:t>202204300037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1401641" y="2465483"/>
              <a:ext cx="877096" cy="196262"/>
            </a:xfrm>
            <a:prstGeom prst="roundRect">
              <a:avLst>
                <a:gd name="adj" fmla="val 4488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mtClean="0">
                  <a:solidFill>
                    <a:srgbClr val="FF0000"/>
                  </a:solidFill>
                </a:rPr>
                <a:t>*</a:t>
              </a:r>
              <a:r>
                <a:rPr lang="ko-KR" altLang="en-US" sz="800" smtClean="0">
                  <a:solidFill>
                    <a:schemeClr val="tx1"/>
                  </a:solidFill>
                </a:rPr>
                <a:t>출하의뢰번호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1996100" y="3760830"/>
            <a:ext cx="2654213" cy="2382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288984" y="3420180"/>
            <a:ext cx="958429" cy="22896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초기화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77" idx="3"/>
            <a:endCxn id="52" idx="1"/>
          </p:cNvCxnSpPr>
          <p:nvPr/>
        </p:nvCxnSpPr>
        <p:spPr>
          <a:xfrm>
            <a:off x="1702891" y="2460376"/>
            <a:ext cx="288371" cy="13992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/>
          <p:cNvSpPr/>
          <p:nvPr/>
        </p:nvSpPr>
        <p:spPr>
          <a:xfrm>
            <a:off x="3513120" y="3420180"/>
            <a:ext cx="958429" cy="22896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선택 행 삭제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cxnSp>
        <p:nvCxnSpPr>
          <p:cNvPr id="85" name="직선 화살표 연결선 84"/>
          <p:cNvCxnSpPr>
            <a:stCxn id="97" idx="3"/>
            <a:endCxn id="44" idx="1"/>
          </p:cNvCxnSpPr>
          <p:nvPr/>
        </p:nvCxnSpPr>
        <p:spPr>
          <a:xfrm>
            <a:off x="1704215" y="3014596"/>
            <a:ext cx="1669924" cy="19413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모서리가 둥근 직사각형 96"/>
          <p:cNvSpPr/>
          <p:nvPr/>
        </p:nvSpPr>
        <p:spPr>
          <a:xfrm>
            <a:off x="139790" y="2900978"/>
            <a:ext cx="1564425" cy="227236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수정 불가 </a:t>
            </a:r>
            <a:r>
              <a:rPr lang="en-US" altLang="ko-KR" sz="1100" b="1" smtClean="0">
                <a:solidFill>
                  <a:schemeClr val="tx1"/>
                </a:solidFill>
              </a:rPr>
              <a:t>(ReadOnly)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39577" y="2624427"/>
            <a:ext cx="1563315" cy="222991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수정 가능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102" name="직선 화살표 연결선 101"/>
          <p:cNvCxnSpPr>
            <a:stCxn id="97" idx="3"/>
            <a:endCxn id="48" idx="1"/>
          </p:cNvCxnSpPr>
          <p:nvPr/>
        </p:nvCxnSpPr>
        <p:spPr>
          <a:xfrm>
            <a:off x="1704215" y="3014596"/>
            <a:ext cx="283442" cy="19602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2275488" y="6251636"/>
            <a:ext cx="2095435" cy="22896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저  장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41670" y="2052876"/>
            <a:ext cx="1561221" cy="223996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rgbClr val="FF0000"/>
                </a:solidFill>
              </a:rPr>
              <a:t>*</a:t>
            </a:r>
            <a:r>
              <a:rPr lang="en-US" altLang="ko-KR" sz="1100" b="1" smtClean="0">
                <a:solidFill>
                  <a:schemeClr val="tx1"/>
                </a:solidFill>
              </a:rPr>
              <a:t> : </a:t>
            </a:r>
            <a:r>
              <a:rPr lang="ko-KR" altLang="en-US" sz="1100" b="1" smtClean="0">
                <a:solidFill>
                  <a:schemeClr val="tx1"/>
                </a:solidFill>
              </a:rPr>
              <a:t>필수 입력 부분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170123" y="762812"/>
            <a:ext cx="2883967" cy="37234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ea typeface="굴림체" pitchFamily="49" charset="-127"/>
              </a:rPr>
              <a:t>K-System </a:t>
            </a:r>
            <a:r>
              <a:rPr lang="ko-KR" altLang="en-US" sz="1400" b="1" smtClean="0">
                <a:ea typeface="굴림체" pitchFamily="49" charset="-127"/>
              </a:rPr>
              <a:t>거래명세서입력</a:t>
            </a:r>
            <a:endParaRPr lang="en-US" altLang="ko-KR" sz="1400" b="1">
              <a:ea typeface="굴림체" pitchFamily="49" charset="-127"/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6612107" y="4993926"/>
            <a:ext cx="288032" cy="2670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5186564" y="9698"/>
            <a:ext cx="2883967" cy="37234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ea typeface="굴림체" pitchFamily="49" charset="-127"/>
              </a:rPr>
              <a:t>K-System </a:t>
            </a:r>
            <a:r>
              <a:rPr lang="ko-KR" altLang="en-US" sz="1400" b="1" smtClean="0">
                <a:ea typeface="굴림체" pitchFamily="49" charset="-127"/>
              </a:rPr>
              <a:t>출하의뢰입력</a:t>
            </a:r>
            <a:endParaRPr lang="en-US" altLang="ko-KR" sz="1400" b="1">
              <a:ea typeface="굴림체" pitchFamily="49" charset="-127"/>
            </a:endParaRPr>
          </a:p>
        </p:txBody>
      </p:sp>
      <p:graphicFrame>
        <p:nvGraphicFramePr>
          <p:cNvPr id="155" name="표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931907"/>
              </p:ext>
            </p:extLst>
          </p:nvPr>
        </p:nvGraphicFramePr>
        <p:xfrm>
          <a:off x="5234562" y="372347"/>
          <a:ext cx="152156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449">
                  <a:extLst>
                    <a:ext uri="{9D8B030D-6E8A-4147-A177-3AD203B41FA5}">
                      <a16:colId xmlns:a16="http://schemas.microsoft.com/office/drawing/2014/main" val="29137188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493556757"/>
                    </a:ext>
                  </a:extLst>
                </a:gridCol>
              </a:tblGrid>
              <a:tr h="125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컬럼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예시 데이터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590928"/>
                  </a:ext>
                </a:extLst>
              </a:tr>
              <a:tr h="125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수량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1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502272"/>
                  </a:ext>
                </a:extLst>
              </a:tr>
            </a:tbl>
          </a:graphicData>
        </a:graphic>
      </p:graphicFrame>
      <p:sp>
        <p:nvSpPr>
          <p:cNvPr id="160" name="직사각형 159"/>
          <p:cNvSpPr/>
          <p:nvPr/>
        </p:nvSpPr>
        <p:spPr>
          <a:xfrm>
            <a:off x="4787508" y="79548"/>
            <a:ext cx="387633" cy="325116"/>
          </a:xfrm>
          <a:prstGeom prst="rect">
            <a:avLst/>
          </a:prstGeom>
          <a:noFill/>
          <a:ln>
            <a:solidFill>
              <a:srgbClr val="B9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b="1" smtClean="0">
                <a:solidFill>
                  <a:srgbClr val="FF0000"/>
                </a:solidFill>
              </a:rPr>
              <a:t>PDA</a:t>
            </a:r>
          </a:p>
          <a:p>
            <a:pPr algn="ctr"/>
            <a:r>
              <a:rPr lang="ko-KR" altLang="en-US" sz="1000" b="1" smtClean="0">
                <a:solidFill>
                  <a:srgbClr val="FF0000"/>
                </a:solidFill>
              </a:rPr>
              <a:t>컬럼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4829428" y="616687"/>
            <a:ext cx="394703" cy="17998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smtClean="0">
                <a:ea typeface="굴림체" pitchFamily="49" charset="-127"/>
              </a:rPr>
              <a:t>의뢰량</a:t>
            </a:r>
            <a:endParaRPr lang="en-US" altLang="ko-KR" sz="900" b="1">
              <a:ea typeface="굴림체" pitchFamily="49" charset="-127"/>
            </a:endParaRPr>
          </a:p>
        </p:txBody>
      </p:sp>
      <p:sp>
        <p:nvSpPr>
          <p:cNvPr id="162" name="아래쪽 화살표 161"/>
          <p:cNvSpPr/>
          <p:nvPr/>
        </p:nvSpPr>
        <p:spPr>
          <a:xfrm>
            <a:off x="4862390" y="396775"/>
            <a:ext cx="238083" cy="20245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4860032" y="1617013"/>
            <a:ext cx="394703" cy="17998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smtClean="0">
                <a:ea typeface="굴림체" pitchFamily="49" charset="-127"/>
              </a:rPr>
              <a:t>품번</a:t>
            </a:r>
            <a:endParaRPr lang="en-US" altLang="ko-KR" sz="900" b="1">
              <a:ea typeface="굴림체" pitchFamily="49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4809763" y="2752502"/>
            <a:ext cx="394703" cy="17998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smtClean="0">
                <a:ea typeface="굴림체" pitchFamily="49" charset="-127"/>
              </a:rPr>
              <a:t>출고량</a:t>
            </a:r>
            <a:endParaRPr lang="en-US" altLang="ko-KR" sz="900" b="1">
              <a:ea typeface="굴림체" pitchFamily="49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4884332" y="4607285"/>
            <a:ext cx="33574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ko-KR" altLang="en-US" sz="900" b="1" smtClean="0">
                <a:ea typeface="굴림체" pitchFamily="49" charset="-127"/>
              </a:rPr>
              <a:t>단위</a:t>
            </a:r>
            <a:endParaRPr lang="en-US" altLang="ko-KR" sz="900" b="1">
              <a:ea typeface="굴림체" pitchFamily="49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4882251" y="5127381"/>
            <a:ext cx="337821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ko-KR" altLang="en-US" sz="900" b="1" smtClean="0">
                <a:ea typeface="굴림체" pitchFamily="49" charset="-127"/>
              </a:rPr>
              <a:t>규격</a:t>
            </a:r>
            <a:endParaRPr lang="en-US" altLang="ko-KR" sz="900" b="1">
              <a:ea typeface="굴림체" pitchFamily="49" charset="-127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4735001" y="5425274"/>
            <a:ext cx="544063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ko-KR" altLang="en-US" sz="900" b="1" smtClean="0">
                <a:ea typeface="굴림체" pitchFamily="49" charset="-127"/>
              </a:rPr>
              <a:t>송장번호</a:t>
            </a:r>
            <a:endParaRPr lang="en-US" altLang="ko-KR" sz="900" b="1">
              <a:ea typeface="굴림체" pitchFamily="49" charset="-127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251520" y="600368"/>
            <a:ext cx="439879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ea typeface="굴림체" pitchFamily="49" charset="-127"/>
              </a:rPr>
              <a:t>1-6. </a:t>
            </a:r>
            <a:r>
              <a:rPr lang="ko-KR" altLang="en-US" b="1" smtClean="0">
                <a:ea typeface="굴림체" pitchFamily="49" charset="-127"/>
              </a:rPr>
              <a:t>화면 스캐치</a:t>
            </a:r>
            <a:endParaRPr lang="en-US" altLang="ko-KR" b="1">
              <a:ea typeface="굴림체" pitchFamily="49" charset="-127"/>
            </a:endParaRPr>
          </a:p>
        </p:txBody>
      </p:sp>
      <p:cxnSp>
        <p:nvCxnSpPr>
          <p:cNvPr id="57" name="직선 화살표 연결선 56"/>
          <p:cNvCxnSpPr>
            <a:stCxn id="98" idx="3"/>
            <a:endCxn id="37" idx="1"/>
          </p:cNvCxnSpPr>
          <p:nvPr/>
        </p:nvCxnSpPr>
        <p:spPr>
          <a:xfrm>
            <a:off x="1702892" y="2735923"/>
            <a:ext cx="1657826" cy="16018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98" idx="3"/>
            <a:endCxn id="16" idx="1"/>
          </p:cNvCxnSpPr>
          <p:nvPr/>
        </p:nvCxnSpPr>
        <p:spPr>
          <a:xfrm>
            <a:off x="1702892" y="2735923"/>
            <a:ext cx="293208" cy="17330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모서리가 둥근 직사각형 76"/>
          <p:cNvSpPr/>
          <p:nvPr/>
        </p:nvSpPr>
        <p:spPr>
          <a:xfrm>
            <a:off x="139576" y="2348880"/>
            <a:ext cx="1563315" cy="222991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mtClean="0">
                <a:solidFill>
                  <a:schemeClr val="tx1"/>
                </a:solidFill>
              </a:rPr>
              <a:t>PDA </a:t>
            </a:r>
            <a:r>
              <a:rPr lang="ko-KR" altLang="en-US" sz="1100" b="1" smtClean="0">
                <a:solidFill>
                  <a:schemeClr val="tx1"/>
                </a:solidFill>
              </a:rPr>
              <a:t>스캔 영역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273060"/>
              </p:ext>
            </p:extLst>
          </p:nvPr>
        </p:nvGraphicFramePr>
        <p:xfrm>
          <a:off x="2047291" y="3790478"/>
          <a:ext cx="2551825" cy="618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06">
                  <a:extLst>
                    <a:ext uri="{9D8B030D-6E8A-4147-A177-3AD203B41FA5}">
                      <a16:colId xmlns:a16="http://schemas.microsoft.com/office/drawing/2014/main" val="274560786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14956495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38351991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3056631"/>
                    </a:ext>
                  </a:extLst>
                </a:gridCol>
                <a:gridCol w="537927">
                  <a:extLst>
                    <a:ext uri="{9D8B030D-6E8A-4147-A177-3AD203B41FA5}">
                      <a16:colId xmlns:a16="http://schemas.microsoft.com/office/drawing/2014/main" val="1221103773"/>
                    </a:ext>
                  </a:extLst>
                </a:gridCol>
              </a:tblGrid>
              <a:tr h="30903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행번호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품번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규격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단위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294819"/>
                  </a:ext>
                </a:extLst>
              </a:tr>
              <a:tr h="3090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의뢰량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출고량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송장번호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713848"/>
                  </a:ext>
                </a:extLst>
              </a:tr>
            </a:tbl>
          </a:graphicData>
        </a:graphic>
      </p:graphicFrame>
      <p:sp>
        <p:nvSpPr>
          <p:cNvPr id="61" name="모서리가 둥근 직사각형 60"/>
          <p:cNvSpPr/>
          <p:nvPr/>
        </p:nvSpPr>
        <p:spPr>
          <a:xfrm>
            <a:off x="138466" y="3544408"/>
            <a:ext cx="1564425" cy="38864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화면 초기 상태로</a:t>
            </a:r>
            <a:endParaRPr lang="en-US" altLang="ko-KR" sz="1100" b="1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smtClean="0">
                <a:solidFill>
                  <a:schemeClr val="tx1"/>
                </a:solidFill>
              </a:rPr>
              <a:t>(Reload)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/>
          <p:cNvCxnSpPr>
            <a:stCxn id="61" idx="3"/>
            <a:endCxn id="69" idx="1"/>
          </p:cNvCxnSpPr>
          <p:nvPr/>
        </p:nvCxnSpPr>
        <p:spPr>
          <a:xfrm flipV="1">
            <a:off x="1702891" y="3534660"/>
            <a:ext cx="586093" cy="20407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138466" y="4005064"/>
            <a:ext cx="1564425" cy="265795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선택된 행 일괄 삭제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/>
          <p:cNvCxnSpPr>
            <a:stCxn id="64" idx="3"/>
            <a:endCxn id="70" idx="1"/>
          </p:cNvCxnSpPr>
          <p:nvPr/>
        </p:nvCxnSpPr>
        <p:spPr>
          <a:xfrm flipV="1">
            <a:off x="1702891" y="3534660"/>
            <a:ext cx="1810229" cy="60330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70"/>
          <p:cNvSpPr/>
          <p:nvPr/>
        </p:nvSpPr>
        <p:spPr>
          <a:xfrm>
            <a:off x="138466" y="6091948"/>
            <a:ext cx="1564425" cy="38864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저장 후 리스트 영역만 비우기 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/>
          <p:cNvCxnSpPr>
            <a:stCxn id="71" idx="3"/>
            <a:endCxn id="107" idx="1"/>
          </p:cNvCxnSpPr>
          <p:nvPr/>
        </p:nvCxnSpPr>
        <p:spPr>
          <a:xfrm>
            <a:off x="1702891" y="6286272"/>
            <a:ext cx="572597" cy="7984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71" idx="3"/>
            <a:endCxn id="26" idx="1"/>
          </p:cNvCxnSpPr>
          <p:nvPr/>
        </p:nvCxnSpPr>
        <p:spPr>
          <a:xfrm flipV="1">
            <a:off x="1702891" y="5266373"/>
            <a:ext cx="390624" cy="101989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2093515" y="4483259"/>
            <a:ext cx="2468232" cy="1566228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853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accent6">
              <a:lumMod val="75000"/>
            </a:schemeClr>
          </a:solidFill>
          <a:prstDash val="dash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29201</TotalTime>
  <Words>4082</Words>
  <Application>Microsoft Office PowerPoint</Application>
  <PresentationFormat>화면 슬라이드 쇼(4:3)</PresentationFormat>
  <Paragraphs>1524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굴림체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knic-201406</dc:creator>
  <cp:lastModifiedBy>gaon</cp:lastModifiedBy>
  <cp:revision>2358</cp:revision>
  <dcterms:created xsi:type="dcterms:W3CDTF">2017-08-28T06:39:03Z</dcterms:created>
  <dcterms:modified xsi:type="dcterms:W3CDTF">2022-09-08T05:53:22Z</dcterms:modified>
</cp:coreProperties>
</file>