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595" r:id="rId4"/>
    <p:sldId id="613" r:id="rId5"/>
    <p:sldId id="504" r:id="rId6"/>
    <p:sldId id="611" r:id="rId7"/>
    <p:sldId id="614" r:id="rId8"/>
    <p:sldId id="602" r:id="rId9"/>
    <p:sldId id="615" r:id="rId10"/>
    <p:sldId id="617" r:id="rId11"/>
    <p:sldId id="616" r:id="rId12"/>
    <p:sldId id="618" r:id="rId13"/>
    <p:sldId id="619" r:id="rId14"/>
    <p:sldId id="620" r:id="rId15"/>
    <p:sldId id="621" r:id="rId16"/>
    <p:sldId id="283" r:id="rId17"/>
  </p:sldIdLst>
  <p:sldSz cx="9904413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115">
          <p15:clr>
            <a:srgbClr val="A4A3A4"/>
          </p15:clr>
        </p15:guide>
        <p15:guide id="4" pos="16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CC00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5262" autoAdjust="0"/>
  </p:normalViewPr>
  <p:slideViewPr>
    <p:cSldViewPr>
      <p:cViewPr varScale="1">
        <p:scale>
          <a:sx n="107" d="100"/>
          <a:sy n="107" d="100"/>
        </p:scale>
        <p:origin x="1548" y="126"/>
      </p:cViewPr>
      <p:guideLst>
        <p:guide orient="horz" pos="2160"/>
        <p:guide pos="3120"/>
        <p:guide orient="horz" pos="2115"/>
        <p:guide pos="16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226" y="-9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0BB4-D859-4D4E-BE40-2637BCD69E1C}" type="datetimeFigureOut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8061-FBC9-403E-B072-C22633E2AD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mast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57" y="0"/>
            <a:ext cx="99113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2321" y="1988854"/>
            <a:ext cx="5459732" cy="144015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C19-9693-4E2C-9419-1891EBEDCAB6}" type="datetime1">
              <a:rPr lang="ko-KR" altLang="en-US" smtClean="0"/>
              <a:pPr/>
              <a:t>2022-12-23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25"/>
          <p:cNvSpPr>
            <a:spLocks noChangeShapeType="1"/>
          </p:cNvSpPr>
          <p:nvPr userDrawn="1"/>
        </p:nvSpPr>
        <p:spPr bwMode="auto">
          <a:xfrm>
            <a:off x="2182610" y="1987575"/>
            <a:ext cx="5109489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 flipV="1">
            <a:off x="2602165" y="1628813"/>
            <a:ext cx="0" cy="1081087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rc 27"/>
          <p:cNvSpPr>
            <a:spLocks/>
          </p:cNvSpPr>
          <p:nvPr userDrawn="1"/>
        </p:nvSpPr>
        <p:spPr bwMode="auto">
          <a:xfrm>
            <a:off x="2454286" y="1868512"/>
            <a:ext cx="247610" cy="228600"/>
          </a:xfrm>
          <a:custGeom>
            <a:avLst/>
            <a:gdLst>
              <a:gd name="T0" fmla="*/ 2147483647 w 43200"/>
              <a:gd name="T1" fmla="*/ 2147483647 h 42973"/>
              <a:gd name="T2" fmla="*/ 2147483647 w 43200"/>
              <a:gd name="T3" fmla="*/ 2147483647 h 42973"/>
              <a:gd name="T4" fmla="*/ 2147483647 w 43200"/>
              <a:gd name="T5" fmla="*/ 2147483647 h 42973"/>
              <a:gd name="T6" fmla="*/ 0 60000 65536"/>
              <a:gd name="T7" fmla="*/ 0 60000 65536"/>
              <a:gd name="T8" fmla="*/ 0 60000 65536"/>
              <a:gd name="T9" fmla="*/ 0 w 43200"/>
              <a:gd name="T10" fmla="*/ 0 h 42973"/>
              <a:gd name="T11" fmla="*/ 43200 w 43200"/>
              <a:gd name="T12" fmla="*/ 42973 h 42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73" fill="none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2973" stroke="0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4172252" y="3429198"/>
            <a:ext cx="4329687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32"/>
          <p:cNvSpPr>
            <a:spLocks noChangeShapeType="1"/>
          </p:cNvSpPr>
          <p:nvPr userDrawn="1"/>
        </p:nvSpPr>
        <p:spPr bwMode="auto">
          <a:xfrm flipV="1">
            <a:off x="8072053" y="2852936"/>
            <a:ext cx="0" cy="836612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rc 33"/>
          <p:cNvSpPr>
            <a:spLocks/>
          </p:cNvSpPr>
          <p:nvPr userDrawn="1"/>
        </p:nvSpPr>
        <p:spPr bwMode="auto">
          <a:xfrm flipH="1" flipV="1">
            <a:off x="7917297" y="3284737"/>
            <a:ext cx="312952" cy="288925"/>
          </a:xfrm>
          <a:custGeom>
            <a:avLst/>
            <a:gdLst>
              <a:gd name="T0" fmla="*/ 2147483647 w 43200"/>
              <a:gd name="T1" fmla="*/ 2147483647 h 42973"/>
              <a:gd name="T2" fmla="*/ 2147483647 w 43200"/>
              <a:gd name="T3" fmla="*/ 2147483647 h 42973"/>
              <a:gd name="T4" fmla="*/ 2147483647 w 43200"/>
              <a:gd name="T5" fmla="*/ 2147483647 h 42973"/>
              <a:gd name="T6" fmla="*/ 0 60000 65536"/>
              <a:gd name="T7" fmla="*/ 0 60000 65536"/>
              <a:gd name="T8" fmla="*/ 0 60000 65536"/>
              <a:gd name="T9" fmla="*/ 0 w 43200"/>
              <a:gd name="T10" fmla="*/ 0 h 42973"/>
              <a:gd name="T11" fmla="*/ 43200 w 43200"/>
              <a:gd name="T12" fmla="*/ 42973 h 42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73" fill="none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2973" stroke="0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52616" y="1078608"/>
            <a:ext cx="1623526" cy="455067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35237" y="1531358"/>
            <a:ext cx="1240905" cy="39668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간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90441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32364" y="1556792"/>
            <a:ext cx="7404801" cy="4464496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438-1666-4B78-9B81-16815B60F655}" type="datetime1">
              <a:rPr lang="ko-KR" altLang="en-US" smtClean="0"/>
              <a:pPr/>
              <a:t>2022-12-23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5"/>
          <p:cNvSpPr>
            <a:spLocks noChangeArrowheads="1"/>
          </p:cNvSpPr>
          <p:nvPr userDrawn="1"/>
        </p:nvSpPr>
        <p:spPr bwMode="auto">
          <a:xfrm>
            <a:off x="2641178" y="404813"/>
            <a:ext cx="4601425" cy="8636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CCECFF"/>
              </a:gs>
              <a:gs pos="5000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lang="ko-KR" altLang="en-US" sz="3200" b="1">
                <a:latin typeface="맑은 고딕" pitchFamily="50" charset="-127"/>
                <a:ea typeface="맑은 고딕" pitchFamily="50" charset="-127"/>
              </a:rPr>
              <a:t>목   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" descr="tims_co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0502" y="1268765"/>
            <a:ext cx="7761519" cy="144015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694E-CD28-432A-9CA5-29F56B7B35BB}" type="datetime1">
              <a:rPr lang="ko-KR" altLang="en-US" smtClean="0"/>
              <a:pPr/>
              <a:t>2022-12-23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25"/>
          <p:cNvSpPr>
            <a:spLocks noChangeShapeType="1"/>
          </p:cNvSpPr>
          <p:nvPr userDrawn="1"/>
        </p:nvSpPr>
        <p:spPr bwMode="auto">
          <a:xfrm>
            <a:off x="660784" y="1267495"/>
            <a:ext cx="5109489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 flipV="1">
            <a:off x="1080339" y="908733"/>
            <a:ext cx="0" cy="1081087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rc 27"/>
          <p:cNvSpPr>
            <a:spLocks/>
          </p:cNvSpPr>
          <p:nvPr userDrawn="1"/>
        </p:nvSpPr>
        <p:spPr bwMode="auto">
          <a:xfrm>
            <a:off x="932461" y="1148432"/>
            <a:ext cx="247610" cy="228600"/>
          </a:xfrm>
          <a:custGeom>
            <a:avLst/>
            <a:gdLst>
              <a:gd name="T0" fmla="*/ 2147483647 w 43200"/>
              <a:gd name="T1" fmla="*/ 2147483647 h 42973"/>
              <a:gd name="T2" fmla="*/ 2147483647 w 43200"/>
              <a:gd name="T3" fmla="*/ 2147483647 h 42973"/>
              <a:gd name="T4" fmla="*/ 2147483647 w 43200"/>
              <a:gd name="T5" fmla="*/ 2147483647 h 42973"/>
              <a:gd name="T6" fmla="*/ 0 60000 65536"/>
              <a:gd name="T7" fmla="*/ 0 60000 65536"/>
              <a:gd name="T8" fmla="*/ 0 60000 65536"/>
              <a:gd name="T9" fmla="*/ 0 w 43200"/>
              <a:gd name="T10" fmla="*/ 0 h 42973"/>
              <a:gd name="T11" fmla="*/ 43200 w 43200"/>
              <a:gd name="T12" fmla="*/ 42973 h 42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73" fill="none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2973" stroke="0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4952214" y="2709118"/>
            <a:ext cx="4329687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32"/>
          <p:cNvSpPr>
            <a:spLocks noChangeShapeType="1"/>
          </p:cNvSpPr>
          <p:nvPr userDrawn="1"/>
        </p:nvSpPr>
        <p:spPr bwMode="auto">
          <a:xfrm flipV="1">
            <a:off x="8852015" y="2132856"/>
            <a:ext cx="0" cy="836612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rc 33"/>
          <p:cNvSpPr>
            <a:spLocks/>
          </p:cNvSpPr>
          <p:nvPr userDrawn="1"/>
        </p:nvSpPr>
        <p:spPr bwMode="auto">
          <a:xfrm flipH="1" flipV="1">
            <a:off x="8697259" y="2564669"/>
            <a:ext cx="312952" cy="288925"/>
          </a:xfrm>
          <a:custGeom>
            <a:avLst/>
            <a:gdLst>
              <a:gd name="T0" fmla="*/ 2147483647 w 43200"/>
              <a:gd name="T1" fmla="*/ 2147483647 h 42973"/>
              <a:gd name="T2" fmla="*/ 2147483647 w 43200"/>
              <a:gd name="T3" fmla="*/ 2147483647 h 42973"/>
              <a:gd name="T4" fmla="*/ 2147483647 w 43200"/>
              <a:gd name="T5" fmla="*/ 2147483647 h 42973"/>
              <a:gd name="T6" fmla="*/ 0 60000 65536"/>
              <a:gd name="T7" fmla="*/ 0 60000 65536"/>
              <a:gd name="T8" fmla="*/ 0 60000 65536"/>
              <a:gd name="T9" fmla="*/ 0 w 43200"/>
              <a:gd name="T10" fmla="*/ 0 h 42973"/>
              <a:gd name="T11" fmla="*/ 43200 w 43200"/>
              <a:gd name="T12" fmla="*/ 42973 h 42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73" fill="none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2973" stroke="0" extrusionOk="0">
                <a:moveTo>
                  <a:pt x="18474" y="42972"/>
                </a:moveTo>
                <a:cubicBezTo>
                  <a:pt x="7865" y="41420"/>
                  <a:pt x="0" y="3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170"/>
            <a:ext cx="9904413" cy="580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210" y="29599"/>
            <a:ext cx="9904413" cy="52441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836712"/>
            <a:ext cx="8913972" cy="52894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1" y="6382490"/>
            <a:ext cx="2311030" cy="365125"/>
          </a:xfrm>
        </p:spPr>
        <p:txBody>
          <a:bodyPr/>
          <a:lstStyle/>
          <a:p>
            <a:fld id="{EA370677-2DA5-4D1C-B8F8-F4B82590B226}" type="datetime1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08" y="6382490"/>
            <a:ext cx="3136397" cy="365125"/>
          </a:xfrm>
        </p:spPr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127775" y="6335460"/>
            <a:ext cx="2311030" cy="365125"/>
          </a:xfrm>
        </p:spPr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0CCB-103D-4E61-86E4-3AEDE983C55F}" type="datetime1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77AA-19C0-4A6F-982D-D7CD50D084E0}" type="datetime1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(#) Page/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171" y="7443"/>
            <a:ext cx="9904413" cy="576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990441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908728"/>
            <a:ext cx="8913972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82490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E486-0FC1-4F8D-B685-C0D6CE1FB7F6}" type="datetime1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82490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(#) Page/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27775" y="6335460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3161-FD56-43AA-B617-1BD472E5D0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18" descr="로고_knic"/>
          <p:cNvPicPr preferRelativeResize="0">
            <a:picLocks noChangeArrowheads="1"/>
          </p:cNvPicPr>
          <p:nvPr userDrawn="1"/>
        </p:nvPicPr>
        <p:blipFill>
          <a:blip r:embed="rId8" cstate="print"/>
          <a:srcRect t="9409" b="21597"/>
          <a:stretch>
            <a:fillRect/>
          </a:stretch>
        </p:blipFill>
        <p:spPr bwMode="auto">
          <a:xfrm>
            <a:off x="8498701" y="6418638"/>
            <a:ext cx="936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D:\01.문서작업\12.창원시 홀로노인 지능형 홈\CI\회사Logo3_배경투명.gif"/>
          <p:cNvPicPr preferRelativeResize="0">
            <a:picLocks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479791" y="6427347"/>
            <a:ext cx="1008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612290" y="6449118"/>
            <a:ext cx="1188000" cy="252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2" name="그림 11"/>
          <p:cNvPicPr preferRelativeResize="0"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14872" y="6449118"/>
            <a:ext cx="1152000" cy="324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4" r:id="rId5"/>
    <p:sldLayoutId id="2147483655" r:id="rId6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22.96.95.26:8080/AzTechWBWebServer/scm_front/logi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SCM </a:t>
            </a:r>
            <a:r>
              <a:rPr lang="ko-KR" altLang="en-US" sz="4400" dirty="0"/>
              <a:t>사용자 매뉴얼</a:t>
            </a:r>
          </a:p>
        </p:txBody>
      </p:sp>
      <p:pic>
        <p:nvPicPr>
          <p:cNvPr id="6" name="Picture 13" descr="D:\01.문서작업\12.창원시 홀로노인 지능형 홈\CI\회사Logo3_배경투명.gif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2126" y="4149080"/>
            <a:ext cx="1771595" cy="36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968430" y="3557681"/>
            <a:ext cx="885798" cy="22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5" dirty="0" err="1">
                <a:solidFill>
                  <a:srgbClr val="0000CC"/>
                </a:solidFill>
                <a:cs typeface="맑은 고딕"/>
              </a:rPr>
              <a:t>Ver</a:t>
            </a:r>
            <a:r>
              <a:rPr lang="en-US" altLang="ko-KR" sz="1100" b="1" spc="-5" dirty="0">
                <a:solidFill>
                  <a:srgbClr val="0000CC"/>
                </a:solidFill>
                <a:cs typeface="맑은 고딕"/>
              </a:rPr>
              <a:t> : 1.0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200" spc="-5" dirty="0">
              <a:solidFill>
                <a:srgbClr val="0000CC"/>
              </a:solidFill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A61C83-43EA-4BF3-8BE9-A50DD3E6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7" y="1842087"/>
            <a:ext cx="6149861" cy="3952769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8541" y="1808306"/>
            <a:ext cx="268489" cy="27047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5482" y="1700932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89860" y="1844824"/>
            <a:ext cx="56418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1067248" y="1708893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28177" y="1825085"/>
            <a:ext cx="56418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712979" y="173193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65939" y="2145854"/>
            <a:ext cx="6098352" cy="25996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70902" y="2150287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0821" y="2453464"/>
            <a:ext cx="6171545" cy="44829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55662" y="2564904"/>
            <a:ext cx="226800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931088" y="2870866"/>
            <a:ext cx="461278" cy="21541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"/>
          <p:cNvSpPr>
            <a:spLocks noChangeArrowheads="1"/>
          </p:cNvSpPr>
          <p:nvPr/>
        </p:nvSpPr>
        <p:spPr bwMode="auto">
          <a:xfrm>
            <a:off x="5758724" y="290898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43445" y="3254504"/>
            <a:ext cx="6122026" cy="112272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98690" y="341924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04807" y="1474840"/>
            <a:ext cx="3473566" cy="511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구매발주품목조회에서 구매납품입력 및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구매납품품목조회에서 구매납품수정을 하는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 화면입니다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버튼입니다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/>
              <a:t>·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처리 버튼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삭제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등록된 전표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전체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를 삭제 버튼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저장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아래의 항목을 수정 또는 신규 저장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 납품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HEAD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부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납품일자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납품일자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납품번호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입력에 신규 저장 시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자동발생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내외자구분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국내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외자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국외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수입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구분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특이사항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특이사항을 입력합니다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합계 계산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금액계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부가세계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금액총계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행삭제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아래의 행의 체크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BOX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를 선택하여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삭제하는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등록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Sheet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부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납품 수량은 필수 입력입니다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수량 입력 시 단가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부가세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금액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자동계산하여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제공합니다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비고는 선택 입력입니다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구매납품입력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0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B7E43D-0CA8-48C1-B5CC-606E0DB1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8" y="1755970"/>
            <a:ext cx="6149861" cy="4242459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6471" y="1757727"/>
            <a:ext cx="280834" cy="27047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5482" y="1605013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17207" y="1782698"/>
            <a:ext cx="68266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976768" y="160410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692828" y="1763100"/>
            <a:ext cx="68266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31892" y="164626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80911" y="1999913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16471" y="2636912"/>
            <a:ext cx="857472" cy="27475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1035332" y="2643408"/>
            <a:ext cx="273958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3680" y="3140968"/>
            <a:ext cx="6138779" cy="226504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14027" y="3357531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44135" y="1474841"/>
            <a:ext cx="3488123" cy="485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 납품 품목을 조회하여 구매 납품 현황을 확인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 납품 대상을 선택하여 구매 납품을 수정하고자 하는 화면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있는 구매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 명이 조회됨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프로그램 명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프로그램 명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조회조건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From _To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미입고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입고완료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  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미입고중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미납품수량이 존재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입고완료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대비 전량 납품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발주부서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cs typeface="맑은 고딕"/>
              </a:rPr>
              <a:t>Buyer_No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 입력 후 조회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발주부서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Buyer-No,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납품수량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및 납품단가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납품금액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정보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구매납품품목조회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48009" y="2041601"/>
            <a:ext cx="5601992" cy="55317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6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2EF8A9-7465-4C00-8B0D-8DEC360D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2" y="1850117"/>
            <a:ext cx="6149861" cy="3959980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6471" y="1821782"/>
            <a:ext cx="280834" cy="25820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5482" y="1713831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02709" y="1846287"/>
            <a:ext cx="682669" cy="259339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991766" y="1728643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27627" y="1853789"/>
            <a:ext cx="68266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48761" y="170080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009" y="2135545"/>
            <a:ext cx="5618861" cy="50136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80911" y="2254201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1866" y="2636912"/>
            <a:ext cx="1391348" cy="313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1594603" y="2643408"/>
            <a:ext cx="273958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866870" y="2626026"/>
            <a:ext cx="488085" cy="313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"/>
          <p:cNvSpPr>
            <a:spLocks noChangeArrowheads="1"/>
          </p:cNvSpPr>
          <p:nvPr/>
        </p:nvSpPr>
        <p:spPr bwMode="auto">
          <a:xfrm>
            <a:off x="5986648" y="242088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3680" y="3107647"/>
            <a:ext cx="6104900" cy="252823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14027" y="358740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44134" y="1474840"/>
            <a:ext cx="3470393" cy="511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발주 품목을 조회하여 외주 납품예정일을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입력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저장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하거나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 대상을 선택하여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납품을 입력할 수 있도록 하는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있는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 명이 조회됨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프로그램 명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필수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작업지시일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From _To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선택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진행상태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Buyer No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 상태는 전체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작성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완료 존재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작성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등록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수량이 없음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진행중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납품수량이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존재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완료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대비 전량 납품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처리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 입력 후 조회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납품등록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대상을 선택하여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외주 납품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화면으로 화면 전환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저장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납품예정일을 저장하는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작업지시일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납기일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납품예정일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진행상태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작업지시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품목정보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지시수량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실적진행수량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미진행수량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생산수량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양품수량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특이사항 등 정보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외주발주품목조회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43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D26076-5A76-4C0F-A180-F57A09D8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8" y="1856617"/>
            <a:ext cx="6149861" cy="3953480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5366" y="1850541"/>
            <a:ext cx="196484" cy="239839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5482" y="1713831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07375" y="1862754"/>
            <a:ext cx="68266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996432" y="1727703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12221" y="1844824"/>
            <a:ext cx="564189" cy="259339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70201" y="180423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009" y="2159363"/>
            <a:ext cx="6081555" cy="252446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71946" y="213285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7563" y="2420888"/>
            <a:ext cx="6184803" cy="46191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98317" y="2681761"/>
            <a:ext cx="233693" cy="24318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71686" y="3284984"/>
            <a:ext cx="6095884" cy="176148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27670" y="3501008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외주납품입력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879467" y="2852936"/>
            <a:ext cx="51289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"/>
          <p:cNvSpPr>
            <a:spLocks noChangeArrowheads="1"/>
          </p:cNvSpPr>
          <p:nvPr/>
        </p:nvSpPr>
        <p:spPr bwMode="auto">
          <a:xfrm>
            <a:off x="5681251" y="2915979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04807" y="1474840"/>
            <a:ext cx="3473566" cy="511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외주발주품목조회에서 외주납품입력 및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외주납품품목조회에서 외주납품수정을 하는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 화면입니다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있는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 명이 조회됨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/>
              <a:t>·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처리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삭제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등록된 전표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를 삭제하는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저장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아래의 항목을 수정 또는 신규 입력하는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 납품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HEAD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부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외주작업일자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납품일자입니다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합계 계산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금액계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부가세계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금액총계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행 삭제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아래의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작업실적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행의 체크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BOX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를 선택하여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삭제하는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등록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부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Order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Buyer No,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및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기생산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정보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입력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생산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수량은 필수 입력입니다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오다 완료 및 특이사항 입력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생산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수량 입력 시 단가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부가세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금액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자동계산하여 제공합니다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90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9CBA7F-AE5D-457F-8313-B98F940B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0" y="2028638"/>
            <a:ext cx="6149861" cy="3704615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0841" y="1997805"/>
            <a:ext cx="232095" cy="22353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5482" y="1844948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73193" y="2043835"/>
            <a:ext cx="682669" cy="161029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986600" y="190708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28177" y="2006770"/>
            <a:ext cx="56418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70201" y="190708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009" y="2276872"/>
            <a:ext cx="4630437" cy="50136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80911" y="2254201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2721" y="2791644"/>
            <a:ext cx="94321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1174761" y="2843184"/>
            <a:ext cx="249053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3680" y="3210890"/>
            <a:ext cx="6123398" cy="260799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14027" y="3275232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외주납품품목조회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344135" y="1474841"/>
            <a:ext cx="3488123" cy="485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 품목을 조회하여 외주 납품 현황을 확인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 대상을 선택하여 외주 납품을 수정하고자 하는 화면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있는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 명이 조회됨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프로그램 명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프로그램 명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조회조건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From _To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Buyer No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 입력 후 조회하면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Buyer-No,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생산 수량 및 단가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외주가공비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금액 정보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88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754D3-2AC5-48E5-9A08-4F4F65A7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0" y="1934580"/>
            <a:ext cx="6149861" cy="3859596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9974" y="1925797"/>
            <a:ext cx="232095" cy="22353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85650" y="1772940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05695" y="1952922"/>
            <a:ext cx="68266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1063774" y="1835072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71758" y="1921078"/>
            <a:ext cx="620608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45103" y="181743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009" y="2221377"/>
            <a:ext cx="5363857" cy="45578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80911" y="2254201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16471" y="2747918"/>
            <a:ext cx="1207344" cy="23563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1346893" y="2762606"/>
            <a:ext cx="220937" cy="207451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4078" y="3167064"/>
            <a:ext cx="6090876" cy="256619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14027" y="3203224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44134" y="1474841"/>
            <a:ext cx="3475301" cy="4591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외주 생산 지시에 대하여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작업지시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별 주요 공정의 진행사항을 공유하기 위하여 외주업체에서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주요일자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및 생산량을 입력하는 화면입니다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있는 구매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 명이 조회됨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프로그램 명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현재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프로그램명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자 정보입니다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필수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작업지시일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From _To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선택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진행상태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 Order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 상태는 전체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완료 존재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진행중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중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미생산수량이 존재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완료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지시 대비 전량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생산완료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납품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처리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 입력 후 조회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엑셀다운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Excel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로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내려받기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저장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일자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및 수정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후 저장하는 버튼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지시일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납품예정일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의뢰부서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        Buyer No 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지시수량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입력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최초재단일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최초봉제일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최초입고일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수정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재단수량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봉제수량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입고수량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생산진행정보입력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799968" y="2747939"/>
            <a:ext cx="564189" cy="23576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8"/>
          <p:cNvSpPr>
            <a:spLocks noChangeArrowheads="1"/>
          </p:cNvSpPr>
          <p:nvPr/>
        </p:nvSpPr>
        <p:spPr bwMode="auto">
          <a:xfrm>
            <a:off x="5661236" y="2708920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40000"/>
              </a:lnSpc>
              <a:defRPr/>
            </a:pPr>
            <a:r>
              <a:rPr lang="ko-KR" altLang="en-US" sz="6000"/>
              <a:t>질의 응답</a:t>
            </a:r>
            <a:endParaRPr lang="ko-KR" altLang="en-US" sz="600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537991" y="2937138"/>
            <a:ext cx="2869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4000" b="1" dirty="0">
                <a:solidFill>
                  <a:schemeClr val="accent2"/>
                </a:solidFill>
                <a:latin typeface="HY궁서B" pitchFamily="18" charset="-127"/>
                <a:ea typeface="HY궁서B" pitchFamily="18" charset="-127"/>
              </a:rPr>
              <a:t>감사합니다</a:t>
            </a:r>
            <a:r>
              <a:rPr lang="en-US" altLang="ko-KR" sz="4000" b="1" dirty="0">
                <a:solidFill>
                  <a:schemeClr val="accent2"/>
                </a:solidFill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3075" name="내용 개체 틀 3" descr="su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904413" cy="6858000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24014" y="2899643"/>
            <a:ext cx="4721501" cy="900113"/>
            <a:chOff x="2449" y="1230"/>
            <a:chExt cx="2540" cy="56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9" y="1230"/>
              <a:ext cx="2540" cy="567"/>
              <a:chOff x="2449" y="1230"/>
              <a:chExt cx="2540" cy="567"/>
            </a:xfrm>
          </p:grpSpPr>
          <p:pic>
            <p:nvPicPr>
              <p:cNvPr id="3107" name="Picture 6" descr="클립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9" y="1230"/>
                <a:ext cx="2132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8" name="AutoShape 7"/>
              <p:cNvSpPr>
                <a:spLocks noChangeArrowheads="1"/>
              </p:cNvSpPr>
              <p:nvPr/>
            </p:nvSpPr>
            <p:spPr bwMode="auto">
              <a:xfrm>
                <a:off x="2559" y="1298"/>
                <a:ext cx="2430" cy="3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ECEEF"/>
                  </a:gs>
                  <a:gs pos="100000">
                    <a:srgbClr val="3366CC"/>
                  </a:gs>
                </a:gsLst>
                <a:lin ang="2700000" scaled="1"/>
              </a:gradFill>
              <a:ln w="12700" algn="ctr">
                <a:noFill/>
                <a:round/>
                <a:headEnd/>
                <a:tailEnd/>
              </a:ln>
              <a:effectLst>
                <a:prstShdw prst="shdw17" dist="17961" dir="2700000">
                  <a:srgbClr val="1F3D7A"/>
                </a:prstShdw>
              </a:effectLst>
            </p:spPr>
            <p:txBody>
              <a:bodyPr wrap="none" anchor="ctr"/>
              <a:lstStyle/>
              <a:p>
                <a:pPr eaLnBrk="1" latinLnBrk="1" hangingPunct="1"/>
                <a:endParaRPr lang="ko-KR" altLang="ko-KR" sz="1800">
                  <a:latin typeface="Arial" charset="0"/>
                  <a:ea typeface="굴림" charset="-127"/>
                </a:endParaRPr>
              </a:p>
            </p:txBody>
          </p:sp>
        </p:grpSp>
        <p:sp>
          <p:nvSpPr>
            <p:cNvPr id="3104" name="AutoShape 8"/>
            <p:cNvSpPr>
              <a:spLocks noChangeArrowheads="1"/>
            </p:cNvSpPr>
            <p:nvPr/>
          </p:nvSpPr>
          <p:spPr bwMode="auto">
            <a:xfrm>
              <a:off x="2654" y="1298"/>
              <a:ext cx="2012" cy="363"/>
            </a:xfrm>
            <a:prstGeom prst="roundRect">
              <a:avLst>
                <a:gd name="adj" fmla="val 50000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450000" anchor="ctr"/>
            <a:lstStyle/>
            <a:p>
              <a:pPr eaLnBrk="1" latinLnBrk="1" hangingPunct="1"/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   </a:t>
              </a:r>
              <a:r>
                <a:rPr lang="en-US" altLang="ko-KR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SCM </a:t>
              </a:r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접속 </a:t>
              </a:r>
              <a:endParaRPr lang="en-US" altLang="ko-KR" sz="2400" dirty="0">
                <a:solidFill>
                  <a:srgbClr val="000066"/>
                </a:solidFill>
                <a:latin typeface="Arial Black" pitchFamily="34" charset="0"/>
                <a:ea typeface="HY견고딕" pitchFamily="18" charset="-127"/>
              </a:endParaRPr>
            </a:p>
          </p:txBody>
        </p:sp>
        <p:pic>
          <p:nvPicPr>
            <p:cNvPr id="3105" name="Picture 9" descr="원아이콘"/>
            <p:cNvPicPr>
              <a:picLocks noChangeAspect="1" noChangeArrowheads="1"/>
            </p:cNvPicPr>
            <p:nvPr/>
          </p:nvPicPr>
          <p:blipFill>
            <a:blip r:embed="rId4" cstate="print">
              <a:lum bright="6000" contrast="18000"/>
            </a:blip>
            <a:srcRect/>
            <a:stretch>
              <a:fillRect/>
            </a:stretch>
          </p:blipFill>
          <p:spPr bwMode="auto">
            <a:xfrm>
              <a:off x="2654" y="1366"/>
              <a:ext cx="2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6" name="Rectangle 10"/>
            <p:cNvSpPr>
              <a:spLocks noChangeArrowheads="1"/>
            </p:cNvSpPr>
            <p:nvPr/>
          </p:nvSpPr>
          <p:spPr bwMode="auto">
            <a:xfrm>
              <a:off x="2674" y="1336"/>
              <a:ext cx="22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90000"/>
                </a:lnSpc>
              </a:pPr>
              <a:endParaRPr lang="en-US" altLang="ko-KR" sz="2000" b="1" dirty="0">
                <a:solidFill>
                  <a:srgbClr val="4D4D4D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</p:grpSp>
      <p:sp>
        <p:nvSpPr>
          <p:cNvPr id="3079" name="AutoShape 34"/>
          <p:cNvSpPr>
            <a:spLocks noChangeArrowheads="1"/>
          </p:cNvSpPr>
          <p:nvPr/>
        </p:nvSpPr>
        <p:spPr bwMode="auto">
          <a:xfrm>
            <a:off x="3406283" y="1114821"/>
            <a:ext cx="2340262" cy="539750"/>
          </a:xfrm>
          <a:prstGeom prst="roundRect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190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 sz="1800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463028" y="1224360"/>
            <a:ext cx="634501" cy="319087"/>
            <a:chOff x="1565" y="1028"/>
            <a:chExt cx="589" cy="287"/>
          </a:xfrm>
        </p:grpSpPr>
        <p:sp>
          <p:nvSpPr>
            <p:cNvPr id="3089" name="Line 36"/>
            <p:cNvSpPr>
              <a:spLocks noChangeShapeType="1"/>
            </p:cNvSpPr>
            <p:nvPr/>
          </p:nvSpPr>
          <p:spPr bwMode="auto">
            <a:xfrm>
              <a:off x="1701" y="1165"/>
              <a:ext cx="453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90" name="Picture 37" descr="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65" y="1028"/>
              <a:ext cx="2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38"/>
          <p:cNvGrpSpPr>
            <a:grpSpLocks/>
          </p:cNvGrpSpPr>
          <p:nvPr/>
        </p:nvGrpSpPr>
        <p:grpSpPr bwMode="auto">
          <a:xfrm flipH="1">
            <a:off x="5081091" y="1224360"/>
            <a:ext cx="632782" cy="319087"/>
            <a:chOff x="1565" y="1028"/>
            <a:chExt cx="589" cy="287"/>
          </a:xfrm>
        </p:grpSpPr>
        <p:sp>
          <p:nvSpPr>
            <p:cNvPr id="3087" name="Line 39"/>
            <p:cNvSpPr>
              <a:spLocks noChangeShapeType="1"/>
            </p:cNvSpPr>
            <p:nvPr/>
          </p:nvSpPr>
          <p:spPr bwMode="auto">
            <a:xfrm>
              <a:off x="1701" y="1165"/>
              <a:ext cx="453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88" name="Picture 40" descr="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65" y="1028"/>
              <a:ext cx="2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2" name="AutoShape 41"/>
          <p:cNvSpPr>
            <a:spLocks noChangeArrowheads="1"/>
          </p:cNvSpPr>
          <p:nvPr/>
        </p:nvSpPr>
        <p:spPr bwMode="auto">
          <a:xfrm>
            <a:off x="3812089" y="1187846"/>
            <a:ext cx="1564760" cy="3937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10800" anchor="ctr"/>
          <a:lstStyle/>
          <a:p>
            <a:pPr eaLnBrk="1" latinLnBrk="1" hangingPunct="1"/>
            <a:endParaRPr lang="ko-KR" altLang="ko-KR" sz="240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83" name="Text Box 42"/>
          <p:cNvSpPr txBox="1">
            <a:spLocks noChangeArrowheads="1"/>
          </p:cNvSpPr>
          <p:nvPr/>
        </p:nvSpPr>
        <p:spPr bwMode="auto">
          <a:xfrm>
            <a:off x="4085492" y="1151334"/>
            <a:ext cx="902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 차</a:t>
            </a:r>
          </a:p>
        </p:txBody>
      </p:sp>
      <p:sp>
        <p:nvSpPr>
          <p:cNvPr id="3085" name="AutoShape 8"/>
          <p:cNvSpPr>
            <a:spLocks noChangeArrowheads="1"/>
          </p:cNvSpPr>
          <p:nvPr/>
        </p:nvSpPr>
        <p:spPr bwMode="auto">
          <a:xfrm>
            <a:off x="4168538" y="5955556"/>
            <a:ext cx="4474181" cy="576262"/>
          </a:xfrm>
          <a:prstGeom prst="roundRect">
            <a:avLst>
              <a:gd name="adj" fmla="val 50000"/>
            </a:avLst>
          </a:prstGeom>
          <a:noFill/>
          <a:ln w="28575">
            <a:noFill/>
            <a:round/>
            <a:headEnd/>
            <a:tailEnd/>
          </a:ln>
        </p:spPr>
        <p:txBody>
          <a:bodyPr wrap="none" lIns="450000" anchor="ctr"/>
          <a:lstStyle/>
          <a:p>
            <a:pPr eaLnBrk="1" latinLnBrk="1" hangingPunct="1"/>
            <a:r>
              <a:rPr lang="ko-KR" altLang="en-US" sz="2400">
                <a:solidFill>
                  <a:srgbClr val="000066"/>
                </a:solidFill>
                <a:latin typeface="Arial Black" pitchFamily="34" charset="0"/>
                <a:ea typeface="HY견고딕" pitchFamily="18" charset="-127"/>
              </a:rPr>
              <a:t> </a:t>
            </a:r>
            <a:endParaRPr lang="en-US" altLang="ko-KR" sz="2400">
              <a:solidFill>
                <a:srgbClr val="000066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204240" y="3936355"/>
            <a:ext cx="4741275" cy="900113"/>
            <a:chOff x="2449" y="1230"/>
            <a:chExt cx="2540" cy="567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449" y="1230"/>
              <a:ext cx="2540" cy="567"/>
              <a:chOff x="2449" y="1230"/>
              <a:chExt cx="2540" cy="567"/>
            </a:xfrm>
          </p:grpSpPr>
          <p:pic>
            <p:nvPicPr>
              <p:cNvPr id="42" name="Picture 6" descr="클립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9" y="1230"/>
                <a:ext cx="2132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AutoShape 7"/>
              <p:cNvSpPr>
                <a:spLocks noChangeArrowheads="1"/>
              </p:cNvSpPr>
              <p:nvPr/>
            </p:nvSpPr>
            <p:spPr bwMode="auto">
              <a:xfrm>
                <a:off x="2559" y="1298"/>
                <a:ext cx="2430" cy="3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ECEEF"/>
                  </a:gs>
                  <a:gs pos="100000">
                    <a:srgbClr val="3366CC"/>
                  </a:gs>
                </a:gsLst>
                <a:lin ang="2700000" scaled="1"/>
              </a:gradFill>
              <a:ln w="12700" algn="ctr">
                <a:noFill/>
                <a:round/>
                <a:headEnd/>
                <a:tailEnd/>
              </a:ln>
              <a:effectLst>
                <a:prstShdw prst="shdw17" dist="17961" dir="2700000">
                  <a:srgbClr val="1F3D7A"/>
                </a:prstShdw>
              </a:effectLst>
            </p:spPr>
            <p:txBody>
              <a:bodyPr wrap="none" anchor="ctr"/>
              <a:lstStyle/>
              <a:p>
                <a:pPr eaLnBrk="1" latinLnBrk="1" hangingPunct="1"/>
                <a:endParaRPr lang="ko-KR" altLang="ko-KR" sz="1800">
                  <a:latin typeface="Arial" charset="0"/>
                  <a:ea typeface="굴림" charset="-127"/>
                </a:endParaRPr>
              </a:p>
            </p:txBody>
          </p:sp>
        </p:grpSp>
        <p:sp>
          <p:nvSpPr>
            <p:cNvPr id="39" name="AutoShape 8"/>
            <p:cNvSpPr>
              <a:spLocks noChangeArrowheads="1"/>
            </p:cNvSpPr>
            <p:nvPr/>
          </p:nvSpPr>
          <p:spPr bwMode="auto">
            <a:xfrm>
              <a:off x="2654" y="1298"/>
              <a:ext cx="2012" cy="363"/>
            </a:xfrm>
            <a:prstGeom prst="roundRect">
              <a:avLst>
                <a:gd name="adj" fmla="val 50000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450000" anchor="ctr"/>
            <a:lstStyle/>
            <a:p>
              <a:pPr eaLnBrk="1" latinLnBrk="1" hangingPunct="1"/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   </a:t>
              </a:r>
              <a:r>
                <a:rPr lang="en-US" altLang="ko-KR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SCM </a:t>
              </a:r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화면 설명</a:t>
              </a:r>
              <a:endParaRPr lang="en-US" altLang="ko-KR" sz="2400" dirty="0">
                <a:solidFill>
                  <a:srgbClr val="000066"/>
                </a:solidFill>
                <a:latin typeface="Arial Black" pitchFamily="34" charset="0"/>
                <a:ea typeface="HY견고딕" pitchFamily="18" charset="-127"/>
              </a:endParaRPr>
            </a:p>
          </p:txBody>
        </p:sp>
        <p:pic>
          <p:nvPicPr>
            <p:cNvPr id="40" name="Picture 9" descr="원아이콘"/>
            <p:cNvPicPr>
              <a:picLocks noChangeAspect="1" noChangeArrowheads="1"/>
            </p:cNvPicPr>
            <p:nvPr/>
          </p:nvPicPr>
          <p:blipFill>
            <a:blip r:embed="rId4" cstate="print">
              <a:lum bright="6000" contrast="18000"/>
            </a:blip>
            <a:srcRect/>
            <a:stretch>
              <a:fillRect/>
            </a:stretch>
          </p:blipFill>
          <p:spPr bwMode="auto">
            <a:xfrm>
              <a:off x="2654" y="1366"/>
              <a:ext cx="2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2674" y="1354"/>
              <a:ext cx="22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2000" b="1" dirty="0">
                  <a:solidFill>
                    <a:srgbClr val="4D4D4D"/>
                  </a:solidFill>
                  <a:latin typeface="Tahoma" pitchFamily="34" charset="0"/>
                  <a:ea typeface="HY견고딕" pitchFamily="18" charset="-127"/>
                </a:rPr>
                <a:t>Ⅲ</a:t>
              </a:r>
            </a:p>
          </p:txBody>
        </p:sp>
      </p:grp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3237930" y="1808112"/>
            <a:ext cx="4608512" cy="900113"/>
            <a:chOff x="2449" y="1230"/>
            <a:chExt cx="2540" cy="567"/>
          </a:xfrm>
        </p:grpSpPr>
        <p:grpSp>
          <p:nvGrpSpPr>
            <p:cNvPr id="45" name="Group 5"/>
            <p:cNvGrpSpPr>
              <a:grpSpLocks/>
            </p:cNvGrpSpPr>
            <p:nvPr/>
          </p:nvGrpSpPr>
          <p:grpSpPr bwMode="auto">
            <a:xfrm>
              <a:off x="2449" y="1230"/>
              <a:ext cx="2540" cy="567"/>
              <a:chOff x="2449" y="1230"/>
              <a:chExt cx="2540" cy="567"/>
            </a:xfrm>
          </p:grpSpPr>
          <p:pic>
            <p:nvPicPr>
              <p:cNvPr id="49" name="Picture 6" descr="클립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9" y="1230"/>
                <a:ext cx="2132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AutoShape 7"/>
              <p:cNvSpPr>
                <a:spLocks noChangeArrowheads="1"/>
              </p:cNvSpPr>
              <p:nvPr/>
            </p:nvSpPr>
            <p:spPr bwMode="auto">
              <a:xfrm>
                <a:off x="2559" y="1298"/>
                <a:ext cx="2430" cy="3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ECEEF"/>
                  </a:gs>
                  <a:gs pos="100000">
                    <a:srgbClr val="3366CC"/>
                  </a:gs>
                </a:gsLst>
                <a:lin ang="2700000" scaled="1"/>
              </a:gradFill>
              <a:ln w="12700" algn="ctr">
                <a:noFill/>
                <a:round/>
                <a:headEnd/>
                <a:tailEnd/>
              </a:ln>
              <a:effectLst>
                <a:prstShdw prst="shdw17" dist="17961" dir="2700000">
                  <a:srgbClr val="1F3D7A"/>
                </a:prstShdw>
              </a:effectLst>
            </p:spPr>
            <p:txBody>
              <a:bodyPr wrap="none" anchor="ctr"/>
              <a:lstStyle/>
              <a:p>
                <a:pPr eaLnBrk="1" latinLnBrk="1" hangingPunct="1"/>
                <a:endParaRPr lang="ko-KR" altLang="ko-KR" sz="1800">
                  <a:latin typeface="Arial" charset="0"/>
                  <a:ea typeface="굴림" charset="-127"/>
                </a:endParaRPr>
              </a:p>
            </p:txBody>
          </p:sp>
        </p:grp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>
              <a:off x="2654" y="1298"/>
              <a:ext cx="2012" cy="363"/>
            </a:xfrm>
            <a:prstGeom prst="roundRect">
              <a:avLst>
                <a:gd name="adj" fmla="val 50000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450000" anchor="ctr"/>
            <a:lstStyle/>
            <a:p>
              <a:pPr eaLnBrk="1" latinLnBrk="1" hangingPunct="1"/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   </a:t>
              </a:r>
              <a:r>
                <a:rPr lang="en-US" altLang="ko-KR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SCM </a:t>
              </a:r>
              <a:r>
                <a:rPr lang="ko-KR" altLang="en-US" sz="2400" dirty="0">
                  <a:solidFill>
                    <a:srgbClr val="000066"/>
                  </a:solidFill>
                  <a:latin typeface="Arial Black" pitchFamily="34" charset="0"/>
                  <a:ea typeface="HY견고딕" pitchFamily="18" charset="-127"/>
                </a:rPr>
                <a:t>프로세스</a:t>
              </a:r>
              <a:endParaRPr lang="en-US" altLang="ko-KR" sz="2400" dirty="0">
                <a:solidFill>
                  <a:srgbClr val="000066"/>
                </a:solidFill>
                <a:latin typeface="Arial Black" pitchFamily="34" charset="0"/>
                <a:ea typeface="HY견고딕" pitchFamily="18" charset="-127"/>
              </a:endParaRPr>
            </a:p>
          </p:txBody>
        </p:sp>
        <p:pic>
          <p:nvPicPr>
            <p:cNvPr id="47" name="Picture 9" descr="원아이콘"/>
            <p:cNvPicPr>
              <a:picLocks noChangeAspect="1" noChangeArrowheads="1"/>
            </p:cNvPicPr>
            <p:nvPr/>
          </p:nvPicPr>
          <p:blipFill>
            <a:blip r:embed="rId4" cstate="print">
              <a:lum bright="6000" contrast="18000"/>
            </a:blip>
            <a:srcRect/>
            <a:stretch>
              <a:fillRect/>
            </a:stretch>
          </p:blipFill>
          <p:spPr bwMode="auto">
            <a:xfrm>
              <a:off x="2654" y="1366"/>
              <a:ext cx="2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74" y="1354"/>
              <a:ext cx="22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2000" b="1" dirty="0">
                  <a:solidFill>
                    <a:srgbClr val="4D4D4D"/>
                  </a:solidFill>
                  <a:latin typeface="Tahoma" pitchFamily="34" charset="0"/>
                  <a:ea typeface="HY견고딕" pitchFamily="18" charset="-127"/>
                </a:rPr>
                <a:t>I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771169" y="3151171"/>
            <a:ext cx="39786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b="1" dirty="0">
                <a:solidFill>
                  <a:srgbClr val="4D4D4D"/>
                </a:solidFill>
                <a:latin typeface="Tahoma" pitchFamily="34" charset="0"/>
                <a:ea typeface="HY견고딕" pitchFamily="18" charset="-127"/>
              </a:rPr>
              <a:t>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4204650" y="2421406"/>
            <a:ext cx="1741673" cy="824939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ko-KR" altLang="en-US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외주 </a:t>
            </a: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" name="Rectangle 41"/>
          <p:cNvSpPr>
            <a:spLocks noChangeArrowheads="1"/>
          </p:cNvSpPr>
          <p:nvPr/>
        </p:nvSpPr>
        <p:spPr bwMode="auto">
          <a:xfrm>
            <a:off x="5746916" y="2925649"/>
            <a:ext cx="3669786" cy="17093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2456591" y="2997165"/>
            <a:ext cx="1652302" cy="17093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559718" y="1073382"/>
            <a:ext cx="1893846" cy="2199149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38024" y="653823"/>
            <a:ext cx="9647270" cy="315689"/>
            <a:chOff x="336" y="2291"/>
            <a:chExt cx="3840" cy="147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전체  프로세스</a:t>
              </a:r>
            </a:p>
          </p:txBody>
        </p:sp>
        <p:sp>
          <p:nvSpPr>
            <p:cNvPr id="6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6" name="순서도: 화면 표시 35"/>
          <p:cNvSpPr/>
          <p:nvPr/>
        </p:nvSpPr>
        <p:spPr>
          <a:xfrm>
            <a:off x="5960735" y="4196910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7" name="순서도: 화면 표시 36"/>
          <p:cNvSpPr/>
          <p:nvPr/>
        </p:nvSpPr>
        <p:spPr>
          <a:xfrm>
            <a:off x="7726391" y="3966314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순서도: 화면 표시 37"/>
          <p:cNvSpPr/>
          <p:nvPr/>
        </p:nvSpPr>
        <p:spPr>
          <a:xfrm>
            <a:off x="5955196" y="3191784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순서도: 화면 표시 38"/>
          <p:cNvSpPr/>
          <p:nvPr/>
        </p:nvSpPr>
        <p:spPr>
          <a:xfrm>
            <a:off x="4306916" y="2732343"/>
            <a:ext cx="1440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40" name="그룹 39"/>
          <p:cNvGrpSpPr/>
          <p:nvPr/>
        </p:nvGrpSpPr>
        <p:grpSpPr>
          <a:xfrm>
            <a:off x="2581680" y="5333430"/>
            <a:ext cx="1296000" cy="318499"/>
            <a:chOff x="2422175" y="1982912"/>
            <a:chExt cx="1351023" cy="318499"/>
          </a:xfrm>
        </p:grpSpPr>
        <p:sp>
          <p:nvSpPr>
            <p:cNvPr id="41" name="직사각형 40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구매입고입력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581680" y="5865731"/>
            <a:ext cx="1296000" cy="318499"/>
            <a:chOff x="2422175" y="1982912"/>
            <a:chExt cx="1351023" cy="318499"/>
          </a:xfrm>
        </p:grpSpPr>
        <p:sp>
          <p:nvSpPr>
            <p:cNvPr id="44" name="직사각형 43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구매입고정산</a:t>
              </a:r>
            </a:p>
          </p:txBody>
        </p:sp>
      </p:grpSp>
      <p:sp>
        <p:nvSpPr>
          <p:cNvPr id="48" name="다이아몬드 47"/>
          <p:cNvSpPr/>
          <p:nvPr/>
        </p:nvSpPr>
        <p:spPr>
          <a:xfrm>
            <a:off x="870837" y="1923924"/>
            <a:ext cx="1188000" cy="3600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9" name="TextBox 48"/>
          <p:cNvSpPr txBox="1"/>
          <p:nvPr/>
        </p:nvSpPr>
        <p:spPr>
          <a:xfrm>
            <a:off x="2074982" y="1845939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8399" y="3219117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외주발주품목조회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048273" y="3682401"/>
            <a:ext cx="1321156" cy="3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6066018" y="3712589"/>
            <a:ext cx="12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외주납품등록</a:t>
            </a:r>
          </a:p>
        </p:txBody>
      </p:sp>
      <p:cxnSp>
        <p:nvCxnSpPr>
          <p:cNvPr id="53" name="직선 화살표 연결선 52"/>
          <p:cNvCxnSpPr>
            <a:stCxn id="156" idx="2"/>
            <a:endCxn id="48" idx="0"/>
          </p:cNvCxnSpPr>
          <p:nvPr/>
        </p:nvCxnSpPr>
        <p:spPr>
          <a:xfrm flipH="1">
            <a:off x="1464837" y="1700521"/>
            <a:ext cx="1347" cy="22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1" idx="2"/>
            <a:endCxn id="41" idx="0"/>
          </p:cNvCxnSpPr>
          <p:nvPr/>
        </p:nvCxnSpPr>
        <p:spPr>
          <a:xfrm flipH="1">
            <a:off x="3229681" y="5159908"/>
            <a:ext cx="11560" cy="17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1" idx="2"/>
            <a:endCxn id="44" idx="0"/>
          </p:cNvCxnSpPr>
          <p:nvPr/>
        </p:nvCxnSpPr>
        <p:spPr>
          <a:xfrm>
            <a:off x="3229681" y="5651929"/>
            <a:ext cx="0" cy="2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4"/>
          <p:cNvCxnSpPr>
            <a:stCxn id="39" idx="3"/>
            <a:endCxn id="38" idx="0"/>
          </p:cNvCxnSpPr>
          <p:nvPr/>
        </p:nvCxnSpPr>
        <p:spPr>
          <a:xfrm>
            <a:off x="5746916" y="2894343"/>
            <a:ext cx="964280" cy="29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8" idx="2"/>
            <a:endCxn id="51" idx="0"/>
          </p:cNvCxnSpPr>
          <p:nvPr/>
        </p:nvCxnSpPr>
        <p:spPr>
          <a:xfrm flipH="1">
            <a:off x="6708851" y="3515784"/>
            <a:ext cx="2345" cy="16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65410" y="4222926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외주납품품목조회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6087374" y="5317525"/>
            <a:ext cx="1296000" cy="318499"/>
            <a:chOff x="2422175" y="1982912"/>
            <a:chExt cx="1351023" cy="318499"/>
          </a:xfrm>
        </p:grpSpPr>
        <p:sp>
          <p:nvSpPr>
            <p:cNvPr id="67" name="직사각형 66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외주입고입력</a:t>
              </a:r>
            </a:p>
          </p:txBody>
        </p:sp>
      </p:grpSp>
      <p:sp>
        <p:nvSpPr>
          <p:cNvPr id="69" name="다이아몬드 68"/>
          <p:cNvSpPr/>
          <p:nvPr/>
        </p:nvSpPr>
        <p:spPr>
          <a:xfrm>
            <a:off x="6125548" y="4805471"/>
            <a:ext cx="1188000" cy="3222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6470079" y="4835767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검사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087374" y="5849826"/>
            <a:ext cx="1296000" cy="318499"/>
            <a:chOff x="2422175" y="1982912"/>
            <a:chExt cx="1351023" cy="318499"/>
          </a:xfrm>
        </p:grpSpPr>
        <p:sp>
          <p:nvSpPr>
            <p:cNvPr id="72" name="직사각형 71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외주입고정산</a:t>
              </a:r>
            </a:p>
          </p:txBody>
        </p:sp>
      </p:grpSp>
      <p:cxnSp>
        <p:nvCxnSpPr>
          <p:cNvPr id="74" name="직선 화살표 연결선 73"/>
          <p:cNvCxnSpPr>
            <a:stCxn id="69" idx="2"/>
            <a:endCxn id="67" idx="0"/>
          </p:cNvCxnSpPr>
          <p:nvPr/>
        </p:nvCxnSpPr>
        <p:spPr>
          <a:xfrm>
            <a:off x="6719548" y="5127674"/>
            <a:ext cx="15827" cy="1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72" idx="0"/>
          </p:cNvCxnSpPr>
          <p:nvPr/>
        </p:nvCxnSpPr>
        <p:spPr>
          <a:xfrm>
            <a:off x="6735375" y="5636024"/>
            <a:ext cx="0" cy="2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6049798" y="1701365"/>
            <a:ext cx="1296000" cy="318499"/>
            <a:chOff x="2422175" y="1982912"/>
            <a:chExt cx="1351023" cy="318499"/>
          </a:xfrm>
        </p:grpSpPr>
        <p:sp>
          <p:nvSpPr>
            <p:cNvPr id="77" name="직사각형 76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주간생산계획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34156" y="2759280"/>
            <a:ext cx="11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</a:t>
            </a:r>
            <a:r>
              <a:rPr lang="en-US" altLang="ko-KR" sz="1100" dirty="0"/>
              <a:t>Main</a:t>
            </a:r>
            <a:r>
              <a:rPr lang="ko-KR" altLang="en-US" sz="1100" dirty="0"/>
              <a:t>현황</a:t>
            </a:r>
          </a:p>
        </p:txBody>
      </p:sp>
      <p:cxnSp>
        <p:nvCxnSpPr>
          <p:cNvPr id="82" name="직선 화살표 연결선 81"/>
          <p:cNvCxnSpPr>
            <a:stCxn id="51" idx="2"/>
          </p:cNvCxnSpPr>
          <p:nvPr/>
        </p:nvCxnSpPr>
        <p:spPr>
          <a:xfrm flipH="1">
            <a:off x="6707129" y="4000900"/>
            <a:ext cx="1722" cy="17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6" idx="2"/>
            <a:endCxn id="69" idx="0"/>
          </p:cNvCxnSpPr>
          <p:nvPr/>
        </p:nvCxnSpPr>
        <p:spPr>
          <a:xfrm>
            <a:off x="6716735" y="4520910"/>
            <a:ext cx="2813" cy="2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798851" y="3175214"/>
            <a:ext cx="1368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/>
          <p:cNvSpPr txBox="1"/>
          <p:nvPr/>
        </p:nvSpPr>
        <p:spPr>
          <a:xfrm>
            <a:off x="7776370" y="3204088"/>
            <a:ext cx="144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생산진행정보입력</a:t>
            </a:r>
          </a:p>
        </p:txBody>
      </p:sp>
      <p:cxnSp>
        <p:nvCxnSpPr>
          <p:cNvPr id="86" name="직선 화살표 연결선 54"/>
          <p:cNvCxnSpPr>
            <a:stCxn id="39" idx="3"/>
            <a:endCxn id="84" idx="0"/>
          </p:cNvCxnSpPr>
          <p:nvPr/>
        </p:nvCxnSpPr>
        <p:spPr>
          <a:xfrm>
            <a:off x="5746916" y="2894343"/>
            <a:ext cx="2735935" cy="28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22343" y="3992330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의류생산진행현황</a:t>
            </a:r>
          </a:p>
        </p:txBody>
      </p:sp>
      <p:cxnSp>
        <p:nvCxnSpPr>
          <p:cNvPr id="91" name="직선 화살표 연결선 90"/>
          <p:cNvCxnSpPr>
            <a:stCxn id="84" idx="2"/>
            <a:endCxn id="37" idx="0"/>
          </p:cNvCxnSpPr>
          <p:nvPr/>
        </p:nvCxnSpPr>
        <p:spPr>
          <a:xfrm flipH="1">
            <a:off x="8482391" y="3499214"/>
            <a:ext cx="460" cy="4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6059130" y="2325653"/>
            <a:ext cx="1296001" cy="318499"/>
            <a:chOff x="2383267" y="1982912"/>
            <a:chExt cx="1351023" cy="318499"/>
          </a:xfrm>
        </p:grpSpPr>
        <p:sp>
          <p:nvSpPr>
            <p:cNvPr id="94" name="직사각형 93"/>
            <p:cNvSpPr/>
            <p:nvPr/>
          </p:nvSpPr>
          <p:spPr>
            <a:xfrm>
              <a:off x="2406399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83267" y="2029130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작업지시입력</a:t>
              </a:r>
            </a:p>
          </p:txBody>
        </p:sp>
      </p:grpSp>
      <p:cxnSp>
        <p:nvCxnSpPr>
          <p:cNvPr id="96" name="직선 화살표 연결선 95"/>
          <p:cNvCxnSpPr>
            <a:stCxn id="95" idx="2"/>
            <a:endCxn id="38" idx="0"/>
          </p:cNvCxnSpPr>
          <p:nvPr/>
        </p:nvCxnSpPr>
        <p:spPr>
          <a:xfrm>
            <a:off x="6707131" y="2633481"/>
            <a:ext cx="4065" cy="55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2647241" y="4837705"/>
            <a:ext cx="1188000" cy="3222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2" name="TextBox 101"/>
          <p:cNvSpPr txBox="1"/>
          <p:nvPr/>
        </p:nvSpPr>
        <p:spPr>
          <a:xfrm>
            <a:off x="2964240" y="4866624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검사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576150" y="3755485"/>
            <a:ext cx="1321156" cy="3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4" name="TextBox 103"/>
          <p:cNvSpPr txBox="1"/>
          <p:nvPr/>
        </p:nvSpPr>
        <p:spPr>
          <a:xfrm>
            <a:off x="2600315" y="3784079"/>
            <a:ext cx="12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구매납품입력</a:t>
            </a:r>
          </a:p>
        </p:txBody>
      </p:sp>
      <p:sp>
        <p:nvSpPr>
          <p:cNvPr id="105" name="순서도: 화면 표시 104"/>
          <p:cNvSpPr/>
          <p:nvPr/>
        </p:nvSpPr>
        <p:spPr>
          <a:xfrm>
            <a:off x="2479281" y="4269994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6" name="TextBox 105"/>
          <p:cNvSpPr txBox="1"/>
          <p:nvPr/>
        </p:nvSpPr>
        <p:spPr>
          <a:xfrm>
            <a:off x="2589328" y="4290191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구매납품품목조회</a:t>
            </a:r>
          </a:p>
        </p:txBody>
      </p:sp>
      <p:sp>
        <p:nvSpPr>
          <p:cNvPr id="107" name="순서도: 문서 106"/>
          <p:cNvSpPr/>
          <p:nvPr/>
        </p:nvSpPr>
        <p:spPr>
          <a:xfrm>
            <a:off x="4109172" y="4243158"/>
            <a:ext cx="1008000" cy="3240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8" name="TextBox 107"/>
          <p:cNvSpPr txBox="1"/>
          <p:nvPr/>
        </p:nvSpPr>
        <p:spPr>
          <a:xfrm>
            <a:off x="4089456" y="4243158"/>
            <a:ext cx="101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 납품서</a:t>
            </a:r>
          </a:p>
        </p:txBody>
      </p:sp>
      <p:cxnSp>
        <p:nvCxnSpPr>
          <p:cNvPr id="109" name="직선 화살표 연결선 54"/>
          <p:cNvCxnSpPr>
            <a:stCxn id="103" idx="3"/>
            <a:endCxn id="108" idx="0"/>
          </p:cNvCxnSpPr>
          <p:nvPr/>
        </p:nvCxnSpPr>
        <p:spPr>
          <a:xfrm>
            <a:off x="3897306" y="3914735"/>
            <a:ext cx="701641" cy="32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3" idx="2"/>
            <a:endCxn id="105" idx="0"/>
          </p:cNvCxnSpPr>
          <p:nvPr/>
        </p:nvCxnSpPr>
        <p:spPr>
          <a:xfrm flipH="1">
            <a:off x="3235281" y="4073984"/>
            <a:ext cx="1447" cy="19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5" idx="2"/>
            <a:endCxn id="101" idx="0"/>
          </p:cNvCxnSpPr>
          <p:nvPr/>
        </p:nvCxnSpPr>
        <p:spPr>
          <a:xfrm>
            <a:off x="3235281" y="4593994"/>
            <a:ext cx="5960" cy="2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화면 표시 115"/>
          <p:cNvSpPr/>
          <p:nvPr/>
        </p:nvSpPr>
        <p:spPr>
          <a:xfrm>
            <a:off x="2475753" y="3247753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7" name="TextBox 116"/>
          <p:cNvSpPr txBox="1"/>
          <p:nvPr/>
        </p:nvSpPr>
        <p:spPr>
          <a:xfrm>
            <a:off x="2587166" y="3272531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구매발주품목조회</a:t>
            </a:r>
          </a:p>
        </p:txBody>
      </p:sp>
      <p:cxnSp>
        <p:nvCxnSpPr>
          <p:cNvPr id="118" name="직선 화살표 연결선 117"/>
          <p:cNvCxnSpPr>
            <a:stCxn id="116" idx="2"/>
            <a:endCxn id="103" idx="0"/>
          </p:cNvCxnSpPr>
          <p:nvPr/>
        </p:nvCxnSpPr>
        <p:spPr>
          <a:xfrm>
            <a:off x="3231753" y="3571753"/>
            <a:ext cx="4975" cy="1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54"/>
          <p:cNvCxnSpPr/>
          <p:nvPr/>
        </p:nvCxnSpPr>
        <p:spPr>
          <a:xfrm>
            <a:off x="1998507" y="2104299"/>
            <a:ext cx="3131984" cy="637564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화면 표시 119"/>
          <p:cNvSpPr/>
          <p:nvPr/>
        </p:nvSpPr>
        <p:spPr>
          <a:xfrm>
            <a:off x="738094" y="2748662"/>
            <a:ext cx="1440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1" name="TextBox 120"/>
          <p:cNvSpPr txBox="1"/>
          <p:nvPr/>
        </p:nvSpPr>
        <p:spPr>
          <a:xfrm>
            <a:off x="946803" y="2776060"/>
            <a:ext cx="11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</a:t>
            </a:r>
            <a:r>
              <a:rPr lang="en-US" altLang="ko-KR" sz="1100" dirty="0"/>
              <a:t>Main</a:t>
            </a:r>
            <a:r>
              <a:rPr lang="ko-KR" altLang="en-US" sz="1100" dirty="0"/>
              <a:t>현황</a:t>
            </a:r>
          </a:p>
        </p:txBody>
      </p:sp>
      <p:cxnSp>
        <p:nvCxnSpPr>
          <p:cNvPr id="122" name="직선 화살표 연결선 54"/>
          <p:cNvCxnSpPr>
            <a:stCxn id="120" idx="3"/>
            <a:endCxn id="116" idx="0"/>
          </p:cNvCxnSpPr>
          <p:nvPr/>
        </p:nvCxnSpPr>
        <p:spPr>
          <a:xfrm>
            <a:off x="2178094" y="2910662"/>
            <a:ext cx="1053659" cy="33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2579177" y="2386919"/>
            <a:ext cx="1296000" cy="318499"/>
            <a:chOff x="2422175" y="1982912"/>
            <a:chExt cx="1351023" cy="318499"/>
          </a:xfrm>
        </p:grpSpPr>
        <p:sp>
          <p:nvSpPr>
            <p:cNvPr id="124" name="직사각형 123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구매발주입력</a:t>
              </a:r>
            </a:p>
          </p:txBody>
        </p:sp>
      </p:grpSp>
      <p:cxnSp>
        <p:nvCxnSpPr>
          <p:cNvPr id="126" name="직선 화살표 연결선 125"/>
          <p:cNvCxnSpPr>
            <a:stCxn id="125" idx="2"/>
            <a:endCxn id="116" idx="0"/>
          </p:cNvCxnSpPr>
          <p:nvPr/>
        </p:nvCxnSpPr>
        <p:spPr>
          <a:xfrm>
            <a:off x="3227177" y="2690029"/>
            <a:ext cx="4576" cy="55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20129" y="1963539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</a:t>
            </a:r>
            <a:r>
              <a:rPr lang="en-US" altLang="ko-KR" sz="1100" dirty="0"/>
              <a:t>/</a:t>
            </a:r>
            <a:r>
              <a:rPr lang="ko-KR" altLang="en-US" sz="1100" dirty="0"/>
              <a:t>외주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389394" y="2448163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</a:t>
            </a:r>
          </a:p>
        </p:txBody>
      </p:sp>
      <p:cxnSp>
        <p:nvCxnSpPr>
          <p:cNvPr id="129" name="직선 화살표 연결선 128"/>
          <p:cNvCxnSpPr>
            <a:stCxn id="48" idx="2"/>
            <a:endCxn id="120" idx="0"/>
          </p:cNvCxnSpPr>
          <p:nvPr/>
        </p:nvCxnSpPr>
        <p:spPr>
          <a:xfrm flipH="1">
            <a:off x="1458094" y="2283924"/>
            <a:ext cx="6743" cy="46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79" idx="2"/>
            <a:endCxn id="94" idx="0"/>
          </p:cNvCxnSpPr>
          <p:nvPr/>
        </p:nvCxnSpPr>
        <p:spPr>
          <a:xfrm>
            <a:off x="6697798" y="2004475"/>
            <a:ext cx="9333" cy="32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28261" y="1063912"/>
            <a:ext cx="0" cy="531012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9776742" y="1063912"/>
            <a:ext cx="0" cy="531012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138023" y="6381328"/>
            <a:ext cx="9632545" cy="0"/>
          </a:xfrm>
          <a:prstGeom prst="line">
            <a:avLst/>
          </a:prstGeom>
          <a:ln w="22225">
            <a:solidFill>
              <a:srgbClr val="00963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132440" y="737113"/>
            <a:ext cx="7519" cy="530694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770568" y="714474"/>
            <a:ext cx="0" cy="531012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1030783" y="1382022"/>
            <a:ext cx="870801" cy="318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7" name="TextBox 156"/>
          <p:cNvSpPr txBox="1"/>
          <p:nvPr/>
        </p:nvSpPr>
        <p:spPr>
          <a:xfrm>
            <a:off x="1029394" y="1410918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/>
              <a:t>로그인</a:t>
            </a:r>
            <a:endParaRPr lang="ko-KR" altLang="en-US" sz="1100" b="1" dirty="0"/>
          </a:p>
        </p:txBody>
      </p:sp>
      <p:sp>
        <p:nvSpPr>
          <p:cNvPr id="4" name="직사각형 3"/>
          <p:cNvSpPr/>
          <p:nvPr/>
        </p:nvSpPr>
        <p:spPr>
          <a:xfrm>
            <a:off x="363243" y="62569"/>
            <a:ext cx="2872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I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. SCM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프로세스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78813" y="653823"/>
            <a:ext cx="9538157" cy="291703"/>
            <a:chOff x="336" y="2291"/>
            <a:chExt cx="3840" cy="147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SCM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기준정보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27670" y="1063913"/>
            <a:ext cx="5097473" cy="5317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9" name="그룹 46"/>
          <p:cNvGrpSpPr/>
          <p:nvPr/>
        </p:nvGrpSpPr>
        <p:grpSpPr>
          <a:xfrm>
            <a:off x="127670" y="1052736"/>
            <a:ext cx="9649072" cy="5328592"/>
            <a:chOff x="127670" y="620688"/>
            <a:chExt cx="8877504" cy="5950176"/>
          </a:xfrm>
        </p:grpSpPr>
        <p:sp>
          <p:nvSpPr>
            <p:cNvPr id="34" name="직사각형 33"/>
            <p:cNvSpPr/>
            <p:nvPr/>
          </p:nvSpPr>
          <p:spPr>
            <a:xfrm>
              <a:off x="4829174" y="622970"/>
              <a:ext cx="417600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설 명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8213" y="624491"/>
              <a:ext cx="4689321" cy="286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SCM </a:t>
              </a:r>
              <a:r>
                <a:rPr lang="ko-KR" altLang="en-US" sz="1100" b="1" dirty="0" err="1">
                  <a:solidFill>
                    <a:schemeClr val="tx1"/>
                  </a:solidFill>
                </a:rPr>
                <a:t>기준정보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28214" y="633168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005174" y="633168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27670" y="620688"/>
              <a:ext cx="8871824" cy="0"/>
            </a:xfrm>
            <a:prstGeom prst="line">
              <a:avLst/>
            </a:prstGeom>
            <a:ln w="22225">
              <a:solidFill>
                <a:srgbClr val="00963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37195" y="6570864"/>
              <a:ext cx="8862299" cy="0"/>
            </a:xfrm>
            <a:prstGeom prst="line">
              <a:avLst/>
            </a:prstGeom>
            <a:ln w="22225">
              <a:solidFill>
                <a:srgbClr val="00963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32059" y="629367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999494" y="638892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800271" y="774990"/>
            <a:ext cx="4911306" cy="27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5" dirty="0">
                <a:solidFill>
                  <a:srgbClr val="0000CC"/>
                </a:solidFill>
                <a:cs typeface="맑은 고딕"/>
              </a:rPr>
              <a:t>http://222.96.95.26:8080/AzTechWBWebServer/scm_front/login.html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200" spc="-5" dirty="0">
              <a:solidFill>
                <a:srgbClr val="0000CC"/>
              </a:solidFill>
              <a:cs typeface="맑은 고딕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16608" y="1893741"/>
            <a:ext cx="1296000" cy="318499"/>
            <a:chOff x="2422175" y="1982912"/>
            <a:chExt cx="1351023" cy="318499"/>
          </a:xfrm>
        </p:grpSpPr>
        <p:sp>
          <p:nvSpPr>
            <p:cNvPr id="102" name="직사각형 101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거래처 등록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227587" y="1408865"/>
            <a:ext cx="4536504" cy="467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거래처 등록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① 거래처종류에 구매</a:t>
            </a: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외주 선택 필수</a:t>
            </a:r>
            <a:endParaRPr lang="en-US" altLang="ko-KR" sz="110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 err="1">
                <a:solidFill>
                  <a:schemeClr val="tx1"/>
                </a:solidFill>
                <a:cs typeface="맑은 고딕"/>
              </a:rPr>
              <a:t>외부사용자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 등록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SCM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운영 대상 업체 </a:t>
            </a: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ID, 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초기비밀번호 입력</a:t>
            </a:r>
            <a:endParaRPr lang="en-US" altLang="ko-KR" sz="110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    ②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거래처 연동</a:t>
            </a:r>
            <a:endParaRPr lang="en-US" altLang="ko-KR" sz="110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 err="1">
                <a:solidFill>
                  <a:schemeClr val="tx1"/>
                </a:solidFill>
                <a:cs typeface="맑은 고딕"/>
              </a:rPr>
              <a:t>외부사용자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100" spc="-10" dirty="0" err="1">
                <a:solidFill>
                  <a:schemeClr val="tx1"/>
                </a:solidFill>
                <a:cs typeface="맑은 고딕"/>
              </a:rPr>
              <a:t>비번등록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SCM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운영 업체 </a:t>
            </a:r>
            <a:r>
              <a:rPr lang="en-US" altLang="ko-KR" sz="11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cs typeface="맑은 고딕"/>
              </a:rPr>
              <a:t>비밀번호 변경 등록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020718" y="2772978"/>
            <a:ext cx="1296000" cy="318499"/>
            <a:chOff x="2422175" y="1982912"/>
            <a:chExt cx="1351023" cy="318499"/>
          </a:xfrm>
        </p:grpSpPr>
        <p:sp>
          <p:nvSpPr>
            <p:cNvPr id="68" name="직사각형 67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외부사용자</a:t>
              </a:r>
              <a:r>
                <a:rPr lang="ko-KR" altLang="en-US" sz="1100" dirty="0"/>
                <a:t> 등록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938406" y="3576275"/>
            <a:ext cx="1476000" cy="472387"/>
            <a:chOff x="2422175" y="1982912"/>
            <a:chExt cx="1351023" cy="472387"/>
          </a:xfrm>
        </p:grpSpPr>
        <p:sp>
          <p:nvSpPr>
            <p:cNvPr id="71" name="직사각형 70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22175" y="2024412"/>
              <a:ext cx="13510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외부사용자비번등록</a:t>
              </a:r>
            </a:p>
          </p:txBody>
        </p:sp>
      </p:grpSp>
      <p:cxnSp>
        <p:nvCxnSpPr>
          <p:cNvPr id="75" name="직선 화살표 연결선 74"/>
          <p:cNvCxnSpPr>
            <a:stCxn id="68" idx="2"/>
            <a:endCxn id="71" idx="0"/>
          </p:cNvCxnSpPr>
          <p:nvPr/>
        </p:nvCxnSpPr>
        <p:spPr>
          <a:xfrm>
            <a:off x="2668719" y="3091477"/>
            <a:ext cx="7688" cy="4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9933" y="52578"/>
            <a:ext cx="2872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I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. SCM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프로세스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98477" y="653823"/>
            <a:ext cx="9538157" cy="291703"/>
            <a:chOff x="336" y="2291"/>
            <a:chExt cx="3840" cy="147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구매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SCM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27670" y="1063913"/>
            <a:ext cx="5097473" cy="5317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9" name="그룹 46"/>
          <p:cNvGrpSpPr/>
          <p:nvPr/>
        </p:nvGrpSpPr>
        <p:grpSpPr>
          <a:xfrm>
            <a:off x="127670" y="1052736"/>
            <a:ext cx="9649072" cy="5328592"/>
            <a:chOff x="127670" y="620688"/>
            <a:chExt cx="8877504" cy="5950176"/>
          </a:xfrm>
        </p:grpSpPr>
        <p:sp>
          <p:nvSpPr>
            <p:cNvPr id="34" name="직사각형 33"/>
            <p:cNvSpPr/>
            <p:nvPr/>
          </p:nvSpPr>
          <p:spPr>
            <a:xfrm>
              <a:off x="4829174" y="622970"/>
              <a:ext cx="417600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설 명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8213" y="624491"/>
              <a:ext cx="4689321" cy="286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구매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SCM Process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28214" y="633168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005174" y="633168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27670" y="620688"/>
              <a:ext cx="8871824" cy="0"/>
            </a:xfrm>
            <a:prstGeom prst="line">
              <a:avLst/>
            </a:prstGeom>
            <a:ln w="22225">
              <a:solidFill>
                <a:srgbClr val="00963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37195" y="6570864"/>
              <a:ext cx="8862299" cy="0"/>
            </a:xfrm>
            <a:prstGeom prst="line">
              <a:avLst/>
            </a:prstGeom>
            <a:ln w="22225">
              <a:solidFill>
                <a:srgbClr val="00963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32059" y="629367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999494" y="638892"/>
              <a:ext cx="0" cy="5929557"/>
            </a:xfrm>
            <a:prstGeom prst="line">
              <a:avLst/>
            </a:prstGeom>
            <a:ln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819935" y="774990"/>
            <a:ext cx="4911306" cy="27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5" dirty="0">
                <a:solidFill>
                  <a:srgbClr val="0000CC"/>
                </a:solidFill>
                <a:cs typeface="맑은 고딕"/>
              </a:rPr>
              <a:t>http://222.96.95.26:8080/AzTechWBWebServer/scm_front/login.html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200" spc="-5" dirty="0">
              <a:solidFill>
                <a:srgbClr val="0000CC"/>
              </a:solidFill>
              <a:cs typeface="맑은 고딕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447260" y="2959841"/>
            <a:ext cx="1652302" cy="17093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0387" y="1421270"/>
            <a:ext cx="1893846" cy="1813937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81680" y="5277444"/>
            <a:ext cx="1296000" cy="318499"/>
            <a:chOff x="2422175" y="1982912"/>
            <a:chExt cx="1351023" cy="318499"/>
          </a:xfrm>
        </p:grpSpPr>
        <p:sp>
          <p:nvSpPr>
            <p:cNvPr id="49" name="직사각형 48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구매입고입력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81680" y="5809745"/>
            <a:ext cx="1296000" cy="318499"/>
            <a:chOff x="2422175" y="1982912"/>
            <a:chExt cx="1351023" cy="318499"/>
          </a:xfrm>
        </p:grpSpPr>
        <p:sp>
          <p:nvSpPr>
            <p:cNvPr id="52" name="직사각형 51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구매입고정산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002790" y="1568628"/>
            <a:ext cx="870801" cy="318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5" name="TextBox 54"/>
          <p:cNvSpPr txBox="1"/>
          <p:nvPr/>
        </p:nvSpPr>
        <p:spPr>
          <a:xfrm>
            <a:off x="1001401" y="1597524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로고인</a:t>
            </a:r>
          </a:p>
        </p:txBody>
      </p:sp>
      <p:cxnSp>
        <p:nvCxnSpPr>
          <p:cNvPr id="59" name="직선 화살표 연결선 58"/>
          <p:cNvCxnSpPr>
            <a:stCxn id="61" idx="2"/>
            <a:endCxn id="49" idx="0"/>
          </p:cNvCxnSpPr>
          <p:nvPr/>
        </p:nvCxnSpPr>
        <p:spPr>
          <a:xfrm flipH="1">
            <a:off x="3229681" y="5080586"/>
            <a:ext cx="2229" cy="19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9" idx="2"/>
            <a:endCxn id="52" idx="0"/>
          </p:cNvCxnSpPr>
          <p:nvPr/>
        </p:nvCxnSpPr>
        <p:spPr>
          <a:xfrm>
            <a:off x="3229681" y="5595943"/>
            <a:ext cx="0" cy="2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/>
          <p:cNvSpPr/>
          <p:nvPr/>
        </p:nvSpPr>
        <p:spPr>
          <a:xfrm>
            <a:off x="2637910" y="4800382"/>
            <a:ext cx="1188000" cy="2802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2" name="TextBox 61"/>
          <p:cNvSpPr txBox="1"/>
          <p:nvPr/>
        </p:nvSpPr>
        <p:spPr>
          <a:xfrm>
            <a:off x="2954909" y="4829300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566819" y="3718161"/>
            <a:ext cx="1321156" cy="3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4" name="TextBox 63"/>
          <p:cNvSpPr txBox="1"/>
          <p:nvPr/>
        </p:nvSpPr>
        <p:spPr>
          <a:xfrm>
            <a:off x="2590984" y="3746755"/>
            <a:ext cx="12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구매납품입력</a:t>
            </a:r>
          </a:p>
        </p:txBody>
      </p:sp>
      <p:sp>
        <p:nvSpPr>
          <p:cNvPr id="72" name="순서도: 화면 표시 71"/>
          <p:cNvSpPr/>
          <p:nvPr/>
        </p:nvSpPr>
        <p:spPr>
          <a:xfrm>
            <a:off x="2469950" y="4232670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2579997" y="4252867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구매납품품목조회</a:t>
            </a:r>
          </a:p>
        </p:txBody>
      </p:sp>
      <p:sp>
        <p:nvSpPr>
          <p:cNvPr id="78" name="순서도: 문서 77"/>
          <p:cNvSpPr/>
          <p:nvPr/>
        </p:nvSpPr>
        <p:spPr>
          <a:xfrm>
            <a:off x="4099841" y="4205834"/>
            <a:ext cx="1008000" cy="3240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9" name="TextBox 78"/>
          <p:cNvSpPr txBox="1"/>
          <p:nvPr/>
        </p:nvSpPr>
        <p:spPr>
          <a:xfrm>
            <a:off x="4080125" y="4205834"/>
            <a:ext cx="101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 납품서</a:t>
            </a:r>
          </a:p>
        </p:txBody>
      </p:sp>
      <p:cxnSp>
        <p:nvCxnSpPr>
          <p:cNvPr id="80" name="직선 화살표 연결선 54"/>
          <p:cNvCxnSpPr>
            <a:stCxn id="63" idx="3"/>
            <a:endCxn id="79" idx="0"/>
          </p:cNvCxnSpPr>
          <p:nvPr/>
        </p:nvCxnSpPr>
        <p:spPr>
          <a:xfrm>
            <a:off x="3887975" y="3877411"/>
            <a:ext cx="701641" cy="32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3" idx="2"/>
            <a:endCxn id="72" idx="0"/>
          </p:cNvCxnSpPr>
          <p:nvPr/>
        </p:nvCxnSpPr>
        <p:spPr>
          <a:xfrm flipH="1">
            <a:off x="3225950" y="4036660"/>
            <a:ext cx="1447" cy="19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2" idx="2"/>
            <a:endCxn id="61" idx="0"/>
          </p:cNvCxnSpPr>
          <p:nvPr/>
        </p:nvCxnSpPr>
        <p:spPr>
          <a:xfrm>
            <a:off x="3225950" y="4556670"/>
            <a:ext cx="5960" cy="24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화면 표시 83"/>
          <p:cNvSpPr/>
          <p:nvPr/>
        </p:nvSpPr>
        <p:spPr>
          <a:xfrm>
            <a:off x="2466422" y="3210429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1" name="TextBox 90"/>
          <p:cNvSpPr txBox="1"/>
          <p:nvPr/>
        </p:nvSpPr>
        <p:spPr>
          <a:xfrm>
            <a:off x="2577835" y="3235207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구매발주품목조회</a:t>
            </a:r>
          </a:p>
        </p:txBody>
      </p:sp>
      <p:cxnSp>
        <p:nvCxnSpPr>
          <p:cNvPr id="92" name="직선 화살표 연결선 91"/>
          <p:cNvCxnSpPr>
            <a:stCxn id="84" idx="2"/>
            <a:endCxn id="63" idx="0"/>
          </p:cNvCxnSpPr>
          <p:nvPr/>
        </p:nvCxnSpPr>
        <p:spPr>
          <a:xfrm>
            <a:off x="3222422" y="3534429"/>
            <a:ext cx="4975" cy="1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화면 표시 93"/>
          <p:cNvSpPr/>
          <p:nvPr/>
        </p:nvSpPr>
        <p:spPr>
          <a:xfrm>
            <a:off x="728763" y="2711338"/>
            <a:ext cx="1440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5" name="TextBox 94"/>
          <p:cNvSpPr txBox="1"/>
          <p:nvPr/>
        </p:nvSpPr>
        <p:spPr>
          <a:xfrm>
            <a:off x="890817" y="2738736"/>
            <a:ext cx="11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 </a:t>
            </a:r>
            <a:r>
              <a:rPr lang="en-US" altLang="ko-KR" sz="1100" dirty="0"/>
              <a:t>Main</a:t>
            </a:r>
            <a:r>
              <a:rPr lang="ko-KR" altLang="en-US" sz="1100" dirty="0"/>
              <a:t>현황</a:t>
            </a:r>
          </a:p>
        </p:txBody>
      </p:sp>
      <p:cxnSp>
        <p:nvCxnSpPr>
          <p:cNvPr id="96" name="직선 화살표 연결선 54"/>
          <p:cNvCxnSpPr>
            <a:stCxn id="94" idx="3"/>
            <a:endCxn id="84" idx="0"/>
          </p:cNvCxnSpPr>
          <p:nvPr/>
        </p:nvCxnSpPr>
        <p:spPr>
          <a:xfrm>
            <a:off x="2168763" y="2873338"/>
            <a:ext cx="1053659" cy="33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2569846" y="2349595"/>
            <a:ext cx="1296000" cy="318499"/>
            <a:chOff x="2422175" y="1982912"/>
            <a:chExt cx="1351023" cy="318499"/>
          </a:xfrm>
        </p:grpSpPr>
        <p:sp>
          <p:nvSpPr>
            <p:cNvPr id="102" name="직사각형 101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구매발주입력</a:t>
              </a:r>
            </a:p>
          </p:txBody>
        </p:sp>
      </p:grpSp>
      <p:cxnSp>
        <p:nvCxnSpPr>
          <p:cNvPr id="104" name="직선 화살표 연결선 103"/>
          <p:cNvCxnSpPr>
            <a:stCxn id="103" idx="2"/>
            <a:endCxn id="84" idx="0"/>
          </p:cNvCxnSpPr>
          <p:nvPr/>
        </p:nvCxnSpPr>
        <p:spPr>
          <a:xfrm>
            <a:off x="3217846" y="2652705"/>
            <a:ext cx="4576" cy="55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80063" y="2448163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</a:t>
            </a:r>
          </a:p>
        </p:txBody>
      </p:sp>
      <p:cxnSp>
        <p:nvCxnSpPr>
          <p:cNvPr id="107" name="직선 화살표 연결선 106"/>
          <p:cNvCxnSpPr>
            <a:stCxn id="54" idx="2"/>
            <a:endCxn id="94" idx="0"/>
          </p:cNvCxnSpPr>
          <p:nvPr/>
        </p:nvCxnSpPr>
        <p:spPr>
          <a:xfrm>
            <a:off x="1438191" y="1887127"/>
            <a:ext cx="10572" cy="82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다이아몬드 107"/>
          <p:cNvSpPr/>
          <p:nvPr/>
        </p:nvSpPr>
        <p:spPr>
          <a:xfrm>
            <a:off x="917492" y="2063885"/>
            <a:ext cx="1058557" cy="301225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9" name="TextBox 108"/>
          <p:cNvSpPr txBox="1"/>
          <p:nvPr/>
        </p:nvSpPr>
        <p:spPr>
          <a:xfrm>
            <a:off x="1010798" y="2084838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구매</a:t>
            </a:r>
          </a:p>
        </p:txBody>
      </p:sp>
      <p:sp>
        <p:nvSpPr>
          <p:cNvPr id="110" name="AutoShape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09347" y="5660087"/>
            <a:ext cx="788988" cy="335867"/>
          </a:xfrm>
          <a:prstGeom prst="can">
            <a:avLst>
              <a:gd name="adj" fmla="val 25313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78C4C8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1" lang="ko-KR" altLang="en-US" sz="900" b="1" dirty="0">
                <a:latin typeface="+mn-ea"/>
                <a:ea typeface="+mn-ea"/>
              </a:rPr>
              <a:t>재 고</a:t>
            </a:r>
          </a:p>
        </p:txBody>
      </p:sp>
      <p:cxnSp>
        <p:nvCxnSpPr>
          <p:cNvPr id="111" name="직선 화살표 연결선 54"/>
          <p:cNvCxnSpPr>
            <a:stCxn id="50" idx="3"/>
            <a:endCxn id="110" idx="1"/>
          </p:cNvCxnSpPr>
          <p:nvPr/>
        </p:nvCxnSpPr>
        <p:spPr>
          <a:xfrm>
            <a:off x="3877680" y="5449749"/>
            <a:ext cx="726161" cy="210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27587" y="1408865"/>
            <a:ext cx="4536504" cy="467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lang="en-US" altLang="ko-KR" sz="1100" b="1" spc="-5" dirty="0">
                <a:solidFill>
                  <a:schemeClr val="tx1"/>
                </a:solidFill>
                <a:cs typeface="맑은 고딕"/>
              </a:rPr>
              <a:t>&lt; </a:t>
            </a:r>
            <a:r>
              <a:rPr lang="ko-KR" altLang="en-US" sz="1100" b="1" spc="-5" dirty="0">
                <a:solidFill>
                  <a:schemeClr val="tx1"/>
                </a:solidFill>
                <a:cs typeface="맑은 고딕"/>
              </a:rPr>
              <a:t>프로세스 설명</a:t>
            </a:r>
            <a:r>
              <a:rPr lang="ko-KR" altLang="en-US" sz="1100" b="1" spc="2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100" b="1" spc="-5" dirty="0">
                <a:solidFill>
                  <a:schemeClr val="tx1"/>
                </a:solidFill>
                <a:cs typeface="맑은 고딕"/>
              </a:rPr>
              <a:t>&gt;</a:t>
            </a:r>
            <a:endParaRPr lang="ko-KR" altLang="en-US" sz="1100" dirty="0">
              <a:solidFill>
                <a:schemeClr val="tx1"/>
              </a:solidFill>
              <a:cs typeface="맑은 고딕"/>
            </a:endParaRPr>
          </a:p>
          <a:p>
            <a:pPr marL="224790" marR="41910" indent="-88900">
              <a:lnSpc>
                <a:spcPct val="100000"/>
              </a:lnSpc>
            </a:pP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구매 업무에서 구매 발주 내역을 협력업체에서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SCM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으로 확인하여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  <a:p>
            <a:pPr marL="224790" marR="41910" indent="-88900">
              <a:lnSpc>
                <a:spcPct val="100000"/>
              </a:lnSpc>
            </a:pP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납기 예정일 관리 및 실시간 구매 납품 처리를 합니다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.</a:t>
            </a:r>
            <a:endParaRPr lang="ko-KR" altLang="en-US" sz="1100" dirty="0">
              <a:solidFill>
                <a:schemeClr val="tx1"/>
              </a:solidFill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ko-KR" alt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43204" indent="-1504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3840" algn="l"/>
              </a:tabLst>
            </a:pPr>
            <a:r>
              <a:rPr lang="ko-KR" altLang="en-US" sz="1100" b="1" spc="-5" dirty="0">
                <a:solidFill>
                  <a:schemeClr val="tx1"/>
                </a:solidFill>
                <a:cs typeface="맑은 고딕"/>
              </a:rPr>
              <a:t>로고인</a:t>
            </a:r>
            <a:endParaRPr lang="en-US" altLang="ko-KR" sz="1100" b="1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spcBef>
                <a:spcPts val="5"/>
              </a:spcBef>
              <a:tabLst>
                <a:tab pos="243840" algn="l"/>
              </a:tabLst>
            </a:pPr>
            <a:r>
              <a:rPr lang="en-US" altLang="ko-KR" sz="1100" b="1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5" dirty="0">
                <a:solidFill>
                  <a:srgbClr val="0000CC"/>
                </a:solidFill>
                <a:cs typeface="맑은 고딕"/>
              </a:rPr>
              <a:t>위 </a:t>
            </a:r>
            <a:r>
              <a:rPr lang="en-US" altLang="ko-KR" sz="1100" spc="-5" dirty="0">
                <a:solidFill>
                  <a:srgbClr val="0000CC"/>
                </a:solidFill>
                <a:cs typeface="맑은 고딕"/>
              </a:rPr>
              <a:t>URL</a:t>
            </a:r>
            <a:r>
              <a:rPr lang="ko-KR" altLang="en-US" sz="1100" spc="-5" dirty="0">
                <a:solidFill>
                  <a:srgbClr val="0000CC"/>
                </a:solidFill>
                <a:cs typeface="맑은 고딕"/>
              </a:rPr>
              <a:t>로 접속하여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SCM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사용 권한을 부여 받은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spcBef>
                <a:spcPts val="5"/>
              </a:spcBef>
              <a:tabLst>
                <a:tab pos="243840" algn="l"/>
              </a:tabLst>
            </a:pP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ID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와 비밀번호를 입력하여 구매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SCM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으로 로고인 합니다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243204" indent="-150495">
              <a:lnSpc>
                <a:spcPct val="100000"/>
              </a:lnSpc>
              <a:buAutoNum type="arabicPeriod" startAt="2"/>
              <a:tabLst>
                <a:tab pos="243840" algn="l"/>
              </a:tabLst>
            </a:pPr>
            <a:r>
              <a:rPr lang="ko-KR" altLang="en-US" sz="1100" b="1" spc="-10" dirty="0">
                <a:solidFill>
                  <a:schemeClr val="tx1"/>
                </a:solidFill>
                <a:cs typeface="맑은 고딕"/>
              </a:rPr>
              <a:t>구매 </a:t>
            </a: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Main </a:t>
            </a:r>
            <a:r>
              <a:rPr lang="ko-KR" altLang="en-US" sz="1100" b="1" spc="-10" dirty="0">
                <a:solidFill>
                  <a:schemeClr val="tx1"/>
                </a:solidFill>
                <a:cs typeface="맑은 고딕"/>
              </a:rPr>
              <a:t>현황 </a:t>
            </a:r>
            <a:endParaRPr lang="en-US" altLang="ko-KR" sz="11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공통 게시판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해당 협력사의 당월 발주 납품 집계 현황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92709">
              <a:tabLst>
                <a:tab pos="243840" algn="l"/>
              </a:tabLst>
            </a:pP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발주품목별잔량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월별 발주 납품 현황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및 추이 분석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Graph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를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 자동을 제공하는 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SCM MAIN </a:t>
            </a:r>
            <a:r>
              <a:rPr lang="ko-KR" altLang="en-US" sz="1100" spc="-5" dirty="0">
                <a:solidFill>
                  <a:schemeClr val="tx1"/>
                </a:solidFill>
                <a:cs typeface="맑은 고딕"/>
              </a:rPr>
              <a:t>화면입니다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구매발주입력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에서 구매 발주를 입력합니다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3. </a:t>
            </a:r>
            <a:r>
              <a:rPr lang="ko-KR" altLang="en-US" sz="1100" b="1" spc="-10" dirty="0">
                <a:solidFill>
                  <a:schemeClr val="tx1"/>
                </a:solidFill>
                <a:cs typeface="맑은 고딕"/>
              </a:rPr>
              <a:t>구매발주품목조회</a:t>
            </a:r>
            <a:endParaRPr lang="en-US" altLang="ko-KR" sz="11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 발주 품목을 조회하여 구매 납품예정일을 입력하거나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 납품 대상을 선택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,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 구매 납품을 입력할 수 있도록 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4. </a:t>
            </a:r>
            <a:r>
              <a:rPr lang="ko-KR" altLang="en-US" sz="1100" b="1" spc="-10" dirty="0">
                <a:solidFill>
                  <a:schemeClr val="tx1"/>
                </a:solidFill>
                <a:cs typeface="맑은 고딕"/>
              </a:rPr>
              <a:t>구매납품입력</a:t>
            </a:r>
            <a:endParaRPr lang="en-US" altLang="ko-KR" sz="11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해당 협력업체의 구매 납품을 입력합니다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5. </a:t>
            </a:r>
            <a:r>
              <a:rPr lang="ko-KR" altLang="en-US" sz="1100" b="1" spc="-10" dirty="0">
                <a:solidFill>
                  <a:schemeClr val="tx1"/>
                </a:solidFill>
                <a:cs typeface="맑은 고딕"/>
              </a:rPr>
              <a:t>구매납품품목조회</a:t>
            </a:r>
            <a:endParaRPr lang="en-US" altLang="ko-KR" sz="11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구매납품품목을 조회하여 구매납품입력을 수정하거나 </a:t>
            </a: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 err="1">
                <a:solidFill>
                  <a:schemeClr val="tx1"/>
                </a:solidFill>
                <a:cs typeface="맑은 고딕"/>
              </a:rPr>
              <a:t>구매납품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 상세정보를 조회합니다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1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구매입고입력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에서 구매 납품에 대하여 구매 입고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확인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를 입력합니다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1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구매입고정산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에서 구매 입고 건에 대한 정산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회계전표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100" spc="-10" dirty="0">
                <a:solidFill>
                  <a:schemeClr val="tx1"/>
                </a:solidFill>
                <a:cs typeface="맑은 고딕"/>
              </a:rPr>
              <a:t>을 처리합니다</a:t>
            </a:r>
            <a:r>
              <a:rPr lang="en-US" altLang="ko-KR" sz="1100" spc="-1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100" spc="-5" dirty="0">
              <a:solidFill>
                <a:schemeClr val="tx1"/>
              </a:solidFill>
              <a:cs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9933" y="52578"/>
            <a:ext cx="2872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I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. SCM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프로세스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41"/>
          <p:cNvSpPr>
            <a:spLocks noChangeArrowheads="1"/>
          </p:cNvSpPr>
          <p:nvPr/>
        </p:nvSpPr>
        <p:spPr bwMode="auto">
          <a:xfrm>
            <a:off x="181223" y="1420890"/>
            <a:ext cx="1661093" cy="1813937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37805" y="653823"/>
            <a:ext cx="9538157" cy="291703"/>
            <a:chOff x="336" y="2291"/>
            <a:chExt cx="3840" cy="147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외주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SCM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  <a:endPara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그룹 48"/>
          <p:cNvGrpSpPr/>
          <p:nvPr/>
        </p:nvGrpSpPr>
        <p:grpSpPr>
          <a:xfrm>
            <a:off x="111796" y="1020521"/>
            <a:ext cx="9649072" cy="5328592"/>
            <a:chOff x="127670" y="1052736"/>
            <a:chExt cx="9649072" cy="5472608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268760"/>
              <a:ext cx="5112568" cy="525658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829174" y="622970"/>
                <a:ext cx="4176000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3" y="622970"/>
                <a:ext cx="4703208" cy="2852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외주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 SCM Process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/>
          <p:cNvSpPr/>
          <p:nvPr/>
        </p:nvSpPr>
        <p:spPr>
          <a:xfrm>
            <a:off x="5299507" y="1340768"/>
            <a:ext cx="4536504" cy="499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lang="en-US" altLang="ko-KR" sz="1000" b="1" spc="-5" dirty="0">
                <a:solidFill>
                  <a:schemeClr val="tx1"/>
                </a:solidFill>
                <a:cs typeface="맑은 고딕"/>
              </a:rPr>
              <a:t>&lt; </a:t>
            </a:r>
            <a:r>
              <a:rPr lang="ko-KR" altLang="en-US" sz="1000" b="1" spc="-5" dirty="0">
                <a:solidFill>
                  <a:schemeClr val="tx1"/>
                </a:solidFill>
                <a:cs typeface="맑은 고딕"/>
              </a:rPr>
              <a:t>프로세스 설명</a:t>
            </a:r>
            <a:r>
              <a:rPr lang="ko-KR" altLang="en-US" sz="1000" b="1" spc="2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b="1" spc="-5" dirty="0">
                <a:solidFill>
                  <a:schemeClr val="tx1"/>
                </a:solidFill>
                <a:cs typeface="맑은 고딕"/>
              </a:rPr>
              <a:t>&gt;</a:t>
            </a:r>
            <a:endParaRPr lang="ko-KR" altLang="en-US" sz="1000" dirty="0">
              <a:solidFill>
                <a:schemeClr val="tx1"/>
              </a:solidFill>
              <a:cs typeface="맑은 고딕"/>
            </a:endParaRPr>
          </a:p>
          <a:p>
            <a:pPr marL="224790" marR="41910" indent="-88900">
              <a:lnSpc>
                <a:spcPct val="100000"/>
              </a:lnSpc>
            </a:pP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외주 업무에서 외주 발주 내역을 협력업체에서 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SCM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으로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224790" marR="41910" indent="-88900">
              <a:lnSpc>
                <a:spcPct val="100000"/>
              </a:lnSpc>
            </a:pP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확인하여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납기 예정일 관리 및 실시간 외주 납품 처리를 합니다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.</a:t>
            </a:r>
            <a:endParaRPr lang="ko-KR" altLang="en-US" sz="1000" dirty="0">
              <a:solidFill>
                <a:schemeClr val="tx1"/>
              </a:solidFill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ko-KR" altLang="en-US" sz="1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43204" indent="-1504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3840" algn="l"/>
              </a:tabLst>
            </a:pPr>
            <a:r>
              <a:rPr lang="ko-KR" altLang="en-US" sz="1000" b="1" spc="-5" dirty="0">
                <a:solidFill>
                  <a:schemeClr val="tx1"/>
                </a:solidFill>
                <a:cs typeface="맑은 고딕"/>
              </a:rPr>
              <a:t>로고인</a:t>
            </a:r>
            <a:endParaRPr lang="en-US" altLang="ko-KR" sz="1000" b="1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spcBef>
                <a:spcPts val="5"/>
              </a:spcBef>
              <a:tabLst>
                <a:tab pos="243840" algn="l"/>
              </a:tabLst>
            </a:pPr>
            <a:r>
              <a:rPr lang="en-US" altLang="ko-KR" sz="1000" b="1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5" dirty="0">
                <a:solidFill>
                  <a:srgbClr val="0000CC"/>
                </a:solidFill>
                <a:cs typeface="맑은 고딕"/>
              </a:rPr>
              <a:t>위 </a:t>
            </a:r>
            <a:r>
              <a:rPr lang="en-US" altLang="ko-KR" sz="1000" spc="-5" dirty="0">
                <a:solidFill>
                  <a:srgbClr val="0000CC"/>
                </a:solidFill>
                <a:cs typeface="맑은 고딕"/>
              </a:rPr>
              <a:t>URL</a:t>
            </a:r>
            <a:r>
              <a:rPr lang="ko-KR" altLang="en-US" sz="1000" spc="-5" dirty="0">
                <a:solidFill>
                  <a:srgbClr val="0000CC"/>
                </a:solidFill>
                <a:cs typeface="맑은 고딕"/>
              </a:rPr>
              <a:t>로 접속하여 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SCM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사용 권한을 부여 받은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spcBef>
                <a:spcPts val="5"/>
              </a:spcBef>
              <a:tabLst>
                <a:tab pos="243840" algn="l"/>
              </a:tabLst>
            </a:pP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ID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와 비밀번호를 입력하여 구매 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SCM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으로 로고인 합니다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243204" indent="-150495">
              <a:lnSpc>
                <a:spcPct val="100000"/>
              </a:lnSpc>
              <a:buAutoNum type="arabicPeriod" startAt="2"/>
              <a:tabLst>
                <a:tab pos="243840" algn="l"/>
              </a:tabLst>
            </a:pPr>
            <a:r>
              <a:rPr lang="ko-KR" altLang="en-US" sz="1000" b="1" spc="-10" dirty="0">
                <a:solidFill>
                  <a:schemeClr val="tx1"/>
                </a:solidFill>
                <a:cs typeface="맑은 고딕"/>
              </a:rPr>
              <a:t>외주 </a:t>
            </a: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Main </a:t>
            </a:r>
            <a:r>
              <a:rPr lang="ko-KR" altLang="en-US" sz="1000" b="1" spc="-10" dirty="0">
                <a:solidFill>
                  <a:schemeClr val="tx1"/>
                </a:solidFill>
                <a:cs typeface="맑은 고딕"/>
              </a:rPr>
              <a:t>현황 </a:t>
            </a:r>
            <a:endParaRPr lang="en-US" altLang="ko-KR" sz="10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공통 게시판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해당 협력사의 당월 발주 및 납품 집계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92709">
              <a:tabLst>
                <a:tab pos="243840" algn="l"/>
              </a:tabLst>
            </a:pP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발주품목별잔량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월별 발주 대 납품 현황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및 </a:t>
            </a:r>
            <a:r>
              <a:rPr lang="ko-KR" altLang="en-US" sz="1000" spc="-5" dirty="0" err="1">
                <a:solidFill>
                  <a:schemeClr val="tx1"/>
                </a:solidFill>
                <a:cs typeface="맑은 고딕"/>
              </a:rPr>
              <a:t>추이분석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Graph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를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tabLst>
                <a:tab pos="243840" algn="l"/>
              </a:tabLst>
            </a:pP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 자동을 조회됩니다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주간생산계획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에서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ko-KR" altLang="en-US" sz="1000" spc="-10" dirty="0" err="1">
                <a:solidFill>
                  <a:schemeClr val="tx1"/>
                </a:solidFill>
                <a:cs typeface="맑은 고딕"/>
              </a:rPr>
              <a:t>생산의뢰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 의한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생산계획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을 입력하고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[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작업지시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를 생성합니다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   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000" spc="-5" dirty="0">
                <a:solidFill>
                  <a:schemeClr val="tx1"/>
                </a:solidFill>
                <a:cs typeface="맑은 고딕"/>
              </a:rPr>
              <a:t>작업지시입력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에서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작업지시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 </a:t>
            </a:r>
            <a:r>
              <a:rPr lang="ko-KR" altLang="en-US" sz="1000" spc="-10" dirty="0" err="1">
                <a:solidFill>
                  <a:schemeClr val="tx1"/>
                </a:solidFill>
                <a:cs typeface="맑은 고딕"/>
              </a:rPr>
              <a:t>제작구분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과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협력업체를 입력합니다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3. </a:t>
            </a:r>
            <a:r>
              <a:rPr lang="ko-KR" altLang="en-US" sz="1000" b="1" spc="-10" dirty="0">
                <a:solidFill>
                  <a:schemeClr val="tx1"/>
                </a:solidFill>
                <a:cs typeface="맑은 고딕"/>
              </a:rPr>
              <a:t>외주발주품목조회</a:t>
            </a:r>
            <a:endParaRPr lang="en-US" altLang="ko-KR" sz="10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발주 품목을 조회하여 외주 납품예정일을 입력하거나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 대상을 선택하여 외주 납품을 입력할 수 있도록 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4. </a:t>
            </a:r>
            <a:r>
              <a:rPr lang="ko-KR" altLang="en-US" sz="1000" b="1" spc="-10" dirty="0">
                <a:solidFill>
                  <a:schemeClr val="tx1"/>
                </a:solidFill>
                <a:cs typeface="맑은 고딕"/>
              </a:rPr>
              <a:t>외주납품입력</a:t>
            </a:r>
            <a:endParaRPr lang="en-US" altLang="ko-KR" sz="10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해당 협력업체의 구매 납품을 입력하는 화면입니다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5. </a:t>
            </a:r>
            <a:r>
              <a:rPr lang="ko-KR" altLang="en-US" sz="1000" b="1" spc="-10" dirty="0">
                <a:solidFill>
                  <a:schemeClr val="tx1"/>
                </a:solidFill>
                <a:cs typeface="맑은 고딕"/>
              </a:rPr>
              <a:t>외주납품품목조회</a:t>
            </a:r>
            <a:endParaRPr lang="en-US" altLang="ko-KR" sz="1000" b="1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b="1" spc="-1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납품 품목을 조회하여 외주 납품 입력을 수정하거나 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    외주 납품 상세정보를 조회합니다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</a:t>
            </a:r>
            <a:r>
              <a:rPr lang="ko-KR" altLang="en-US" sz="1000" spc="-10" dirty="0" err="1">
                <a:solidFill>
                  <a:schemeClr val="tx1"/>
                </a:solidFill>
                <a:cs typeface="맑은 고딕"/>
              </a:rPr>
              <a:t>입고입력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에서 외주 납품에 대하여 외주 입고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확인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를 입력합니다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en-US" altLang="ko-KR" sz="1000" spc="-5" dirty="0">
                <a:solidFill>
                  <a:schemeClr val="tx1"/>
                </a:solidFill>
                <a:cs typeface="맑은 고딕"/>
              </a:rPr>
              <a:t>※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외주 </a:t>
            </a:r>
            <a:r>
              <a:rPr lang="ko-KR" altLang="en-US" sz="1000" spc="-10" dirty="0" err="1">
                <a:solidFill>
                  <a:schemeClr val="tx1"/>
                </a:solidFill>
                <a:cs typeface="맑은 고딕"/>
              </a:rPr>
              <a:t>입고정산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]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본사 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ERP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에서 외주 입고 건에 대한 정산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spc="-10" dirty="0" err="1">
                <a:solidFill>
                  <a:schemeClr val="tx1"/>
                </a:solidFill>
                <a:cs typeface="맑은 고딕"/>
              </a:rPr>
              <a:t>외주가공비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처리를 합니다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1842316" y="2942660"/>
            <a:ext cx="3318854" cy="169478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b="1" dirty="0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SCM</a:t>
            </a:r>
            <a:endParaRPr kumimoji="1" lang="ko-KR" altLang="en-US" b="1" dirty="0">
              <a:solidFill>
                <a:schemeClr val="hlin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순서도: 화면 표시 65"/>
          <p:cNvSpPr/>
          <p:nvPr/>
        </p:nvSpPr>
        <p:spPr>
          <a:xfrm>
            <a:off x="1967493" y="4199326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7" name="순서도: 화면 표시 66"/>
          <p:cNvSpPr/>
          <p:nvPr/>
        </p:nvSpPr>
        <p:spPr>
          <a:xfrm>
            <a:off x="3630508" y="3968730"/>
            <a:ext cx="1440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8" name="순서도: 화면 표시 67"/>
          <p:cNvSpPr/>
          <p:nvPr/>
        </p:nvSpPr>
        <p:spPr>
          <a:xfrm>
            <a:off x="1961954" y="3194200"/>
            <a:ext cx="1512000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2085157" y="3221533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외주발주품목조회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55031" y="3684817"/>
            <a:ext cx="1321156" cy="3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2072776" y="3715005"/>
            <a:ext cx="12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외주납품등록</a:t>
            </a:r>
          </a:p>
        </p:txBody>
      </p:sp>
      <p:cxnSp>
        <p:nvCxnSpPr>
          <p:cNvPr id="75" name="직선 화살표 연결선 54"/>
          <p:cNvCxnSpPr>
            <a:endCxn id="68" idx="0"/>
          </p:cNvCxnSpPr>
          <p:nvPr/>
        </p:nvCxnSpPr>
        <p:spPr>
          <a:xfrm>
            <a:off x="1753674" y="2896759"/>
            <a:ext cx="964280" cy="29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8" idx="2"/>
            <a:endCxn id="71" idx="0"/>
          </p:cNvCxnSpPr>
          <p:nvPr/>
        </p:nvCxnSpPr>
        <p:spPr>
          <a:xfrm flipH="1">
            <a:off x="2715609" y="3518200"/>
            <a:ext cx="2345" cy="16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72168" y="4225342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외주납품품목조회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2084801" y="5301279"/>
            <a:ext cx="1296000" cy="318499"/>
            <a:chOff x="2422175" y="1982912"/>
            <a:chExt cx="1351023" cy="318499"/>
          </a:xfrm>
        </p:grpSpPr>
        <p:sp>
          <p:nvSpPr>
            <p:cNvPr id="85" name="직사각형 84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외주입고입력</a:t>
              </a:r>
            </a:p>
          </p:txBody>
        </p:sp>
      </p:grpSp>
      <p:sp>
        <p:nvSpPr>
          <p:cNvPr id="87" name="다이아몬드 86"/>
          <p:cNvSpPr/>
          <p:nvPr/>
        </p:nvSpPr>
        <p:spPr>
          <a:xfrm>
            <a:off x="2132306" y="4807888"/>
            <a:ext cx="1188000" cy="29190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8" name="TextBox 87"/>
          <p:cNvSpPr txBox="1"/>
          <p:nvPr/>
        </p:nvSpPr>
        <p:spPr>
          <a:xfrm>
            <a:off x="2476837" y="4828852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검사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2084801" y="5833580"/>
            <a:ext cx="1296000" cy="318499"/>
            <a:chOff x="2422175" y="1982912"/>
            <a:chExt cx="1351023" cy="318499"/>
          </a:xfrm>
        </p:grpSpPr>
        <p:sp>
          <p:nvSpPr>
            <p:cNvPr id="90" name="직사각형 89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외주입고정산</a:t>
              </a:r>
            </a:p>
          </p:txBody>
        </p:sp>
      </p:grpSp>
      <p:cxnSp>
        <p:nvCxnSpPr>
          <p:cNvPr id="97" name="직선 화살표 연결선 96"/>
          <p:cNvCxnSpPr>
            <a:stCxn id="87" idx="2"/>
            <a:endCxn id="85" idx="0"/>
          </p:cNvCxnSpPr>
          <p:nvPr/>
        </p:nvCxnSpPr>
        <p:spPr>
          <a:xfrm>
            <a:off x="2726306" y="5099794"/>
            <a:ext cx="6496" cy="20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5" idx="2"/>
            <a:endCxn id="90" idx="0"/>
          </p:cNvCxnSpPr>
          <p:nvPr/>
        </p:nvCxnSpPr>
        <p:spPr>
          <a:xfrm>
            <a:off x="2732802" y="5619778"/>
            <a:ext cx="0" cy="2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056587" y="1885521"/>
            <a:ext cx="1296000" cy="318499"/>
            <a:chOff x="2422175" y="1982912"/>
            <a:chExt cx="1351023" cy="318499"/>
          </a:xfrm>
        </p:grpSpPr>
        <p:sp>
          <p:nvSpPr>
            <p:cNvPr id="101" name="직사각형 100"/>
            <p:cNvSpPr/>
            <p:nvPr/>
          </p:nvSpPr>
          <p:spPr>
            <a:xfrm>
              <a:off x="2445307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22175" y="2024412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주간생산계획</a:t>
              </a:r>
            </a:p>
          </p:txBody>
        </p:sp>
      </p:grpSp>
      <p:cxnSp>
        <p:nvCxnSpPr>
          <p:cNvPr id="112" name="직선 화살표 연결선 111"/>
          <p:cNvCxnSpPr>
            <a:stCxn id="71" idx="2"/>
          </p:cNvCxnSpPr>
          <p:nvPr/>
        </p:nvCxnSpPr>
        <p:spPr>
          <a:xfrm flipH="1">
            <a:off x="2713887" y="4003316"/>
            <a:ext cx="1722" cy="17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66" idx="2"/>
            <a:endCxn id="87" idx="0"/>
          </p:cNvCxnSpPr>
          <p:nvPr/>
        </p:nvCxnSpPr>
        <p:spPr>
          <a:xfrm>
            <a:off x="2723493" y="4523326"/>
            <a:ext cx="2813" cy="28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702968" y="3177630"/>
            <a:ext cx="1303571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5" name="TextBox 114"/>
          <p:cNvSpPr txBox="1"/>
          <p:nvPr/>
        </p:nvSpPr>
        <p:spPr>
          <a:xfrm>
            <a:off x="3669100" y="3206504"/>
            <a:ext cx="13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생산진행정보입력</a:t>
            </a:r>
          </a:p>
        </p:txBody>
      </p:sp>
      <p:cxnSp>
        <p:nvCxnSpPr>
          <p:cNvPr id="116" name="직선 화살표 연결선 54"/>
          <p:cNvCxnSpPr>
            <a:stCxn id="129" idx="3"/>
            <a:endCxn id="114" idx="0"/>
          </p:cNvCxnSpPr>
          <p:nvPr/>
        </p:nvCxnSpPr>
        <p:spPr>
          <a:xfrm>
            <a:off x="1669902" y="2892547"/>
            <a:ext cx="2684852" cy="285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26460" y="3994746"/>
            <a:ext cx="1310820" cy="26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의류생산진행현황</a:t>
            </a:r>
          </a:p>
        </p:txBody>
      </p:sp>
      <p:cxnSp>
        <p:nvCxnSpPr>
          <p:cNvPr id="118" name="직선 화살표 연결선 117"/>
          <p:cNvCxnSpPr>
            <a:stCxn id="114" idx="2"/>
            <a:endCxn id="67" idx="0"/>
          </p:cNvCxnSpPr>
          <p:nvPr/>
        </p:nvCxnSpPr>
        <p:spPr>
          <a:xfrm flipH="1">
            <a:off x="4350508" y="3501630"/>
            <a:ext cx="4246" cy="4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2065888" y="2402717"/>
            <a:ext cx="1296001" cy="318499"/>
            <a:chOff x="2383267" y="1982912"/>
            <a:chExt cx="1351023" cy="318499"/>
          </a:xfrm>
        </p:grpSpPr>
        <p:sp>
          <p:nvSpPr>
            <p:cNvPr id="120" name="직사각형 119"/>
            <p:cNvSpPr/>
            <p:nvPr/>
          </p:nvSpPr>
          <p:spPr>
            <a:xfrm>
              <a:off x="2406399" y="1982912"/>
              <a:ext cx="1304760" cy="31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83267" y="2029130"/>
              <a:ext cx="1351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작업지시입력</a:t>
              </a:r>
            </a:p>
          </p:txBody>
        </p:sp>
      </p:grpSp>
      <p:cxnSp>
        <p:nvCxnSpPr>
          <p:cNvPr id="122" name="직선 화살표 연결선 121"/>
          <p:cNvCxnSpPr>
            <a:stCxn id="121" idx="2"/>
            <a:endCxn id="68" idx="0"/>
          </p:cNvCxnSpPr>
          <p:nvPr/>
        </p:nvCxnSpPr>
        <p:spPr>
          <a:xfrm>
            <a:off x="2713889" y="2710545"/>
            <a:ext cx="4065" cy="48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1" idx="2"/>
            <a:endCxn id="120" idx="0"/>
          </p:cNvCxnSpPr>
          <p:nvPr/>
        </p:nvCxnSpPr>
        <p:spPr>
          <a:xfrm>
            <a:off x="2704588" y="2204020"/>
            <a:ext cx="9301" cy="1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화면 표시 128"/>
          <p:cNvSpPr/>
          <p:nvPr/>
        </p:nvSpPr>
        <p:spPr>
          <a:xfrm>
            <a:off x="297073" y="2730547"/>
            <a:ext cx="1372829" cy="324000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410619" y="2757945"/>
            <a:ext cx="11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 </a:t>
            </a:r>
            <a:r>
              <a:rPr lang="en-US" altLang="ko-KR" sz="1100" dirty="0"/>
              <a:t>Main</a:t>
            </a:r>
            <a:r>
              <a:rPr lang="ko-KR" altLang="en-US" sz="1100" dirty="0"/>
              <a:t>현황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81203" y="2467372"/>
            <a:ext cx="5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</a:t>
            </a:r>
          </a:p>
        </p:txBody>
      </p:sp>
      <p:cxnSp>
        <p:nvCxnSpPr>
          <p:cNvPr id="132" name="직선 화살표 연결선 131"/>
          <p:cNvCxnSpPr>
            <a:stCxn id="135" idx="2"/>
            <a:endCxn id="129" idx="0"/>
          </p:cNvCxnSpPr>
          <p:nvPr/>
        </p:nvCxnSpPr>
        <p:spPr>
          <a:xfrm flipH="1">
            <a:off x="983488" y="1951149"/>
            <a:ext cx="8061" cy="77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다이아몬드 132"/>
          <p:cNvSpPr/>
          <p:nvPr/>
        </p:nvSpPr>
        <p:spPr>
          <a:xfrm>
            <a:off x="410618" y="2157742"/>
            <a:ext cx="1140027" cy="244975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511938" y="2160033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외주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556148" y="1632650"/>
            <a:ext cx="870801" cy="318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554759" y="1661546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로고인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896587" y="746997"/>
            <a:ext cx="4911306" cy="27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100" b="1" spc="-5" dirty="0">
                <a:solidFill>
                  <a:srgbClr val="0000CC"/>
                </a:solidFill>
                <a:cs typeface="맑은 고딕"/>
              </a:rPr>
              <a:t>http://222.96.95.26:8080/AzTechWBWebServer/scm_front/login.html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200" spc="-5" dirty="0">
              <a:solidFill>
                <a:srgbClr val="0000CC"/>
              </a:solidFill>
              <a:cs typeface="맑은 고딕"/>
            </a:endParaRPr>
          </a:p>
        </p:txBody>
      </p:sp>
      <p:sp>
        <p:nvSpPr>
          <p:cNvPr id="72" name="AutoShape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3377" y="5651007"/>
            <a:ext cx="788988" cy="335867"/>
          </a:xfrm>
          <a:prstGeom prst="can">
            <a:avLst>
              <a:gd name="adj" fmla="val 25313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78C4C8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1" lang="ko-KR" altLang="en-US" sz="900" b="1" dirty="0">
                <a:latin typeface="+mn-ea"/>
                <a:ea typeface="+mn-ea"/>
              </a:rPr>
              <a:t>재 고</a:t>
            </a:r>
          </a:p>
        </p:txBody>
      </p:sp>
      <p:cxnSp>
        <p:nvCxnSpPr>
          <p:cNvPr id="73" name="직선 화살표 연결선 54"/>
          <p:cNvCxnSpPr>
            <a:endCxn id="72" idx="1"/>
          </p:cNvCxnSpPr>
          <p:nvPr/>
        </p:nvCxnSpPr>
        <p:spPr>
          <a:xfrm>
            <a:off x="3351710" y="5440669"/>
            <a:ext cx="726161" cy="210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39933" y="52578"/>
            <a:ext cx="2872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I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. SCM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프로세스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8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5" y="1543254"/>
            <a:ext cx="4745837" cy="4765495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7166" y="1036536"/>
            <a:ext cx="9577064" cy="5272213"/>
            <a:chOff x="127670" y="1052736"/>
            <a:chExt cx="9649073" cy="5472608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8" cy="54611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3" cy="5472608"/>
              <a:chOff x="127670" y="620688"/>
              <a:chExt cx="8877505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70"/>
                <a:ext cx="3072984" cy="3056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803977" cy="3056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로고인 접속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Tahoma" pitchFamily="34" charset="0"/>
                <a:ea typeface="HY견고딕" pitchFamily="18" charset="-127"/>
              </a:rPr>
              <a:t>Ⅱ</a:t>
            </a:r>
            <a:r>
              <a:rPr lang="en-US" altLang="ko-KR" b="1" dirty="0">
                <a:latin typeface="+mj-ea"/>
              </a:rPr>
              <a:t>. SCM </a:t>
            </a:r>
            <a:r>
              <a:rPr lang="ko-KR" altLang="en-US" b="1" dirty="0">
                <a:latin typeface="+mj-ea"/>
              </a:rPr>
              <a:t>접속</a:t>
            </a:r>
            <a:endParaRPr lang="ko-KR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90564" y="1791038"/>
            <a:ext cx="2799050" cy="288862"/>
          </a:xfrm>
          <a:prstGeom prst="roundRect">
            <a:avLst/>
          </a:prstGeom>
          <a:noFill/>
          <a:ln w="158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5125" y="1593777"/>
            <a:ext cx="3279328" cy="4594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10">
              <a:lnSpc>
                <a:spcPct val="100000"/>
              </a:lnSpc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접속정보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>
              <a:lnSpc>
                <a:spcPct val="150000"/>
              </a:lnSpc>
            </a:pPr>
            <a:r>
              <a:rPr lang="en-US" altLang="ko-KR" sz="1000" dirty="0">
                <a:hlinkClick r:id="rId3"/>
              </a:rPr>
              <a:t>http://222.96.95.26:8080/AzTechWBWebServer/scm_front/login.html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endParaRPr lang="en-US" altLang="ko-KR" sz="1000" dirty="0">
              <a:solidFill>
                <a:schemeClr val="tx1"/>
              </a:solidFill>
              <a:cs typeface="Times New Roman"/>
            </a:endParaRPr>
          </a:p>
          <a:p>
            <a:pPr marL="171450" marR="273685" indent="-40005"/>
            <a:r>
              <a:rPr kumimoji="1" lang="en-US" altLang="ko-KR" sz="1100" b="1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로그인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화면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Times New Roman"/>
            </a:endParaRPr>
          </a:p>
          <a:p>
            <a:pPr marL="171450" marR="273685" indent="-40005"/>
            <a:endParaRPr lang="en-US" altLang="ko-KR" sz="1000" dirty="0">
              <a:solidFill>
                <a:schemeClr val="tx1"/>
              </a:solidFill>
              <a:cs typeface="Times New Roman"/>
            </a:endParaRPr>
          </a:p>
          <a:p>
            <a:pPr marL="171450" marR="273685" indent="-40005"/>
            <a:r>
              <a:rPr lang="en-US" altLang="ko-KR" sz="1000" b="1" dirty="0">
                <a:solidFill>
                  <a:schemeClr val="tx1"/>
                </a:solidFill>
                <a:cs typeface="Times New Roman"/>
              </a:rPr>
              <a:t> 1</a:t>
            </a:r>
            <a:r>
              <a:rPr lang="en-US" altLang="ko-KR" sz="1000" b="1">
                <a:solidFill>
                  <a:schemeClr val="tx1"/>
                </a:solidFill>
                <a:cs typeface="Times New Roman"/>
              </a:rPr>
              <a:t>. </a:t>
            </a:r>
            <a:r>
              <a:rPr lang="ko-KR" altLang="en-US" sz="1000" b="1" spc="-5">
                <a:solidFill>
                  <a:schemeClr val="tx1"/>
                </a:solidFill>
                <a:latin typeface="Times New Roman"/>
                <a:cs typeface="Times New Roman"/>
              </a:rPr>
              <a:t>로그인</a:t>
            </a:r>
            <a:endParaRPr lang="en-US" altLang="ko-KR" sz="1000" b="1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71450" marR="273685" indent="-4000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  아이디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id </a:t>
            </a:r>
          </a:p>
          <a:p>
            <a:pPr marL="171450" marR="273685" indent="-40005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②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사용자 개인 비밀번호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</a:p>
          <a:p>
            <a:pPr marL="171450" marR="273685" indent="-40005"/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lang="en-US" altLang="ko-KR" sz="1000" b="1" dirty="0">
                <a:solidFill>
                  <a:schemeClr val="tx1"/>
                </a:solidFill>
                <a:cs typeface="맑은 고딕"/>
              </a:rPr>
              <a:t> 2. </a:t>
            </a:r>
            <a:r>
              <a:rPr lang="ko-KR" altLang="en-US" sz="1000" b="1" dirty="0">
                <a:solidFill>
                  <a:schemeClr val="tx1"/>
                </a:solidFill>
                <a:cs typeface="맑은 고딕"/>
              </a:rPr>
              <a:t>로고인 버튼 </a:t>
            </a:r>
            <a:endParaRPr lang="en-US" altLang="ko-KR" sz="1000" b="1" dirty="0">
              <a:solidFill>
                <a:schemeClr val="tx1"/>
              </a:solidFill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    아이디 비밀번호 입력 후 로고인 버튼을 클릭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하면 우측의 메뉴화면으로 이동합니다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모바일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화면 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(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모바일 브라우저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)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모바일 화면은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WEB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접속으로 접속 방법이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92710">
              <a:lnSpc>
                <a:spcPct val="150000"/>
              </a:lnSpc>
              <a:tabLst>
                <a:tab pos="229870" algn="l"/>
              </a:tabLst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동일 합니다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86055" y="3738156"/>
            <a:ext cx="2553311" cy="93610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08439" y="5079257"/>
            <a:ext cx="2538990" cy="36927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8"/>
          <p:cNvSpPr>
            <a:spLocks noChangeArrowheads="1"/>
          </p:cNvSpPr>
          <p:nvPr/>
        </p:nvSpPr>
        <p:spPr bwMode="auto">
          <a:xfrm>
            <a:off x="2278105" y="4931499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타원 8"/>
          <p:cNvSpPr>
            <a:spLocks noChangeArrowheads="1"/>
          </p:cNvSpPr>
          <p:nvPr/>
        </p:nvSpPr>
        <p:spPr bwMode="auto">
          <a:xfrm>
            <a:off x="1243598" y="1672222"/>
            <a:ext cx="216000" cy="2160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CC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/>
            <a:r>
              <a:rPr kumimoji="0" lang="en-US" altLang="ko-KR" sz="11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11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타원 8"/>
          <p:cNvSpPr>
            <a:spLocks noChangeArrowheads="1"/>
          </p:cNvSpPr>
          <p:nvPr/>
        </p:nvSpPr>
        <p:spPr bwMode="auto">
          <a:xfrm>
            <a:off x="2239139" y="3630206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Group 46"/>
          <p:cNvGrpSpPr>
            <a:grpSpLocks/>
          </p:cNvGrpSpPr>
          <p:nvPr/>
        </p:nvGrpSpPr>
        <p:grpSpPr bwMode="auto">
          <a:xfrm>
            <a:off x="178813" y="653823"/>
            <a:ext cx="9538157" cy="291703"/>
            <a:chOff x="336" y="2291"/>
            <a:chExt cx="3840" cy="147"/>
          </a:xfrm>
        </p:grpSpPr>
        <p:sp>
          <p:nvSpPr>
            <p:cNvPr id="24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로고인 화면</a:t>
              </a:r>
            </a:p>
          </p:txBody>
        </p:sp>
        <p:sp>
          <p:nvSpPr>
            <p:cNvPr id="25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7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8"/>
          <p:cNvGrpSpPr/>
          <p:nvPr/>
        </p:nvGrpSpPr>
        <p:grpSpPr>
          <a:xfrm>
            <a:off x="146150" y="1046128"/>
            <a:ext cx="9630591" cy="5263192"/>
            <a:chOff x="127670" y="1052736"/>
            <a:chExt cx="9649073" cy="5472608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8" cy="54611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3" cy="5472608"/>
              <a:chOff x="127670" y="620688"/>
              <a:chExt cx="8877505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70"/>
                <a:ext cx="3072984" cy="3056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803977" cy="3056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Out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" y="1527438"/>
            <a:ext cx="5970677" cy="4632442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56196" y="1515543"/>
            <a:ext cx="277988" cy="35999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67341" y="1851782"/>
            <a:ext cx="1368152" cy="28803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25" y="2127832"/>
            <a:ext cx="3023762" cy="111904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2332" y="3287748"/>
            <a:ext cx="2998492" cy="124487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44830" y="4588968"/>
            <a:ext cx="2998492" cy="141230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51417" y="2149174"/>
            <a:ext cx="2998492" cy="1418818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84059" y="3618035"/>
            <a:ext cx="3002655" cy="245807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33810" y="1466935"/>
            <a:ext cx="3442929" cy="469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SCM [MAIN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화면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으로 현황은 자동 조회됩니다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 </a:t>
            </a:r>
          </a:p>
          <a:p>
            <a:pPr marL="171450" marR="273685" indent="-40005"/>
            <a:endParaRPr lang="en-US" altLang="ko-KR" sz="1000" dirty="0">
              <a:solidFill>
                <a:schemeClr val="tx1"/>
              </a:solidFill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권한이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있는 구매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외주 메뉴들을 보여줍니다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사용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접속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)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자 정보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로그인한 계정의 부서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사용자 정보를 보여줍니다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대시보드 표출 데이터 선택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구매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또는 외주 데이터를 보여줍니다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데이터 자동 갱신 주기는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30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분입니다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공지사항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본사의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SCM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게시판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정보입니다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 SCM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게시글만 조회되어 보여줍니다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제목을 클릭하면 상세 내역이 조회됩니다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당월의 발주 정보 및 납품 정보가 조회됩니다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잔량은 당월 발주 대비 납품입니다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    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발주품목현황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최근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개월의 발주 잔량이 조회됩니다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     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월별 현황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해당 년도의 월별 발주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 집계 금액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년도는 선택이 가능합니다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⑧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금액 추이 분석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Graph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월별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및 납품 금액 추이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Graph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⑨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납품율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불량율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추이 분석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Graph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월별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납품율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및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불량율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추이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Graph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제공합니다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</a:t>
            </a:r>
          </a:p>
        </p:txBody>
      </p:sp>
      <p:sp>
        <p:nvSpPr>
          <p:cNvPr id="55" name="타원 8"/>
          <p:cNvSpPr>
            <a:spLocks noChangeArrowheads="1"/>
          </p:cNvSpPr>
          <p:nvPr/>
        </p:nvSpPr>
        <p:spPr bwMode="auto">
          <a:xfrm>
            <a:off x="35207" y="1407592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타원 8"/>
          <p:cNvSpPr>
            <a:spLocks noChangeArrowheads="1"/>
          </p:cNvSpPr>
          <p:nvPr/>
        </p:nvSpPr>
        <p:spPr bwMode="auto">
          <a:xfrm>
            <a:off x="2384281" y="1693498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타원 8"/>
          <p:cNvSpPr>
            <a:spLocks noChangeArrowheads="1"/>
          </p:cNvSpPr>
          <p:nvPr/>
        </p:nvSpPr>
        <p:spPr bwMode="auto">
          <a:xfrm>
            <a:off x="67430" y="2282704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8"/>
          <p:cNvSpPr>
            <a:spLocks noChangeArrowheads="1"/>
          </p:cNvSpPr>
          <p:nvPr/>
        </p:nvSpPr>
        <p:spPr bwMode="auto">
          <a:xfrm>
            <a:off x="79290" y="3307147"/>
            <a:ext cx="215900" cy="19030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8"/>
          <p:cNvSpPr>
            <a:spLocks noChangeArrowheads="1"/>
          </p:cNvSpPr>
          <p:nvPr/>
        </p:nvSpPr>
        <p:spPr bwMode="auto">
          <a:xfrm>
            <a:off x="80492" y="4665281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8"/>
          <p:cNvSpPr>
            <a:spLocks noChangeArrowheads="1"/>
          </p:cNvSpPr>
          <p:nvPr/>
        </p:nvSpPr>
        <p:spPr bwMode="auto">
          <a:xfrm>
            <a:off x="3530631" y="2375871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타원 8"/>
          <p:cNvSpPr>
            <a:spLocks noChangeArrowheads="1"/>
          </p:cNvSpPr>
          <p:nvPr/>
        </p:nvSpPr>
        <p:spPr bwMode="auto">
          <a:xfrm>
            <a:off x="3512046" y="3861048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`8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타원 8"/>
          <p:cNvSpPr>
            <a:spLocks noChangeArrowheads="1"/>
          </p:cNvSpPr>
          <p:nvPr/>
        </p:nvSpPr>
        <p:spPr bwMode="auto">
          <a:xfrm>
            <a:off x="3512170" y="5085308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`9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Tahoma" pitchFamily="34" charset="0"/>
                <a:ea typeface="HY견고딕" pitchFamily="18" charset="-127"/>
              </a:rPr>
              <a:t>Ⅱ</a:t>
            </a:r>
            <a:r>
              <a:rPr lang="en-US" altLang="ko-KR" b="1" dirty="0">
                <a:latin typeface="+mj-ea"/>
              </a:rPr>
              <a:t>. SCM </a:t>
            </a:r>
            <a:r>
              <a:rPr lang="ko-KR" altLang="en-US" b="1" dirty="0">
                <a:latin typeface="+mj-ea"/>
              </a:rPr>
              <a:t>접속</a:t>
            </a:r>
            <a:endParaRPr lang="ko-KR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46751" y="1576229"/>
            <a:ext cx="632736" cy="29931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8"/>
          <p:cNvSpPr>
            <a:spLocks noChangeArrowheads="1"/>
          </p:cNvSpPr>
          <p:nvPr/>
        </p:nvSpPr>
        <p:spPr bwMode="auto">
          <a:xfrm>
            <a:off x="5437442" y="1477395"/>
            <a:ext cx="215900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08309" y="653823"/>
            <a:ext cx="9538157" cy="291703"/>
            <a:chOff x="336" y="2291"/>
            <a:chExt cx="3840" cy="147"/>
          </a:xfrm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메인</a:t>
              </a:r>
              <a:r>
                <a:rPr lang="en-US" altLang="ko-KR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대시보드</a:t>
              </a:r>
              <a:r>
                <a:rPr lang="en-US" altLang="ko-KR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</a:t>
              </a:r>
            </a:p>
          </p:txBody>
        </p:sp>
        <p:sp>
          <p:nvSpPr>
            <p:cNvPr id="49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6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02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09037FA-8B27-465C-818C-04ADEC69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2" y="1876045"/>
            <a:ext cx="6169497" cy="4073235"/>
          </a:xfrm>
          <a:prstGeom prst="rect">
            <a:avLst/>
          </a:prstGeom>
        </p:spPr>
      </p:pic>
      <p:grpSp>
        <p:nvGrpSpPr>
          <p:cNvPr id="4" name="그룹 48"/>
          <p:cNvGrpSpPr/>
          <p:nvPr/>
        </p:nvGrpSpPr>
        <p:grpSpPr>
          <a:xfrm>
            <a:off x="156923" y="1052736"/>
            <a:ext cx="9602337" cy="5293908"/>
            <a:chOff x="127670" y="1052736"/>
            <a:chExt cx="9649072" cy="5480095"/>
          </a:xfrm>
        </p:grpSpPr>
        <p:sp>
          <p:nvSpPr>
            <p:cNvPr id="48" name="직사각형 47"/>
            <p:cNvSpPr/>
            <p:nvPr/>
          </p:nvSpPr>
          <p:spPr>
            <a:xfrm>
              <a:off x="127670" y="1064214"/>
              <a:ext cx="6309009" cy="5468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46"/>
            <p:cNvGrpSpPr/>
            <p:nvPr/>
          </p:nvGrpSpPr>
          <p:grpSpPr>
            <a:xfrm>
              <a:off x="127670" y="1052736"/>
              <a:ext cx="9649072" cy="5472608"/>
              <a:chOff x="127670" y="620688"/>
              <a:chExt cx="8877504" cy="59501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932191" y="622969"/>
                <a:ext cx="3072983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 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214" y="622969"/>
                <a:ext cx="5798296" cy="305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화면 </a:t>
                </a:r>
                <a:r>
                  <a:rPr lang="en-US" altLang="ko-KR" sz="1100" b="1" dirty="0">
                    <a:solidFill>
                      <a:schemeClr val="tx1"/>
                    </a:solidFill>
                    <a:sym typeface="Wingdings" pitchFamily="2" charset="2"/>
                  </a:rPr>
                  <a:t>Lay Out</a:t>
                </a:r>
                <a:r>
                  <a:rPr lang="ko-KR" altLang="en-US" sz="11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12821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005174" y="633168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27670" y="620688"/>
                <a:ext cx="8871824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37195" y="6570864"/>
                <a:ext cx="8862299" cy="0"/>
              </a:xfrm>
              <a:prstGeom prst="line">
                <a:avLst/>
              </a:prstGeom>
              <a:ln w="22225">
                <a:solidFill>
                  <a:srgbClr val="00963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32059" y="629367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999494" y="638892"/>
                <a:ext cx="0" cy="5929557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0" y="18662"/>
            <a:ext cx="9904413" cy="504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 dirty="0">
                <a:latin typeface="+mj-ea"/>
              </a:rPr>
              <a:t>Ⅲ. SCM </a:t>
            </a:r>
            <a:r>
              <a:rPr lang="ko-KR" altLang="en-US" b="1" dirty="0">
                <a:latin typeface="+mj-ea"/>
              </a:rPr>
              <a:t>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9236" y="1866545"/>
            <a:ext cx="255304" cy="27047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8"/>
          <p:cNvSpPr>
            <a:spLocks noChangeArrowheads="1"/>
          </p:cNvSpPr>
          <p:nvPr/>
        </p:nvSpPr>
        <p:spPr bwMode="auto">
          <a:xfrm>
            <a:off x="98690" y="1713831"/>
            <a:ext cx="218109" cy="215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`1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76199" y="1862329"/>
            <a:ext cx="682669" cy="27052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타원 8"/>
          <p:cNvSpPr>
            <a:spLocks noChangeArrowheads="1"/>
          </p:cNvSpPr>
          <p:nvPr/>
        </p:nvSpPr>
        <p:spPr bwMode="auto">
          <a:xfrm>
            <a:off x="1065256" y="177191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`2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33222" y="1850637"/>
            <a:ext cx="682669" cy="313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타원 8"/>
          <p:cNvSpPr>
            <a:spLocks noChangeArrowheads="1"/>
          </p:cNvSpPr>
          <p:nvPr/>
        </p:nvSpPr>
        <p:spPr bwMode="auto">
          <a:xfrm>
            <a:off x="5672286" y="177281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`3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009" y="2174544"/>
            <a:ext cx="5462863" cy="48782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8"/>
          <p:cNvSpPr>
            <a:spLocks noChangeArrowheads="1"/>
          </p:cNvSpPr>
          <p:nvPr/>
        </p:nvSpPr>
        <p:spPr bwMode="auto">
          <a:xfrm>
            <a:off x="89876" y="2132856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`4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2586" y="2708920"/>
            <a:ext cx="1380968" cy="285273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8"/>
          <p:cNvSpPr>
            <a:spLocks noChangeArrowheads="1"/>
          </p:cNvSpPr>
          <p:nvPr/>
        </p:nvSpPr>
        <p:spPr bwMode="auto">
          <a:xfrm>
            <a:off x="1519567" y="2575387"/>
            <a:ext cx="249053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`5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888310" y="2735815"/>
            <a:ext cx="512899" cy="21433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"/>
          <p:cNvSpPr>
            <a:spLocks noChangeArrowheads="1"/>
          </p:cNvSpPr>
          <p:nvPr/>
        </p:nvSpPr>
        <p:spPr bwMode="auto">
          <a:xfrm>
            <a:off x="5733244" y="2591799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`6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3680" y="2993875"/>
            <a:ext cx="6098168" cy="2992932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타원 8"/>
          <p:cNvSpPr>
            <a:spLocks noChangeArrowheads="1"/>
          </p:cNvSpPr>
          <p:nvPr/>
        </p:nvSpPr>
        <p:spPr bwMode="auto">
          <a:xfrm>
            <a:off x="122681" y="3156407"/>
            <a:ext cx="218109" cy="22577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r"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`7</a:t>
            </a:r>
            <a:endParaRPr kumimoji="0" lang="ko-KR" altLang="en-US" sz="1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85143" y="1474840"/>
            <a:ext cx="3469918" cy="511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2710">
              <a:spcBef>
                <a:spcPts val="345"/>
              </a:spcBef>
              <a:tabLst>
                <a:tab pos="229870" algn="l"/>
              </a:tabLst>
            </a:pP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 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개요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 발주 품목을 조회하여 구매 납품예정일을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입력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(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저장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)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및</a:t>
            </a: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구매 납품 대상을 선택하여</a:t>
            </a:r>
            <a:endParaRPr lang="en-US" altLang="ko-KR" sz="1000" spc="-10" dirty="0">
              <a:solidFill>
                <a:schemeClr val="tx1"/>
              </a:solidFill>
              <a:cs typeface="맑은 고딕"/>
            </a:endParaRP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r>
              <a:rPr lang="en-US" altLang="ko-KR" sz="1000" spc="-1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spc="-10" dirty="0">
                <a:solidFill>
                  <a:schemeClr val="tx1"/>
                </a:solidFill>
                <a:cs typeface="맑은 고딕"/>
              </a:rPr>
              <a:t> 구매 납품을 입력할 수 있도록 </a:t>
            </a:r>
            <a:r>
              <a:rPr lang="ko-KR" altLang="en-US" sz="1000" spc="-10">
                <a:solidFill>
                  <a:schemeClr val="tx1"/>
                </a:solidFill>
                <a:cs typeface="맑은 고딕"/>
              </a:rPr>
              <a:t>하는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화면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92709">
              <a:lnSpc>
                <a:spcPct val="100000"/>
              </a:lnSpc>
              <a:tabLst>
                <a:tab pos="243840" algn="l"/>
              </a:tabLst>
            </a:pPr>
            <a:endParaRPr lang="en-US" altLang="ko-KR" sz="1000" spc="-5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주요 항목</a:t>
            </a:r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endParaRPr lang="en-US" altLang="ko-KR" sz="1100" b="1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선택 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메뉴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선택 버튼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>
                <a:solidFill>
                  <a:schemeClr val="tx1"/>
                </a:solidFill>
                <a:cs typeface="맑은 고딕"/>
              </a:rPr>
              <a:t>②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프로그램 명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현재 화면명 입니다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>
                <a:solidFill>
                  <a:schemeClr val="tx1"/>
                </a:solidFill>
                <a:cs typeface="맑은 고딕"/>
              </a:rPr>
              <a:t>③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사용자 정보 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조회 조건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필수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발주일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From~To</a:t>
            </a: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선택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납품예정일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진행상태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발주부서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Order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품명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, Buyer No</a:t>
            </a: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발주부서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검색 가능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>
                <a:solidFill>
                  <a:schemeClr val="tx1"/>
                </a:solidFill>
                <a:cs typeface="맑은 고딕"/>
              </a:rPr>
              <a:t>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처리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조건 입력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후 조회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납품등록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납품대상을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선택하여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구매납품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입력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]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화면으로 화면 전환</a:t>
            </a:r>
            <a:endParaRPr lang="en-US" altLang="ko-KR" sz="100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엑셀 다운로드 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: </a:t>
            </a:r>
            <a:r>
              <a:rPr lang="ko-KR" altLang="en-US" sz="1000">
                <a:solidFill>
                  <a:schemeClr val="tx1"/>
                </a:solidFill>
                <a:cs typeface="맑은 고딕"/>
              </a:rPr>
              <a:t>그리드의 내용을 그대로 엑셀로 다운로드 합니다</a:t>
            </a:r>
            <a:r>
              <a:rPr lang="en-US" altLang="ko-KR" sz="1000">
                <a:solidFill>
                  <a:schemeClr val="tx1"/>
                </a:solidFill>
                <a:cs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⑥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저장 버튼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납품예정일을 저장하는 버튼입니다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.</a:t>
            </a:r>
          </a:p>
          <a:p>
            <a:pPr marL="171450" marR="273685" indent="-40005"/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⑦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조회 항목 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Sheet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진행상태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발주부서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납기일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납기예정일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발주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품목정보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발주수량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</a:t>
            </a: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발주잔량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Order </a:t>
            </a:r>
            <a:r>
              <a:rPr lang="ko-KR" altLang="en-US" sz="1000" dirty="0" err="1">
                <a:solidFill>
                  <a:schemeClr val="tx1"/>
                </a:solidFill>
                <a:cs typeface="맑은 고딕"/>
              </a:rPr>
              <a:t>품번</a:t>
            </a:r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, Buyer No </a:t>
            </a:r>
            <a:r>
              <a:rPr lang="ko-KR" altLang="en-US" sz="1000" dirty="0">
                <a:solidFill>
                  <a:schemeClr val="tx1"/>
                </a:solidFill>
                <a:cs typeface="맑은 고딕"/>
              </a:rPr>
              <a:t>정보 등 제공</a:t>
            </a:r>
            <a:endParaRPr lang="en-US" altLang="ko-KR" sz="1000" dirty="0">
              <a:solidFill>
                <a:schemeClr val="tx1"/>
              </a:solidFill>
              <a:cs typeface="맑은 고딕"/>
            </a:endParaRPr>
          </a:p>
          <a:p>
            <a:pPr marL="171450" marR="273685" indent="-40005"/>
            <a:r>
              <a:rPr lang="en-US" altLang="ko-KR" sz="1000" dirty="0">
                <a:solidFill>
                  <a:schemeClr val="tx1"/>
                </a:solidFill>
                <a:cs typeface="맑은 고딕"/>
              </a:rPr>
              <a:t>     </a:t>
            </a: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168981" y="653823"/>
            <a:ext cx="9538157" cy="291703"/>
            <a:chOff x="336" y="2291"/>
            <a:chExt cx="3840" cy="147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>
              <a:off x="336" y="2291"/>
              <a:ext cx="1691" cy="144"/>
            </a:xfrm>
            <a:prstGeom prst="roundRect">
              <a:avLst>
                <a:gd name="adj" fmla="val 29310"/>
              </a:avLst>
            </a:prstGeom>
            <a:solidFill>
              <a:srgbClr val="3A6DB2"/>
            </a:solidFill>
            <a:ln w="38100">
              <a:noFill/>
              <a:round/>
              <a:headEnd/>
              <a:tailEnd/>
            </a:ln>
          </p:spPr>
          <p:txBody>
            <a:bodyPr wrap="none" rIns="486000" anchor="ctr"/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구매발주품목조회</a:t>
              </a:r>
            </a:p>
          </p:txBody>
        </p:sp>
        <p:sp>
          <p:nvSpPr>
            <p:cNvPr id="32" name="Arc 48"/>
            <p:cNvSpPr>
              <a:spLocks/>
            </p:cNvSpPr>
            <p:nvPr/>
          </p:nvSpPr>
          <p:spPr bwMode="auto">
            <a:xfrm flipH="1">
              <a:off x="1873" y="2294"/>
              <a:ext cx="256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82A6D6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Arc 49"/>
            <p:cNvSpPr>
              <a:spLocks/>
            </p:cNvSpPr>
            <p:nvPr/>
          </p:nvSpPr>
          <p:spPr bwMode="auto">
            <a:xfrm flipH="1">
              <a:off x="1918" y="2298"/>
              <a:ext cx="314" cy="140"/>
            </a:xfrm>
            <a:custGeom>
              <a:avLst/>
              <a:gdLst>
                <a:gd name="T0" fmla="*/ 0 w 21600"/>
                <a:gd name="T1" fmla="*/ 0 h 21468"/>
                <a:gd name="T2" fmla="*/ 0 w 21600"/>
                <a:gd name="T3" fmla="*/ 0 h 21468"/>
                <a:gd name="T4" fmla="*/ 0 w 21600"/>
                <a:gd name="T5" fmla="*/ 0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</a:path>
                <a:path w="21600" h="21468" stroke="0" extrusionOk="0">
                  <a:moveTo>
                    <a:pt x="2386" y="0"/>
                  </a:moveTo>
                  <a:cubicBezTo>
                    <a:pt x="13325" y="1216"/>
                    <a:pt x="21600" y="10462"/>
                    <a:pt x="21600" y="21468"/>
                  </a:cubicBezTo>
                  <a:lnTo>
                    <a:pt x="0" y="21468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21" y="2304"/>
              <a:ext cx="2355" cy="0"/>
            </a:xfrm>
            <a:prstGeom prst="line">
              <a:avLst/>
            </a:prstGeom>
            <a:noFill/>
            <a:ln w="38100">
              <a:solidFill>
                <a:srgbClr val="3A6DB2"/>
              </a:solidFill>
              <a:round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85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lnSpc>
            <a:spcPct val="120000"/>
          </a:lnSpc>
          <a:spcBef>
            <a:spcPct val="0"/>
          </a:spcBef>
          <a:spcAft>
            <a:spcPts val="300"/>
          </a:spcAft>
          <a:buFont typeface="Arial" pitchFamily="34" charset="0"/>
          <a:buChar char="•"/>
          <a:defRPr sz="1200" spc="-3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24947</TotalTime>
  <Words>2296</Words>
  <Application>Microsoft Office PowerPoint</Application>
  <PresentationFormat>사용자 지정</PresentationFormat>
  <Paragraphs>484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HY궁서B</vt:lpstr>
      <vt:lpstr>HY울릉도M</vt:lpstr>
      <vt:lpstr>HY헤드라인M</vt:lpstr>
      <vt:lpstr>굴림</vt:lpstr>
      <vt:lpstr>맑은 고딕</vt:lpstr>
      <vt:lpstr>Arial</vt:lpstr>
      <vt:lpstr>Arial Black</vt:lpstr>
      <vt:lpstr>Tahoma</vt:lpstr>
      <vt:lpstr>Times New Roman</vt:lpstr>
      <vt:lpstr>Office 테마</vt:lpstr>
      <vt:lpstr>SCM 사용자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Ⅱ. SCM 접속</vt:lpstr>
      <vt:lpstr> Ⅱ. SCM 접속</vt:lpstr>
      <vt:lpstr> Ⅲ. SCM 화면</vt:lpstr>
      <vt:lpstr> Ⅲ. SCM 화면</vt:lpstr>
      <vt:lpstr> Ⅲ. SCM 화면</vt:lpstr>
      <vt:lpstr> Ⅲ. SCM 화면</vt:lpstr>
      <vt:lpstr> Ⅲ. SCM 화면</vt:lpstr>
      <vt:lpstr> Ⅲ. SCM 화면</vt:lpstr>
      <vt:lpstr> Ⅲ. SCM 화면</vt:lpstr>
      <vt:lpstr>질의 응답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User</dc:creator>
  <cp:lastModifiedBy>gaon</cp:lastModifiedBy>
  <cp:revision>713</cp:revision>
  <cp:lastPrinted>2017-10-23T08:17:57Z</cp:lastPrinted>
  <dcterms:created xsi:type="dcterms:W3CDTF">2017-02-02T09:07:27Z</dcterms:created>
  <dcterms:modified xsi:type="dcterms:W3CDTF">2022-12-23T02:08:30Z</dcterms:modified>
</cp:coreProperties>
</file>