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3" r:id="rId14"/>
    <p:sldId id="285" r:id="rId15"/>
    <p:sldId id="286" r:id="rId16"/>
    <p:sldId id="275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F4332-512C-4E0F-BA94-BD0D01A474B8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5828-0359-41F4-B9E4-8E60CB232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9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70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77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2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0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1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6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5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5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04ACE0-683D-4B03-8A62-282DF4B702B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298B2DC-8150-4212-9C47-E2008E842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강의</a:t>
            </a:r>
            <a:b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657600" y="5298948"/>
            <a:ext cx="7924800" cy="612648"/>
          </a:xfrm>
        </p:spPr>
        <p:txBody>
          <a:bodyPr anchor="b"/>
          <a:lstStyle/>
          <a:p>
            <a:pPr algn="r"/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가온소프트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클라우드연구개발팀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김현민 대리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35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Transaction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260752" y="1575881"/>
            <a:ext cx="6213412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Transaction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을 위한 데이터 정의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TransactionItem =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 Data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개의 행의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RunMain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변수에 다음으로 진행할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Sequence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3793" y="4322238"/>
            <a:ext cx="491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ea typeface="나눔고딕" panose="020D0604000000000000"/>
              </a:rPr>
              <a:t>TransactionData.Rows(TransactionNumber).Item(0).ToString</a:t>
            </a:r>
            <a:endParaRPr lang="ko-KR" altLang="en-US" sz="1600">
              <a:ea typeface="나눔고딕" panose="020D060400000000000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40" y="1575881"/>
            <a:ext cx="2827269" cy="447446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89888" y="2142970"/>
            <a:ext cx="1212657" cy="461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14" idx="1"/>
          </p:cNvCxnSpPr>
          <p:nvPr/>
        </p:nvCxnSpPr>
        <p:spPr>
          <a:xfrm>
            <a:off x="4202545" y="2373813"/>
            <a:ext cx="1471248" cy="2117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1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Process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43" y="1575881"/>
            <a:ext cx="2930279" cy="50465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25549"/>
          <a:stretch/>
        </p:blipFill>
        <p:spPr>
          <a:xfrm>
            <a:off x="4600286" y="1560945"/>
            <a:ext cx="4060890" cy="50465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42477" y="3406650"/>
            <a:ext cx="1018693" cy="334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19492" y="3692901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Click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361170" y="1560945"/>
            <a:ext cx="1229880" cy="1985819"/>
          </a:xfrm>
          <a:custGeom>
            <a:avLst/>
            <a:gdLst>
              <a:gd name="connsiteX0" fmla="*/ 0 w 1874982"/>
              <a:gd name="connsiteY0" fmla="*/ 1985819 h 1985819"/>
              <a:gd name="connsiteX1" fmla="*/ 831273 w 1874982"/>
              <a:gd name="connsiteY1" fmla="*/ 1699491 h 1985819"/>
              <a:gd name="connsiteX2" fmla="*/ 1468582 w 1874982"/>
              <a:gd name="connsiteY2" fmla="*/ 1089891 h 1985819"/>
              <a:gd name="connsiteX3" fmla="*/ 1874982 w 1874982"/>
              <a:gd name="connsiteY3" fmla="*/ 0 h 198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982" h="1985819">
                <a:moveTo>
                  <a:pt x="0" y="1985819"/>
                </a:moveTo>
                <a:cubicBezTo>
                  <a:pt x="293254" y="1917315"/>
                  <a:pt x="586509" y="1848812"/>
                  <a:pt x="831273" y="1699491"/>
                </a:cubicBezTo>
                <a:cubicBezTo>
                  <a:pt x="1076037" y="1550170"/>
                  <a:pt x="1294631" y="1373139"/>
                  <a:pt x="1468582" y="1089891"/>
                </a:cubicBezTo>
                <a:cubicBezTo>
                  <a:pt x="1642534" y="806642"/>
                  <a:pt x="1802631" y="178570"/>
                  <a:pt x="187498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3351934" y="3537527"/>
            <a:ext cx="1239116" cy="3048000"/>
          </a:xfrm>
          <a:custGeom>
            <a:avLst/>
            <a:gdLst>
              <a:gd name="connsiteX0" fmla="*/ 0 w 1838036"/>
              <a:gd name="connsiteY0" fmla="*/ 0 h 3048000"/>
              <a:gd name="connsiteX1" fmla="*/ 748146 w 1838036"/>
              <a:gd name="connsiteY1" fmla="*/ 424873 h 3048000"/>
              <a:gd name="connsiteX2" fmla="*/ 1366982 w 1838036"/>
              <a:gd name="connsiteY2" fmla="*/ 1246909 h 3048000"/>
              <a:gd name="connsiteX3" fmla="*/ 1754909 w 1838036"/>
              <a:gd name="connsiteY3" fmla="*/ 2576946 h 3048000"/>
              <a:gd name="connsiteX4" fmla="*/ 1838036 w 1838036"/>
              <a:gd name="connsiteY4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036" h="3048000">
                <a:moveTo>
                  <a:pt x="0" y="0"/>
                </a:moveTo>
                <a:cubicBezTo>
                  <a:pt x="260158" y="108527"/>
                  <a:pt x="520316" y="217055"/>
                  <a:pt x="748146" y="424873"/>
                </a:cubicBezTo>
                <a:cubicBezTo>
                  <a:pt x="975976" y="632691"/>
                  <a:pt x="1199188" y="888230"/>
                  <a:pt x="1366982" y="1246909"/>
                </a:cubicBezTo>
                <a:cubicBezTo>
                  <a:pt x="1534776" y="1605588"/>
                  <a:pt x="1676400" y="2276764"/>
                  <a:pt x="1754909" y="2576946"/>
                </a:cubicBezTo>
                <a:cubicBezTo>
                  <a:pt x="1833418" y="2877128"/>
                  <a:pt x="1835727" y="2962564"/>
                  <a:pt x="1838036" y="30480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8729241" y="1575881"/>
            <a:ext cx="2994252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업무 프로세스 구현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사용한다면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을 고려하여 업무 흐름에 따라 유동적으로 프로세스 구현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50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Analyzer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1141413" y="1547306"/>
            <a:ext cx="10448925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Analyzer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분기 처리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 1. NoInputData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   -&gt; Input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폴더에 처리할 데이터가 없을 경우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NoInputData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로 들어옴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 2. InitError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   -&gt; Init Sequence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에서 에러 발생 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InitError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로 들어오며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Init Sequence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부터 재시도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 3. TransactionError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   -&gt; Transaction Data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 생성중 에러 발생 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TransactionError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로 들어오며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 Sequence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부터 재시도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 4. Success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   -&gt; Transaction Data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를 사용중이면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TransactionNumber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+1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하여 다음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index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데이터를 가져올 수 있도록함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 5. ProcessError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   -&gt; Process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진행중 에러 발생 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ProcessError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로 들어오며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Process Sequence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부터 재시도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43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349" y="141403"/>
            <a:ext cx="11674851" cy="6492293"/>
            <a:chOff x="212349" y="141403"/>
            <a:chExt cx="11674851" cy="64922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444" b="715"/>
            <a:stretch/>
          </p:blipFill>
          <p:spPr>
            <a:xfrm>
              <a:off x="212349" y="141403"/>
              <a:ext cx="7657213" cy="437403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r="2108"/>
            <a:stretch/>
          </p:blipFill>
          <p:spPr>
            <a:xfrm>
              <a:off x="7858157" y="144036"/>
              <a:ext cx="4015980" cy="437140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459" y="4506012"/>
              <a:ext cx="6329741" cy="211825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255" y="4515439"/>
              <a:ext cx="4909204" cy="2118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04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End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457325"/>
            <a:ext cx="2324100" cy="5314950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4833999" y="1575881"/>
            <a:ext cx="6213412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실패 로그 기록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구동 시간 계산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로그를 쌓는 파일에 로그 추가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55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JiFramework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End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833999" y="1575881"/>
            <a:ext cx="6213412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종료 및 폴더 백업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사용했던 프로세스 종료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과제 수행에 다운로드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및 사용했던 파일들이 저장되어 있는 폴더들을 백업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 초기화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설정해둔 백업 기간이 지난 폴더 삭제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12" y="1474835"/>
            <a:ext cx="2660388" cy="52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0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1382268"/>
            <a:ext cx="9793224" cy="1883664"/>
          </a:xfrm>
          <a:prstGeom prst="homePlat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921829" y="4082141"/>
            <a:ext cx="5124040" cy="1643744"/>
          </a:xfrm>
        </p:spPr>
        <p:txBody>
          <a:bodyPr>
            <a:no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오토웨이 대외문 공유 과제 리뷰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오토웨이 대외문 공유 과제 따라 만들기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3.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오토웨이 대외문 공유 과제 직접 만들기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368" y="1618488"/>
            <a:ext cx="64373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</a:t>
            </a:r>
            <a:endParaRPr lang="en-US" altLang="ko-KR" sz="4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ko-KR" altLang="en-US" sz="4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48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67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5039" y="1816463"/>
            <a:ext cx="6794275" cy="32658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Framework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유니크 과제에 적용된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Framework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black">
          <a:xfrm>
            <a:off x="1141413" y="618518"/>
            <a:ext cx="9905998" cy="95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1382268"/>
            <a:ext cx="9793224" cy="1883664"/>
          </a:xfrm>
          <a:prstGeom prst="homePlat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513833" y="4098324"/>
            <a:ext cx="5513832" cy="13715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유니크 과제에 적용된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Framework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2. Framework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내의 프로세스 설명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368" y="1618488"/>
            <a:ext cx="64373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1</a:t>
            </a:r>
            <a:endParaRPr lang="en-US" altLang="ko-KR" sz="4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800" b="1">
                <a:latin typeface="나눔고딕" panose="020D0604000000000000" pitchFamily="50" charset="-127"/>
                <a:ea typeface="나눔고딕" panose="020D0604000000000000" pitchFamily="50" charset="-127"/>
              </a:rPr>
              <a:t>Framework </a:t>
            </a:r>
            <a:r>
              <a:rPr lang="ko-KR" altLang="en-US" sz="4800" b="1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ko-KR" altLang="en-US" sz="4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5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73" y="1419849"/>
            <a:ext cx="4729035" cy="5403092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6346862" y="1419849"/>
            <a:ext cx="4224134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Flow Chart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사용 여부 체크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(Assign)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Init (Sequence)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RunMain (Flow Switch)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 (Sequence)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Process (Sequence)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Analyzer (Sequence)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End (Sequence)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02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Init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05703" y="1739889"/>
            <a:ext cx="5387403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If – Transaction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사용여부 판단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Flow Chart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시작 지점에 선언한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UseTransaction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의 값에 따라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Init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이후 진행할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Sequence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87283"/>
            <a:ext cx="4752975" cy="27908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2728" y="2779776"/>
            <a:ext cx="4498848" cy="1719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1413" y="4985826"/>
            <a:ext cx="486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ea typeface="나눔고딕" panose="020D0604000000000000"/>
              </a:rPr>
              <a:t>UseTransaction </a:t>
            </a:r>
            <a:r>
              <a:rPr lang="ko-KR" altLang="en-US" sz="1600">
                <a:ea typeface="나눔고딕" panose="020D0604000000000000"/>
              </a:rPr>
              <a:t>변수가 </a:t>
            </a:r>
            <a:r>
              <a:rPr lang="en-US" altLang="ko-KR" sz="1600">
                <a:ea typeface="나눔고딕" panose="020D0604000000000000"/>
              </a:rPr>
              <a:t>True</a:t>
            </a:r>
            <a:r>
              <a:rPr lang="ko-KR" altLang="en-US" sz="1600">
                <a:ea typeface="나눔고딕" panose="020D0604000000000000"/>
              </a:rPr>
              <a:t>일 경우 </a:t>
            </a:r>
            <a:r>
              <a:rPr lang="en-US" altLang="ko-KR" sz="1600">
                <a:ea typeface="나눔고딕" panose="020D0604000000000000"/>
              </a:rPr>
              <a:t>RunMain </a:t>
            </a:r>
            <a:r>
              <a:rPr lang="ko-KR" altLang="en-US" sz="1600">
                <a:ea typeface="나눔고딕" panose="020D0604000000000000"/>
              </a:rPr>
              <a:t>변수에 </a:t>
            </a:r>
            <a:r>
              <a:rPr lang="en-US" altLang="ko-KR" sz="1600">
                <a:ea typeface="나눔고딕" panose="020D0604000000000000"/>
              </a:rPr>
              <a:t>“Transction”</a:t>
            </a:r>
            <a:r>
              <a:rPr lang="ko-KR" altLang="en-US" sz="1600">
                <a:ea typeface="나눔고딕" panose="020D0604000000000000"/>
              </a:rPr>
              <a:t>을 넣고 아닐 경우 </a:t>
            </a:r>
            <a:r>
              <a:rPr lang="en-US" altLang="ko-KR" sz="1600">
                <a:ea typeface="나눔고딕" panose="020D0604000000000000"/>
              </a:rPr>
              <a:t>“Process”</a:t>
            </a:r>
            <a:r>
              <a:rPr lang="ko-KR" altLang="en-US" sz="1600">
                <a:ea typeface="나눔고딕" panose="020D0604000000000000"/>
              </a:rPr>
              <a:t>를 넣어달라</a:t>
            </a:r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3502152" y="4498848"/>
            <a:ext cx="71406" cy="486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Init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978588" y="1575881"/>
            <a:ext cx="5387403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변수 초기화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RPA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수행 시 방해되는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Kill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글로벌 변수 초기화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수행 시간 기록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Config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(Dictionary&lt;String, Object&gt;)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에 데이터가 있는지 확인 후 없을 경우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에 데이터 삽입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474850"/>
            <a:ext cx="4414457" cy="40957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93392" y="1474850"/>
            <a:ext cx="2999232" cy="126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44752" y="3762540"/>
            <a:ext cx="4078224" cy="1714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3"/>
            <a:endCxn id="19" idx="1"/>
          </p:cNvCxnSpPr>
          <p:nvPr/>
        </p:nvCxnSpPr>
        <p:spPr>
          <a:xfrm>
            <a:off x="4992624" y="2109025"/>
            <a:ext cx="1618676" cy="26532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11300" y="4593033"/>
            <a:ext cx="486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ea typeface="나눔고딕" panose="020D0604000000000000"/>
              </a:rPr>
              <a:t>Process Kill </a:t>
            </a:r>
            <a:r>
              <a:rPr lang="ko-KR" altLang="en-US" sz="1600">
                <a:ea typeface="나눔고딕" panose="020D0604000000000000"/>
              </a:rPr>
              <a:t>액티비티를 사용하여 강제 종료</a:t>
            </a:r>
          </a:p>
        </p:txBody>
      </p:sp>
      <p:cxnSp>
        <p:nvCxnSpPr>
          <p:cNvPr id="23" name="직선 화살표 연결선 22"/>
          <p:cNvCxnSpPr>
            <a:stCxn id="12" idx="3"/>
            <a:endCxn id="32" idx="1"/>
          </p:cNvCxnSpPr>
          <p:nvPr/>
        </p:nvCxnSpPr>
        <p:spPr>
          <a:xfrm>
            <a:off x="5522976" y="4619898"/>
            <a:ext cx="1088324" cy="11120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11300" y="5439587"/>
            <a:ext cx="341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ea typeface="나눔고딕" panose="020D0604000000000000"/>
              </a:rPr>
              <a:t>Config </a:t>
            </a:r>
            <a:r>
              <a:rPr lang="ko-KR" altLang="en-US" sz="1600">
                <a:ea typeface="나눔고딕" panose="020D0604000000000000"/>
              </a:rPr>
              <a:t>변수에 데이터가 없다는 것은 최초 진행중이라는것을 뜻함</a:t>
            </a:r>
            <a:r>
              <a:rPr lang="en-US" altLang="ko-KR" sz="1600">
                <a:ea typeface="나눔고딕" panose="020D0604000000000000"/>
              </a:rPr>
              <a:t>.</a:t>
            </a:r>
            <a:endParaRPr lang="ko-KR" altLang="en-US" sz="160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7787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Init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797613" y="1575881"/>
            <a:ext cx="5387403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Config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폴더 백업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해당 과제에서 사용하는 데이터들을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Config.xlsx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파일에 미리 담아두고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Config.xlsx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읽어와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Config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변수에 담아두고 과제내에서 활용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수행 시 발생할 수 있는 파일들을 담아두는 과제 내의 폴더를 백업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설정한 기간이 지난 백업 폴더를 삭제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74" y="1462881"/>
            <a:ext cx="3113951" cy="1256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40" y="2757739"/>
            <a:ext cx="3164054" cy="1248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40" y="4044438"/>
            <a:ext cx="3188471" cy="1259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40" y="5342796"/>
            <a:ext cx="3186182" cy="13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Init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969063" y="1575881"/>
            <a:ext cx="5387403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과제의 프로세스를 시작하기 전 작업 수행</a:t>
            </a: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특정 사이트에 로그인을 하거나 특정 어플리케이션에서 작업을 할 경우 본격적으로 프로세스에 진입하기 전에 미리 사이트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어플리케이션을 열고 로그인까지 완료를 해둠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22" y="1575881"/>
            <a:ext cx="3402882" cy="13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Framework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 요소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Transaction 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565552" y="1575881"/>
            <a:ext cx="6213412" cy="4783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Transaction Data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 = Framework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내의 큰 반복문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08013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Transaction Data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생성 작업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반복할 데이터를 가져오는 작업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5" y="1437409"/>
            <a:ext cx="3971925" cy="5257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82061" y="4980493"/>
            <a:ext cx="2794739" cy="1226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  <a:endCxn id="14" idx="1"/>
          </p:cNvCxnSpPr>
          <p:nvPr/>
        </p:nvCxnSpPr>
        <p:spPr>
          <a:xfrm flipV="1">
            <a:off x="4876800" y="5332024"/>
            <a:ext cx="732338" cy="2616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9138" y="5162747"/>
            <a:ext cx="625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ea typeface="나눔고딕" panose="020D0604000000000000"/>
              </a:rPr>
              <a:t>실질적 </a:t>
            </a:r>
            <a:r>
              <a:rPr lang="en-US" altLang="ko-KR" sz="1600">
                <a:ea typeface="나눔고딕" panose="020D0604000000000000"/>
              </a:rPr>
              <a:t>Transaction Data</a:t>
            </a:r>
            <a:r>
              <a:rPr lang="ko-KR" altLang="en-US" sz="1600">
                <a:ea typeface="나눔고딕" panose="020D0604000000000000"/>
              </a:rPr>
              <a:t> 생성하는 로직을 해당 액티비티 내부에 구현</a:t>
            </a:r>
          </a:p>
        </p:txBody>
      </p:sp>
    </p:spTree>
    <p:extLst>
      <p:ext uri="{BB962C8B-B14F-4D97-AF65-F5344CB8AC3E}">
        <p14:creationId xmlns:p14="http://schemas.microsoft.com/office/powerpoint/2010/main" val="441693843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6062</TotalTime>
  <Words>557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Tw Cen MT</vt:lpstr>
      <vt:lpstr>나눔고딕</vt:lpstr>
      <vt:lpstr>나눔고딕 ExtraBold</vt:lpstr>
      <vt:lpstr>맑은 고딕</vt:lpstr>
      <vt:lpstr>Arial</vt:lpstr>
      <vt:lpstr>Corbel</vt:lpstr>
      <vt:lpstr>Wingdings</vt:lpstr>
      <vt:lpstr>Wingdings 2</vt:lpstr>
      <vt:lpstr>New_Korea03</vt:lpstr>
      <vt:lpstr>RPA 강의 3장. Framework</vt:lpstr>
      <vt:lpstr>PowerPoint 프레젠테이션</vt:lpstr>
      <vt:lpstr>PowerPoint 프레젠테이션</vt:lpstr>
      <vt:lpstr>Framework</vt:lpstr>
      <vt:lpstr>Framework 구성 요소 ( Init )</vt:lpstr>
      <vt:lpstr>Framework 구성 요소 ( Init )</vt:lpstr>
      <vt:lpstr>Framework 구성 요소 ( Init )</vt:lpstr>
      <vt:lpstr>Framework 구성 요소 ( Init )</vt:lpstr>
      <vt:lpstr>Framework 구성 요소 ( Transaction )</vt:lpstr>
      <vt:lpstr>Framework 구성 요소 ( Transaction )</vt:lpstr>
      <vt:lpstr>Framework 구성 요소 ( Process )</vt:lpstr>
      <vt:lpstr>Framework 구성 요소 ( Analyzer )</vt:lpstr>
      <vt:lpstr>PowerPoint 프레젠테이션</vt:lpstr>
      <vt:lpstr>Framework 구성 요소 ( End )</vt:lpstr>
      <vt:lpstr>JiFramework 구성 요소 ( End )</vt:lpstr>
      <vt:lpstr>PowerPoint 프레젠테이션</vt:lpstr>
      <vt:lpstr>리뷰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강의 0장. (제목)</dc:title>
  <dc:creator>gaon</dc:creator>
  <cp:lastModifiedBy>gaon</cp:lastModifiedBy>
  <cp:revision>773</cp:revision>
  <dcterms:created xsi:type="dcterms:W3CDTF">2021-06-01T23:37:30Z</dcterms:created>
  <dcterms:modified xsi:type="dcterms:W3CDTF">2023-01-10T07:42:21Z</dcterms:modified>
</cp:coreProperties>
</file>