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315" r:id="rId5"/>
    <p:sldId id="419" r:id="rId6"/>
    <p:sldId id="413" r:id="rId7"/>
    <p:sldId id="448" r:id="rId8"/>
    <p:sldId id="449" r:id="rId9"/>
    <p:sldId id="450" r:id="rId10"/>
    <p:sldId id="452" r:id="rId11"/>
    <p:sldId id="453" r:id="rId12"/>
    <p:sldId id="454" r:id="rId13"/>
    <p:sldId id="455" r:id="rId14"/>
    <p:sldId id="456" r:id="rId15"/>
    <p:sldId id="457" r:id="rId16"/>
    <p:sldId id="458" r:id="rId17"/>
    <p:sldId id="469" r:id="rId18"/>
    <p:sldId id="471" r:id="rId19"/>
    <p:sldId id="472" r:id="rId20"/>
    <p:sldId id="474" r:id="rId21"/>
    <p:sldId id="475" r:id="rId22"/>
    <p:sldId id="476" r:id="rId23"/>
    <p:sldId id="477" r:id="rId24"/>
    <p:sldId id="478" r:id="rId25"/>
    <p:sldId id="404" r:id="rId26"/>
    <p:sldId id="302" r:id="rId27"/>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916AEC-D9D7-4E47-875E-749A28D92CC6}">
          <p14:sldIdLst>
            <p14:sldId id="315"/>
            <p14:sldId id="419"/>
            <p14:sldId id="413"/>
            <p14:sldId id="448"/>
            <p14:sldId id="449"/>
            <p14:sldId id="450"/>
            <p14:sldId id="452"/>
            <p14:sldId id="453"/>
            <p14:sldId id="454"/>
            <p14:sldId id="455"/>
            <p14:sldId id="456"/>
            <p14:sldId id="457"/>
            <p14:sldId id="458"/>
            <p14:sldId id="469"/>
            <p14:sldId id="471"/>
            <p14:sldId id="472"/>
            <p14:sldId id="474"/>
            <p14:sldId id="475"/>
            <p14:sldId id="476"/>
            <p14:sldId id="477"/>
            <p14:sldId id="478"/>
            <p14:sldId id="404"/>
            <p14:sldId id="302"/>
          </p14:sldIdLst>
        </p14:section>
        <p14:section name="Untitled Section" id="{061F25B5-AE78-4D9C-B71A-5DEDCA59289F}">
          <p14:sldIdLst/>
        </p14:section>
      </p14:sectionLst>
    </p:ext>
    <p:ext uri="{EFAFB233-063F-42B5-8137-9DF3F51BA10A}">
      <p15:sldGuideLst xmlns:p15="http://schemas.microsoft.com/office/powerpoint/2012/main">
        <p15:guide id="1" orient="horz" pos="4085">
          <p15:clr>
            <a:srgbClr val="A4A3A4"/>
          </p15:clr>
        </p15:guide>
        <p15:guide id="2" orient="horz" pos="1080" userDrawn="1">
          <p15:clr>
            <a:srgbClr val="A4A3A4"/>
          </p15:clr>
        </p15:guide>
        <p15:guide id="3" pos="446">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C"/>
    <a:srgbClr val="FFFF99"/>
    <a:srgbClr val="000000"/>
    <a:srgbClr val="FFB838"/>
    <a:srgbClr val="404040"/>
    <a:srgbClr val="465058"/>
    <a:srgbClr val="353F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3" autoAdjust="0"/>
    <p:restoredTop sz="87959" autoAdjust="0"/>
  </p:normalViewPr>
  <p:slideViewPr>
    <p:cSldViewPr snapToGrid="0" snapToObjects="1">
      <p:cViewPr varScale="1">
        <p:scale>
          <a:sx n="100" d="100"/>
          <a:sy n="100" d="100"/>
        </p:scale>
        <p:origin x="1908" y="84"/>
      </p:cViewPr>
      <p:guideLst>
        <p:guide orient="horz" pos="4085"/>
        <p:guide orient="horz" pos="1080"/>
        <p:guide pos="44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79" d="100"/>
          <a:sy n="79" d="100"/>
        </p:scale>
        <p:origin x="-3942" y="-90"/>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8BAF65A3-EAF0-8D46-BB35-B6F70C09664B}" type="datetimeFigureOut">
              <a:rPr lang="en-US" smtClean="0"/>
              <a:t>6/3/2021</a:t>
            </a:fld>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6FDD2596-4D7B-6B4A-8668-69393A9CFB51}" type="slidenum">
              <a:rPr lang="en-US" smtClean="0"/>
              <a:t>‹#›</a:t>
            </a:fld>
            <a:endParaRPr lang="en-US" dirty="0"/>
          </a:p>
        </p:txBody>
      </p:sp>
    </p:spTree>
    <p:extLst>
      <p:ext uri="{BB962C8B-B14F-4D97-AF65-F5344CB8AC3E}">
        <p14:creationId xmlns:p14="http://schemas.microsoft.com/office/powerpoint/2010/main" val="292241618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092BEFC3-455F-A648-98F0-D686907E2B3E}" type="datetimeFigureOut">
              <a:rPr lang="en-US" smtClean="0"/>
              <a:t>6/3/2021</a:t>
            </a:fld>
            <a:endParaRPr lang="en-US" dirty="0"/>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0D1CB70-96A2-1B47-BE1C-4D2608E5FBDD}" type="slidenum">
              <a:rPr lang="en-US" smtClean="0"/>
              <a:t>‹#›</a:t>
            </a:fld>
            <a:endParaRPr lang="en-US" dirty="0"/>
          </a:p>
        </p:txBody>
      </p:sp>
    </p:spTree>
    <p:extLst>
      <p:ext uri="{BB962C8B-B14F-4D97-AF65-F5344CB8AC3E}">
        <p14:creationId xmlns:p14="http://schemas.microsoft.com/office/powerpoint/2010/main" val="2833040738"/>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1CB70-96A2-1B47-BE1C-4D2608E5FBDD}" type="slidenum">
              <a:rPr lang="en-US" smtClean="0"/>
              <a:t>4</a:t>
            </a:fld>
            <a:endParaRPr lang="en-US" dirty="0"/>
          </a:p>
        </p:txBody>
      </p:sp>
    </p:spTree>
    <p:extLst>
      <p:ext uri="{BB962C8B-B14F-4D97-AF65-F5344CB8AC3E}">
        <p14:creationId xmlns:p14="http://schemas.microsoft.com/office/powerpoint/2010/main" val="3023048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1CB70-96A2-1B47-BE1C-4D2608E5FBDD}" type="slidenum">
              <a:rPr lang="en-US" smtClean="0"/>
              <a:t>13</a:t>
            </a:fld>
            <a:endParaRPr lang="en-US" dirty="0"/>
          </a:p>
        </p:txBody>
      </p:sp>
    </p:spTree>
    <p:extLst>
      <p:ext uri="{BB962C8B-B14F-4D97-AF65-F5344CB8AC3E}">
        <p14:creationId xmlns:p14="http://schemas.microsoft.com/office/powerpoint/2010/main" val="789432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1CB70-96A2-1B47-BE1C-4D2608E5FBDD}" type="slidenum">
              <a:rPr lang="en-US" smtClean="0"/>
              <a:t>14</a:t>
            </a:fld>
            <a:endParaRPr lang="en-US" dirty="0"/>
          </a:p>
        </p:txBody>
      </p:sp>
    </p:spTree>
    <p:extLst>
      <p:ext uri="{BB962C8B-B14F-4D97-AF65-F5344CB8AC3E}">
        <p14:creationId xmlns:p14="http://schemas.microsoft.com/office/powerpoint/2010/main" val="801312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1CB70-96A2-1B47-BE1C-4D2608E5FBDD}" type="slidenum">
              <a:rPr lang="en-US" smtClean="0"/>
              <a:t>15</a:t>
            </a:fld>
            <a:endParaRPr lang="en-US" dirty="0"/>
          </a:p>
        </p:txBody>
      </p:sp>
    </p:spTree>
    <p:extLst>
      <p:ext uri="{BB962C8B-B14F-4D97-AF65-F5344CB8AC3E}">
        <p14:creationId xmlns:p14="http://schemas.microsoft.com/office/powerpoint/2010/main" val="2107088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1CB70-96A2-1B47-BE1C-4D2608E5FBDD}" type="slidenum">
              <a:rPr lang="en-US" smtClean="0"/>
              <a:t>16</a:t>
            </a:fld>
            <a:endParaRPr lang="en-US" dirty="0"/>
          </a:p>
        </p:txBody>
      </p:sp>
    </p:spTree>
    <p:extLst>
      <p:ext uri="{BB962C8B-B14F-4D97-AF65-F5344CB8AC3E}">
        <p14:creationId xmlns:p14="http://schemas.microsoft.com/office/powerpoint/2010/main" val="775127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1CB70-96A2-1B47-BE1C-4D2608E5FBDD}" type="slidenum">
              <a:rPr lang="en-US" smtClean="0"/>
              <a:t>17</a:t>
            </a:fld>
            <a:endParaRPr lang="en-US" dirty="0"/>
          </a:p>
        </p:txBody>
      </p:sp>
    </p:spTree>
    <p:extLst>
      <p:ext uri="{BB962C8B-B14F-4D97-AF65-F5344CB8AC3E}">
        <p14:creationId xmlns:p14="http://schemas.microsoft.com/office/powerpoint/2010/main" val="657156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1CB70-96A2-1B47-BE1C-4D2608E5FBDD}" type="slidenum">
              <a:rPr lang="en-US" smtClean="0"/>
              <a:t>18</a:t>
            </a:fld>
            <a:endParaRPr lang="en-US" dirty="0"/>
          </a:p>
        </p:txBody>
      </p:sp>
    </p:spTree>
    <p:extLst>
      <p:ext uri="{BB962C8B-B14F-4D97-AF65-F5344CB8AC3E}">
        <p14:creationId xmlns:p14="http://schemas.microsoft.com/office/powerpoint/2010/main" val="698396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1CB70-96A2-1B47-BE1C-4D2608E5FBDD}" type="slidenum">
              <a:rPr lang="en-US" smtClean="0"/>
              <a:t>19</a:t>
            </a:fld>
            <a:endParaRPr lang="en-US" dirty="0"/>
          </a:p>
        </p:txBody>
      </p:sp>
    </p:spTree>
    <p:extLst>
      <p:ext uri="{BB962C8B-B14F-4D97-AF65-F5344CB8AC3E}">
        <p14:creationId xmlns:p14="http://schemas.microsoft.com/office/powerpoint/2010/main" val="3631920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1CB70-96A2-1B47-BE1C-4D2608E5FBDD}" type="slidenum">
              <a:rPr lang="en-US" smtClean="0"/>
              <a:t>20</a:t>
            </a:fld>
            <a:endParaRPr lang="en-US" dirty="0"/>
          </a:p>
        </p:txBody>
      </p:sp>
    </p:spTree>
    <p:extLst>
      <p:ext uri="{BB962C8B-B14F-4D97-AF65-F5344CB8AC3E}">
        <p14:creationId xmlns:p14="http://schemas.microsoft.com/office/powerpoint/2010/main" val="3788116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1CB70-96A2-1B47-BE1C-4D2608E5FBDD}" type="slidenum">
              <a:rPr lang="en-US" smtClean="0"/>
              <a:t>21</a:t>
            </a:fld>
            <a:endParaRPr lang="en-US" dirty="0"/>
          </a:p>
        </p:txBody>
      </p:sp>
    </p:spTree>
    <p:extLst>
      <p:ext uri="{BB962C8B-B14F-4D97-AF65-F5344CB8AC3E}">
        <p14:creationId xmlns:p14="http://schemas.microsoft.com/office/powerpoint/2010/main" val="1799486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1CB70-96A2-1B47-BE1C-4D2608E5FBDD}" type="slidenum">
              <a:rPr lang="en-US" smtClean="0"/>
              <a:t>5</a:t>
            </a:fld>
            <a:endParaRPr lang="en-US" dirty="0"/>
          </a:p>
        </p:txBody>
      </p:sp>
    </p:spTree>
    <p:extLst>
      <p:ext uri="{BB962C8B-B14F-4D97-AF65-F5344CB8AC3E}">
        <p14:creationId xmlns:p14="http://schemas.microsoft.com/office/powerpoint/2010/main" val="3213559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1CB70-96A2-1B47-BE1C-4D2608E5FBDD}" type="slidenum">
              <a:rPr lang="en-US" smtClean="0"/>
              <a:t>6</a:t>
            </a:fld>
            <a:endParaRPr lang="en-US" dirty="0"/>
          </a:p>
        </p:txBody>
      </p:sp>
    </p:spTree>
    <p:extLst>
      <p:ext uri="{BB962C8B-B14F-4D97-AF65-F5344CB8AC3E}">
        <p14:creationId xmlns:p14="http://schemas.microsoft.com/office/powerpoint/2010/main" val="637757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1CB70-96A2-1B47-BE1C-4D2608E5FBDD}" type="slidenum">
              <a:rPr lang="en-US" smtClean="0"/>
              <a:t>7</a:t>
            </a:fld>
            <a:endParaRPr lang="en-US" dirty="0"/>
          </a:p>
        </p:txBody>
      </p:sp>
    </p:spTree>
    <p:extLst>
      <p:ext uri="{BB962C8B-B14F-4D97-AF65-F5344CB8AC3E}">
        <p14:creationId xmlns:p14="http://schemas.microsoft.com/office/powerpoint/2010/main" val="317137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1CB70-96A2-1B47-BE1C-4D2608E5FBDD}" type="slidenum">
              <a:rPr lang="en-US" smtClean="0"/>
              <a:t>8</a:t>
            </a:fld>
            <a:endParaRPr lang="en-US" dirty="0"/>
          </a:p>
        </p:txBody>
      </p:sp>
    </p:spTree>
    <p:extLst>
      <p:ext uri="{BB962C8B-B14F-4D97-AF65-F5344CB8AC3E}">
        <p14:creationId xmlns:p14="http://schemas.microsoft.com/office/powerpoint/2010/main" val="2331592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1CB70-96A2-1B47-BE1C-4D2608E5FBDD}" type="slidenum">
              <a:rPr lang="en-US" smtClean="0"/>
              <a:t>9</a:t>
            </a:fld>
            <a:endParaRPr lang="en-US" dirty="0"/>
          </a:p>
        </p:txBody>
      </p:sp>
    </p:spTree>
    <p:extLst>
      <p:ext uri="{BB962C8B-B14F-4D97-AF65-F5344CB8AC3E}">
        <p14:creationId xmlns:p14="http://schemas.microsoft.com/office/powerpoint/2010/main" val="3743389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1CB70-96A2-1B47-BE1C-4D2608E5FBDD}" type="slidenum">
              <a:rPr lang="en-US" smtClean="0"/>
              <a:t>10</a:t>
            </a:fld>
            <a:endParaRPr lang="en-US" dirty="0"/>
          </a:p>
        </p:txBody>
      </p:sp>
    </p:spTree>
    <p:extLst>
      <p:ext uri="{BB962C8B-B14F-4D97-AF65-F5344CB8AC3E}">
        <p14:creationId xmlns:p14="http://schemas.microsoft.com/office/powerpoint/2010/main" val="3014433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1CB70-96A2-1B47-BE1C-4D2608E5FBDD}" type="slidenum">
              <a:rPr lang="en-US" smtClean="0"/>
              <a:t>11</a:t>
            </a:fld>
            <a:endParaRPr lang="en-US" dirty="0"/>
          </a:p>
        </p:txBody>
      </p:sp>
    </p:spTree>
    <p:extLst>
      <p:ext uri="{BB962C8B-B14F-4D97-AF65-F5344CB8AC3E}">
        <p14:creationId xmlns:p14="http://schemas.microsoft.com/office/powerpoint/2010/main" val="2755988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1CB70-96A2-1B47-BE1C-4D2608E5FBDD}" type="slidenum">
              <a:rPr lang="en-US" smtClean="0"/>
              <a:t>12</a:t>
            </a:fld>
            <a:endParaRPr lang="en-US" dirty="0"/>
          </a:p>
        </p:txBody>
      </p:sp>
    </p:spTree>
    <p:extLst>
      <p:ext uri="{BB962C8B-B14F-4D97-AF65-F5344CB8AC3E}">
        <p14:creationId xmlns:p14="http://schemas.microsoft.com/office/powerpoint/2010/main" val="2649199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rigold Title Slide">
    <p:spTree>
      <p:nvGrpSpPr>
        <p:cNvPr id="1" name=""/>
        <p:cNvGrpSpPr/>
        <p:nvPr/>
      </p:nvGrpSpPr>
      <p:grpSpPr>
        <a:xfrm>
          <a:off x="0" y="0"/>
          <a:ext cx="0" cy="0"/>
          <a:chOff x="0" y="0"/>
          <a:chExt cx="0" cy="0"/>
        </a:xfrm>
      </p:grpSpPr>
      <p:grpSp>
        <p:nvGrpSpPr>
          <p:cNvPr id="4" name="Group 3"/>
          <p:cNvGrpSpPr/>
          <p:nvPr userDrawn="1"/>
        </p:nvGrpSpPr>
        <p:grpSpPr>
          <a:xfrm>
            <a:off x="227013" y="228600"/>
            <a:ext cx="8725311" cy="6020562"/>
            <a:chOff x="227013" y="228600"/>
            <a:chExt cx="8725311" cy="6020562"/>
          </a:xfrm>
        </p:grpSpPr>
        <p:sp>
          <p:nvSpPr>
            <p:cNvPr id="8" name="Rectangle 7"/>
            <p:cNvSpPr/>
            <p:nvPr userDrawn="1"/>
          </p:nvSpPr>
          <p:spPr>
            <a:xfrm>
              <a:off x="227013" y="228600"/>
              <a:ext cx="8686800" cy="59710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0" name="Right Triangle 9"/>
            <p:cNvSpPr>
              <a:spLocks noChangeAspect="1"/>
            </p:cNvSpPr>
            <p:nvPr userDrawn="1"/>
          </p:nvSpPr>
          <p:spPr>
            <a:xfrm flipH="1">
              <a:off x="8403684" y="5700522"/>
              <a:ext cx="548640" cy="54864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grpSp>
      <p:sp>
        <p:nvSpPr>
          <p:cNvPr id="2" name="Title 1"/>
          <p:cNvSpPr>
            <a:spLocks noGrp="1"/>
          </p:cNvSpPr>
          <p:nvPr userDrawn="1">
            <p:ph type="ctrTitle"/>
          </p:nvPr>
        </p:nvSpPr>
        <p:spPr>
          <a:xfrm>
            <a:off x="685800" y="1232690"/>
            <a:ext cx="6382932" cy="2014406"/>
          </a:xfrm>
        </p:spPr>
        <p:txBody>
          <a:bodyPr lIns="91440" bIns="45720" anchor="b">
            <a:noAutofit/>
          </a:bodyPr>
          <a:lstStyle>
            <a:lvl1pPr>
              <a:lnSpc>
                <a:spcPct val="90000"/>
              </a:lnSpc>
              <a:defRPr sz="4000" b="0" i="0">
                <a:solidFill>
                  <a:schemeClr val="bg1"/>
                </a:solidFill>
                <a:latin typeface="Calibri"/>
                <a:cs typeface="Calibri"/>
              </a:defRPr>
            </a:lvl1pPr>
          </a:lstStyle>
          <a:p>
            <a:r>
              <a:rPr lang="en-US" dirty="0"/>
              <a:t>Click to edit Master title style</a:t>
            </a:r>
          </a:p>
        </p:txBody>
      </p:sp>
      <p:sp>
        <p:nvSpPr>
          <p:cNvPr id="3" name="Subtitle 2"/>
          <p:cNvSpPr>
            <a:spLocks noGrp="1"/>
          </p:cNvSpPr>
          <p:nvPr userDrawn="1">
            <p:ph type="subTitle" idx="1"/>
          </p:nvPr>
        </p:nvSpPr>
        <p:spPr>
          <a:xfrm>
            <a:off x="685800" y="3446313"/>
            <a:ext cx="6382932" cy="904014"/>
          </a:xfrm>
        </p:spPr>
        <p:txBody>
          <a:bodyPr>
            <a:normAutofit/>
          </a:bodyPr>
          <a:lstStyle>
            <a:lvl1pPr marL="0" indent="0" algn="l">
              <a:lnSpc>
                <a:spcPct val="120000"/>
              </a:lnSpc>
              <a:spcBef>
                <a:spcPts val="0"/>
              </a:spcBef>
              <a:buNone/>
              <a:defRPr sz="18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5" name="Rectangle 14"/>
          <p:cNvSpPr/>
          <p:nvPr userDrawn="1"/>
        </p:nvSpPr>
        <p:spPr>
          <a:xfrm>
            <a:off x="5712839" y="6219877"/>
            <a:ext cx="3336331" cy="5700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userDrawn="1"/>
        </p:nvSpPr>
        <p:spPr>
          <a:xfrm>
            <a:off x="5937141" y="6438935"/>
            <a:ext cx="2987785" cy="246124"/>
          </a:xfrm>
          <a:prstGeom prst="rect">
            <a:avLst/>
          </a:prstGeom>
          <a:noFill/>
        </p:spPr>
        <p:txBody>
          <a:bodyPr wrap="none" lIns="0" tIns="0" rIns="0" bIns="0" rtlCol="0">
            <a:no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GB" sz="600" b="0" i="0" u="none" strike="noStrike" kern="1200" baseline="0" dirty="0">
                <a:solidFill>
                  <a:schemeClr val="bg2"/>
                </a:solidFill>
                <a:latin typeface="+mn-lt"/>
                <a:ea typeface="+mn-ea"/>
                <a:cs typeface="+mn-cs"/>
              </a:rPr>
              <a:t>© 2018 MSCI Inc. All rights reserved. </a:t>
            </a:r>
          </a:p>
          <a:p>
            <a:pPr marL="0" marR="0" indent="0" algn="r" defTabSz="457200" rtl="0" eaLnBrk="1" fontAlgn="auto" latinLnBrk="0" hangingPunct="1">
              <a:lnSpc>
                <a:spcPct val="100000"/>
              </a:lnSpc>
              <a:spcBef>
                <a:spcPts val="0"/>
              </a:spcBef>
              <a:spcAft>
                <a:spcPts val="0"/>
              </a:spcAft>
              <a:buClrTx/>
              <a:buSzTx/>
              <a:buFontTx/>
              <a:buNone/>
              <a:tabLst/>
              <a:defRPr/>
            </a:pPr>
            <a:r>
              <a:rPr lang="en-GB" sz="600" b="0" i="0" u="none" strike="noStrike" kern="1200" baseline="0" dirty="0">
                <a:solidFill>
                  <a:schemeClr val="bg2"/>
                </a:solidFill>
                <a:latin typeface="+mn-lt"/>
                <a:ea typeface="+mn-ea"/>
                <a:cs typeface="+mn-cs"/>
              </a:rPr>
              <a:t>Please refer to the disclaimer at the end of this document.</a:t>
            </a:r>
          </a:p>
        </p:txBody>
      </p:sp>
      <p:sp>
        <p:nvSpPr>
          <p:cNvPr id="16" name="Text Placeholder 15"/>
          <p:cNvSpPr>
            <a:spLocks noGrp="1"/>
          </p:cNvSpPr>
          <p:nvPr>
            <p:ph type="body" sz="quarter" idx="10"/>
          </p:nvPr>
        </p:nvSpPr>
        <p:spPr>
          <a:xfrm>
            <a:off x="685800" y="4489450"/>
            <a:ext cx="6383338" cy="719138"/>
          </a:xfrm>
        </p:spPr>
        <p:txBody>
          <a:bodyPr>
            <a:normAutofit/>
          </a:bodyPr>
          <a:lstStyle>
            <a:lvl1pPr marL="0" indent="0" algn="l" defTabSz="457200" rtl="0" eaLnBrk="1" latinLnBrk="0" hangingPunct="1">
              <a:lnSpc>
                <a:spcPct val="120000"/>
              </a:lnSpc>
              <a:spcBef>
                <a:spcPts val="0"/>
              </a:spcBef>
              <a:buClr>
                <a:schemeClr val="accent2"/>
              </a:buClr>
              <a:buFont typeface="Arial"/>
              <a:buNone/>
              <a:defRPr lang="en-US" sz="1800" b="1" i="0" kern="1200" dirty="0" smtClean="0">
                <a:solidFill>
                  <a:schemeClr val="bg2"/>
                </a:solidFill>
                <a:latin typeface="Calibri"/>
                <a:ea typeface="+mn-ea"/>
                <a:cs typeface="Calibri"/>
              </a:defRPr>
            </a:lvl1pPr>
          </a:lstStyle>
          <a:p>
            <a:pPr lvl="0"/>
            <a:r>
              <a:rPr lang="en-US" dirty="0"/>
              <a:t>Click to edit Master text styles</a:t>
            </a:r>
          </a:p>
        </p:txBody>
      </p:sp>
    </p:spTree>
    <p:extLst>
      <p:ext uri="{BB962C8B-B14F-4D97-AF65-F5344CB8AC3E}">
        <p14:creationId xmlns:p14="http://schemas.microsoft.com/office/powerpoint/2010/main" val="2777832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solidFill>
                  <a:schemeClr val="accent1"/>
                </a:solidFill>
              </a:defRPr>
            </a:lvl1pPr>
          </a:lstStyle>
          <a:p>
            <a:r>
              <a:rPr lang="en-US" dirty="0"/>
              <a:t>Click to edit Master title style</a:t>
            </a:r>
          </a:p>
        </p:txBody>
      </p:sp>
      <p:sp>
        <p:nvSpPr>
          <p:cNvPr id="3" name="Content Placeholder 2"/>
          <p:cNvSpPr>
            <a:spLocks noGrp="1"/>
          </p:cNvSpPr>
          <p:nvPr>
            <p:ph sz="half" idx="1"/>
          </p:nvPr>
        </p:nvSpPr>
        <p:spPr>
          <a:xfrm>
            <a:off x="594000" y="1223999"/>
            <a:ext cx="3960000" cy="4824000"/>
          </a:xfrm>
        </p:spPr>
        <p:txBody>
          <a:bodyPr>
            <a:normAutofit/>
          </a:bodyPr>
          <a:lstStyle>
            <a:lvl1pPr>
              <a:buClr>
                <a:schemeClr val="accent1"/>
              </a:buClr>
              <a:defRPr sz="1600"/>
            </a:lvl1pPr>
            <a:lvl2pPr>
              <a:buClr>
                <a:schemeClr val="accent1"/>
              </a:buClr>
              <a:defRPr sz="1600"/>
            </a:lvl2pPr>
            <a:lvl3pPr>
              <a:buClr>
                <a:schemeClr val="accent1"/>
              </a:buClr>
              <a:defRPr sz="1600"/>
            </a:lvl3pPr>
            <a:lvl4pPr>
              <a:buClr>
                <a:schemeClr val="accent1"/>
              </a:buClr>
              <a:defRPr sz="1600"/>
            </a:lvl4pPr>
            <a:lvl5pPr>
              <a:buClr>
                <a:schemeClr val="accent1"/>
              </a:buCl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23999"/>
            <a:ext cx="3960000" cy="4824000"/>
          </a:xfrm>
        </p:spPr>
        <p:txBody>
          <a:bodyPr>
            <a:normAutofit/>
          </a:bodyPr>
          <a:lstStyle>
            <a:lvl1pPr>
              <a:buClr>
                <a:schemeClr val="accent1"/>
              </a:buClr>
              <a:defRPr sz="1600"/>
            </a:lvl1pPr>
            <a:lvl2pPr>
              <a:buClr>
                <a:schemeClr val="accent1"/>
              </a:buClr>
              <a:defRPr sz="1600"/>
            </a:lvl2pPr>
            <a:lvl3pPr>
              <a:buClr>
                <a:schemeClr val="accent1"/>
              </a:buClr>
              <a:defRPr sz="1600"/>
            </a:lvl3pPr>
            <a:lvl4pPr>
              <a:buClr>
                <a:schemeClr val="accent1"/>
              </a:buClr>
              <a:defRPr sz="1600"/>
            </a:lvl4pPr>
            <a:lvl5pPr>
              <a:buClr>
                <a:schemeClr val="accent1"/>
              </a:buCl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10"/>
          </p:nvPr>
        </p:nvSpPr>
        <p:spPr/>
        <p:txBody>
          <a:bodyPr/>
          <a:lstStyle/>
          <a:p>
            <a:fld id="{93AC2C76-E6AA-46CB-A2DE-F6E097F7C440}" type="slidenum">
              <a:rPr lang="en-GB" smtClean="0"/>
              <a:t>‹#›</a:t>
            </a:fld>
            <a:endParaRPr lang="en-GB" dirty="0"/>
          </a:p>
        </p:txBody>
      </p:sp>
    </p:spTree>
    <p:extLst>
      <p:ext uri="{BB962C8B-B14F-4D97-AF65-F5344CB8AC3E}">
        <p14:creationId xmlns:p14="http://schemas.microsoft.com/office/powerpoint/2010/main" val="1857190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solidFill>
                  <a:schemeClr val="accent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93AC2C76-E6AA-46CB-A2DE-F6E097F7C440}" type="slidenum">
              <a:rPr lang="en-GB" smtClean="0"/>
              <a:t>‹#›</a:t>
            </a:fld>
            <a:endParaRPr lang="en-GB" dirty="0"/>
          </a:p>
        </p:txBody>
      </p:sp>
    </p:spTree>
    <p:extLst>
      <p:ext uri="{BB962C8B-B14F-4D97-AF65-F5344CB8AC3E}">
        <p14:creationId xmlns:p14="http://schemas.microsoft.com/office/powerpoint/2010/main" val="1746360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solidFill>
                  <a:schemeClr val="accent1"/>
                </a:solidFill>
              </a:defRPr>
            </a:lvl1pPr>
          </a:lstStyle>
          <a:p>
            <a:r>
              <a:rPr lang="en-US" dirty="0"/>
              <a:t>Click to edit Master title style</a:t>
            </a:r>
          </a:p>
        </p:txBody>
      </p:sp>
      <p:sp>
        <p:nvSpPr>
          <p:cNvPr id="7" name="Text Placeholder 3"/>
          <p:cNvSpPr>
            <a:spLocks noGrp="1"/>
          </p:cNvSpPr>
          <p:nvPr>
            <p:ph type="body" sz="half" idx="2"/>
          </p:nvPr>
        </p:nvSpPr>
        <p:spPr>
          <a:xfrm>
            <a:off x="594000" y="5591463"/>
            <a:ext cx="7992000" cy="347857"/>
          </a:xfrm>
        </p:spPr>
        <p:txBody>
          <a:bodyPr>
            <a:normAutofit/>
          </a:bodyPr>
          <a:lstStyle>
            <a:lvl1pPr marL="0" indent="0">
              <a:buNone/>
              <a:defRPr sz="160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93AC2C76-E6AA-46CB-A2DE-F6E097F7C440}" type="slidenum">
              <a:rPr lang="en-GB" smtClean="0"/>
              <a:t>‹#›</a:t>
            </a:fld>
            <a:endParaRPr lang="en-GB" dirty="0"/>
          </a:p>
        </p:txBody>
      </p:sp>
    </p:spTree>
    <p:extLst>
      <p:ext uri="{BB962C8B-B14F-4D97-AF65-F5344CB8AC3E}">
        <p14:creationId xmlns:p14="http://schemas.microsoft.com/office/powerpoint/2010/main" val="4036448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grpSp>
        <p:nvGrpSpPr>
          <p:cNvPr id="10" name="Group 9"/>
          <p:cNvGrpSpPr/>
          <p:nvPr userDrawn="1"/>
        </p:nvGrpSpPr>
        <p:grpSpPr>
          <a:xfrm>
            <a:off x="227013" y="228600"/>
            <a:ext cx="8725311" cy="6020562"/>
            <a:chOff x="227013" y="228600"/>
            <a:chExt cx="8725311" cy="6020562"/>
          </a:xfrm>
        </p:grpSpPr>
        <p:sp>
          <p:nvSpPr>
            <p:cNvPr id="12" name="Rectangle 11"/>
            <p:cNvSpPr/>
            <p:nvPr userDrawn="1"/>
          </p:nvSpPr>
          <p:spPr>
            <a:xfrm>
              <a:off x="227013" y="228600"/>
              <a:ext cx="8686800" cy="59710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3" name="Right Triangle 12"/>
            <p:cNvSpPr>
              <a:spLocks noChangeAspect="1"/>
            </p:cNvSpPr>
            <p:nvPr userDrawn="1"/>
          </p:nvSpPr>
          <p:spPr>
            <a:xfrm flipH="1">
              <a:off x="8403684" y="5700522"/>
              <a:ext cx="548640" cy="54864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grpSp>
      <p:sp>
        <p:nvSpPr>
          <p:cNvPr id="3" name="Content Placeholder 2"/>
          <p:cNvSpPr>
            <a:spLocks noGrp="1"/>
          </p:cNvSpPr>
          <p:nvPr>
            <p:ph idx="1"/>
          </p:nvPr>
        </p:nvSpPr>
        <p:spPr>
          <a:xfrm>
            <a:off x="396000" y="1224000"/>
            <a:ext cx="2520000" cy="4824000"/>
          </a:xfrm>
        </p:spPr>
        <p:txBody>
          <a:bodyPr>
            <a:normAutofit/>
          </a:bodyPr>
          <a:lstStyle>
            <a:lvl1pPr marL="0" indent="0">
              <a:lnSpc>
                <a:spcPct val="100000"/>
              </a:lnSpc>
              <a:spcBef>
                <a:spcPts val="0"/>
              </a:spcBef>
              <a:spcAft>
                <a:spcPts val="600"/>
              </a:spcAft>
              <a:buClr>
                <a:schemeClr val="accent2"/>
              </a:buClr>
              <a:buFont typeface="Arial"/>
              <a:buNone/>
              <a:tabLst/>
              <a:defRPr sz="1200">
                <a:solidFill>
                  <a:schemeClr val="bg2"/>
                </a:solidFill>
              </a:defRPr>
            </a:lvl1pPr>
            <a:lvl2pPr marL="230188" indent="0">
              <a:lnSpc>
                <a:spcPct val="100000"/>
              </a:lnSpc>
              <a:spcBef>
                <a:spcPts val="0"/>
              </a:spcBef>
              <a:spcAft>
                <a:spcPts val="600"/>
              </a:spcAft>
              <a:buClr>
                <a:schemeClr val="accent2"/>
              </a:buClr>
              <a:buNone/>
              <a:defRPr sz="1200">
                <a:solidFill>
                  <a:schemeClr val="bg2"/>
                </a:solidFill>
              </a:defRPr>
            </a:lvl2pPr>
            <a:lvl3pPr marL="461963" indent="0">
              <a:lnSpc>
                <a:spcPct val="100000"/>
              </a:lnSpc>
              <a:spcBef>
                <a:spcPts val="0"/>
              </a:spcBef>
              <a:spcAft>
                <a:spcPts val="600"/>
              </a:spcAft>
              <a:buClr>
                <a:schemeClr val="accent2"/>
              </a:buClr>
              <a:buNone/>
              <a:defRPr sz="1200">
                <a:solidFill>
                  <a:schemeClr val="bg2"/>
                </a:solidFill>
              </a:defRPr>
            </a:lvl3pPr>
            <a:lvl4pPr marL="681038" indent="0">
              <a:lnSpc>
                <a:spcPct val="100000"/>
              </a:lnSpc>
              <a:spcBef>
                <a:spcPts val="0"/>
              </a:spcBef>
              <a:spcAft>
                <a:spcPts val="600"/>
              </a:spcAft>
              <a:buClr>
                <a:schemeClr val="accent2"/>
              </a:buClr>
              <a:buNone/>
              <a:defRPr sz="1200">
                <a:solidFill>
                  <a:schemeClr val="bg2"/>
                </a:solidFill>
              </a:defRPr>
            </a:lvl4pPr>
            <a:lvl5pPr marL="912812" indent="0">
              <a:lnSpc>
                <a:spcPct val="100000"/>
              </a:lnSpc>
              <a:spcBef>
                <a:spcPts val="0"/>
              </a:spcBef>
              <a:spcAft>
                <a:spcPts val="600"/>
              </a:spcAft>
              <a:buClr>
                <a:schemeClr val="accent2"/>
              </a:buClr>
              <a:buNone/>
              <a:defRPr sz="12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normAutofit/>
          </a:bodyPr>
          <a:lstStyle>
            <a:lvl1pPr>
              <a:defRPr sz="2800">
                <a:solidFill>
                  <a:schemeClr val="tx1"/>
                </a:solidFill>
              </a:defRPr>
            </a:lvl1pPr>
          </a:lstStyle>
          <a:p>
            <a:r>
              <a:rPr lang="en-US" dirty="0"/>
              <a:t>Click to edit Master title style</a:t>
            </a:r>
          </a:p>
        </p:txBody>
      </p:sp>
      <p:sp>
        <p:nvSpPr>
          <p:cNvPr id="8" name="Content Placeholder 2"/>
          <p:cNvSpPr>
            <a:spLocks noGrp="1"/>
          </p:cNvSpPr>
          <p:nvPr>
            <p:ph idx="11"/>
          </p:nvPr>
        </p:nvSpPr>
        <p:spPr>
          <a:xfrm>
            <a:off x="3312000" y="1224000"/>
            <a:ext cx="2520000" cy="4824000"/>
          </a:xfrm>
        </p:spPr>
        <p:txBody>
          <a:bodyPr>
            <a:normAutofit/>
          </a:bodyPr>
          <a:lstStyle>
            <a:lvl1pPr marL="0" indent="0">
              <a:lnSpc>
                <a:spcPct val="100000"/>
              </a:lnSpc>
              <a:spcBef>
                <a:spcPts val="0"/>
              </a:spcBef>
              <a:spcAft>
                <a:spcPts val="600"/>
              </a:spcAft>
              <a:buClr>
                <a:schemeClr val="accent2"/>
              </a:buClr>
              <a:buFont typeface="Arial"/>
              <a:buNone/>
              <a:tabLst/>
              <a:defRPr sz="1200">
                <a:solidFill>
                  <a:schemeClr val="bg2"/>
                </a:solidFill>
              </a:defRPr>
            </a:lvl1pPr>
            <a:lvl2pPr marL="230188" indent="0">
              <a:lnSpc>
                <a:spcPct val="100000"/>
              </a:lnSpc>
              <a:spcBef>
                <a:spcPts val="0"/>
              </a:spcBef>
              <a:spcAft>
                <a:spcPts val="600"/>
              </a:spcAft>
              <a:buClr>
                <a:schemeClr val="accent2"/>
              </a:buClr>
              <a:buNone/>
              <a:defRPr sz="1200">
                <a:solidFill>
                  <a:schemeClr val="bg2"/>
                </a:solidFill>
              </a:defRPr>
            </a:lvl2pPr>
            <a:lvl3pPr marL="461963" indent="0">
              <a:lnSpc>
                <a:spcPct val="100000"/>
              </a:lnSpc>
              <a:spcBef>
                <a:spcPts val="0"/>
              </a:spcBef>
              <a:spcAft>
                <a:spcPts val="600"/>
              </a:spcAft>
              <a:buClr>
                <a:schemeClr val="accent2"/>
              </a:buClr>
              <a:buNone/>
              <a:defRPr sz="1200">
                <a:solidFill>
                  <a:schemeClr val="bg2"/>
                </a:solidFill>
              </a:defRPr>
            </a:lvl3pPr>
            <a:lvl4pPr marL="681038" indent="0">
              <a:lnSpc>
                <a:spcPct val="100000"/>
              </a:lnSpc>
              <a:spcBef>
                <a:spcPts val="0"/>
              </a:spcBef>
              <a:spcAft>
                <a:spcPts val="600"/>
              </a:spcAft>
              <a:buClr>
                <a:schemeClr val="accent2"/>
              </a:buClr>
              <a:buNone/>
              <a:defRPr sz="1200">
                <a:solidFill>
                  <a:schemeClr val="bg2"/>
                </a:solidFill>
              </a:defRPr>
            </a:lvl4pPr>
            <a:lvl5pPr marL="912812" indent="0">
              <a:lnSpc>
                <a:spcPct val="100000"/>
              </a:lnSpc>
              <a:spcBef>
                <a:spcPts val="0"/>
              </a:spcBef>
              <a:spcAft>
                <a:spcPts val="600"/>
              </a:spcAft>
              <a:buClr>
                <a:schemeClr val="accent2"/>
              </a:buClr>
              <a:buNone/>
              <a:defRPr sz="12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2"/>
          </p:nvPr>
        </p:nvSpPr>
        <p:spPr>
          <a:xfrm>
            <a:off x="6228000" y="1224000"/>
            <a:ext cx="2520000" cy="4824000"/>
          </a:xfrm>
        </p:spPr>
        <p:txBody>
          <a:bodyPr>
            <a:normAutofit/>
          </a:bodyPr>
          <a:lstStyle>
            <a:lvl1pPr marL="0" indent="0">
              <a:lnSpc>
                <a:spcPct val="100000"/>
              </a:lnSpc>
              <a:spcBef>
                <a:spcPts val="0"/>
              </a:spcBef>
              <a:spcAft>
                <a:spcPts val="600"/>
              </a:spcAft>
              <a:buClr>
                <a:schemeClr val="accent2"/>
              </a:buClr>
              <a:buFont typeface="Arial"/>
              <a:buNone/>
              <a:tabLst/>
              <a:defRPr sz="1200">
                <a:solidFill>
                  <a:schemeClr val="bg2"/>
                </a:solidFill>
              </a:defRPr>
            </a:lvl1pPr>
            <a:lvl2pPr marL="230188" indent="0">
              <a:lnSpc>
                <a:spcPct val="100000"/>
              </a:lnSpc>
              <a:spcBef>
                <a:spcPts val="0"/>
              </a:spcBef>
              <a:spcAft>
                <a:spcPts val="600"/>
              </a:spcAft>
              <a:buClr>
                <a:schemeClr val="accent2"/>
              </a:buClr>
              <a:buNone/>
              <a:defRPr sz="1200">
                <a:solidFill>
                  <a:schemeClr val="bg2"/>
                </a:solidFill>
              </a:defRPr>
            </a:lvl2pPr>
            <a:lvl3pPr marL="461963" indent="0">
              <a:lnSpc>
                <a:spcPct val="100000"/>
              </a:lnSpc>
              <a:spcBef>
                <a:spcPts val="0"/>
              </a:spcBef>
              <a:spcAft>
                <a:spcPts val="600"/>
              </a:spcAft>
              <a:buClr>
                <a:schemeClr val="accent2"/>
              </a:buClr>
              <a:buNone/>
              <a:defRPr sz="1200">
                <a:solidFill>
                  <a:schemeClr val="bg2"/>
                </a:solidFill>
              </a:defRPr>
            </a:lvl3pPr>
            <a:lvl4pPr marL="681038" indent="0">
              <a:lnSpc>
                <a:spcPct val="100000"/>
              </a:lnSpc>
              <a:spcBef>
                <a:spcPts val="0"/>
              </a:spcBef>
              <a:spcAft>
                <a:spcPts val="600"/>
              </a:spcAft>
              <a:buClr>
                <a:schemeClr val="accent2"/>
              </a:buClr>
              <a:buNone/>
              <a:defRPr sz="1200">
                <a:solidFill>
                  <a:schemeClr val="bg2"/>
                </a:solidFill>
              </a:defRPr>
            </a:lvl4pPr>
            <a:lvl5pPr marL="912812" indent="0">
              <a:lnSpc>
                <a:spcPct val="100000"/>
              </a:lnSpc>
              <a:spcBef>
                <a:spcPts val="0"/>
              </a:spcBef>
              <a:spcAft>
                <a:spcPts val="600"/>
              </a:spcAft>
              <a:buClr>
                <a:schemeClr val="accent2"/>
              </a:buClr>
              <a:buNone/>
              <a:defRPr sz="12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8825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grpSp>
        <p:nvGrpSpPr>
          <p:cNvPr id="10" name="Group 9"/>
          <p:cNvGrpSpPr/>
          <p:nvPr userDrawn="1"/>
        </p:nvGrpSpPr>
        <p:grpSpPr>
          <a:xfrm>
            <a:off x="227013" y="228600"/>
            <a:ext cx="8725311" cy="6020562"/>
            <a:chOff x="227013" y="228600"/>
            <a:chExt cx="8725311" cy="6020562"/>
          </a:xfrm>
        </p:grpSpPr>
        <p:sp>
          <p:nvSpPr>
            <p:cNvPr id="12" name="Rectangle 11"/>
            <p:cNvSpPr/>
            <p:nvPr userDrawn="1"/>
          </p:nvSpPr>
          <p:spPr>
            <a:xfrm>
              <a:off x="227013" y="228600"/>
              <a:ext cx="8686800" cy="59710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3" name="Right Triangle 12"/>
            <p:cNvSpPr>
              <a:spLocks noChangeAspect="1"/>
            </p:cNvSpPr>
            <p:nvPr userDrawn="1"/>
          </p:nvSpPr>
          <p:spPr>
            <a:xfrm flipH="1">
              <a:off x="8403684" y="5700522"/>
              <a:ext cx="548640" cy="54864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grpSp>
      <p:sp>
        <p:nvSpPr>
          <p:cNvPr id="3" name="Content Placeholder 2"/>
          <p:cNvSpPr>
            <a:spLocks noGrp="1"/>
          </p:cNvSpPr>
          <p:nvPr>
            <p:ph idx="1"/>
          </p:nvPr>
        </p:nvSpPr>
        <p:spPr>
          <a:xfrm>
            <a:off x="594360" y="1224000"/>
            <a:ext cx="7992000" cy="4824000"/>
          </a:xfrm>
        </p:spPr>
        <p:txBody>
          <a:bodyPr>
            <a:normAutofit/>
          </a:bodyPr>
          <a:lstStyle>
            <a:lvl1pPr marL="0" indent="0">
              <a:lnSpc>
                <a:spcPct val="100000"/>
              </a:lnSpc>
              <a:spcBef>
                <a:spcPts val="0"/>
              </a:spcBef>
              <a:spcAft>
                <a:spcPts val="600"/>
              </a:spcAft>
              <a:buClr>
                <a:schemeClr val="accent2"/>
              </a:buClr>
              <a:buFont typeface="Arial"/>
              <a:buNone/>
              <a:tabLst/>
              <a:defRPr sz="800">
                <a:solidFill>
                  <a:schemeClr val="bg2"/>
                </a:solidFill>
              </a:defRPr>
            </a:lvl1pPr>
            <a:lvl2pPr marL="230188" indent="0">
              <a:lnSpc>
                <a:spcPct val="100000"/>
              </a:lnSpc>
              <a:spcBef>
                <a:spcPts val="0"/>
              </a:spcBef>
              <a:spcAft>
                <a:spcPts val="600"/>
              </a:spcAft>
              <a:buClr>
                <a:schemeClr val="accent2"/>
              </a:buClr>
              <a:buNone/>
              <a:defRPr sz="800">
                <a:solidFill>
                  <a:schemeClr val="bg2"/>
                </a:solidFill>
              </a:defRPr>
            </a:lvl2pPr>
            <a:lvl3pPr marL="461963" indent="0">
              <a:lnSpc>
                <a:spcPct val="100000"/>
              </a:lnSpc>
              <a:spcBef>
                <a:spcPts val="0"/>
              </a:spcBef>
              <a:spcAft>
                <a:spcPts val="600"/>
              </a:spcAft>
              <a:buClr>
                <a:schemeClr val="accent2"/>
              </a:buClr>
              <a:buNone/>
              <a:defRPr sz="800">
                <a:solidFill>
                  <a:schemeClr val="bg2"/>
                </a:solidFill>
              </a:defRPr>
            </a:lvl3pPr>
            <a:lvl4pPr marL="681038" indent="0">
              <a:lnSpc>
                <a:spcPct val="100000"/>
              </a:lnSpc>
              <a:spcBef>
                <a:spcPts val="0"/>
              </a:spcBef>
              <a:spcAft>
                <a:spcPts val="600"/>
              </a:spcAft>
              <a:buClr>
                <a:schemeClr val="accent2"/>
              </a:buClr>
              <a:buNone/>
              <a:defRPr sz="800">
                <a:solidFill>
                  <a:schemeClr val="bg2"/>
                </a:solidFill>
              </a:defRPr>
            </a:lvl4pPr>
            <a:lvl5pPr marL="912812" indent="0">
              <a:lnSpc>
                <a:spcPct val="100000"/>
              </a:lnSpc>
              <a:spcBef>
                <a:spcPts val="0"/>
              </a:spcBef>
              <a:spcAft>
                <a:spcPts val="600"/>
              </a:spcAft>
              <a:buClr>
                <a:schemeClr val="accent2"/>
              </a:buClr>
              <a:buNone/>
              <a:defRPr sz="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normAutofit/>
          </a:bodyPr>
          <a:lstStyle>
            <a:lvl1pPr>
              <a:defRPr sz="28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53362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ue Title Slide - Marigold Text">
    <p:spTree>
      <p:nvGrpSpPr>
        <p:cNvPr id="1" name=""/>
        <p:cNvGrpSpPr/>
        <p:nvPr/>
      </p:nvGrpSpPr>
      <p:grpSpPr>
        <a:xfrm>
          <a:off x="0" y="0"/>
          <a:ext cx="0" cy="0"/>
          <a:chOff x="0" y="0"/>
          <a:chExt cx="0" cy="0"/>
        </a:xfrm>
      </p:grpSpPr>
      <p:grpSp>
        <p:nvGrpSpPr>
          <p:cNvPr id="4" name="Group 3"/>
          <p:cNvGrpSpPr/>
          <p:nvPr userDrawn="1"/>
        </p:nvGrpSpPr>
        <p:grpSpPr>
          <a:xfrm>
            <a:off x="227013" y="228600"/>
            <a:ext cx="8725311" cy="6020562"/>
            <a:chOff x="227013" y="228600"/>
            <a:chExt cx="8725311" cy="6020562"/>
          </a:xfrm>
        </p:grpSpPr>
        <p:sp>
          <p:nvSpPr>
            <p:cNvPr id="8" name="Rectangle 7"/>
            <p:cNvSpPr/>
            <p:nvPr userDrawn="1"/>
          </p:nvSpPr>
          <p:spPr>
            <a:xfrm>
              <a:off x="227013" y="228600"/>
              <a:ext cx="8686800" cy="59710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0" name="Right Triangle 9"/>
            <p:cNvSpPr>
              <a:spLocks noChangeAspect="1"/>
            </p:cNvSpPr>
            <p:nvPr userDrawn="1"/>
          </p:nvSpPr>
          <p:spPr>
            <a:xfrm flipH="1">
              <a:off x="8403684" y="5700522"/>
              <a:ext cx="548640" cy="54864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grpSp>
      <p:sp>
        <p:nvSpPr>
          <p:cNvPr id="2" name="Title 1"/>
          <p:cNvSpPr>
            <a:spLocks noGrp="1"/>
          </p:cNvSpPr>
          <p:nvPr userDrawn="1">
            <p:ph type="ctrTitle"/>
          </p:nvPr>
        </p:nvSpPr>
        <p:spPr>
          <a:xfrm>
            <a:off x="685800" y="1232690"/>
            <a:ext cx="6382932" cy="2014406"/>
          </a:xfrm>
        </p:spPr>
        <p:txBody>
          <a:bodyPr lIns="91440" bIns="45720" anchor="b">
            <a:noAutofit/>
          </a:bodyPr>
          <a:lstStyle>
            <a:lvl1pPr>
              <a:lnSpc>
                <a:spcPct val="90000"/>
              </a:lnSpc>
              <a:defRPr sz="4000" b="0" i="0">
                <a:solidFill>
                  <a:schemeClr val="accent2"/>
                </a:solidFill>
                <a:latin typeface="Calibri"/>
                <a:cs typeface="Calibri"/>
              </a:defRPr>
            </a:lvl1pPr>
          </a:lstStyle>
          <a:p>
            <a:r>
              <a:rPr lang="en-US" dirty="0"/>
              <a:t>Click to edit Master title style</a:t>
            </a:r>
          </a:p>
        </p:txBody>
      </p:sp>
      <p:sp>
        <p:nvSpPr>
          <p:cNvPr id="3" name="Subtitle 2"/>
          <p:cNvSpPr>
            <a:spLocks noGrp="1"/>
          </p:cNvSpPr>
          <p:nvPr userDrawn="1">
            <p:ph type="subTitle" idx="1"/>
          </p:nvPr>
        </p:nvSpPr>
        <p:spPr>
          <a:xfrm>
            <a:off x="685800" y="3446313"/>
            <a:ext cx="6382932" cy="904014"/>
          </a:xfrm>
        </p:spPr>
        <p:txBody>
          <a:bodyPr>
            <a:normAutofit/>
          </a:bodyPr>
          <a:lstStyle>
            <a:lvl1pPr marL="0" indent="0" algn="l">
              <a:lnSpc>
                <a:spcPct val="12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5" name="Rectangle 14"/>
          <p:cNvSpPr/>
          <p:nvPr userDrawn="1"/>
        </p:nvSpPr>
        <p:spPr>
          <a:xfrm>
            <a:off x="5712839" y="6219877"/>
            <a:ext cx="3336331" cy="5700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 Placeholder 15"/>
          <p:cNvSpPr>
            <a:spLocks noGrp="1"/>
          </p:cNvSpPr>
          <p:nvPr>
            <p:ph type="body" sz="quarter" idx="10"/>
          </p:nvPr>
        </p:nvSpPr>
        <p:spPr>
          <a:xfrm>
            <a:off x="685800" y="4489450"/>
            <a:ext cx="6383338" cy="719138"/>
          </a:xfrm>
        </p:spPr>
        <p:txBody>
          <a:bodyPr>
            <a:normAutofit/>
          </a:bodyPr>
          <a:lstStyle>
            <a:lvl1pPr marL="0" indent="0" algn="l" defTabSz="457200" rtl="0" eaLnBrk="1" latinLnBrk="0" hangingPunct="1">
              <a:lnSpc>
                <a:spcPct val="120000"/>
              </a:lnSpc>
              <a:spcBef>
                <a:spcPts val="0"/>
              </a:spcBef>
              <a:buClr>
                <a:schemeClr val="accent2"/>
              </a:buClr>
              <a:buFont typeface="Arial"/>
              <a:buNone/>
              <a:defRPr lang="en-US" sz="1800" b="1" i="0" kern="1200" dirty="0" smtClean="0">
                <a:solidFill>
                  <a:schemeClr val="bg1"/>
                </a:solidFill>
                <a:latin typeface="Calibri"/>
                <a:ea typeface="+mn-ea"/>
                <a:cs typeface="Calibri"/>
              </a:defRPr>
            </a:lvl1pPr>
          </a:lstStyle>
          <a:p>
            <a:pPr lvl="0"/>
            <a:r>
              <a:rPr lang="en-US" dirty="0"/>
              <a:t>Click to edit Master text styles</a:t>
            </a:r>
          </a:p>
        </p:txBody>
      </p:sp>
      <p:sp>
        <p:nvSpPr>
          <p:cNvPr id="11" name="TextBox 10"/>
          <p:cNvSpPr txBox="1"/>
          <p:nvPr userDrawn="1"/>
        </p:nvSpPr>
        <p:spPr>
          <a:xfrm>
            <a:off x="5937141" y="6438935"/>
            <a:ext cx="2987785" cy="246124"/>
          </a:xfrm>
          <a:prstGeom prst="rect">
            <a:avLst/>
          </a:prstGeom>
          <a:noFill/>
        </p:spPr>
        <p:txBody>
          <a:bodyPr wrap="none" lIns="0" tIns="0" rIns="0" bIns="0" rtlCol="0">
            <a:no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GB" sz="600" b="0" i="0" u="none" strike="noStrike" kern="1200" baseline="0" dirty="0">
                <a:solidFill>
                  <a:schemeClr val="bg2"/>
                </a:solidFill>
                <a:latin typeface="+mn-lt"/>
                <a:ea typeface="+mn-ea"/>
                <a:cs typeface="+mn-cs"/>
              </a:rPr>
              <a:t>© 2018 MSCI Inc. All rights reserved. </a:t>
            </a:r>
          </a:p>
          <a:p>
            <a:pPr marL="0" marR="0" indent="0" algn="r" defTabSz="457200" rtl="0" eaLnBrk="1" fontAlgn="auto" latinLnBrk="0" hangingPunct="1">
              <a:lnSpc>
                <a:spcPct val="100000"/>
              </a:lnSpc>
              <a:spcBef>
                <a:spcPts val="0"/>
              </a:spcBef>
              <a:spcAft>
                <a:spcPts val="0"/>
              </a:spcAft>
              <a:buClrTx/>
              <a:buSzTx/>
              <a:buFontTx/>
              <a:buNone/>
              <a:tabLst/>
              <a:defRPr/>
            </a:pPr>
            <a:r>
              <a:rPr lang="en-GB" sz="600" b="0" i="0" u="none" strike="noStrike" kern="1200" baseline="0" dirty="0">
                <a:solidFill>
                  <a:schemeClr val="bg2"/>
                </a:solidFill>
                <a:latin typeface="+mn-lt"/>
                <a:ea typeface="+mn-ea"/>
                <a:cs typeface="+mn-cs"/>
              </a:rPr>
              <a:t>Please refer to the disclaimer at the end of this document.</a:t>
            </a:r>
          </a:p>
        </p:txBody>
      </p:sp>
    </p:spTree>
    <p:extLst>
      <p:ext uri="{BB962C8B-B14F-4D97-AF65-F5344CB8AC3E}">
        <p14:creationId xmlns:p14="http://schemas.microsoft.com/office/powerpoint/2010/main" val="507463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ue Title Slide - White Text">
    <p:spTree>
      <p:nvGrpSpPr>
        <p:cNvPr id="1" name=""/>
        <p:cNvGrpSpPr/>
        <p:nvPr/>
      </p:nvGrpSpPr>
      <p:grpSpPr>
        <a:xfrm>
          <a:off x="0" y="0"/>
          <a:ext cx="0" cy="0"/>
          <a:chOff x="0" y="0"/>
          <a:chExt cx="0" cy="0"/>
        </a:xfrm>
      </p:grpSpPr>
      <p:grpSp>
        <p:nvGrpSpPr>
          <p:cNvPr id="4" name="Group 3"/>
          <p:cNvGrpSpPr/>
          <p:nvPr userDrawn="1"/>
        </p:nvGrpSpPr>
        <p:grpSpPr>
          <a:xfrm>
            <a:off x="227013" y="228600"/>
            <a:ext cx="8725311" cy="6020562"/>
            <a:chOff x="227013" y="228600"/>
            <a:chExt cx="8725311" cy="6020562"/>
          </a:xfrm>
        </p:grpSpPr>
        <p:sp>
          <p:nvSpPr>
            <p:cNvPr id="8" name="Rectangle 7"/>
            <p:cNvSpPr/>
            <p:nvPr userDrawn="1"/>
          </p:nvSpPr>
          <p:spPr>
            <a:xfrm>
              <a:off x="227013" y="228600"/>
              <a:ext cx="8686800" cy="59710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0" name="Right Triangle 9"/>
            <p:cNvSpPr>
              <a:spLocks noChangeAspect="1"/>
            </p:cNvSpPr>
            <p:nvPr userDrawn="1"/>
          </p:nvSpPr>
          <p:spPr>
            <a:xfrm flipH="1">
              <a:off x="8403684" y="5700522"/>
              <a:ext cx="548640" cy="54864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grpSp>
      <p:sp>
        <p:nvSpPr>
          <p:cNvPr id="2" name="Title 1"/>
          <p:cNvSpPr>
            <a:spLocks noGrp="1"/>
          </p:cNvSpPr>
          <p:nvPr userDrawn="1">
            <p:ph type="ctrTitle"/>
          </p:nvPr>
        </p:nvSpPr>
        <p:spPr>
          <a:xfrm>
            <a:off x="685800" y="1232690"/>
            <a:ext cx="6382932" cy="2014406"/>
          </a:xfrm>
        </p:spPr>
        <p:txBody>
          <a:bodyPr lIns="91440" bIns="45720" anchor="b">
            <a:noAutofit/>
          </a:bodyPr>
          <a:lstStyle>
            <a:lvl1pPr>
              <a:lnSpc>
                <a:spcPct val="90000"/>
              </a:lnSpc>
              <a:defRPr sz="4000" b="0" i="0">
                <a:solidFill>
                  <a:schemeClr val="bg1"/>
                </a:solidFill>
                <a:latin typeface="Calibri"/>
                <a:cs typeface="Calibri"/>
              </a:defRPr>
            </a:lvl1pPr>
          </a:lstStyle>
          <a:p>
            <a:r>
              <a:rPr lang="en-US" dirty="0"/>
              <a:t>Click to edit Master title style</a:t>
            </a:r>
          </a:p>
        </p:txBody>
      </p:sp>
      <p:sp>
        <p:nvSpPr>
          <p:cNvPr id="3" name="Subtitle 2"/>
          <p:cNvSpPr>
            <a:spLocks noGrp="1"/>
          </p:cNvSpPr>
          <p:nvPr userDrawn="1">
            <p:ph type="subTitle" idx="1"/>
          </p:nvPr>
        </p:nvSpPr>
        <p:spPr>
          <a:xfrm>
            <a:off x="685800" y="3446313"/>
            <a:ext cx="6382932" cy="904014"/>
          </a:xfrm>
        </p:spPr>
        <p:txBody>
          <a:bodyPr>
            <a:normAutofit/>
          </a:bodyPr>
          <a:lstStyle>
            <a:lvl1pPr marL="0" indent="0" algn="l">
              <a:lnSpc>
                <a:spcPct val="12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5" name="Rectangle 14"/>
          <p:cNvSpPr/>
          <p:nvPr userDrawn="1"/>
        </p:nvSpPr>
        <p:spPr>
          <a:xfrm>
            <a:off x="5712839" y="6219877"/>
            <a:ext cx="3336331" cy="5700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 Placeholder 15"/>
          <p:cNvSpPr>
            <a:spLocks noGrp="1"/>
          </p:cNvSpPr>
          <p:nvPr>
            <p:ph type="body" sz="quarter" idx="10"/>
          </p:nvPr>
        </p:nvSpPr>
        <p:spPr>
          <a:xfrm>
            <a:off x="685800" y="4489450"/>
            <a:ext cx="6383338" cy="719138"/>
          </a:xfrm>
        </p:spPr>
        <p:txBody>
          <a:bodyPr>
            <a:normAutofit/>
          </a:bodyPr>
          <a:lstStyle>
            <a:lvl1pPr marL="0" indent="0" algn="l" defTabSz="457200" rtl="0" eaLnBrk="1" latinLnBrk="0" hangingPunct="1">
              <a:lnSpc>
                <a:spcPct val="120000"/>
              </a:lnSpc>
              <a:spcBef>
                <a:spcPts val="0"/>
              </a:spcBef>
              <a:buClr>
                <a:schemeClr val="accent2"/>
              </a:buClr>
              <a:buFont typeface="Arial"/>
              <a:buNone/>
              <a:defRPr lang="en-US" sz="1800" b="1" i="0" kern="1200" dirty="0" smtClean="0">
                <a:solidFill>
                  <a:schemeClr val="bg1"/>
                </a:solidFill>
                <a:latin typeface="Calibri"/>
                <a:ea typeface="+mn-ea"/>
                <a:cs typeface="Calibri"/>
              </a:defRPr>
            </a:lvl1pPr>
          </a:lstStyle>
          <a:p>
            <a:pPr lvl="0"/>
            <a:r>
              <a:rPr lang="en-US" dirty="0"/>
              <a:t>Click to edit Master text styles</a:t>
            </a:r>
          </a:p>
        </p:txBody>
      </p:sp>
      <p:sp>
        <p:nvSpPr>
          <p:cNvPr id="11" name="TextBox 10"/>
          <p:cNvSpPr txBox="1"/>
          <p:nvPr userDrawn="1"/>
        </p:nvSpPr>
        <p:spPr>
          <a:xfrm>
            <a:off x="5937141" y="6438935"/>
            <a:ext cx="2987785" cy="246124"/>
          </a:xfrm>
          <a:prstGeom prst="rect">
            <a:avLst/>
          </a:prstGeom>
          <a:noFill/>
        </p:spPr>
        <p:txBody>
          <a:bodyPr wrap="none" lIns="0" tIns="0" rIns="0" bIns="0" rtlCol="0">
            <a:no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GB" sz="600" b="0" i="0" u="none" strike="noStrike" kern="1200" baseline="0" dirty="0">
                <a:solidFill>
                  <a:schemeClr val="bg2"/>
                </a:solidFill>
                <a:latin typeface="+mn-lt"/>
                <a:ea typeface="+mn-ea"/>
                <a:cs typeface="+mn-cs"/>
              </a:rPr>
              <a:t>© 2018 MSCI Inc. All rights reserved. </a:t>
            </a:r>
          </a:p>
          <a:p>
            <a:pPr marL="0" marR="0" indent="0" algn="r" defTabSz="457200" rtl="0" eaLnBrk="1" fontAlgn="auto" latinLnBrk="0" hangingPunct="1">
              <a:lnSpc>
                <a:spcPct val="100000"/>
              </a:lnSpc>
              <a:spcBef>
                <a:spcPts val="0"/>
              </a:spcBef>
              <a:spcAft>
                <a:spcPts val="0"/>
              </a:spcAft>
              <a:buClrTx/>
              <a:buSzTx/>
              <a:buFontTx/>
              <a:buNone/>
              <a:tabLst/>
              <a:defRPr/>
            </a:pPr>
            <a:r>
              <a:rPr lang="en-GB" sz="600" b="0" i="0" u="none" strike="noStrike" kern="1200" baseline="0" dirty="0">
                <a:solidFill>
                  <a:schemeClr val="bg2"/>
                </a:solidFill>
                <a:latin typeface="+mn-lt"/>
                <a:ea typeface="+mn-ea"/>
                <a:cs typeface="+mn-cs"/>
              </a:rPr>
              <a:t>Please refer to the disclaimer at the end of this document.</a:t>
            </a:r>
          </a:p>
        </p:txBody>
      </p:sp>
    </p:spTree>
    <p:extLst>
      <p:ext uri="{BB962C8B-B14F-4D97-AF65-F5344CB8AC3E}">
        <p14:creationId xmlns:p14="http://schemas.microsoft.com/office/powerpoint/2010/main" val="4152729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ey Title Slide">
    <p:spTree>
      <p:nvGrpSpPr>
        <p:cNvPr id="1" name=""/>
        <p:cNvGrpSpPr/>
        <p:nvPr/>
      </p:nvGrpSpPr>
      <p:grpSpPr>
        <a:xfrm>
          <a:off x="0" y="0"/>
          <a:ext cx="0" cy="0"/>
          <a:chOff x="0" y="0"/>
          <a:chExt cx="0" cy="0"/>
        </a:xfrm>
      </p:grpSpPr>
      <p:grpSp>
        <p:nvGrpSpPr>
          <p:cNvPr id="5" name="Group 4"/>
          <p:cNvGrpSpPr/>
          <p:nvPr userDrawn="1"/>
        </p:nvGrpSpPr>
        <p:grpSpPr>
          <a:xfrm>
            <a:off x="227013" y="228600"/>
            <a:ext cx="8725311" cy="6020562"/>
            <a:chOff x="227013" y="228600"/>
            <a:chExt cx="8725311" cy="6020562"/>
          </a:xfrm>
        </p:grpSpPr>
        <p:sp>
          <p:nvSpPr>
            <p:cNvPr id="8" name="Rectangle 7"/>
            <p:cNvSpPr/>
            <p:nvPr userDrawn="1"/>
          </p:nvSpPr>
          <p:spPr>
            <a:xfrm>
              <a:off x="227013" y="228600"/>
              <a:ext cx="8686800" cy="59710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0" name="Right Triangle 9"/>
            <p:cNvSpPr>
              <a:spLocks noChangeAspect="1"/>
            </p:cNvSpPr>
            <p:nvPr userDrawn="1"/>
          </p:nvSpPr>
          <p:spPr>
            <a:xfrm flipH="1">
              <a:off x="8403684" y="5700522"/>
              <a:ext cx="548640" cy="54864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grpSp>
      <p:sp>
        <p:nvSpPr>
          <p:cNvPr id="2" name="Title 1"/>
          <p:cNvSpPr>
            <a:spLocks noGrp="1"/>
          </p:cNvSpPr>
          <p:nvPr userDrawn="1">
            <p:ph type="ctrTitle"/>
          </p:nvPr>
        </p:nvSpPr>
        <p:spPr>
          <a:xfrm>
            <a:off x="685800" y="1232690"/>
            <a:ext cx="6382932" cy="2014406"/>
          </a:xfrm>
        </p:spPr>
        <p:txBody>
          <a:bodyPr lIns="91440" bIns="45720" anchor="b">
            <a:noAutofit/>
          </a:bodyPr>
          <a:lstStyle>
            <a:lvl1pPr>
              <a:lnSpc>
                <a:spcPct val="90000"/>
              </a:lnSpc>
              <a:defRPr sz="4000" b="0" i="0">
                <a:solidFill>
                  <a:schemeClr val="tx1"/>
                </a:solidFill>
                <a:latin typeface="Calibri"/>
                <a:cs typeface="Calibri"/>
              </a:defRPr>
            </a:lvl1pPr>
          </a:lstStyle>
          <a:p>
            <a:r>
              <a:rPr lang="en-US" dirty="0"/>
              <a:t>Click to edit Master title style</a:t>
            </a:r>
          </a:p>
        </p:txBody>
      </p:sp>
      <p:sp>
        <p:nvSpPr>
          <p:cNvPr id="3" name="Subtitle 2"/>
          <p:cNvSpPr>
            <a:spLocks noGrp="1"/>
          </p:cNvSpPr>
          <p:nvPr userDrawn="1">
            <p:ph type="subTitle" idx="1"/>
          </p:nvPr>
        </p:nvSpPr>
        <p:spPr>
          <a:xfrm>
            <a:off x="685800" y="3446313"/>
            <a:ext cx="6382932" cy="885542"/>
          </a:xfrm>
        </p:spPr>
        <p:txBody>
          <a:bodyPr>
            <a:normAutofit/>
          </a:bodyPr>
          <a:lstStyle>
            <a:lvl1pPr marL="0" indent="0" algn="l">
              <a:lnSpc>
                <a:spcPct val="120000"/>
              </a:lnSpc>
              <a:spcBef>
                <a:spcPts val="0"/>
              </a:spcBef>
              <a:buNone/>
              <a:defRPr sz="18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5" name="Rectangle 14"/>
          <p:cNvSpPr/>
          <p:nvPr userDrawn="1"/>
        </p:nvSpPr>
        <p:spPr>
          <a:xfrm>
            <a:off x="5712839" y="6219877"/>
            <a:ext cx="3336331" cy="5700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 Placeholder 15"/>
          <p:cNvSpPr>
            <a:spLocks noGrp="1"/>
          </p:cNvSpPr>
          <p:nvPr userDrawn="1">
            <p:ph type="body" sz="quarter" idx="10"/>
          </p:nvPr>
        </p:nvSpPr>
        <p:spPr>
          <a:xfrm>
            <a:off x="685800" y="4489450"/>
            <a:ext cx="6383338" cy="719138"/>
          </a:xfrm>
        </p:spPr>
        <p:txBody>
          <a:bodyPr>
            <a:normAutofit/>
          </a:bodyPr>
          <a:lstStyle>
            <a:lvl1pPr marL="0" indent="0" algn="l" defTabSz="457200" rtl="0" eaLnBrk="1" latinLnBrk="0" hangingPunct="1">
              <a:lnSpc>
                <a:spcPct val="120000"/>
              </a:lnSpc>
              <a:spcBef>
                <a:spcPts val="0"/>
              </a:spcBef>
              <a:buClr>
                <a:schemeClr val="accent2"/>
              </a:buClr>
              <a:buFont typeface="Arial"/>
              <a:buNone/>
              <a:defRPr lang="en-US" sz="1800" b="1" i="0" kern="1200" dirty="0" smtClean="0">
                <a:solidFill>
                  <a:schemeClr val="bg2"/>
                </a:solidFill>
                <a:latin typeface="Calibri"/>
                <a:ea typeface="+mn-ea"/>
                <a:cs typeface="Calibri"/>
              </a:defRPr>
            </a:lvl1pPr>
          </a:lstStyle>
          <a:p>
            <a:pPr lvl="0"/>
            <a:r>
              <a:rPr lang="en-US" dirty="0"/>
              <a:t>Click to edit Master text styles</a:t>
            </a:r>
          </a:p>
        </p:txBody>
      </p:sp>
      <p:sp>
        <p:nvSpPr>
          <p:cNvPr id="11" name="TextBox 10"/>
          <p:cNvSpPr txBox="1"/>
          <p:nvPr userDrawn="1"/>
        </p:nvSpPr>
        <p:spPr>
          <a:xfrm>
            <a:off x="5937141" y="6438935"/>
            <a:ext cx="2987785" cy="246124"/>
          </a:xfrm>
          <a:prstGeom prst="rect">
            <a:avLst/>
          </a:prstGeom>
          <a:noFill/>
        </p:spPr>
        <p:txBody>
          <a:bodyPr wrap="none" lIns="0" tIns="0" rIns="0" bIns="0" rtlCol="0">
            <a:no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GB" sz="600" b="0" i="0" u="none" strike="noStrike" kern="1200" baseline="0" dirty="0">
                <a:solidFill>
                  <a:schemeClr val="bg2"/>
                </a:solidFill>
                <a:latin typeface="+mn-lt"/>
                <a:ea typeface="+mn-ea"/>
                <a:cs typeface="+mn-cs"/>
              </a:rPr>
              <a:t>© 2018 MSCI Inc. All rights reserved. </a:t>
            </a:r>
          </a:p>
          <a:p>
            <a:pPr marL="0" marR="0" indent="0" algn="r" defTabSz="457200" rtl="0" eaLnBrk="1" fontAlgn="auto" latinLnBrk="0" hangingPunct="1">
              <a:lnSpc>
                <a:spcPct val="100000"/>
              </a:lnSpc>
              <a:spcBef>
                <a:spcPts val="0"/>
              </a:spcBef>
              <a:spcAft>
                <a:spcPts val="0"/>
              </a:spcAft>
              <a:buClrTx/>
              <a:buSzTx/>
              <a:buFontTx/>
              <a:buNone/>
              <a:tabLst/>
              <a:defRPr/>
            </a:pPr>
            <a:r>
              <a:rPr lang="en-GB" sz="600" b="0" i="0" u="none" strike="noStrike" kern="1200" baseline="0" dirty="0">
                <a:solidFill>
                  <a:schemeClr val="bg2"/>
                </a:solidFill>
                <a:latin typeface="+mn-lt"/>
                <a:ea typeface="+mn-ea"/>
                <a:cs typeface="+mn-cs"/>
              </a:rPr>
              <a:t>Please refer to the disclaimer at the end of this document.</a:t>
            </a:r>
          </a:p>
        </p:txBody>
      </p:sp>
    </p:spTree>
    <p:extLst>
      <p:ext uri="{BB962C8B-B14F-4D97-AF65-F5344CB8AC3E}">
        <p14:creationId xmlns:p14="http://schemas.microsoft.com/office/powerpoint/2010/main" val="133703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rk Grey Title Slide - Marigold Text">
    <p:spTree>
      <p:nvGrpSpPr>
        <p:cNvPr id="1" name=""/>
        <p:cNvGrpSpPr/>
        <p:nvPr/>
      </p:nvGrpSpPr>
      <p:grpSpPr>
        <a:xfrm>
          <a:off x="0" y="0"/>
          <a:ext cx="0" cy="0"/>
          <a:chOff x="0" y="0"/>
          <a:chExt cx="0" cy="0"/>
        </a:xfrm>
      </p:grpSpPr>
      <p:grpSp>
        <p:nvGrpSpPr>
          <p:cNvPr id="4" name="Group 3"/>
          <p:cNvGrpSpPr/>
          <p:nvPr userDrawn="1"/>
        </p:nvGrpSpPr>
        <p:grpSpPr>
          <a:xfrm>
            <a:off x="227013" y="247277"/>
            <a:ext cx="8725311" cy="6001885"/>
            <a:chOff x="227013" y="247277"/>
            <a:chExt cx="8725311" cy="6001885"/>
          </a:xfrm>
        </p:grpSpPr>
        <p:sp>
          <p:nvSpPr>
            <p:cNvPr id="8" name="Rectangle 7"/>
            <p:cNvSpPr/>
            <p:nvPr userDrawn="1"/>
          </p:nvSpPr>
          <p:spPr>
            <a:xfrm>
              <a:off x="227013" y="247277"/>
              <a:ext cx="8686800" cy="5971032"/>
            </a:xfrm>
            <a:prstGeom prst="rect">
              <a:avLst/>
            </a:prstGeom>
            <a:solidFill>
              <a:srgbClr val="4650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0" name="Right Triangle 9"/>
            <p:cNvSpPr>
              <a:spLocks noChangeAspect="1"/>
            </p:cNvSpPr>
            <p:nvPr userDrawn="1"/>
          </p:nvSpPr>
          <p:spPr>
            <a:xfrm flipH="1">
              <a:off x="8403684" y="5700522"/>
              <a:ext cx="548640" cy="54864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grpSp>
      <p:sp>
        <p:nvSpPr>
          <p:cNvPr id="2" name="Title 1"/>
          <p:cNvSpPr>
            <a:spLocks noGrp="1"/>
          </p:cNvSpPr>
          <p:nvPr userDrawn="1">
            <p:ph type="ctrTitle"/>
          </p:nvPr>
        </p:nvSpPr>
        <p:spPr>
          <a:xfrm>
            <a:off x="685800" y="1232690"/>
            <a:ext cx="6382932" cy="2014406"/>
          </a:xfrm>
        </p:spPr>
        <p:txBody>
          <a:bodyPr lIns="91440" bIns="45720" anchor="b">
            <a:noAutofit/>
          </a:bodyPr>
          <a:lstStyle>
            <a:lvl1pPr>
              <a:lnSpc>
                <a:spcPct val="90000"/>
              </a:lnSpc>
              <a:defRPr sz="4000" b="0" i="0">
                <a:solidFill>
                  <a:schemeClr val="accent2"/>
                </a:solidFill>
                <a:latin typeface="Calibri"/>
                <a:cs typeface="Calibri"/>
              </a:defRPr>
            </a:lvl1pPr>
          </a:lstStyle>
          <a:p>
            <a:r>
              <a:rPr lang="en-US" dirty="0"/>
              <a:t>Click to edit Master title style</a:t>
            </a:r>
          </a:p>
        </p:txBody>
      </p:sp>
      <p:sp>
        <p:nvSpPr>
          <p:cNvPr id="3" name="Subtitle 2"/>
          <p:cNvSpPr>
            <a:spLocks noGrp="1"/>
          </p:cNvSpPr>
          <p:nvPr userDrawn="1">
            <p:ph type="subTitle" idx="1"/>
          </p:nvPr>
        </p:nvSpPr>
        <p:spPr>
          <a:xfrm>
            <a:off x="685800" y="3446313"/>
            <a:ext cx="6382932" cy="876305"/>
          </a:xfrm>
        </p:spPr>
        <p:txBody>
          <a:bodyPr>
            <a:normAutofit/>
          </a:bodyPr>
          <a:lstStyle>
            <a:lvl1pPr marL="0" indent="0" algn="l">
              <a:lnSpc>
                <a:spcPct val="12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5" name="Rectangle 14"/>
          <p:cNvSpPr/>
          <p:nvPr userDrawn="1"/>
        </p:nvSpPr>
        <p:spPr>
          <a:xfrm>
            <a:off x="5712839" y="6219877"/>
            <a:ext cx="3336331" cy="5700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 Placeholder 15"/>
          <p:cNvSpPr>
            <a:spLocks noGrp="1"/>
          </p:cNvSpPr>
          <p:nvPr>
            <p:ph type="body" sz="quarter" idx="10"/>
          </p:nvPr>
        </p:nvSpPr>
        <p:spPr>
          <a:xfrm>
            <a:off x="685800" y="4489450"/>
            <a:ext cx="6383338" cy="719138"/>
          </a:xfrm>
        </p:spPr>
        <p:txBody>
          <a:bodyPr>
            <a:normAutofit/>
          </a:bodyPr>
          <a:lstStyle>
            <a:lvl1pPr marL="0" indent="0" algn="l" defTabSz="457200" rtl="0" eaLnBrk="1" latinLnBrk="0" hangingPunct="1">
              <a:lnSpc>
                <a:spcPct val="120000"/>
              </a:lnSpc>
              <a:spcBef>
                <a:spcPts val="0"/>
              </a:spcBef>
              <a:buClr>
                <a:schemeClr val="accent2"/>
              </a:buClr>
              <a:buFont typeface="Arial"/>
              <a:buNone/>
              <a:defRPr lang="en-US" sz="1800" b="1" i="0" kern="1200" dirty="0" smtClean="0">
                <a:solidFill>
                  <a:schemeClr val="bg1"/>
                </a:solidFill>
                <a:latin typeface="Calibri"/>
                <a:ea typeface="+mn-ea"/>
                <a:cs typeface="Calibri"/>
              </a:defRPr>
            </a:lvl1pPr>
          </a:lstStyle>
          <a:p>
            <a:pPr lvl="0"/>
            <a:r>
              <a:rPr lang="en-US" dirty="0"/>
              <a:t>Click to edit Master text styles</a:t>
            </a:r>
          </a:p>
        </p:txBody>
      </p:sp>
      <p:sp>
        <p:nvSpPr>
          <p:cNvPr id="11" name="TextBox 10"/>
          <p:cNvSpPr txBox="1"/>
          <p:nvPr userDrawn="1"/>
        </p:nvSpPr>
        <p:spPr>
          <a:xfrm>
            <a:off x="5937141" y="6438935"/>
            <a:ext cx="2987785" cy="246124"/>
          </a:xfrm>
          <a:prstGeom prst="rect">
            <a:avLst/>
          </a:prstGeom>
          <a:noFill/>
        </p:spPr>
        <p:txBody>
          <a:bodyPr wrap="none" lIns="0" tIns="0" rIns="0" bIns="0" rtlCol="0">
            <a:no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GB" sz="600" b="0" i="0" u="none" strike="noStrike" kern="1200" baseline="0" dirty="0">
                <a:solidFill>
                  <a:schemeClr val="bg2"/>
                </a:solidFill>
                <a:latin typeface="+mn-lt"/>
                <a:ea typeface="+mn-ea"/>
                <a:cs typeface="+mn-cs"/>
              </a:rPr>
              <a:t>© 2018 MSCI Inc. All rights reserved. </a:t>
            </a:r>
          </a:p>
          <a:p>
            <a:pPr marL="0" marR="0" indent="0" algn="r" defTabSz="457200" rtl="0" eaLnBrk="1" fontAlgn="auto" latinLnBrk="0" hangingPunct="1">
              <a:lnSpc>
                <a:spcPct val="100000"/>
              </a:lnSpc>
              <a:spcBef>
                <a:spcPts val="0"/>
              </a:spcBef>
              <a:spcAft>
                <a:spcPts val="0"/>
              </a:spcAft>
              <a:buClrTx/>
              <a:buSzTx/>
              <a:buFontTx/>
              <a:buNone/>
              <a:tabLst/>
              <a:defRPr/>
            </a:pPr>
            <a:r>
              <a:rPr lang="en-GB" sz="600" b="0" i="0" u="none" strike="noStrike" kern="1200" baseline="0" dirty="0">
                <a:solidFill>
                  <a:schemeClr val="bg2"/>
                </a:solidFill>
                <a:latin typeface="+mn-lt"/>
                <a:ea typeface="+mn-ea"/>
                <a:cs typeface="+mn-cs"/>
              </a:rPr>
              <a:t>Please refer to the disclaimer at the end of this document.</a:t>
            </a:r>
          </a:p>
        </p:txBody>
      </p:sp>
    </p:spTree>
    <p:extLst>
      <p:ext uri="{BB962C8B-B14F-4D97-AF65-F5344CB8AC3E}">
        <p14:creationId xmlns:p14="http://schemas.microsoft.com/office/powerpoint/2010/main" val="4111951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rk Grey Title Slide - White Text">
    <p:spTree>
      <p:nvGrpSpPr>
        <p:cNvPr id="1" name=""/>
        <p:cNvGrpSpPr/>
        <p:nvPr/>
      </p:nvGrpSpPr>
      <p:grpSpPr>
        <a:xfrm>
          <a:off x="0" y="0"/>
          <a:ext cx="0" cy="0"/>
          <a:chOff x="0" y="0"/>
          <a:chExt cx="0" cy="0"/>
        </a:xfrm>
      </p:grpSpPr>
      <p:grpSp>
        <p:nvGrpSpPr>
          <p:cNvPr id="4" name="Group 3"/>
          <p:cNvGrpSpPr/>
          <p:nvPr userDrawn="1"/>
        </p:nvGrpSpPr>
        <p:grpSpPr>
          <a:xfrm>
            <a:off x="227013" y="247277"/>
            <a:ext cx="8725311" cy="6001885"/>
            <a:chOff x="227013" y="247277"/>
            <a:chExt cx="8725311" cy="6001885"/>
          </a:xfrm>
        </p:grpSpPr>
        <p:sp>
          <p:nvSpPr>
            <p:cNvPr id="8" name="Rectangle 7"/>
            <p:cNvSpPr/>
            <p:nvPr userDrawn="1"/>
          </p:nvSpPr>
          <p:spPr>
            <a:xfrm>
              <a:off x="227013" y="247277"/>
              <a:ext cx="8686800" cy="5971032"/>
            </a:xfrm>
            <a:prstGeom prst="rect">
              <a:avLst/>
            </a:prstGeom>
            <a:solidFill>
              <a:srgbClr val="4650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0" name="Right Triangle 9"/>
            <p:cNvSpPr>
              <a:spLocks noChangeAspect="1"/>
            </p:cNvSpPr>
            <p:nvPr userDrawn="1"/>
          </p:nvSpPr>
          <p:spPr>
            <a:xfrm flipH="1">
              <a:off x="8403684" y="5700522"/>
              <a:ext cx="548640" cy="54864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grpSp>
      <p:sp>
        <p:nvSpPr>
          <p:cNvPr id="2" name="Title 1"/>
          <p:cNvSpPr>
            <a:spLocks noGrp="1"/>
          </p:cNvSpPr>
          <p:nvPr userDrawn="1">
            <p:ph type="ctrTitle"/>
          </p:nvPr>
        </p:nvSpPr>
        <p:spPr>
          <a:xfrm>
            <a:off x="685800" y="1232690"/>
            <a:ext cx="6382932" cy="2014406"/>
          </a:xfrm>
        </p:spPr>
        <p:txBody>
          <a:bodyPr lIns="91440" bIns="45720" anchor="b">
            <a:noAutofit/>
          </a:bodyPr>
          <a:lstStyle>
            <a:lvl1pPr>
              <a:lnSpc>
                <a:spcPct val="90000"/>
              </a:lnSpc>
              <a:defRPr sz="4000" b="0" i="0">
                <a:solidFill>
                  <a:schemeClr val="bg1"/>
                </a:solidFill>
                <a:latin typeface="Calibri"/>
                <a:cs typeface="Calibri"/>
              </a:defRPr>
            </a:lvl1pPr>
          </a:lstStyle>
          <a:p>
            <a:r>
              <a:rPr lang="en-US" dirty="0"/>
              <a:t>Click to edit Master title style</a:t>
            </a:r>
          </a:p>
        </p:txBody>
      </p:sp>
      <p:sp>
        <p:nvSpPr>
          <p:cNvPr id="3" name="Subtitle 2"/>
          <p:cNvSpPr>
            <a:spLocks noGrp="1"/>
          </p:cNvSpPr>
          <p:nvPr userDrawn="1">
            <p:ph type="subTitle" idx="1"/>
          </p:nvPr>
        </p:nvSpPr>
        <p:spPr>
          <a:xfrm>
            <a:off x="685800" y="3446313"/>
            <a:ext cx="6382932" cy="876305"/>
          </a:xfrm>
        </p:spPr>
        <p:txBody>
          <a:bodyPr>
            <a:normAutofit/>
          </a:bodyPr>
          <a:lstStyle>
            <a:lvl1pPr marL="0" indent="0" algn="l">
              <a:lnSpc>
                <a:spcPct val="12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5" name="Rectangle 14"/>
          <p:cNvSpPr/>
          <p:nvPr userDrawn="1"/>
        </p:nvSpPr>
        <p:spPr>
          <a:xfrm>
            <a:off x="5712839" y="6219877"/>
            <a:ext cx="3336331" cy="5700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 Placeholder 15"/>
          <p:cNvSpPr>
            <a:spLocks noGrp="1"/>
          </p:cNvSpPr>
          <p:nvPr>
            <p:ph type="body" sz="quarter" idx="10"/>
          </p:nvPr>
        </p:nvSpPr>
        <p:spPr>
          <a:xfrm>
            <a:off x="685800" y="4489450"/>
            <a:ext cx="6383338" cy="719138"/>
          </a:xfrm>
        </p:spPr>
        <p:txBody>
          <a:bodyPr>
            <a:normAutofit/>
          </a:bodyPr>
          <a:lstStyle>
            <a:lvl1pPr marL="0" indent="0" algn="l" defTabSz="457200" rtl="0" eaLnBrk="1" latinLnBrk="0" hangingPunct="1">
              <a:lnSpc>
                <a:spcPct val="120000"/>
              </a:lnSpc>
              <a:spcBef>
                <a:spcPts val="0"/>
              </a:spcBef>
              <a:buClr>
                <a:schemeClr val="accent2"/>
              </a:buClr>
              <a:buFont typeface="Arial"/>
              <a:buNone/>
              <a:defRPr lang="en-US" sz="1800" b="1" i="0" kern="1200" dirty="0" smtClean="0">
                <a:solidFill>
                  <a:schemeClr val="bg1"/>
                </a:solidFill>
                <a:latin typeface="Calibri"/>
                <a:ea typeface="+mn-ea"/>
                <a:cs typeface="Calibri"/>
              </a:defRPr>
            </a:lvl1pPr>
          </a:lstStyle>
          <a:p>
            <a:pPr lvl="0"/>
            <a:r>
              <a:rPr lang="en-US" dirty="0"/>
              <a:t>Click to edit Master text styles</a:t>
            </a:r>
          </a:p>
        </p:txBody>
      </p:sp>
      <p:sp>
        <p:nvSpPr>
          <p:cNvPr id="11" name="TextBox 10"/>
          <p:cNvSpPr txBox="1"/>
          <p:nvPr userDrawn="1"/>
        </p:nvSpPr>
        <p:spPr>
          <a:xfrm>
            <a:off x="5937141" y="6438935"/>
            <a:ext cx="2987785" cy="246124"/>
          </a:xfrm>
          <a:prstGeom prst="rect">
            <a:avLst/>
          </a:prstGeom>
          <a:noFill/>
        </p:spPr>
        <p:txBody>
          <a:bodyPr wrap="none" lIns="0" tIns="0" rIns="0" bIns="0" rtlCol="0">
            <a:no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GB" sz="600" b="0" i="0" u="none" strike="noStrike" kern="1200" baseline="0" dirty="0">
                <a:solidFill>
                  <a:schemeClr val="bg2"/>
                </a:solidFill>
                <a:latin typeface="+mn-lt"/>
                <a:ea typeface="+mn-ea"/>
                <a:cs typeface="+mn-cs"/>
              </a:rPr>
              <a:t>© 2018 MSCI Inc. All rights reserved. </a:t>
            </a:r>
          </a:p>
          <a:p>
            <a:pPr marL="0" marR="0" indent="0" algn="r" defTabSz="457200" rtl="0" eaLnBrk="1" fontAlgn="auto" latinLnBrk="0" hangingPunct="1">
              <a:lnSpc>
                <a:spcPct val="100000"/>
              </a:lnSpc>
              <a:spcBef>
                <a:spcPts val="0"/>
              </a:spcBef>
              <a:spcAft>
                <a:spcPts val="0"/>
              </a:spcAft>
              <a:buClrTx/>
              <a:buSzTx/>
              <a:buFontTx/>
              <a:buNone/>
              <a:tabLst/>
              <a:defRPr/>
            </a:pPr>
            <a:r>
              <a:rPr lang="en-GB" sz="600" b="0" i="0" u="none" strike="noStrike" kern="1200" baseline="0" dirty="0">
                <a:solidFill>
                  <a:schemeClr val="bg2"/>
                </a:solidFill>
                <a:latin typeface="+mn-lt"/>
                <a:ea typeface="+mn-ea"/>
                <a:cs typeface="+mn-cs"/>
              </a:rPr>
              <a:t>Please refer to the disclaimer at the end of this document.</a:t>
            </a:r>
          </a:p>
        </p:txBody>
      </p:sp>
    </p:spTree>
    <p:extLst>
      <p:ext uri="{BB962C8B-B14F-4D97-AF65-F5344CB8AC3E}">
        <p14:creationId xmlns:p14="http://schemas.microsoft.com/office/powerpoint/2010/main" val="356146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5" name="Group 4"/>
          <p:cNvGrpSpPr/>
          <p:nvPr userDrawn="1"/>
        </p:nvGrpSpPr>
        <p:grpSpPr>
          <a:xfrm>
            <a:off x="227013" y="228600"/>
            <a:ext cx="8725311" cy="6020562"/>
            <a:chOff x="227013" y="228600"/>
            <a:chExt cx="8725311" cy="6020562"/>
          </a:xfrm>
        </p:grpSpPr>
        <p:sp>
          <p:nvSpPr>
            <p:cNvPr id="10" name="Rectangle 9"/>
            <p:cNvSpPr/>
            <p:nvPr userDrawn="1"/>
          </p:nvSpPr>
          <p:spPr>
            <a:xfrm>
              <a:off x="227013" y="228600"/>
              <a:ext cx="8686800" cy="59710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1" name="Right Triangle 10"/>
            <p:cNvSpPr>
              <a:spLocks noChangeAspect="1"/>
            </p:cNvSpPr>
            <p:nvPr userDrawn="1"/>
          </p:nvSpPr>
          <p:spPr>
            <a:xfrm flipH="1">
              <a:off x="8403684" y="5700522"/>
              <a:ext cx="548640" cy="54864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grpSp>
      <p:sp>
        <p:nvSpPr>
          <p:cNvPr id="2" name="Title 1"/>
          <p:cNvSpPr>
            <a:spLocks noGrp="1"/>
          </p:cNvSpPr>
          <p:nvPr>
            <p:ph type="title"/>
          </p:nvPr>
        </p:nvSpPr>
        <p:spPr>
          <a:xfrm>
            <a:off x="674688" y="646079"/>
            <a:ext cx="7313361" cy="2595596"/>
          </a:xfrm>
        </p:spPr>
        <p:txBody>
          <a:bodyPr lIns="91440" anchor="b">
            <a:noAutofit/>
          </a:bodyPr>
          <a:lstStyle>
            <a:lvl1pPr algn="l">
              <a:lnSpc>
                <a:spcPct val="90000"/>
              </a:lnSpc>
              <a:defRPr sz="4000" b="0" cap="all">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674688" y="3450018"/>
            <a:ext cx="7313361" cy="1536480"/>
          </a:xfrm>
        </p:spPr>
        <p:txBody>
          <a:bodyPr anchor="t">
            <a:normAutofit/>
          </a:bodyPr>
          <a:lstStyle>
            <a:lvl1pPr marL="0" indent="0">
              <a:lnSpc>
                <a:spcPct val="120000"/>
              </a:lnSpc>
              <a:spcBef>
                <a:spcPts val="0"/>
              </a:spcBef>
              <a:buNone/>
              <a:defRPr sz="18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658573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Bullet Points">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360" y="1224000"/>
            <a:ext cx="7992000" cy="4824000"/>
          </a:xfrm>
        </p:spPr>
        <p:txBody>
          <a:bodyPr/>
          <a:lstStyle>
            <a:lvl1pPr marL="230188" indent="-230188">
              <a:buClr>
                <a:schemeClr val="accent1"/>
              </a:buClr>
              <a:buFont typeface="Arial" panose="020B0604020202020204" pitchFamily="34" charset="0"/>
              <a:buChar char="•"/>
              <a:defRPr>
                <a:solidFill>
                  <a:schemeClr val="bg2"/>
                </a:solidFill>
              </a:defRPr>
            </a:lvl1pPr>
            <a:lvl2pPr marL="461963" indent="-231775">
              <a:buClr>
                <a:schemeClr val="accent1"/>
              </a:buClr>
              <a:buFont typeface="Arial" panose="020B0604020202020204" pitchFamily="34" charset="0"/>
              <a:buChar char="•"/>
              <a:defRPr>
                <a:solidFill>
                  <a:schemeClr val="bg2"/>
                </a:solidFill>
              </a:defRPr>
            </a:lvl2pPr>
            <a:lvl3pPr marL="681038" indent="-219075">
              <a:buClr>
                <a:schemeClr val="accent1"/>
              </a:buClr>
              <a:buFont typeface="Arial" panose="020B0604020202020204" pitchFamily="34" charset="0"/>
              <a:buChar char="•"/>
              <a:defRPr>
                <a:solidFill>
                  <a:schemeClr val="bg2"/>
                </a:solidFill>
              </a:defRPr>
            </a:lvl3pPr>
            <a:lvl4pPr marL="912813" indent="-231775">
              <a:buClr>
                <a:schemeClr val="accent1"/>
              </a:buClr>
              <a:buFont typeface="Arial" panose="020B0604020202020204" pitchFamily="34" charset="0"/>
              <a:buChar char="•"/>
              <a:defRPr>
                <a:solidFill>
                  <a:schemeClr val="bg2"/>
                </a:solidFill>
              </a:defRPr>
            </a:lvl4pPr>
            <a:lvl5pPr marL="1143000" indent="-230188">
              <a:buClr>
                <a:schemeClr val="accent1"/>
              </a:buClr>
              <a:buFont typeface="Arial" panose="020B0604020202020204" pitchFamily="34" charset="0"/>
              <a:buChar cha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normAutofit/>
          </a:bodyPr>
          <a:lstStyle>
            <a:lvl1pPr>
              <a:defRPr sz="2800">
                <a:solidFill>
                  <a:schemeClr val="accent1"/>
                </a:solidFill>
              </a:defRPr>
            </a:lvl1pPr>
          </a:lstStyle>
          <a:p>
            <a:r>
              <a:rPr lang="en-US" dirty="0"/>
              <a:t>Click to edit Master title style</a:t>
            </a:r>
          </a:p>
        </p:txBody>
      </p:sp>
      <p:sp>
        <p:nvSpPr>
          <p:cNvPr id="2" name="Slide Number Placeholder 1"/>
          <p:cNvSpPr>
            <a:spLocks noGrp="1"/>
          </p:cNvSpPr>
          <p:nvPr>
            <p:ph type="sldNum" sz="quarter" idx="10"/>
          </p:nvPr>
        </p:nvSpPr>
        <p:spPr>
          <a:xfrm>
            <a:off x="6917995" y="6266160"/>
            <a:ext cx="1846800" cy="365125"/>
          </a:xfrm>
        </p:spPr>
        <p:txBody>
          <a:bodyPr/>
          <a:lstStyle>
            <a:lvl1pPr>
              <a:defRPr>
                <a:solidFill>
                  <a:schemeClr val="bg2"/>
                </a:solidFill>
              </a:defRPr>
            </a:lvl1pPr>
          </a:lstStyle>
          <a:p>
            <a:fld id="{93AC2C76-E6AA-46CB-A2DE-F6E097F7C440}" type="slidenum">
              <a:rPr lang="en-GB" smtClean="0"/>
              <a:pPr/>
              <a:t>‹#›</a:t>
            </a:fld>
            <a:endParaRPr lang="en-GB" dirty="0"/>
          </a:p>
        </p:txBody>
      </p:sp>
    </p:spTree>
    <p:extLst>
      <p:ext uri="{BB962C8B-B14F-4D97-AF65-F5344CB8AC3E}">
        <p14:creationId xmlns:p14="http://schemas.microsoft.com/office/powerpoint/2010/main" val="41321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000" y="1224000"/>
            <a:ext cx="7992000" cy="4824000"/>
          </a:xfrm>
        </p:spPr>
        <p:txBody>
          <a:bodyPr/>
          <a:lstStyle>
            <a:lvl1pPr marL="0" indent="0">
              <a:lnSpc>
                <a:spcPts val="1800"/>
              </a:lnSpc>
              <a:spcBef>
                <a:spcPts val="0"/>
              </a:spcBef>
              <a:spcAft>
                <a:spcPts val="1800"/>
              </a:spcAft>
              <a:buClr>
                <a:schemeClr val="accent2"/>
              </a:buClr>
              <a:buFont typeface="Arial"/>
              <a:buNone/>
              <a:tabLst/>
              <a:defRPr>
                <a:solidFill>
                  <a:schemeClr val="bg2"/>
                </a:solidFill>
              </a:defRPr>
            </a:lvl1pPr>
            <a:lvl2pPr marL="230188" indent="0">
              <a:lnSpc>
                <a:spcPts val="1800"/>
              </a:lnSpc>
              <a:spcBef>
                <a:spcPts val="0"/>
              </a:spcBef>
              <a:spcAft>
                <a:spcPts val="1800"/>
              </a:spcAft>
              <a:buClr>
                <a:schemeClr val="accent2"/>
              </a:buClr>
              <a:buNone/>
              <a:defRPr>
                <a:solidFill>
                  <a:schemeClr val="bg2"/>
                </a:solidFill>
              </a:defRPr>
            </a:lvl2pPr>
            <a:lvl3pPr marL="461963" indent="0">
              <a:lnSpc>
                <a:spcPts val="1800"/>
              </a:lnSpc>
              <a:spcBef>
                <a:spcPts val="0"/>
              </a:spcBef>
              <a:spcAft>
                <a:spcPts val="1800"/>
              </a:spcAft>
              <a:buClr>
                <a:schemeClr val="accent2"/>
              </a:buClr>
              <a:buNone/>
              <a:defRPr>
                <a:solidFill>
                  <a:schemeClr val="bg2"/>
                </a:solidFill>
              </a:defRPr>
            </a:lvl3pPr>
            <a:lvl4pPr marL="681038" indent="0">
              <a:lnSpc>
                <a:spcPts val="1800"/>
              </a:lnSpc>
              <a:spcBef>
                <a:spcPts val="0"/>
              </a:spcBef>
              <a:spcAft>
                <a:spcPts val="1800"/>
              </a:spcAft>
              <a:buClr>
                <a:schemeClr val="accent2"/>
              </a:buClr>
              <a:buNone/>
              <a:defRPr>
                <a:solidFill>
                  <a:schemeClr val="bg2"/>
                </a:solidFill>
              </a:defRPr>
            </a:lvl4pPr>
            <a:lvl5pPr marL="912812" indent="0">
              <a:lnSpc>
                <a:spcPts val="1800"/>
              </a:lnSpc>
              <a:spcBef>
                <a:spcPts val="0"/>
              </a:spcBef>
              <a:spcAft>
                <a:spcPts val="1800"/>
              </a:spcAft>
              <a:buClr>
                <a:schemeClr val="accent2"/>
              </a:buClr>
              <a:buNone/>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normAutofit/>
          </a:bodyPr>
          <a:lstStyle>
            <a:lvl1pPr>
              <a:defRPr sz="2800">
                <a:solidFill>
                  <a:schemeClr val="accent1"/>
                </a:solidFill>
              </a:defRPr>
            </a:lvl1pPr>
          </a:lstStyle>
          <a:p>
            <a:r>
              <a:rPr lang="en-US" dirty="0"/>
              <a:t>Click to edit Master title style</a:t>
            </a:r>
          </a:p>
        </p:txBody>
      </p:sp>
      <p:sp>
        <p:nvSpPr>
          <p:cNvPr id="2" name="Slide Number Placeholder 1"/>
          <p:cNvSpPr>
            <a:spLocks noGrp="1"/>
          </p:cNvSpPr>
          <p:nvPr>
            <p:ph type="sldNum" sz="quarter" idx="10"/>
          </p:nvPr>
        </p:nvSpPr>
        <p:spPr/>
        <p:txBody>
          <a:bodyPr/>
          <a:lstStyle/>
          <a:p>
            <a:fld id="{93AC2C76-E6AA-46CB-A2DE-F6E097F7C440}" type="slidenum">
              <a:rPr lang="en-GB" smtClean="0"/>
              <a:t>‹#›</a:t>
            </a:fld>
            <a:endParaRPr lang="en-GB" dirty="0"/>
          </a:p>
        </p:txBody>
      </p:sp>
    </p:spTree>
    <p:extLst>
      <p:ext uri="{BB962C8B-B14F-4D97-AF65-F5344CB8AC3E}">
        <p14:creationId xmlns:p14="http://schemas.microsoft.com/office/powerpoint/2010/main" val="957862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4359" y="1224000"/>
            <a:ext cx="7992000" cy="4608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228600" y="228600"/>
            <a:ext cx="8696326" cy="777240"/>
          </a:xfrm>
          <a:prstGeom prst="rect">
            <a:avLst/>
          </a:prstGeom>
        </p:spPr>
        <p:txBody>
          <a:bodyPr vert="horz" lIns="182880" tIns="45720" rIns="91440" bIns="45720" rtlCol="0" anchor="ctr">
            <a:normAutofit/>
          </a:bodyPr>
          <a:lstStyle/>
          <a:p>
            <a:r>
              <a:rPr lang="en-US" dirty="0"/>
              <a:t>Click to edit Master title style</a:t>
            </a:r>
          </a:p>
        </p:txBody>
      </p:sp>
      <p:sp>
        <p:nvSpPr>
          <p:cNvPr id="5" name="Slide Number Placeholder 4"/>
          <p:cNvSpPr>
            <a:spLocks noGrp="1"/>
          </p:cNvSpPr>
          <p:nvPr>
            <p:ph type="sldNum" sz="quarter" idx="4"/>
          </p:nvPr>
        </p:nvSpPr>
        <p:spPr>
          <a:xfrm>
            <a:off x="7070400" y="6325200"/>
            <a:ext cx="1846800" cy="365125"/>
          </a:xfrm>
          <a:prstGeom prst="rect">
            <a:avLst/>
          </a:prstGeom>
        </p:spPr>
        <p:txBody>
          <a:bodyPr vert="horz" lIns="91440" tIns="45720" rIns="91440" bIns="45720" rtlCol="0" anchor="ctr"/>
          <a:lstStyle>
            <a:lvl1pPr algn="r">
              <a:defRPr sz="1200">
                <a:solidFill>
                  <a:schemeClr val="bg2"/>
                </a:solidFill>
              </a:defRPr>
            </a:lvl1pPr>
          </a:lstStyle>
          <a:p>
            <a:fld id="{93AC2C76-E6AA-46CB-A2DE-F6E097F7C440}" type="slidenum">
              <a:rPr lang="en-GB" smtClean="0"/>
              <a:pPr/>
              <a:t>‹#›</a:t>
            </a:fld>
            <a:endParaRPr lang="en-GB" dirty="0"/>
          </a:p>
        </p:txBody>
      </p:sp>
      <p:pic>
        <p:nvPicPr>
          <p:cNvPr id="1026" name="Picture 2"/>
          <p:cNvPicPr>
            <a:picLocks noChangeAspect="1" noChangeArrowheads="1"/>
          </p:cNvPicPr>
          <p:nvPr userDrawn="1"/>
        </p:nvPicPr>
        <p:blipFill>
          <a:blip r:embed="rId16">
            <a:extLst>
              <a:ext uri="{28A0092B-C50C-407E-A947-70E740481C1C}">
                <a14:useLocalDpi xmlns:a14="http://schemas.microsoft.com/office/drawing/2010/main" val="0"/>
              </a:ext>
            </a:extLst>
          </a:blip>
          <a:stretch>
            <a:fillRect/>
          </a:stretch>
        </p:blipFill>
        <p:spPr bwMode="auto">
          <a:xfrm>
            <a:off x="88667" y="6189342"/>
            <a:ext cx="1700213" cy="606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l" descr=" "/>
          <p:cNvSpPr txBox="1"/>
          <p:nvPr userDrawn="1"/>
        </p:nvSpPr>
        <p:spPr>
          <a:xfrm>
            <a:off x="0" y="6423660"/>
            <a:ext cx="9144000" cy="338554"/>
          </a:xfrm>
          <a:prstGeom prst="rect">
            <a:avLst/>
          </a:prstGeom>
          <a:noFill/>
        </p:spPr>
        <p:txBody>
          <a:bodyPr vert="horz" wrap="square" rtlCol="0">
            <a:spAutoFit/>
          </a:bodyPr>
          <a:lstStyle/>
          <a:p>
            <a:pPr algn="l"/>
            <a:r>
              <a:rPr lang="en-US" sz="1600">
                <a:solidFill>
                  <a:schemeClr val="bg2"/>
                </a:solidFill>
              </a:rPr>
              <a:t> </a:t>
            </a:r>
            <a:endParaRPr lang="en-US" sz="1600" dirty="0" err="1">
              <a:solidFill>
                <a:schemeClr val="bg2"/>
              </a:solidFill>
            </a:endParaRPr>
          </a:p>
        </p:txBody>
      </p:sp>
    </p:spTree>
    <p:extLst>
      <p:ext uri="{BB962C8B-B14F-4D97-AF65-F5344CB8AC3E}">
        <p14:creationId xmlns:p14="http://schemas.microsoft.com/office/powerpoint/2010/main" val="2039682403"/>
      </p:ext>
    </p:extLst>
  </p:cSld>
  <p:clrMap bg1="lt1" tx1="dk1" bg2="lt2" tx2="dk2" accent1="accent1" accent2="accent2" accent3="accent3" accent4="accent4" accent5="accent5" accent6="accent6" hlink="hlink" folHlink="folHlink"/>
  <p:sldLayoutIdLst>
    <p:sldLayoutId id="2147483649" r:id="rId1"/>
    <p:sldLayoutId id="2147483667" r:id="rId2"/>
    <p:sldLayoutId id="2147483677" r:id="rId3"/>
    <p:sldLayoutId id="2147483675" r:id="rId4"/>
    <p:sldLayoutId id="2147483668" r:id="rId5"/>
    <p:sldLayoutId id="2147483676" r:id="rId6"/>
    <p:sldLayoutId id="2147483651" r:id="rId7"/>
    <p:sldLayoutId id="2147483650" r:id="rId8"/>
    <p:sldLayoutId id="2147483670" r:id="rId9"/>
    <p:sldLayoutId id="2147483652" r:id="rId10"/>
    <p:sldLayoutId id="2147483654" r:id="rId11"/>
    <p:sldLayoutId id="2147483672" r:id="rId12"/>
    <p:sldLayoutId id="2147483678" r:id="rId13"/>
    <p:sldLayoutId id="2147483674" r:id="rId14"/>
  </p:sldLayoutIdLst>
  <p:hf hdr="0" ftr="0" dt="0"/>
  <p:txStyles>
    <p:titleStyle>
      <a:lvl1pPr algn="l" defTabSz="457200" rtl="0" eaLnBrk="1" latinLnBrk="0" hangingPunct="1">
        <a:spcBef>
          <a:spcPct val="0"/>
        </a:spcBef>
        <a:buNone/>
        <a:defRPr sz="2800" b="0" i="0" kern="1200" cap="all">
          <a:solidFill>
            <a:schemeClr val="bg1"/>
          </a:solidFill>
          <a:latin typeface="Calibri"/>
          <a:ea typeface="+mj-ea"/>
          <a:cs typeface="Calibri"/>
        </a:defRPr>
      </a:lvl1pPr>
    </p:titleStyle>
    <p:bodyStyle>
      <a:lvl1pPr marL="230188" indent="-230188" algn="l" defTabSz="457200" rtl="0" eaLnBrk="1" latinLnBrk="0" hangingPunct="1">
        <a:lnSpc>
          <a:spcPts val="1800"/>
        </a:lnSpc>
        <a:spcBef>
          <a:spcPts val="1800"/>
        </a:spcBef>
        <a:spcAft>
          <a:spcPts val="600"/>
        </a:spcAft>
        <a:buClr>
          <a:schemeClr val="accent1"/>
        </a:buClr>
        <a:buFont typeface="Arial"/>
        <a:buChar char="•"/>
        <a:defRPr sz="1600" b="0" i="0" kern="1200">
          <a:solidFill>
            <a:schemeClr val="bg2"/>
          </a:solidFill>
          <a:latin typeface="Calibri"/>
          <a:ea typeface="+mn-ea"/>
          <a:cs typeface="Calibri"/>
        </a:defRPr>
      </a:lvl1pPr>
      <a:lvl2pPr marL="461963" indent="-231775" algn="l" defTabSz="457200" rtl="0" eaLnBrk="1" latinLnBrk="0" hangingPunct="1">
        <a:lnSpc>
          <a:spcPts val="1800"/>
        </a:lnSpc>
        <a:spcBef>
          <a:spcPts val="0"/>
        </a:spcBef>
        <a:spcAft>
          <a:spcPts val="600"/>
        </a:spcAft>
        <a:buClr>
          <a:schemeClr val="accent1"/>
        </a:buClr>
        <a:buFont typeface="Calibri" panose="020F0502020204030204" pitchFamily="34" charset="0"/>
        <a:buChar char="─"/>
        <a:defRPr sz="1600" b="0" i="0" kern="1200">
          <a:solidFill>
            <a:schemeClr val="bg2"/>
          </a:solidFill>
          <a:latin typeface="Calibri"/>
          <a:ea typeface="+mn-ea"/>
          <a:cs typeface="Calibri"/>
        </a:defRPr>
      </a:lvl2pPr>
      <a:lvl3pPr marL="681038" indent="-219075" algn="l" defTabSz="457200" rtl="0" eaLnBrk="1" latinLnBrk="0" hangingPunct="1">
        <a:lnSpc>
          <a:spcPts val="1800"/>
        </a:lnSpc>
        <a:spcBef>
          <a:spcPts val="0"/>
        </a:spcBef>
        <a:spcAft>
          <a:spcPts val="600"/>
        </a:spcAft>
        <a:buClr>
          <a:schemeClr val="accent1"/>
        </a:buClr>
        <a:buFont typeface="Arial" panose="020B0604020202020204" pitchFamily="34" charset="0"/>
        <a:buChar char="•"/>
        <a:defRPr sz="1600" b="0" i="0" kern="1200">
          <a:solidFill>
            <a:schemeClr val="bg2"/>
          </a:solidFill>
          <a:latin typeface="Calibri"/>
          <a:ea typeface="+mn-ea"/>
          <a:cs typeface="Calibri"/>
        </a:defRPr>
      </a:lvl3pPr>
      <a:lvl4pPr marL="912813" indent="-231775" algn="l" defTabSz="457200" rtl="0" eaLnBrk="1" latinLnBrk="0" hangingPunct="1">
        <a:lnSpc>
          <a:spcPts val="1800"/>
        </a:lnSpc>
        <a:spcBef>
          <a:spcPts val="0"/>
        </a:spcBef>
        <a:spcAft>
          <a:spcPts val="600"/>
        </a:spcAft>
        <a:buClr>
          <a:schemeClr val="accent1"/>
        </a:buClr>
        <a:buFont typeface="Arial" panose="020B0604020202020204" pitchFamily="34" charset="0"/>
        <a:buChar char="•"/>
        <a:defRPr sz="1600" b="0" i="0" kern="1200">
          <a:solidFill>
            <a:schemeClr val="bg2"/>
          </a:solidFill>
          <a:latin typeface="Calibri"/>
          <a:ea typeface="+mn-ea"/>
          <a:cs typeface="Calibri"/>
        </a:defRPr>
      </a:lvl4pPr>
      <a:lvl5pPr marL="1143000" indent="-230188" algn="l" defTabSz="457200" rtl="0" eaLnBrk="1" latinLnBrk="0" hangingPunct="1">
        <a:lnSpc>
          <a:spcPts val="1800"/>
        </a:lnSpc>
        <a:spcBef>
          <a:spcPts val="0"/>
        </a:spcBef>
        <a:spcAft>
          <a:spcPts val="600"/>
        </a:spcAft>
        <a:buClr>
          <a:schemeClr val="accent1"/>
        </a:buClr>
        <a:buFont typeface="Arial" panose="020B0604020202020204" pitchFamily="34" charset="0"/>
        <a:buChar char="•"/>
        <a:defRPr sz="1600" b="0" i="0" kern="1200">
          <a:solidFill>
            <a:schemeClr val="bg2"/>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www.msci.com/"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a:blipFill dpi="0" rotWithShape="1">
            <a:blip r:embed="rId3"/>
            <a:srcRect/>
            <a:tile tx="0" ty="0" sx="100000" sy="100000" flip="none" algn="tl"/>
          </a:blipFill>
        </p:spPr>
      </p:pic>
      <p:sp>
        <p:nvSpPr>
          <p:cNvPr id="4" name="Slide Number Placeholder 3"/>
          <p:cNvSpPr>
            <a:spLocks noGrp="1"/>
          </p:cNvSpPr>
          <p:nvPr>
            <p:ph type="sldNum" sz="quarter" idx="10"/>
          </p:nvPr>
        </p:nvSpPr>
        <p:spPr/>
        <p:txBody>
          <a:bodyPr/>
          <a:lstStyle/>
          <a:p>
            <a:fld id="{93AC2C76-E6AA-46CB-A2DE-F6E097F7C440}" type="slidenum">
              <a:rPr lang="en-GB" smtClean="0"/>
              <a:pPr/>
              <a:t>1</a:t>
            </a:fld>
            <a:endParaRPr lang="en-GB" dirty="0"/>
          </a:p>
        </p:txBody>
      </p:sp>
      <p:sp>
        <p:nvSpPr>
          <p:cNvPr id="27" name="Rectangle 26"/>
          <p:cNvSpPr/>
          <p:nvPr/>
        </p:nvSpPr>
        <p:spPr>
          <a:xfrm>
            <a:off x="92990" y="932665"/>
            <a:ext cx="6214820" cy="1275843"/>
          </a:xfrm>
          <a:prstGeom prst="rect">
            <a:avLst/>
          </a:prstGeom>
          <a:solidFill>
            <a:schemeClr val="accent1">
              <a:lumMod val="20000"/>
              <a:lumOff val="80000"/>
              <a:alpha val="6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buClr>
                <a:srgbClr val="FFB838"/>
              </a:buClr>
            </a:pPr>
            <a:endParaRPr lang="en-US" sz="1600" dirty="0">
              <a:solidFill>
                <a:schemeClr val="tx1"/>
              </a:solidFill>
            </a:endParaRPr>
          </a:p>
        </p:txBody>
      </p:sp>
      <p:sp>
        <p:nvSpPr>
          <p:cNvPr id="23" name="Title 1"/>
          <p:cNvSpPr txBox="1">
            <a:spLocks/>
          </p:cNvSpPr>
          <p:nvPr/>
        </p:nvSpPr>
        <p:spPr>
          <a:xfrm>
            <a:off x="-55631" y="576993"/>
            <a:ext cx="7938456" cy="1910486"/>
          </a:xfrm>
          <a:prstGeom prst="rect">
            <a:avLst/>
          </a:prstGeom>
        </p:spPr>
        <p:txBody>
          <a:bodyPr vert="horz" lIns="182880" tIns="45720" rIns="91440" bIns="45720" rtlCol="0" anchor="ctr">
            <a:normAutofit/>
          </a:bodyPr>
          <a:lstStyle>
            <a:lvl1pPr algn="l" defTabSz="457200" rtl="0" eaLnBrk="1" latinLnBrk="0" hangingPunct="1">
              <a:spcBef>
                <a:spcPct val="0"/>
              </a:spcBef>
              <a:buNone/>
              <a:defRPr sz="2800" b="0" i="0" kern="1200" cap="all">
                <a:solidFill>
                  <a:schemeClr val="accent1"/>
                </a:solidFill>
                <a:latin typeface="Calibri"/>
                <a:ea typeface="+mj-ea"/>
                <a:cs typeface="Calibri"/>
              </a:defRPr>
            </a:lvl1pPr>
          </a:lstStyle>
          <a:p>
            <a:r>
              <a:rPr lang="en-US" sz="4400" b="1" dirty="0">
                <a:solidFill>
                  <a:srgbClr val="FFC000"/>
                </a:solidFill>
              </a:rPr>
              <a:t>MSCI Corporate Events methodology</a:t>
            </a:r>
            <a:endParaRPr lang="en-GB" sz="4400" b="1" dirty="0">
              <a:solidFill>
                <a:srgbClr val="FFC000"/>
              </a:solidFill>
            </a:endParaRPr>
          </a:p>
        </p:txBody>
      </p:sp>
      <p:sp>
        <p:nvSpPr>
          <p:cNvPr id="24" name="Text Placeholder 3"/>
          <p:cNvSpPr>
            <a:spLocks noGrp="1"/>
          </p:cNvSpPr>
          <p:nvPr>
            <p:ph type="body" sz="quarter" idx="10"/>
          </p:nvPr>
        </p:nvSpPr>
        <p:spPr>
          <a:xfrm>
            <a:off x="6627326" y="5996875"/>
            <a:ext cx="2289874" cy="475742"/>
          </a:xfrm>
        </p:spPr>
        <p:txBody>
          <a:bodyPr/>
          <a:lstStyle/>
          <a:p>
            <a:pPr algn="l"/>
            <a:r>
              <a:rPr lang="en-GB" sz="1800" b="1" dirty="0">
                <a:solidFill>
                  <a:schemeClr val="accent6"/>
                </a:solidFill>
              </a:rPr>
              <a:t>Version: May 2020</a:t>
            </a:r>
          </a:p>
        </p:txBody>
      </p:sp>
    </p:spTree>
    <p:extLst>
      <p:ext uri="{BB962C8B-B14F-4D97-AF65-F5344CB8AC3E}">
        <p14:creationId xmlns:p14="http://schemas.microsoft.com/office/powerpoint/2010/main" val="3814986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Mergers &amp; Acquisitions (CONT)</a:t>
            </a:r>
            <a:endParaRPr lang="en-US" dirty="0"/>
          </a:p>
        </p:txBody>
      </p:sp>
      <p:sp>
        <p:nvSpPr>
          <p:cNvPr id="6" name="Rectangle 5"/>
          <p:cNvSpPr/>
          <p:nvPr/>
        </p:nvSpPr>
        <p:spPr>
          <a:xfrm>
            <a:off x="228600" y="918057"/>
            <a:ext cx="8536195" cy="5153557"/>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50000"/>
              </a:lnSpc>
            </a:pPr>
            <a:r>
              <a:rPr lang="en-US" altLang="zh-CN" sz="1600" dirty="0">
                <a:solidFill>
                  <a:schemeClr val="tx1"/>
                </a:solidFill>
              </a:rPr>
              <a:t>2.2 Tender Offers</a:t>
            </a:r>
          </a:p>
          <a:p>
            <a:pPr>
              <a:lnSpc>
                <a:spcPct val="150000"/>
              </a:lnSpc>
            </a:pPr>
            <a:r>
              <a:rPr lang="en-US" sz="1600" dirty="0">
                <a:solidFill>
                  <a:schemeClr val="tx1"/>
                </a:solidFill>
              </a:rPr>
              <a:t>2.2.1 Definition: </a:t>
            </a:r>
          </a:p>
          <a:p>
            <a:pPr marL="285750" indent="-285750">
              <a:lnSpc>
                <a:spcPct val="150000"/>
              </a:lnSpc>
              <a:buFont typeface="Arial" panose="020B0604020202020204" pitchFamily="34" charset="0"/>
              <a:buChar char="•"/>
            </a:pPr>
            <a:r>
              <a:rPr lang="en-US" sz="1600" dirty="0">
                <a:solidFill>
                  <a:schemeClr val="tx1"/>
                </a:solidFill>
              </a:rPr>
              <a:t>Tender offers are offers to buy shares of a company, in many cases </a:t>
            </a:r>
            <a:r>
              <a:rPr lang="en-US" sz="1600" b="1" dirty="0">
                <a:solidFill>
                  <a:schemeClr val="tx1"/>
                </a:solidFill>
              </a:rPr>
              <a:t>at a premium </a:t>
            </a:r>
            <a:r>
              <a:rPr lang="en-US" sz="1600" dirty="0">
                <a:solidFill>
                  <a:schemeClr val="tx1"/>
                </a:solidFill>
              </a:rPr>
              <a:t>above the shares’ market price for cash and/or stock, with the objective of taking control of the acquired company.</a:t>
            </a:r>
          </a:p>
          <a:p>
            <a:pPr marL="285750" indent="-285750">
              <a:lnSpc>
                <a:spcPct val="150000"/>
              </a:lnSpc>
              <a:buFont typeface="Arial" panose="020B0604020202020204" pitchFamily="34" charset="0"/>
              <a:buChar char="•"/>
            </a:pPr>
            <a:r>
              <a:rPr lang="en-US" sz="1600" dirty="0">
                <a:solidFill>
                  <a:schemeClr val="tx1"/>
                </a:solidFill>
              </a:rPr>
              <a:t>When an acquirer offers </a:t>
            </a:r>
            <a:r>
              <a:rPr lang="en-US" sz="1600" b="1" dirty="0">
                <a:solidFill>
                  <a:schemeClr val="tx1"/>
                </a:solidFill>
              </a:rPr>
              <a:t>cash</a:t>
            </a:r>
            <a:r>
              <a:rPr lang="en-US" sz="1600" dirty="0">
                <a:solidFill>
                  <a:schemeClr val="tx1"/>
                </a:solidFill>
              </a:rPr>
              <a:t> to acquire a target company in a tender offer there is no change made to the acquirer.</a:t>
            </a:r>
          </a:p>
          <a:p>
            <a:pPr marL="285750" indent="-285750">
              <a:lnSpc>
                <a:spcPct val="150000"/>
              </a:lnSpc>
              <a:buFont typeface="Arial" panose="020B0604020202020204" pitchFamily="34" charset="0"/>
              <a:buChar char="•"/>
            </a:pPr>
            <a:r>
              <a:rPr lang="en-US" sz="1600" dirty="0">
                <a:solidFill>
                  <a:schemeClr val="tx1"/>
                </a:solidFill>
              </a:rPr>
              <a:t>When an acquirer offers </a:t>
            </a:r>
            <a:r>
              <a:rPr lang="en-US" sz="1600" b="1" dirty="0">
                <a:solidFill>
                  <a:schemeClr val="tx1"/>
                </a:solidFill>
              </a:rPr>
              <a:t>new shares </a:t>
            </a:r>
            <a:r>
              <a:rPr lang="en-US" sz="1600" dirty="0">
                <a:solidFill>
                  <a:schemeClr val="tx1"/>
                </a:solidFill>
              </a:rPr>
              <a:t>to acquire a target company in a tender offer, the changes in </a:t>
            </a:r>
            <a:r>
              <a:rPr lang="en-US" sz="1600" i="1" dirty="0">
                <a:solidFill>
                  <a:schemeClr val="tx1"/>
                </a:solidFill>
              </a:rPr>
              <a:t>NOS</a:t>
            </a:r>
            <a:r>
              <a:rPr lang="en-US" sz="1600" dirty="0">
                <a:solidFill>
                  <a:schemeClr val="tx1"/>
                </a:solidFill>
              </a:rPr>
              <a:t> and </a:t>
            </a:r>
            <a:r>
              <a:rPr lang="en-US" sz="1600" i="1" dirty="0">
                <a:solidFill>
                  <a:schemeClr val="tx1"/>
                </a:solidFill>
              </a:rPr>
              <a:t>FIF</a:t>
            </a:r>
            <a:r>
              <a:rPr lang="en-US" sz="1600" dirty="0">
                <a:solidFill>
                  <a:schemeClr val="tx1"/>
                </a:solidFill>
              </a:rPr>
              <a:t> of the acquirer are implemented simultaneously with the deletion of the target.</a:t>
            </a:r>
          </a:p>
        </p:txBody>
      </p:sp>
      <p:sp>
        <p:nvSpPr>
          <p:cNvPr id="4" name="Slide Number Placeholder 3"/>
          <p:cNvSpPr>
            <a:spLocks noGrp="1"/>
          </p:cNvSpPr>
          <p:nvPr>
            <p:ph type="sldNum" sz="quarter" idx="10"/>
          </p:nvPr>
        </p:nvSpPr>
        <p:spPr/>
        <p:txBody>
          <a:bodyPr/>
          <a:lstStyle/>
          <a:p>
            <a:fld id="{93AC2C76-E6AA-46CB-A2DE-F6E097F7C440}" type="slidenum">
              <a:rPr lang="en-GB" smtClean="0"/>
              <a:pPr/>
              <a:t>10</a:t>
            </a:fld>
            <a:endParaRPr lang="en-GB" dirty="0"/>
          </a:p>
        </p:txBody>
      </p:sp>
    </p:spTree>
    <p:extLst>
      <p:ext uri="{BB962C8B-B14F-4D97-AF65-F5344CB8AC3E}">
        <p14:creationId xmlns:p14="http://schemas.microsoft.com/office/powerpoint/2010/main" val="1895306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Mergers &amp; Acquisitions (CONT)</a:t>
            </a:r>
            <a:endParaRPr lang="en-US" dirty="0"/>
          </a:p>
        </p:txBody>
      </p:sp>
      <p:sp>
        <p:nvSpPr>
          <p:cNvPr id="6" name="Rectangle 5"/>
          <p:cNvSpPr/>
          <p:nvPr/>
        </p:nvSpPr>
        <p:spPr>
          <a:xfrm>
            <a:off x="228600" y="918057"/>
            <a:ext cx="8536195" cy="5153557"/>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50000"/>
              </a:lnSpc>
            </a:pPr>
            <a:r>
              <a:rPr lang="en-US" sz="1600" dirty="0">
                <a:solidFill>
                  <a:schemeClr val="tx1"/>
                </a:solidFill>
              </a:rPr>
              <a:t>2.2.2 Factors considered to assess the likelihood of tender offer success: </a:t>
            </a:r>
          </a:p>
          <a:p>
            <a:pPr marL="742950" lvl="1" indent="-285750">
              <a:lnSpc>
                <a:spcPct val="150000"/>
              </a:lnSpc>
              <a:buFont typeface="Arial" panose="020B0604020202020204" pitchFamily="34" charset="0"/>
              <a:buChar char="•"/>
            </a:pPr>
            <a:r>
              <a:rPr lang="en-US" sz="1600" dirty="0">
                <a:solidFill>
                  <a:schemeClr val="tx1"/>
                </a:solidFill>
              </a:rPr>
              <a:t>the announcement of the offer as friendly or hostile</a:t>
            </a:r>
          </a:p>
          <a:p>
            <a:pPr marL="742950" lvl="1" indent="-285750">
              <a:lnSpc>
                <a:spcPct val="150000"/>
              </a:lnSpc>
              <a:buFont typeface="Arial" panose="020B0604020202020204" pitchFamily="34" charset="0"/>
              <a:buChar char="•"/>
            </a:pPr>
            <a:r>
              <a:rPr lang="en-US" sz="1600" dirty="0">
                <a:solidFill>
                  <a:schemeClr val="tx1"/>
                </a:solidFill>
              </a:rPr>
              <a:t>a comparison of the offer price to the acquired security’s market price</a:t>
            </a:r>
          </a:p>
          <a:p>
            <a:pPr marL="742950" lvl="1" indent="-285750">
              <a:lnSpc>
                <a:spcPct val="150000"/>
              </a:lnSpc>
              <a:buFont typeface="Arial" panose="020B0604020202020204" pitchFamily="34" charset="0"/>
              <a:buChar char="•"/>
            </a:pPr>
            <a:r>
              <a:rPr lang="en-US" sz="1600" dirty="0">
                <a:solidFill>
                  <a:schemeClr val="tx1"/>
                </a:solidFill>
              </a:rPr>
              <a:t>the recommendation by the acquired company’s board of directors</a:t>
            </a:r>
          </a:p>
          <a:p>
            <a:pPr marL="742950" lvl="1" indent="-285750">
              <a:lnSpc>
                <a:spcPct val="150000"/>
              </a:lnSpc>
              <a:buFont typeface="Arial" panose="020B0604020202020204" pitchFamily="34" charset="0"/>
              <a:buChar char="•"/>
            </a:pPr>
            <a:r>
              <a:rPr lang="en-US" sz="1600" dirty="0">
                <a:solidFill>
                  <a:schemeClr val="tx1"/>
                </a:solidFill>
              </a:rPr>
              <a:t>the major shareholders’ stated intention whether to tender their shares</a:t>
            </a:r>
          </a:p>
          <a:p>
            <a:pPr marL="742950" lvl="1" indent="-285750">
              <a:lnSpc>
                <a:spcPct val="150000"/>
              </a:lnSpc>
              <a:buFont typeface="Arial" panose="020B0604020202020204" pitchFamily="34" charset="0"/>
              <a:buChar char="•"/>
            </a:pPr>
            <a:r>
              <a:rPr lang="en-US" sz="1600" dirty="0">
                <a:solidFill>
                  <a:schemeClr val="tx1"/>
                </a:solidFill>
              </a:rPr>
              <a:t>the required level of acceptance of shares tendered</a:t>
            </a:r>
          </a:p>
          <a:p>
            <a:pPr marL="742950" lvl="1" indent="-285750">
              <a:lnSpc>
                <a:spcPct val="150000"/>
              </a:lnSpc>
              <a:buFont typeface="Arial" panose="020B0604020202020204" pitchFamily="34" charset="0"/>
              <a:buChar char="•"/>
            </a:pPr>
            <a:r>
              <a:rPr lang="en-US" sz="1600" dirty="0">
                <a:solidFill>
                  <a:schemeClr val="tx1"/>
                </a:solidFill>
              </a:rPr>
              <a:t>the existence of pending regulatory approvals and/or legal actions</a:t>
            </a:r>
          </a:p>
          <a:p>
            <a:pPr marL="742950" lvl="1" indent="-285750">
              <a:lnSpc>
                <a:spcPct val="150000"/>
              </a:lnSpc>
              <a:buFont typeface="Arial" panose="020B0604020202020204" pitchFamily="34" charset="0"/>
              <a:buChar char="•"/>
            </a:pPr>
            <a:r>
              <a:rPr lang="en-US" sz="1600" dirty="0">
                <a:solidFill>
                  <a:schemeClr val="tx1"/>
                </a:solidFill>
              </a:rPr>
              <a:t>the market perception of the transaction, official preliminary results if any, and other additional conditions for the offer.</a:t>
            </a:r>
          </a:p>
        </p:txBody>
      </p:sp>
      <p:sp>
        <p:nvSpPr>
          <p:cNvPr id="4" name="Slide Number Placeholder 3"/>
          <p:cNvSpPr>
            <a:spLocks noGrp="1"/>
          </p:cNvSpPr>
          <p:nvPr>
            <p:ph type="sldNum" sz="quarter" idx="10"/>
          </p:nvPr>
        </p:nvSpPr>
        <p:spPr/>
        <p:txBody>
          <a:bodyPr/>
          <a:lstStyle/>
          <a:p>
            <a:fld id="{93AC2C76-E6AA-46CB-A2DE-F6E097F7C440}" type="slidenum">
              <a:rPr lang="en-GB" smtClean="0"/>
              <a:pPr/>
              <a:t>11</a:t>
            </a:fld>
            <a:endParaRPr lang="en-GB" dirty="0"/>
          </a:p>
        </p:txBody>
      </p:sp>
    </p:spTree>
    <p:extLst>
      <p:ext uri="{BB962C8B-B14F-4D97-AF65-F5344CB8AC3E}">
        <p14:creationId xmlns:p14="http://schemas.microsoft.com/office/powerpoint/2010/main" val="3844433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Mergers &amp; Acquisitions (CONT)</a:t>
            </a:r>
            <a:endParaRPr lang="en-US" dirty="0"/>
          </a:p>
        </p:txBody>
      </p:sp>
      <p:sp>
        <p:nvSpPr>
          <p:cNvPr id="6" name="Rectangle 5"/>
          <p:cNvSpPr/>
          <p:nvPr/>
        </p:nvSpPr>
        <p:spPr>
          <a:xfrm>
            <a:off x="228600" y="918057"/>
            <a:ext cx="8536195" cy="5153557"/>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50000"/>
              </a:lnSpc>
            </a:pPr>
            <a:r>
              <a:rPr lang="en-US" sz="1600" dirty="0">
                <a:solidFill>
                  <a:schemeClr val="tx1"/>
                </a:solidFill>
              </a:rPr>
              <a:t>2.2.3 Deletion Timing: </a:t>
            </a:r>
          </a:p>
          <a:p>
            <a:pPr marL="742950" lvl="1" indent="-285750">
              <a:lnSpc>
                <a:spcPct val="150000"/>
              </a:lnSpc>
              <a:buFont typeface="Arial" panose="020B0604020202020204" pitchFamily="34" charset="0"/>
              <a:buChar char="•"/>
            </a:pPr>
            <a:r>
              <a:rPr lang="en-US" sz="1600" dirty="0">
                <a:solidFill>
                  <a:schemeClr val="tx1"/>
                </a:solidFill>
              </a:rPr>
              <a:t>In hostile tender offers, MSCI systematically waits for the results of the tender offer to be publicly announced before making any related changes to the MSCI Indexes.</a:t>
            </a:r>
          </a:p>
          <a:p>
            <a:pPr marL="742950" lvl="1" indent="-285750">
              <a:lnSpc>
                <a:spcPct val="150000"/>
              </a:lnSpc>
              <a:buFont typeface="Arial" panose="020B0604020202020204" pitchFamily="34" charset="0"/>
              <a:buChar char="•"/>
            </a:pPr>
            <a:r>
              <a:rPr lang="en-US" sz="1600" dirty="0">
                <a:solidFill>
                  <a:schemeClr val="tx1"/>
                </a:solidFill>
              </a:rPr>
              <a:t>In friendly tender offers, the acquired or merging security is deleted from the MSCI Indexes with at least two full business days advance notification</a:t>
            </a:r>
          </a:p>
          <a:p>
            <a:pPr marL="742950" lvl="1" indent="-285750">
              <a:lnSpc>
                <a:spcPct val="150000"/>
              </a:lnSpc>
              <a:buFont typeface="Arial" panose="020B0604020202020204" pitchFamily="34" charset="0"/>
              <a:buChar char="•"/>
            </a:pPr>
            <a:endParaRPr lang="en-US" sz="1600" dirty="0">
              <a:solidFill>
                <a:schemeClr val="tx1"/>
              </a:solidFill>
            </a:endParaRPr>
          </a:p>
          <a:p>
            <a:pPr>
              <a:lnSpc>
                <a:spcPct val="150000"/>
              </a:lnSpc>
            </a:pPr>
            <a:r>
              <a:rPr lang="en-US" sz="1600" dirty="0">
                <a:solidFill>
                  <a:schemeClr val="tx1"/>
                </a:solidFill>
              </a:rPr>
              <a:t>2.2.4 Deletion </a:t>
            </a:r>
            <a:r>
              <a:rPr lang="en-US" altLang="zh-CN" sz="1600" dirty="0">
                <a:solidFill>
                  <a:schemeClr val="tx1"/>
                </a:solidFill>
              </a:rPr>
              <a:t>prices</a:t>
            </a:r>
            <a:r>
              <a:rPr lang="en-US" sz="1600" dirty="0">
                <a:solidFill>
                  <a:schemeClr val="tx1"/>
                </a:solidFill>
              </a:rPr>
              <a:t>:</a:t>
            </a:r>
          </a:p>
          <a:p>
            <a:pPr marL="742950" lvl="1" indent="-285750">
              <a:lnSpc>
                <a:spcPct val="150000"/>
              </a:lnSpc>
              <a:buFont typeface="Arial" panose="020B0604020202020204" pitchFamily="34" charset="0"/>
              <a:buChar char="•"/>
            </a:pPr>
            <a:r>
              <a:rPr lang="en-US" sz="1600" dirty="0">
                <a:solidFill>
                  <a:schemeClr val="tx1"/>
                </a:solidFill>
              </a:rPr>
              <a:t>MSCI uses market prices for implementation, unless the target security already ceased trading.</a:t>
            </a:r>
          </a:p>
          <a:p>
            <a:pPr marL="742950" lvl="1" indent="-285750">
              <a:lnSpc>
                <a:spcPct val="150000"/>
              </a:lnSpc>
              <a:buFont typeface="Arial" panose="020B0604020202020204" pitchFamily="34" charset="0"/>
              <a:buChar char="•"/>
            </a:pPr>
            <a:endParaRPr lang="en-US" sz="1600" dirty="0">
              <a:solidFill>
                <a:schemeClr val="tx1"/>
              </a:solidFill>
            </a:endParaRPr>
          </a:p>
        </p:txBody>
      </p:sp>
      <p:sp>
        <p:nvSpPr>
          <p:cNvPr id="4" name="Slide Number Placeholder 3"/>
          <p:cNvSpPr>
            <a:spLocks noGrp="1"/>
          </p:cNvSpPr>
          <p:nvPr>
            <p:ph type="sldNum" sz="quarter" idx="10"/>
          </p:nvPr>
        </p:nvSpPr>
        <p:spPr/>
        <p:txBody>
          <a:bodyPr/>
          <a:lstStyle/>
          <a:p>
            <a:fld id="{93AC2C76-E6AA-46CB-A2DE-F6E097F7C440}" type="slidenum">
              <a:rPr lang="en-GB" smtClean="0"/>
              <a:pPr/>
              <a:t>12</a:t>
            </a:fld>
            <a:endParaRPr lang="en-GB" dirty="0"/>
          </a:p>
        </p:txBody>
      </p:sp>
    </p:spTree>
    <p:extLst>
      <p:ext uri="{BB962C8B-B14F-4D97-AF65-F5344CB8AC3E}">
        <p14:creationId xmlns:p14="http://schemas.microsoft.com/office/powerpoint/2010/main" val="2745306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Mergers &amp; Acquisitions (CONT)</a:t>
            </a:r>
            <a:endParaRPr lang="en-US" dirty="0"/>
          </a:p>
        </p:txBody>
      </p:sp>
      <p:sp>
        <p:nvSpPr>
          <p:cNvPr id="6" name="Rectangle 5"/>
          <p:cNvSpPr/>
          <p:nvPr/>
        </p:nvSpPr>
        <p:spPr>
          <a:xfrm>
            <a:off x="228600" y="918057"/>
            <a:ext cx="8536195" cy="5153557"/>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50000"/>
              </a:lnSpc>
            </a:pPr>
            <a:r>
              <a:rPr lang="en-US" sz="1600" dirty="0">
                <a:solidFill>
                  <a:schemeClr val="tx1"/>
                </a:solidFill>
              </a:rPr>
              <a:t>2.2.5 Announcement policy:</a:t>
            </a:r>
          </a:p>
          <a:p>
            <a:pPr marL="285750" indent="-285750">
              <a:lnSpc>
                <a:spcPct val="150000"/>
              </a:lnSpc>
              <a:buFont typeface="Arial" panose="020B0604020202020204" pitchFamily="34" charset="0"/>
              <a:buChar char="•"/>
            </a:pPr>
            <a:r>
              <a:rPr lang="en-US" sz="1600" dirty="0">
                <a:solidFill>
                  <a:schemeClr val="tx1"/>
                </a:solidFill>
              </a:rPr>
              <a:t>MSCI reflects hostile tender offers once they are launched using an “Undetermined” announcement status, except when the target has an MSCI country of classification of the USA, where hostile tender offers are reflected using an “Acknowledge” announcement status. Once the results of the hostile tender offer have been announced, MSCI will send a “Confirmed” announcement with two full business days of advance notification before implementing any changes.</a:t>
            </a:r>
          </a:p>
          <a:p>
            <a:pPr marL="285750" indent="-285750">
              <a:lnSpc>
                <a:spcPct val="150000"/>
              </a:lnSpc>
              <a:buFont typeface="Arial" panose="020B0604020202020204" pitchFamily="34" charset="0"/>
              <a:buChar char="•"/>
            </a:pPr>
            <a:r>
              <a:rPr lang="en-US" sz="1600" dirty="0">
                <a:solidFill>
                  <a:schemeClr val="tx1"/>
                </a:solidFill>
              </a:rPr>
              <a:t>For friendly tender offers, MSCI sends an announcement with an “Undetermined” status with at least 3 weeks advance notification. A “Confirmed” announcement is sent at least two full business days before the effective date of the implementation.</a:t>
            </a:r>
          </a:p>
          <a:p>
            <a:pPr>
              <a:lnSpc>
                <a:spcPct val="150000"/>
              </a:lnSpc>
            </a:pPr>
            <a:endParaRPr lang="en-US" sz="1600" dirty="0">
              <a:solidFill>
                <a:schemeClr val="tx1"/>
              </a:solidFill>
            </a:endParaRPr>
          </a:p>
        </p:txBody>
      </p:sp>
      <p:sp>
        <p:nvSpPr>
          <p:cNvPr id="4" name="Slide Number Placeholder 3"/>
          <p:cNvSpPr>
            <a:spLocks noGrp="1"/>
          </p:cNvSpPr>
          <p:nvPr>
            <p:ph type="sldNum" sz="quarter" idx="10"/>
          </p:nvPr>
        </p:nvSpPr>
        <p:spPr/>
        <p:txBody>
          <a:bodyPr/>
          <a:lstStyle/>
          <a:p>
            <a:fld id="{93AC2C76-E6AA-46CB-A2DE-F6E097F7C440}" type="slidenum">
              <a:rPr lang="en-GB" smtClean="0"/>
              <a:pPr/>
              <a:t>13</a:t>
            </a:fld>
            <a:endParaRPr lang="en-GB" dirty="0"/>
          </a:p>
        </p:txBody>
      </p:sp>
    </p:spTree>
    <p:extLst>
      <p:ext uri="{BB962C8B-B14F-4D97-AF65-F5344CB8AC3E}">
        <p14:creationId xmlns:p14="http://schemas.microsoft.com/office/powerpoint/2010/main" val="564334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Mergers &amp; Acquisitions (CONT)</a:t>
            </a:r>
            <a:endParaRPr lang="en-US" dirty="0"/>
          </a:p>
        </p:txBody>
      </p:sp>
      <p:sp>
        <p:nvSpPr>
          <p:cNvPr id="6" name="Rectangle 5"/>
          <p:cNvSpPr/>
          <p:nvPr/>
        </p:nvSpPr>
        <p:spPr>
          <a:xfrm>
            <a:off x="228600" y="918057"/>
            <a:ext cx="8536195" cy="5153557"/>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50000"/>
              </a:lnSpc>
            </a:pPr>
            <a:r>
              <a:rPr lang="en-US" sz="1600" dirty="0">
                <a:solidFill>
                  <a:schemeClr val="tx1"/>
                </a:solidFill>
              </a:rPr>
              <a:t>2.6 Pro Forma Float Calculation For M&amp;As</a:t>
            </a:r>
          </a:p>
          <a:p>
            <a:pPr>
              <a:lnSpc>
                <a:spcPct val="150000"/>
              </a:lnSpc>
            </a:pPr>
            <a:r>
              <a:rPr lang="en-US" sz="1600" dirty="0">
                <a:solidFill>
                  <a:schemeClr val="tx1"/>
                </a:solidFill>
              </a:rPr>
              <a:t>2.6.1 Pro Forma Float Calculations for M&amp;As</a:t>
            </a:r>
          </a:p>
          <a:p>
            <a:pPr marL="742950" lvl="1" indent="-285750">
              <a:lnSpc>
                <a:spcPct val="150000"/>
              </a:lnSpc>
              <a:buFont typeface="Arial" panose="020B0604020202020204" pitchFamily="34" charset="0"/>
              <a:buChar char="•"/>
            </a:pPr>
            <a:r>
              <a:rPr lang="en-US" sz="1400" dirty="0">
                <a:solidFill>
                  <a:schemeClr val="tx1"/>
                </a:solidFill>
              </a:rPr>
              <a:t>2.6.1.1 Cash M&amp;A transactions: Cash M&amp;A transactions have no impact on the free float of the securities of the acquiring company, as no new shares are issued.</a:t>
            </a:r>
          </a:p>
          <a:p>
            <a:pPr marL="742950" lvl="1" indent="-285750">
              <a:lnSpc>
                <a:spcPct val="150000"/>
              </a:lnSpc>
              <a:buFont typeface="Arial" panose="020B0604020202020204" pitchFamily="34" charset="0"/>
              <a:buChar char="•"/>
            </a:pPr>
            <a:r>
              <a:rPr lang="en-US" sz="1400" dirty="0">
                <a:solidFill>
                  <a:schemeClr val="tx1"/>
                </a:solidFill>
              </a:rPr>
              <a:t>2.6.1.2 Stock-for-Stock M&amp;A Transactions: In stock-for-stock M&amp;A transactions, the pro forma free float of the securities of the acquiring or merged entity is calculated as a weighted average of the free float of the shares of the pre-event entities.</a:t>
            </a:r>
          </a:p>
          <a:p>
            <a:pPr marL="742950" lvl="1" indent="-285750">
              <a:lnSpc>
                <a:spcPct val="150000"/>
              </a:lnSpc>
              <a:buFont typeface="Arial" panose="020B0604020202020204" pitchFamily="34" charset="0"/>
              <a:buChar char="•"/>
            </a:pPr>
            <a:r>
              <a:rPr lang="en-US" sz="1400" dirty="0">
                <a:solidFill>
                  <a:schemeClr val="tx1"/>
                </a:solidFill>
              </a:rPr>
              <a:t>2.6.1.3 Stock and Cash M&amp;A Transactions: In M&amp;A transactions involving cash and stock, the pro-forma free float of the securities of the acquiring or merged entity is calculated based on the information provided by the company indicating which shareholders will be receiving newly issued shares.</a:t>
            </a:r>
          </a:p>
        </p:txBody>
      </p:sp>
      <p:sp>
        <p:nvSpPr>
          <p:cNvPr id="4" name="Slide Number Placeholder 3"/>
          <p:cNvSpPr>
            <a:spLocks noGrp="1"/>
          </p:cNvSpPr>
          <p:nvPr>
            <p:ph type="sldNum" sz="quarter" idx="10"/>
          </p:nvPr>
        </p:nvSpPr>
        <p:spPr/>
        <p:txBody>
          <a:bodyPr/>
          <a:lstStyle/>
          <a:p>
            <a:fld id="{93AC2C76-E6AA-46CB-A2DE-F6E097F7C440}" type="slidenum">
              <a:rPr lang="en-GB" smtClean="0"/>
              <a:pPr/>
              <a:t>14</a:t>
            </a:fld>
            <a:endParaRPr lang="en-GB" dirty="0"/>
          </a:p>
        </p:txBody>
      </p:sp>
    </p:spTree>
    <p:extLst>
      <p:ext uri="{BB962C8B-B14F-4D97-AF65-F5344CB8AC3E}">
        <p14:creationId xmlns:p14="http://schemas.microsoft.com/office/powerpoint/2010/main" val="156857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Mergers &amp; Acquisitions (CONT)</a:t>
            </a:r>
            <a:endParaRPr lang="en-US" dirty="0"/>
          </a:p>
        </p:txBody>
      </p:sp>
      <p:sp>
        <p:nvSpPr>
          <p:cNvPr id="6" name="Rectangle 5"/>
          <p:cNvSpPr/>
          <p:nvPr/>
        </p:nvSpPr>
        <p:spPr>
          <a:xfrm>
            <a:off x="228600" y="918057"/>
            <a:ext cx="8536195" cy="5153557"/>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50000"/>
              </a:lnSpc>
            </a:pPr>
            <a:r>
              <a:rPr lang="en-US" sz="1600" dirty="0">
                <a:solidFill>
                  <a:schemeClr val="tx1"/>
                </a:solidFill>
              </a:rPr>
              <a:t>2.7 Mergers and acquisitions treatment in capped</a:t>
            </a:r>
          </a:p>
          <a:p>
            <a:pPr>
              <a:lnSpc>
                <a:spcPct val="150000"/>
              </a:lnSpc>
            </a:pPr>
            <a:r>
              <a:rPr lang="en-US" sz="1600" dirty="0">
                <a:solidFill>
                  <a:schemeClr val="tx1"/>
                </a:solidFill>
              </a:rPr>
              <a:t>       weighted and non-market capitalization weighted indexes</a:t>
            </a:r>
          </a:p>
          <a:p>
            <a:pPr marL="742950" lvl="1" indent="-285750">
              <a:lnSpc>
                <a:spcPct val="150000"/>
              </a:lnSpc>
              <a:buFont typeface="Arial" panose="020B0604020202020204" pitchFamily="34" charset="0"/>
              <a:buChar char="•"/>
            </a:pPr>
            <a:r>
              <a:rPr lang="en-US" sz="1600" dirty="0">
                <a:solidFill>
                  <a:schemeClr val="tx1"/>
                </a:solidFill>
              </a:rPr>
              <a:t>Glossary of Terms:</a:t>
            </a:r>
          </a:p>
          <a:p>
            <a:pPr marL="742950" lvl="1" indent="-285750">
              <a:lnSpc>
                <a:spcPct val="150000"/>
              </a:lnSpc>
              <a:buFont typeface="Arial" panose="020B0604020202020204" pitchFamily="34" charset="0"/>
              <a:buChar char="•"/>
            </a:pPr>
            <a:r>
              <a:rPr lang="en-US" sz="1600" dirty="0">
                <a:solidFill>
                  <a:schemeClr val="tx1"/>
                </a:solidFill>
              </a:rPr>
              <a:t>1. Constraint Factor (CF): A primary factor used as a component of constituent weighting in non-market capitalization weighted indexes or where weighting is adjusted by a capping mechanism. The implementation of certain types of corporate events impacts security level constraint factor calculation.</a:t>
            </a:r>
          </a:p>
          <a:p>
            <a:pPr marL="742950" lvl="1" indent="-285750">
              <a:lnSpc>
                <a:spcPct val="150000"/>
              </a:lnSpc>
              <a:buFont typeface="Arial" panose="020B0604020202020204" pitchFamily="34" charset="0"/>
              <a:buChar char="•"/>
            </a:pPr>
            <a:r>
              <a:rPr lang="en-US" sz="1600" dirty="0">
                <a:solidFill>
                  <a:schemeClr val="tx1"/>
                </a:solidFill>
              </a:rPr>
              <a:t>2. Variable Weighting Factor (VWF) – The Variable Weighting Factor (VWF) is a factor that is used to </a:t>
            </a:r>
            <a:r>
              <a:rPr lang="en-US" sz="1600" i="1" dirty="0">
                <a:solidFill>
                  <a:schemeClr val="tx1"/>
                </a:solidFill>
              </a:rPr>
              <a:t>offset the change to market capitalization that occurs as a result of a corporate event implementation</a:t>
            </a:r>
            <a:r>
              <a:rPr lang="en-US" sz="1600" dirty="0">
                <a:solidFill>
                  <a:schemeClr val="tx1"/>
                </a:solidFill>
              </a:rPr>
              <a:t> in Non-Market Capitalization Weighted indexes. The VWF is also applied to offset any changes in post event market capitalization that may result from FIF rounding.</a:t>
            </a:r>
          </a:p>
        </p:txBody>
      </p:sp>
      <p:sp>
        <p:nvSpPr>
          <p:cNvPr id="4" name="Slide Number Placeholder 3"/>
          <p:cNvSpPr>
            <a:spLocks noGrp="1"/>
          </p:cNvSpPr>
          <p:nvPr>
            <p:ph type="sldNum" sz="quarter" idx="10"/>
          </p:nvPr>
        </p:nvSpPr>
        <p:spPr/>
        <p:txBody>
          <a:bodyPr/>
          <a:lstStyle/>
          <a:p>
            <a:fld id="{93AC2C76-E6AA-46CB-A2DE-F6E097F7C440}" type="slidenum">
              <a:rPr lang="en-GB" smtClean="0"/>
              <a:pPr/>
              <a:t>15</a:t>
            </a:fld>
            <a:endParaRPr lang="en-GB" dirty="0"/>
          </a:p>
        </p:txBody>
      </p:sp>
    </p:spTree>
    <p:extLst>
      <p:ext uri="{BB962C8B-B14F-4D97-AF65-F5344CB8AC3E}">
        <p14:creationId xmlns:p14="http://schemas.microsoft.com/office/powerpoint/2010/main" val="1613928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Mergers &amp; Acquisitions (CONT)</a:t>
            </a:r>
            <a:endParaRPr lang="en-US" dirty="0"/>
          </a:p>
        </p:txBody>
      </p:sp>
      <p:sp>
        <p:nvSpPr>
          <p:cNvPr id="6" name="Rectangle 5"/>
          <p:cNvSpPr/>
          <p:nvPr/>
        </p:nvSpPr>
        <p:spPr>
          <a:xfrm>
            <a:off x="228600" y="918057"/>
            <a:ext cx="8536195" cy="5153557"/>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50000"/>
              </a:lnSpc>
            </a:pPr>
            <a:r>
              <a:rPr lang="en-US" sz="1600" dirty="0">
                <a:solidFill>
                  <a:schemeClr val="tx1"/>
                </a:solidFill>
              </a:rPr>
              <a:t>2.7 Mergers and acquisitions treatment in capped</a:t>
            </a:r>
          </a:p>
          <a:p>
            <a:pPr>
              <a:lnSpc>
                <a:spcPct val="150000"/>
              </a:lnSpc>
            </a:pPr>
            <a:r>
              <a:rPr lang="en-US" sz="1600" dirty="0">
                <a:solidFill>
                  <a:schemeClr val="tx1"/>
                </a:solidFill>
              </a:rPr>
              <a:t>       weighted and non-market capitalization weighted indexes</a:t>
            </a:r>
          </a:p>
          <a:p>
            <a:pPr marL="742950" lvl="1" indent="-285750">
              <a:lnSpc>
                <a:spcPct val="150000"/>
              </a:lnSpc>
              <a:buFont typeface="Arial" panose="020B0604020202020204" pitchFamily="34" charset="0"/>
              <a:buChar char="•"/>
            </a:pPr>
            <a:r>
              <a:rPr lang="en-US" sz="1600" dirty="0">
                <a:solidFill>
                  <a:schemeClr val="tx1"/>
                </a:solidFill>
              </a:rPr>
              <a:t>3. Full Market Cap Adjustment Factor (FMCAF): A factor that is used in index constituent weighting calculation defined as (Inclusion Factor (i.e. FIF)) *(Constraint Factor)*(Variable Weighting Factor).</a:t>
            </a:r>
          </a:p>
          <a:p>
            <a:pPr marL="742950" lvl="1" indent="-285750">
              <a:lnSpc>
                <a:spcPct val="150000"/>
              </a:lnSpc>
              <a:buFont typeface="Arial" panose="020B0604020202020204" pitchFamily="34" charset="0"/>
              <a:buChar char="•"/>
            </a:pPr>
            <a:r>
              <a:rPr lang="en-US" sz="1600" dirty="0">
                <a:solidFill>
                  <a:schemeClr val="tx1"/>
                </a:solidFill>
              </a:rPr>
              <a:t>4. Parent Index: The index that serves as the underlying basis for a specific Capped Weighted or Non-Market Capitalization Weighted index.</a:t>
            </a:r>
          </a:p>
        </p:txBody>
      </p:sp>
      <p:sp>
        <p:nvSpPr>
          <p:cNvPr id="4" name="Slide Number Placeholder 3"/>
          <p:cNvSpPr>
            <a:spLocks noGrp="1"/>
          </p:cNvSpPr>
          <p:nvPr>
            <p:ph type="sldNum" sz="quarter" idx="10"/>
          </p:nvPr>
        </p:nvSpPr>
        <p:spPr/>
        <p:txBody>
          <a:bodyPr/>
          <a:lstStyle/>
          <a:p>
            <a:fld id="{93AC2C76-E6AA-46CB-A2DE-F6E097F7C440}" type="slidenum">
              <a:rPr lang="en-GB" smtClean="0"/>
              <a:pPr/>
              <a:t>16</a:t>
            </a:fld>
            <a:endParaRPr lang="en-GB" dirty="0"/>
          </a:p>
        </p:txBody>
      </p:sp>
    </p:spTree>
    <p:extLst>
      <p:ext uri="{BB962C8B-B14F-4D97-AF65-F5344CB8AC3E}">
        <p14:creationId xmlns:p14="http://schemas.microsoft.com/office/powerpoint/2010/main" val="4215758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Mergers &amp; Acquisitions (CONT)</a:t>
            </a:r>
            <a:endParaRPr lang="en-US" dirty="0"/>
          </a:p>
        </p:txBody>
      </p:sp>
      <p:sp>
        <p:nvSpPr>
          <p:cNvPr id="6" name="Rectangle 5"/>
          <p:cNvSpPr/>
          <p:nvPr/>
        </p:nvSpPr>
        <p:spPr>
          <a:xfrm>
            <a:off x="228600" y="918057"/>
            <a:ext cx="8536195" cy="5153557"/>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50000"/>
              </a:lnSpc>
            </a:pPr>
            <a:r>
              <a:rPr lang="en-US" sz="1600" dirty="0">
                <a:solidFill>
                  <a:schemeClr val="tx1"/>
                </a:solidFill>
              </a:rPr>
              <a:t>2.7 Mergers and acquisitions treatment in capped</a:t>
            </a:r>
          </a:p>
          <a:p>
            <a:pPr>
              <a:lnSpc>
                <a:spcPct val="150000"/>
              </a:lnSpc>
            </a:pPr>
            <a:r>
              <a:rPr lang="en-US" sz="1600" dirty="0">
                <a:solidFill>
                  <a:schemeClr val="tx1"/>
                </a:solidFill>
              </a:rPr>
              <a:t>       weighted and non-market capitalization weighted indexes</a:t>
            </a:r>
          </a:p>
          <a:p>
            <a:pPr marL="742950" lvl="1" indent="-285750">
              <a:lnSpc>
                <a:spcPct val="150000"/>
              </a:lnSpc>
              <a:buFont typeface="Arial" panose="020B0604020202020204" pitchFamily="34" charset="0"/>
              <a:buChar char="•"/>
            </a:pPr>
            <a:r>
              <a:rPr lang="en-US" sz="1600" dirty="0">
                <a:solidFill>
                  <a:schemeClr val="tx1"/>
                </a:solidFill>
              </a:rPr>
              <a:t>5. Number of Shares (NOS) Inflow Ratio: The NOS inflow ratio reflects the consideration terms of the corporate event. The formula for the calculation of the NOS Inflow Ratio related to specific event types is explained in the table below.</a:t>
            </a:r>
          </a:p>
          <a:p>
            <a:pPr marL="742950" lvl="1" indent="-285750">
              <a:lnSpc>
                <a:spcPct val="150000"/>
              </a:lnSpc>
              <a:buFont typeface="Arial" panose="020B0604020202020204" pitchFamily="34" charset="0"/>
              <a:buChar char="•"/>
            </a:pPr>
            <a:r>
              <a:rPr lang="en-US" sz="1600" dirty="0">
                <a:solidFill>
                  <a:schemeClr val="tx1"/>
                </a:solidFill>
              </a:rPr>
              <a:t>6. Inflow Security: Any security which undergoes an increase in its number of shares as a result of the corporate event implementation. Inflows are identified through corporate event terms (e.g. for an Acquisition with share consideration, Acquirer security will be treated as an Inflow Security)</a:t>
            </a:r>
          </a:p>
        </p:txBody>
      </p:sp>
      <p:sp>
        <p:nvSpPr>
          <p:cNvPr id="4" name="Slide Number Placeholder 3"/>
          <p:cNvSpPr>
            <a:spLocks noGrp="1"/>
          </p:cNvSpPr>
          <p:nvPr>
            <p:ph type="sldNum" sz="quarter" idx="10"/>
          </p:nvPr>
        </p:nvSpPr>
        <p:spPr/>
        <p:txBody>
          <a:bodyPr/>
          <a:lstStyle/>
          <a:p>
            <a:fld id="{93AC2C76-E6AA-46CB-A2DE-F6E097F7C440}" type="slidenum">
              <a:rPr lang="en-GB" smtClean="0"/>
              <a:pPr/>
              <a:t>17</a:t>
            </a:fld>
            <a:endParaRPr lang="en-GB" dirty="0"/>
          </a:p>
        </p:txBody>
      </p:sp>
    </p:spTree>
    <p:extLst>
      <p:ext uri="{BB962C8B-B14F-4D97-AF65-F5344CB8AC3E}">
        <p14:creationId xmlns:p14="http://schemas.microsoft.com/office/powerpoint/2010/main" val="552675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Mergers &amp; Acquisitions (CONT)</a:t>
            </a:r>
            <a:endParaRPr lang="en-US" dirty="0"/>
          </a:p>
        </p:txBody>
      </p:sp>
      <p:sp>
        <p:nvSpPr>
          <p:cNvPr id="6" name="Rectangle 5"/>
          <p:cNvSpPr/>
          <p:nvPr/>
        </p:nvSpPr>
        <p:spPr>
          <a:xfrm>
            <a:off x="228600" y="918057"/>
            <a:ext cx="8536195" cy="5153557"/>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50000"/>
              </a:lnSpc>
            </a:pPr>
            <a:r>
              <a:rPr lang="en-US" sz="1600" dirty="0">
                <a:solidFill>
                  <a:schemeClr val="tx1"/>
                </a:solidFill>
              </a:rPr>
              <a:t>2.7 Mergers and acquisitions treatment in capped</a:t>
            </a:r>
          </a:p>
          <a:p>
            <a:pPr>
              <a:lnSpc>
                <a:spcPct val="150000"/>
              </a:lnSpc>
            </a:pPr>
            <a:r>
              <a:rPr lang="en-US" sz="1600" dirty="0">
                <a:solidFill>
                  <a:schemeClr val="tx1"/>
                </a:solidFill>
              </a:rPr>
              <a:t>       weighted and non-market capitalization weighted indexes</a:t>
            </a:r>
          </a:p>
          <a:p>
            <a:pPr marL="742950" lvl="1" indent="-285750">
              <a:lnSpc>
                <a:spcPct val="150000"/>
              </a:lnSpc>
              <a:buFont typeface="Arial" panose="020B0604020202020204" pitchFamily="34" charset="0"/>
              <a:buChar char="•"/>
            </a:pPr>
            <a:r>
              <a:rPr lang="en-US" sz="1600" dirty="0">
                <a:solidFill>
                  <a:schemeClr val="tx1"/>
                </a:solidFill>
              </a:rPr>
              <a:t>7. Counterpart Security: The security involved in a corporate event from which the inflow is originating. (e.g. for an Acquisition with share consideration, Target security will be treated as a Counterpart Security)</a:t>
            </a:r>
          </a:p>
          <a:p>
            <a:pPr marL="742950" lvl="1" indent="-285750">
              <a:lnSpc>
                <a:spcPct val="150000"/>
              </a:lnSpc>
              <a:buFont typeface="Arial" panose="020B0604020202020204" pitchFamily="34" charset="0"/>
              <a:buChar char="•"/>
            </a:pPr>
            <a:r>
              <a:rPr lang="en-US" sz="1600" dirty="0">
                <a:solidFill>
                  <a:schemeClr val="tx1"/>
                </a:solidFill>
              </a:rPr>
              <a:t>8. Maintenance Formula: When the Inflow Security is already an Index constituent, the security’s post event CF is calculated using the Maintenance Formula:</a:t>
            </a:r>
          </a:p>
        </p:txBody>
      </p:sp>
      <p:sp>
        <p:nvSpPr>
          <p:cNvPr id="4" name="Slide Number Placeholder 3"/>
          <p:cNvSpPr>
            <a:spLocks noGrp="1"/>
          </p:cNvSpPr>
          <p:nvPr>
            <p:ph type="sldNum" sz="quarter" idx="10"/>
          </p:nvPr>
        </p:nvSpPr>
        <p:spPr/>
        <p:txBody>
          <a:bodyPr/>
          <a:lstStyle/>
          <a:p>
            <a:fld id="{93AC2C76-E6AA-46CB-A2DE-F6E097F7C440}" type="slidenum">
              <a:rPr lang="en-GB" smtClean="0"/>
              <a:pPr/>
              <a:t>18</a:t>
            </a:fld>
            <a:endParaRPr lang="en-GB" dirty="0"/>
          </a:p>
        </p:txBody>
      </p:sp>
      <p:pic>
        <p:nvPicPr>
          <p:cNvPr id="3" name="Picture 2"/>
          <p:cNvPicPr>
            <a:picLocks noChangeAspect="1"/>
          </p:cNvPicPr>
          <p:nvPr/>
        </p:nvPicPr>
        <p:blipFill>
          <a:blip r:embed="rId3"/>
          <a:stretch>
            <a:fillRect/>
          </a:stretch>
        </p:blipFill>
        <p:spPr>
          <a:xfrm>
            <a:off x="1420122" y="4888403"/>
            <a:ext cx="6153150" cy="971550"/>
          </a:xfrm>
          <a:prstGeom prst="rect">
            <a:avLst/>
          </a:prstGeom>
        </p:spPr>
      </p:pic>
    </p:spTree>
    <p:extLst>
      <p:ext uri="{BB962C8B-B14F-4D97-AF65-F5344CB8AC3E}">
        <p14:creationId xmlns:p14="http://schemas.microsoft.com/office/powerpoint/2010/main" val="3218403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Mergers &amp; Acquisitions (CONT)</a:t>
            </a:r>
            <a:endParaRPr lang="en-US" dirty="0"/>
          </a:p>
        </p:txBody>
      </p:sp>
      <p:sp>
        <p:nvSpPr>
          <p:cNvPr id="6" name="Rectangle 5"/>
          <p:cNvSpPr/>
          <p:nvPr/>
        </p:nvSpPr>
        <p:spPr>
          <a:xfrm>
            <a:off x="228600" y="918057"/>
            <a:ext cx="8536195" cy="5153557"/>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50000"/>
              </a:lnSpc>
            </a:pPr>
            <a:r>
              <a:rPr lang="en-US" sz="1600" dirty="0">
                <a:solidFill>
                  <a:schemeClr val="tx1"/>
                </a:solidFill>
              </a:rPr>
              <a:t>2.7 Mergers and acquisitions treatment in capped</a:t>
            </a:r>
          </a:p>
          <a:p>
            <a:pPr>
              <a:lnSpc>
                <a:spcPct val="150000"/>
              </a:lnSpc>
            </a:pPr>
            <a:r>
              <a:rPr lang="en-US" sz="1600" dirty="0">
                <a:solidFill>
                  <a:schemeClr val="tx1"/>
                </a:solidFill>
              </a:rPr>
              <a:t>       weighted and non-market capitalization weighted indexes</a:t>
            </a:r>
          </a:p>
          <a:p>
            <a:pPr marL="742950" lvl="1" indent="-285750">
              <a:lnSpc>
                <a:spcPct val="150000"/>
              </a:lnSpc>
              <a:buFont typeface="Arial" panose="020B0604020202020204" pitchFamily="34" charset="0"/>
              <a:buChar char="•"/>
            </a:pPr>
            <a:r>
              <a:rPr lang="en-US" sz="1600" dirty="0">
                <a:solidFill>
                  <a:schemeClr val="tx1"/>
                </a:solidFill>
              </a:rPr>
              <a:t>9. Addition Formula: When the Counterpart Security is an Index Constituent but the Inflow Security is not and will be added to the Index as per event implementation, the Inflow Security’s post event CF is calculated using the Addition Formula</a:t>
            </a:r>
          </a:p>
        </p:txBody>
      </p:sp>
      <p:sp>
        <p:nvSpPr>
          <p:cNvPr id="4" name="Slide Number Placeholder 3"/>
          <p:cNvSpPr>
            <a:spLocks noGrp="1"/>
          </p:cNvSpPr>
          <p:nvPr>
            <p:ph type="sldNum" sz="quarter" idx="10"/>
          </p:nvPr>
        </p:nvSpPr>
        <p:spPr/>
        <p:txBody>
          <a:bodyPr/>
          <a:lstStyle/>
          <a:p>
            <a:fld id="{93AC2C76-E6AA-46CB-A2DE-F6E097F7C440}" type="slidenum">
              <a:rPr lang="en-GB" smtClean="0"/>
              <a:pPr/>
              <a:t>19</a:t>
            </a:fld>
            <a:endParaRPr lang="en-GB" dirty="0"/>
          </a:p>
        </p:txBody>
      </p:sp>
      <p:pic>
        <p:nvPicPr>
          <p:cNvPr id="5" name="Picture 4"/>
          <p:cNvPicPr>
            <a:picLocks noChangeAspect="1"/>
          </p:cNvPicPr>
          <p:nvPr/>
        </p:nvPicPr>
        <p:blipFill>
          <a:blip r:embed="rId3"/>
          <a:stretch>
            <a:fillRect/>
          </a:stretch>
        </p:blipFill>
        <p:spPr>
          <a:xfrm>
            <a:off x="1358209" y="4548533"/>
            <a:ext cx="6276975" cy="1152525"/>
          </a:xfrm>
          <a:prstGeom prst="rect">
            <a:avLst/>
          </a:prstGeom>
        </p:spPr>
      </p:pic>
    </p:spTree>
    <p:extLst>
      <p:ext uri="{BB962C8B-B14F-4D97-AF65-F5344CB8AC3E}">
        <p14:creationId xmlns:p14="http://schemas.microsoft.com/office/powerpoint/2010/main" val="410637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5" name="Content Placeholder 2"/>
          <p:cNvSpPr txBox="1">
            <a:spLocks/>
          </p:cNvSpPr>
          <p:nvPr/>
        </p:nvSpPr>
        <p:spPr>
          <a:xfrm>
            <a:off x="407884" y="1033488"/>
            <a:ext cx="8088754" cy="4521020"/>
          </a:xfrm>
          <a:prstGeom prst="rect">
            <a:avLst/>
          </a:prstGeom>
          <a:ln w="6350">
            <a:solidFill>
              <a:schemeClr val="bg1"/>
            </a:solidFill>
          </a:ln>
        </p:spPr>
        <p:txBody>
          <a:bodyPr vert="horz" lIns="91440" tIns="45720" rIns="91440" bIns="45720" rtlCol="0">
            <a:normAutofit/>
          </a:bodyPr>
          <a:lstStyle>
            <a:lvl1pPr marL="230188" indent="-230188" algn="l" defTabSz="457200" rtl="0" eaLnBrk="1" latinLnBrk="0" hangingPunct="1">
              <a:lnSpc>
                <a:spcPts val="1800"/>
              </a:lnSpc>
              <a:spcBef>
                <a:spcPts val="1800"/>
              </a:spcBef>
              <a:spcAft>
                <a:spcPts val="600"/>
              </a:spcAft>
              <a:buClr>
                <a:schemeClr val="accent1"/>
              </a:buClr>
              <a:buFont typeface="Arial" panose="020B0604020202020204" pitchFamily="34" charset="0"/>
              <a:buChar char="•"/>
              <a:defRPr sz="1600" b="0" i="0" kern="1200">
                <a:solidFill>
                  <a:schemeClr val="bg2"/>
                </a:solidFill>
                <a:latin typeface="Calibri"/>
                <a:ea typeface="+mn-ea"/>
                <a:cs typeface="Calibri"/>
              </a:defRPr>
            </a:lvl1pPr>
            <a:lvl2pPr marL="461963" indent="-231775" algn="l" defTabSz="457200" rtl="0" eaLnBrk="1" latinLnBrk="0" hangingPunct="1">
              <a:lnSpc>
                <a:spcPts val="1800"/>
              </a:lnSpc>
              <a:spcBef>
                <a:spcPts val="0"/>
              </a:spcBef>
              <a:spcAft>
                <a:spcPts val="600"/>
              </a:spcAft>
              <a:buClr>
                <a:schemeClr val="accent1"/>
              </a:buClr>
              <a:buFont typeface="Arial" panose="020B0604020202020204" pitchFamily="34" charset="0"/>
              <a:buChar char="•"/>
              <a:defRPr sz="1600" b="0" i="0" kern="1200">
                <a:solidFill>
                  <a:schemeClr val="bg2"/>
                </a:solidFill>
                <a:latin typeface="Calibri"/>
                <a:ea typeface="+mn-ea"/>
                <a:cs typeface="Calibri"/>
              </a:defRPr>
            </a:lvl2pPr>
            <a:lvl3pPr marL="681038" indent="-219075" algn="l" defTabSz="457200" rtl="0" eaLnBrk="1" latinLnBrk="0" hangingPunct="1">
              <a:lnSpc>
                <a:spcPts val="1800"/>
              </a:lnSpc>
              <a:spcBef>
                <a:spcPts val="0"/>
              </a:spcBef>
              <a:spcAft>
                <a:spcPts val="600"/>
              </a:spcAft>
              <a:buClr>
                <a:schemeClr val="accent1"/>
              </a:buClr>
              <a:buFont typeface="Arial" panose="020B0604020202020204" pitchFamily="34" charset="0"/>
              <a:buChar char="•"/>
              <a:defRPr sz="1600" b="0" i="0" kern="1200">
                <a:solidFill>
                  <a:schemeClr val="bg2"/>
                </a:solidFill>
                <a:latin typeface="Calibri"/>
                <a:ea typeface="+mn-ea"/>
                <a:cs typeface="Calibri"/>
              </a:defRPr>
            </a:lvl3pPr>
            <a:lvl4pPr marL="912813" indent="-231775" algn="l" defTabSz="457200" rtl="0" eaLnBrk="1" latinLnBrk="0" hangingPunct="1">
              <a:lnSpc>
                <a:spcPts val="1800"/>
              </a:lnSpc>
              <a:spcBef>
                <a:spcPts val="0"/>
              </a:spcBef>
              <a:spcAft>
                <a:spcPts val="600"/>
              </a:spcAft>
              <a:buClr>
                <a:schemeClr val="accent1"/>
              </a:buClr>
              <a:buFont typeface="Arial" panose="020B0604020202020204" pitchFamily="34" charset="0"/>
              <a:buChar char="•"/>
              <a:defRPr sz="1600" b="0" i="0" kern="1200">
                <a:solidFill>
                  <a:schemeClr val="bg2"/>
                </a:solidFill>
                <a:latin typeface="Calibri"/>
                <a:ea typeface="+mn-ea"/>
                <a:cs typeface="Calibri"/>
              </a:defRPr>
            </a:lvl4pPr>
            <a:lvl5pPr marL="1143000" indent="-230188" algn="l" defTabSz="457200" rtl="0" eaLnBrk="1" latinLnBrk="0" hangingPunct="1">
              <a:lnSpc>
                <a:spcPts val="1800"/>
              </a:lnSpc>
              <a:spcBef>
                <a:spcPts val="0"/>
              </a:spcBef>
              <a:spcAft>
                <a:spcPts val="600"/>
              </a:spcAft>
              <a:buClr>
                <a:schemeClr val="accent1"/>
              </a:buClr>
              <a:buFont typeface="Arial" panose="020B0604020202020204" pitchFamily="34" charset="0"/>
              <a:buChar char="•"/>
              <a:defRPr sz="1600" b="0" i="0" kern="1200">
                <a:solidFill>
                  <a:schemeClr val="bg2"/>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0188" lvl="1" indent="-230188">
              <a:spcBef>
                <a:spcPts val="600"/>
              </a:spcBef>
            </a:pPr>
            <a:r>
              <a:rPr lang="en-US" sz="1800" dirty="0">
                <a:solidFill>
                  <a:srgbClr val="465058"/>
                </a:solidFill>
              </a:rPr>
              <a:t>This methodology book provides a description of the rules and guidelines followed by MSCI for the </a:t>
            </a:r>
            <a:r>
              <a:rPr lang="en-US" sz="1800" i="1" dirty="0">
                <a:solidFill>
                  <a:srgbClr val="465058"/>
                </a:solidFill>
              </a:rPr>
              <a:t>treatment of corporate events </a:t>
            </a:r>
            <a:r>
              <a:rPr lang="en-US" sz="1800" dirty="0">
                <a:solidFill>
                  <a:srgbClr val="465058"/>
                </a:solidFill>
              </a:rPr>
              <a:t>within the </a:t>
            </a:r>
            <a:r>
              <a:rPr lang="en-US" sz="1800" i="1" dirty="0">
                <a:solidFill>
                  <a:srgbClr val="465058"/>
                </a:solidFill>
              </a:rPr>
              <a:t>MSCI Global Investable Market Indexes</a:t>
            </a:r>
            <a:r>
              <a:rPr lang="en-US" sz="1800" dirty="0">
                <a:solidFill>
                  <a:srgbClr val="465058"/>
                </a:solidFill>
              </a:rPr>
              <a:t>. </a:t>
            </a:r>
          </a:p>
          <a:p>
            <a:pPr marL="230188" lvl="1" indent="-230188">
              <a:spcBef>
                <a:spcPts val="600"/>
              </a:spcBef>
            </a:pPr>
            <a:endParaRPr lang="en-US" sz="1800" dirty="0">
              <a:solidFill>
                <a:srgbClr val="465058"/>
              </a:solidFill>
            </a:endParaRPr>
          </a:p>
          <a:p>
            <a:pPr marL="230188" lvl="1" indent="-230188">
              <a:spcBef>
                <a:spcPts val="600"/>
              </a:spcBef>
            </a:pPr>
            <a:r>
              <a:rPr lang="en-US" sz="1800" dirty="0">
                <a:solidFill>
                  <a:srgbClr val="465058"/>
                </a:solidFill>
              </a:rPr>
              <a:t>It also provides guidance for the treatment of corporate events within MSCI </a:t>
            </a:r>
            <a:r>
              <a:rPr lang="en-US" sz="1800" i="1" dirty="0">
                <a:solidFill>
                  <a:srgbClr val="465058"/>
                </a:solidFill>
              </a:rPr>
              <a:t>Capped Weighted</a:t>
            </a:r>
            <a:r>
              <a:rPr lang="en-US" sz="1800" dirty="0">
                <a:solidFill>
                  <a:srgbClr val="465058"/>
                </a:solidFill>
              </a:rPr>
              <a:t> and </a:t>
            </a:r>
            <a:r>
              <a:rPr lang="en-US" sz="1800" i="1" dirty="0">
                <a:solidFill>
                  <a:srgbClr val="465058"/>
                </a:solidFill>
              </a:rPr>
              <a:t>Non-Market Capitalization Weighted indexes</a:t>
            </a:r>
            <a:r>
              <a:rPr lang="en-US" sz="1800" dirty="0">
                <a:solidFill>
                  <a:srgbClr val="465058"/>
                </a:solidFill>
              </a:rPr>
              <a:t>.</a:t>
            </a:r>
          </a:p>
          <a:p>
            <a:pPr marL="230188" lvl="1" indent="-230188">
              <a:spcBef>
                <a:spcPts val="600"/>
              </a:spcBef>
            </a:pPr>
            <a:endParaRPr lang="en-US" sz="1800" dirty="0">
              <a:solidFill>
                <a:srgbClr val="465058"/>
              </a:solidFill>
              <a:cs typeface="+mn-cs"/>
            </a:endParaRPr>
          </a:p>
          <a:p>
            <a:pPr marL="230188" lvl="1" indent="-230188">
              <a:spcBef>
                <a:spcPts val="600"/>
              </a:spcBef>
            </a:pPr>
            <a:r>
              <a:rPr lang="en-US" sz="1800" dirty="0"/>
              <a:t>This methodology book focuses on the implementation of corporate events affecting securities across </a:t>
            </a:r>
            <a:r>
              <a:rPr lang="en-US" sz="1800" i="1" dirty="0"/>
              <a:t>all the MSCI Equity Indexes and products</a:t>
            </a:r>
            <a:r>
              <a:rPr lang="en-US" sz="1800" dirty="0"/>
              <a:t>.</a:t>
            </a:r>
            <a:endParaRPr lang="en-US" sz="2000" dirty="0">
              <a:solidFill>
                <a:srgbClr val="465058"/>
              </a:solidFill>
              <a:cs typeface="+mn-cs"/>
            </a:endParaRPr>
          </a:p>
        </p:txBody>
      </p:sp>
      <p:sp>
        <p:nvSpPr>
          <p:cNvPr id="6" name="Rectangle 5"/>
          <p:cNvSpPr/>
          <p:nvPr/>
        </p:nvSpPr>
        <p:spPr>
          <a:xfrm>
            <a:off x="914399" y="5582156"/>
            <a:ext cx="7129367" cy="486779"/>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buClr>
                <a:srgbClr val="FFB838"/>
              </a:buClr>
            </a:pPr>
            <a:endParaRPr lang="en-US" sz="1600" dirty="0">
              <a:solidFill>
                <a:schemeClr val="tx1"/>
              </a:solidFill>
            </a:endParaRPr>
          </a:p>
        </p:txBody>
      </p:sp>
      <p:sp>
        <p:nvSpPr>
          <p:cNvPr id="4" name="Slide Number Placeholder 3"/>
          <p:cNvSpPr>
            <a:spLocks noGrp="1"/>
          </p:cNvSpPr>
          <p:nvPr>
            <p:ph type="sldNum" sz="quarter" idx="10"/>
          </p:nvPr>
        </p:nvSpPr>
        <p:spPr/>
        <p:txBody>
          <a:bodyPr/>
          <a:lstStyle/>
          <a:p>
            <a:fld id="{93AC2C76-E6AA-46CB-A2DE-F6E097F7C440}" type="slidenum">
              <a:rPr lang="en-GB" smtClean="0"/>
              <a:pPr/>
              <a:t>2</a:t>
            </a:fld>
            <a:endParaRPr lang="en-GB" dirty="0"/>
          </a:p>
        </p:txBody>
      </p:sp>
    </p:spTree>
    <p:extLst>
      <p:ext uri="{BB962C8B-B14F-4D97-AF65-F5344CB8AC3E}">
        <p14:creationId xmlns:p14="http://schemas.microsoft.com/office/powerpoint/2010/main" val="654702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Mergers &amp; Acquisitions (CONT)</a:t>
            </a:r>
            <a:endParaRPr lang="en-US" dirty="0"/>
          </a:p>
        </p:txBody>
      </p:sp>
      <p:sp>
        <p:nvSpPr>
          <p:cNvPr id="6" name="Rectangle 5"/>
          <p:cNvSpPr/>
          <p:nvPr/>
        </p:nvSpPr>
        <p:spPr>
          <a:xfrm>
            <a:off x="228600" y="918057"/>
            <a:ext cx="8536195" cy="5153557"/>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nSpc>
                <a:spcPct val="150000"/>
              </a:lnSpc>
            </a:pPr>
            <a:r>
              <a:rPr lang="en-US" sz="1600" dirty="0">
                <a:solidFill>
                  <a:schemeClr val="tx1"/>
                </a:solidFill>
              </a:rPr>
              <a:t>M&amp;A examples</a:t>
            </a:r>
          </a:p>
        </p:txBody>
      </p:sp>
      <p:sp>
        <p:nvSpPr>
          <p:cNvPr id="4" name="Slide Number Placeholder 3"/>
          <p:cNvSpPr>
            <a:spLocks noGrp="1"/>
          </p:cNvSpPr>
          <p:nvPr>
            <p:ph type="sldNum" sz="quarter" idx="10"/>
          </p:nvPr>
        </p:nvSpPr>
        <p:spPr/>
        <p:txBody>
          <a:bodyPr/>
          <a:lstStyle/>
          <a:p>
            <a:fld id="{93AC2C76-E6AA-46CB-A2DE-F6E097F7C440}" type="slidenum">
              <a:rPr lang="en-GB" smtClean="0"/>
              <a:pPr/>
              <a:t>20</a:t>
            </a:fld>
            <a:endParaRPr lang="en-GB" dirty="0"/>
          </a:p>
        </p:txBody>
      </p:sp>
      <p:pic>
        <p:nvPicPr>
          <p:cNvPr id="3" name="Picture 2"/>
          <p:cNvPicPr>
            <a:picLocks noChangeAspect="1"/>
          </p:cNvPicPr>
          <p:nvPr/>
        </p:nvPicPr>
        <p:blipFill>
          <a:blip r:embed="rId3"/>
          <a:stretch>
            <a:fillRect/>
          </a:stretch>
        </p:blipFill>
        <p:spPr>
          <a:xfrm>
            <a:off x="2327391" y="1016095"/>
            <a:ext cx="4498744" cy="5055519"/>
          </a:xfrm>
          <a:prstGeom prst="rect">
            <a:avLst/>
          </a:prstGeom>
        </p:spPr>
      </p:pic>
    </p:spTree>
    <p:extLst>
      <p:ext uri="{BB962C8B-B14F-4D97-AF65-F5344CB8AC3E}">
        <p14:creationId xmlns:p14="http://schemas.microsoft.com/office/powerpoint/2010/main" val="556896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Mergers &amp; Acquisitions (CONT)</a:t>
            </a:r>
            <a:endParaRPr lang="en-US" dirty="0"/>
          </a:p>
        </p:txBody>
      </p:sp>
      <p:sp>
        <p:nvSpPr>
          <p:cNvPr id="6" name="Rectangle 5"/>
          <p:cNvSpPr/>
          <p:nvPr/>
        </p:nvSpPr>
        <p:spPr>
          <a:xfrm>
            <a:off x="228600" y="918057"/>
            <a:ext cx="8536195" cy="5153557"/>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nSpc>
                <a:spcPct val="150000"/>
              </a:lnSpc>
            </a:pPr>
            <a:r>
              <a:rPr lang="en-US" sz="1600" dirty="0">
                <a:solidFill>
                  <a:schemeClr val="tx1"/>
                </a:solidFill>
              </a:rPr>
              <a:t>M&amp;A examples</a:t>
            </a:r>
          </a:p>
        </p:txBody>
      </p:sp>
      <p:sp>
        <p:nvSpPr>
          <p:cNvPr id="4" name="Slide Number Placeholder 3"/>
          <p:cNvSpPr>
            <a:spLocks noGrp="1"/>
          </p:cNvSpPr>
          <p:nvPr>
            <p:ph type="sldNum" sz="quarter" idx="10"/>
          </p:nvPr>
        </p:nvSpPr>
        <p:spPr/>
        <p:txBody>
          <a:bodyPr/>
          <a:lstStyle/>
          <a:p>
            <a:fld id="{93AC2C76-E6AA-46CB-A2DE-F6E097F7C440}" type="slidenum">
              <a:rPr lang="en-GB" smtClean="0"/>
              <a:pPr/>
              <a:t>21</a:t>
            </a:fld>
            <a:endParaRPr lang="en-GB" dirty="0"/>
          </a:p>
        </p:txBody>
      </p:sp>
      <p:pic>
        <p:nvPicPr>
          <p:cNvPr id="5" name="Picture 4"/>
          <p:cNvPicPr>
            <a:picLocks noChangeAspect="1"/>
          </p:cNvPicPr>
          <p:nvPr/>
        </p:nvPicPr>
        <p:blipFill>
          <a:blip r:embed="rId3"/>
          <a:stretch>
            <a:fillRect/>
          </a:stretch>
        </p:blipFill>
        <p:spPr>
          <a:xfrm>
            <a:off x="352684" y="1287691"/>
            <a:ext cx="3353411" cy="773864"/>
          </a:xfrm>
          <a:prstGeom prst="rect">
            <a:avLst/>
          </a:prstGeom>
        </p:spPr>
      </p:pic>
      <p:pic>
        <p:nvPicPr>
          <p:cNvPr id="7" name="Picture 6"/>
          <p:cNvPicPr>
            <a:picLocks noChangeAspect="1"/>
          </p:cNvPicPr>
          <p:nvPr/>
        </p:nvPicPr>
        <p:blipFill>
          <a:blip r:embed="rId4"/>
          <a:stretch>
            <a:fillRect/>
          </a:stretch>
        </p:blipFill>
        <p:spPr>
          <a:xfrm>
            <a:off x="352684" y="1978425"/>
            <a:ext cx="3651849" cy="4054975"/>
          </a:xfrm>
          <a:prstGeom prst="rect">
            <a:avLst/>
          </a:prstGeom>
        </p:spPr>
      </p:pic>
      <p:pic>
        <p:nvPicPr>
          <p:cNvPr id="8" name="Picture 7"/>
          <p:cNvPicPr>
            <a:picLocks noChangeAspect="1"/>
          </p:cNvPicPr>
          <p:nvPr/>
        </p:nvPicPr>
        <p:blipFill>
          <a:blip r:embed="rId5"/>
          <a:stretch>
            <a:fillRect/>
          </a:stretch>
        </p:blipFill>
        <p:spPr>
          <a:xfrm>
            <a:off x="4011008" y="1323016"/>
            <a:ext cx="4672392" cy="1536789"/>
          </a:xfrm>
          <a:prstGeom prst="rect">
            <a:avLst/>
          </a:prstGeom>
        </p:spPr>
      </p:pic>
      <p:pic>
        <p:nvPicPr>
          <p:cNvPr id="9" name="Picture 8"/>
          <p:cNvPicPr>
            <a:picLocks noChangeAspect="1"/>
          </p:cNvPicPr>
          <p:nvPr/>
        </p:nvPicPr>
        <p:blipFill>
          <a:blip r:embed="rId6"/>
          <a:stretch>
            <a:fillRect/>
          </a:stretch>
        </p:blipFill>
        <p:spPr>
          <a:xfrm>
            <a:off x="3957045" y="2762250"/>
            <a:ext cx="4726355" cy="3271151"/>
          </a:xfrm>
          <a:prstGeom prst="rect">
            <a:avLst/>
          </a:prstGeom>
        </p:spPr>
      </p:pic>
    </p:spTree>
    <p:extLst>
      <p:ext uri="{BB962C8B-B14F-4D97-AF65-F5344CB8AC3E}">
        <p14:creationId xmlns:p14="http://schemas.microsoft.com/office/powerpoint/2010/main" val="3177659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appendix</a:t>
            </a:r>
          </a:p>
        </p:txBody>
      </p:sp>
      <p:sp>
        <p:nvSpPr>
          <p:cNvPr id="9" name="Slide Number Placeholder 3"/>
          <p:cNvSpPr txBox="1">
            <a:spLocks/>
          </p:cNvSpPr>
          <p:nvPr/>
        </p:nvSpPr>
        <p:spPr>
          <a:xfrm>
            <a:off x="6917995" y="6315144"/>
            <a:ext cx="1846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3AC2C76-E6AA-46CB-A2DE-F6E097F7C440}" type="slidenum">
              <a:rPr lang="en-GB" sz="1200" smtClean="0"/>
              <a:pPr algn="r"/>
              <a:t>22</a:t>
            </a:fld>
            <a:endParaRPr lang="en-GB" sz="1200" dirty="0"/>
          </a:p>
        </p:txBody>
      </p:sp>
    </p:spTree>
    <p:extLst>
      <p:ext uri="{BB962C8B-B14F-4D97-AF65-F5344CB8AC3E}">
        <p14:creationId xmlns:p14="http://schemas.microsoft.com/office/powerpoint/2010/main" val="3552292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ln w="6350">
            <a:solidFill>
              <a:schemeClr val="bg1"/>
            </a:solidFill>
          </a:ln>
        </p:spPr>
        <p:txBody>
          <a:bodyPr vert="horz" lIns="91440" tIns="45720" rIns="91440" bIns="45720" rtlCol="0">
            <a:normAutofit/>
          </a:bodyPr>
          <a:lstStyle/>
          <a:p>
            <a:pPr marL="230188" indent="-230188">
              <a:spcBef>
                <a:spcPts val="1800"/>
              </a:spcBef>
              <a:spcAft>
                <a:spcPts val="600"/>
              </a:spcAft>
              <a:buChar char="•"/>
            </a:pPr>
            <a:r>
              <a:rPr lang="en-GB" dirty="0"/>
              <a:t>For more than 40 years, MSCI’s research-based indexes and analytics have helped the world’s leading investors build and manage better portfolios.  Clients rely on our offerings for deeper insights into the drivers of performance and risk in their portfolios, broad asset class coverage and innovative research. </a:t>
            </a:r>
          </a:p>
          <a:p>
            <a:pPr marL="230188" indent="-230188">
              <a:spcBef>
                <a:spcPts val="1800"/>
              </a:spcBef>
              <a:spcAft>
                <a:spcPts val="600"/>
              </a:spcAft>
              <a:buChar char="•"/>
            </a:pPr>
            <a:r>
              <a:rPr lang="en-GB" dirty="0"/>
              <a:t>Our line of products and services includes indexes, analytical models, data, real estate benchmarks and ESG research.  </a:t>
            </a:r>
          </a:p>
          <a:p>
            <a:pPr marL="230188" indent="-230188">
              <a:spcBef>
                <a:spcPts val="1800"/>
              </a:spcBef>
              <a:spcAft>
                <a:spcPts val="600"/>
              </a:spcAft>
              <a:buChar char="•"/>
            </a:pPr>
            <a:r>
              <a:rPr lang="en-GB" dirty="0"/>
              <a:t>MSCI serves 99 of the top 100 largest money managers, according to the most recent P&amp;I ranking. </a:t>
            </a:r>
          </a:p>
          <a:p>
            <a:pPr marL="230188" indent="-230188">
              <a:spcBef>
                <a:spcPts val="1800"/>
              </a:spcBef>
              <a:spcAft>
                <a:spcPts val="600"/>
              </a:spcAft>
              <a:buChar char="•"/>
            </a:pPr>
            <a:r>
              <a:rPr lang="en-GB" dirty="0"/>
              <a:t>For more information, visit us at </a:t>
            </a:r>
            <a:r>
              <a:rPr lang="en-GB" dirty="0">
                <a:hlinkClick r:id="rId2"/>
              </a:rPr>
              <a:t>www.msci.com</a:t>
            </a:r>
            <a:r>
              <a:rPr lang="en-GB" dirty="0"/>
              <a:t>.</a:t>
            </a:r>
          </a:p>
        </p:txBody>
      </p:sp>
      <p:sp>
        <p:nvSpPr>
          <p:cNvPr id="3" name="Title 2"/>
          <p:cNvSpPr>
            <a:spLocks noGrp="1"/>
          </p:cNvSpPr>
          <p:nvPr>
            <p:ph type="title"/>
          </p:nvPr>
        </p:nvSpPr>
        <p:spPr/>
        <p:txBody>
          <a:bodyPr/>
          <a:lstStyle/>
          <a:p>
            <a:r>
              <a:rPr lang="en-GB" dirty="0"/>
              <a:t>About MSCI</a:t>
            </a:r>
          </a:p>
        </p:txBody>
      </p:sp>
      <p:sp>
        <p:nvSpPr>
          <p:cNvPr id="5" name="Slide Number Placeholder 4"/>
          <p:cNvSpPr>
            <a:spLocks noGrp="1"/>
          </p:cNvSpPr>
          <p:nvPr>
            <p:ph type="sldNum" sz="quarter" idx="10"/>
          </p:nvPr>
        </p:nvSpPr>
        <p:spPr>
          <a:xfrm>
            <a:off x="6923448" y="6268052"/>
            <a:ext cx="1846800" cy="365125"/>
          </a:xfrm>
        </p:spPr>
        <p:txBody>
          <a:bodyPr/>
          <a:lstStyle/>
          <a:p>
            <a:fld id="{93AC2C76-E6AA-46CB-A2DE-F6E097F7C440}" type="slidenum">
              <a:rPr lang="en-GB" smtClean="0"/>
              <a:t>23</a:t>
            </a:fld>
            <a:endParaRPr lang="en-GB" dirty="0"/>
          </a:p>
        </p:txBody>
      </p:sp>
    </p:spTree>
    <p:extLst>
      <p:ext uri="{BB962C8B-B14F-4D97-AF65-F5344CB8AC3E}">
        <p14:creationId xmlns:p14="http://schemas.microsoft.com/office/powerpoint/2010/main" val="1839880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content</a:t>
            </a:r>
            <a:endParaRPr lang="en-US" dirty="0"/>
          </a:p>
        </p:txBody>
      </p:sp>
      <p:sp>
        <p:nvSpPr>
          <p:cNvPr id="6" name="Rectangle 5"/>
          <p:cNvSpPr/>
          <p:nvPr/>
        </p:nvSpPr>
        <p:spPr>
          <a:xfrm>
            <a:off x="308666" y="877825"/>
            <a:ext cx="8536194" cy="5281573"/>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1">
              <a:spcBef>
                <a:spcPts val="600"/>
              </a:spcBef>
            </a:pPr>
            <a:endParaRPr lang="en-US" altLang="zh-CN" dirty="0">
              <a:solidFill>
                <a:srgbClr val="465058"/>
              </a:solidFill>
            </a:endParaRPr>
          </a:p>
          <a:p>
            <a:pPr marL="342900" lvl="1" indent="-342900">
              <a:spcBef>
                <a:spcPts val="600"/>
              </a:spcBef>
              <a:buFont typeface="+mj-lt"/>
              <a:buAutoNum type="arabicPeriod"/>
            </a:pPr>
            <a:r>
              <a:rPr lang="en-US" altLang="zh-CN" i="1" dirty="0">
                <a:solidFill>
                  <a:srgbClr val="465058"/>
                </a:solidFill>
              </a:rPr>
              <a:t>Introduction</a:t>
            </a:r>
          </a:p>
          <a:p>
            <a:pPr marL="342900" lvl="1" indent="-342900">
              <a:spcBef>
                <a:spcPts val="600"/>
              </a:spcBef>
              <a:buFont typeface="+mj-lt"/>
              <a:buAutoNum type="arabicPeriod"/>
            </a:pPr>
            <a:r>
              <a:rPr lang="en-US" altLang="zh-CN" b="1" i="1" dirty="0">
                <a:solidFill>
                  <a:schemeClr val="accent6"/>
                </a:solidFill>
              </a:rPr>
              <a:t>Mergers &amp; Acquisitions</a:t>
            </a:r>
          </a:p>
          <a:p>
            <a:pPr marL="342900" lvl="1" indent="-342900">
              <a:spcBef>
                <a:spcPts val="600"/>
              </a:spcBef>
              <a:buFont typeface="+mj-lt"/>
              <a:buAutoNum type="arabicPeriod"/>
            </a:pPr>
            <a:r>
              <a:rPr lang="en-US" i="1" dirty="0">
                <a:solidFill>
                  <a:srgbClr val="465058"/>
                </a:solidFill>
              </a:rPr>
              <a:t>Corporate Actions</a:t>
            </a:r>
          </a:p>
          <a:p>
            <a:pPr marL="342900" lvl="1" indent="-342900">
              <a:spcBef>
                <a:spcPts val="600"/>
              </a:spcBef>
              <a:buFont typeface="+mj-lt"/>
              <a:buAutoNum type="arabicPeriod"/>
            </a:pPr>
            <a:r>
              <a:rPr lang="en-US" i="1" dirty="0">
                <a:solidFill>
                  <a:srgbClr val="465058"/>
                </a:solidFill>
              </a:rPr>
              <a:t>Other Events Resulting in Changes in Number of Shares and FIFs and/or DIFs</a:t>
            </a:r>
          </a:p>
          <a:p>
            <a:pPr marL="342900" lvl="1" indent="-342900" algn="just">
              <a:spcBef>
                <a:spcPts val="600"/>
              </a:spcBef>
              <a:buFont typeface="+mj-lt"/>
              <a:buAutoNum type="arabicPeriod"/>
            </a:pPr>
            <a:r>
              <a:rPr lang="en-US" i="1" dirty="0">
                <a:solidFill>
                  <a:srgbClr val="465058"/>
                </a:solidFill>
              </a:rPr>
              <a:t>Suspensions, Bankruptcies, </a:t>
            </a:r>
            <a:r>
              <a:rPr lang="en-US" i="1" dirty="0" err="1">
                <a:solidFill>
                  <a:srgbClr val="465058"/>
                </a:solidFill>
              </a:rPr>
              <a:t>Delistings</a:t>
            </a:r>
            <a:r>
              <a:rPr lang="en-US" i="1" dirty="0">
                <a:solidFill>
                  <a:srgbClr val="465058"/>
                </a:solidFill>
              </a:rPr>
              <a:t> and Country Classification Review</a:t>
            </a:r>
          </a:p>
          <a:p>
            <a:pPr marL="342900" lvl="1" indent="-342900" algn="just">
              <a:spcBef>
                <a:spcPts val="600"/>
              </a:spcBef>
              <a:buFont typeface="+mj-lt"/>
              <a:buAutoNum type="arabicPeriod"/>
            </a:pPr>
            <a:r>
              <a:rPr lang="en-US" i="1" dirty="0">
                <a:solidFill>
                  <a:srgbClr val="465058"/>
                </a:solidFill>
              </a:rPr>
              <a:t>IPOs and Other Early Inclusions</a:t>
            </a:r>
          </a:p>
          <a:p>
            <a:pPr marL="342900" lvl="1" indent="-342900" algn="just">
              <a:spcBef>
                <a:spcPts val="600"/>
              </a:spcBef>
              <a:buFont typeface="+mj-lt"/>
              <a:buAutoNum type="arabicPeriod"/>
            </a:pPr>
            <a:r>
              <a:rPr lang="en-US" i="1" dirty="0">
                <a:solidFill>
                  <a:srgbClr val="465058"/>
                </a:solidFill>
              </a:rPr>
              <a:t>Share freeze</a:t>
            </a:r>
          </a:p>
          <a:p>
            <a:pPr marL="342900" lvl="1" indent="-342900" algn="just">
              <a:spcBef>
                <a:spcPts val="600"/>
              </a:spcBef>
              <a:buFont typeface="+mj-lt"/>
              <a:buAutoNum type="arabicPeriod"/>
            </a:pPr>
            <a:r>
              <a:rPr lang="en-US" i="1" dirty="0">
                <a:solidFill>
                  <a:srgbClr val="465058"/>
                </a:solidFill>
              </a:rPr>
              <a:t>General Announcement Policy for Corporate Events</a:t>
            </a:r>
          </a:p>
        </p:txBody>
      </p:sp>
      <p:sp>
        <p:nvSpPr>
          <p:cNvPr id="4" name="Slide Number Placeholder 3"/>
          <p:cNvSpPr>
            <a:spLocks noGrp="1"/>
          </p:cNvSpPr>
          <p:nvPr>
            <p:ph type="sldNum" sz="quarter" idx="10"/>
          </p:nvPr>
        </p:nvSpPr>
        <p:spPr/>
        <p:txBody>
          <a:bodyPr/>
          <a:lstStyle/>
          <a:p>
            <a:fld id="{93AC2C76-E6AA-46CB-A2DE-F6E097F7C440}" type="slidenum">
              <a:rPr lang="en-GB" smtClean="0"/>
              <a:pPr/>
              <a:t>3</a:t>
            </a:fld>
            <a:endParaRPr lang="en-GB" dirty="0"/>
          </a:p>
        </p:txBody>
      </p:sp>
      <p:pic>
        <p:nvPicPr>
          <p:cNvPr id="8" name="Picture 7"/>
          <p:cNvPicPr>
            <a:picLocks noChangeAspect="1"/>
          </p:cNvPicPr>
          <p:nvPr/>
        </p:nvPicPr>
        <p:blipFill>
          <a:blip r:embed="rId2"/>
          <a:stretch>
            <a:fillRect/>
          </a:stretch>
        </p:blipFill>
        <p:spPr>
          <a:xfrm>
            <a:off x="647700" y="4360836"/>
            <a:ext cx="7858125" cy="1657350"/>
          </a:xfrm>
          <a:prstGeom prst="rect">
            <a:avLst/>
          </a:prstGeom>
        </p:spPr>
      </p:pic>
    </p:spTree>
    <p:extLst>
      <p:ext uri="{BB962C8B-B14F-4D97-AF65-F5344CB8AC3E}">
        <p14:creationId xmlns:p14="http://schemas.microsoft.com/office/powerpoint/2010/main" val="2449909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a:t>
            </a:r>
            <a:r>
              <a:rPr lang="en-US" altLang="zh-CN" dirty="0" err="1"/>
              <a:t>Cont</a:t>
            </a:r>
            <a:r>
              <a:rPr lang="en-US" altLang="zh-CN" dirty="0"/>
              <a:t>)</a:t>
            </a:r>
            <a:endParaRPr lang="en-US" dirty="0"/>
          </a:p>
        </p:txBody>
      </p:sp>
      <p:sp>
        <p:nvSpPr>
          <p:cNvPr id="6" name="Rectangle 5"/>
          <p:cNvSpPr/>
          <p:nvPr/>
        </p:nvSpPr>
        <p:spPr>
          <a:xfrm>
            <a:off x="228600" y="918057"/>
            <a:ext cx="8536195" cy="5153557"/>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lvl="1" indent="-285750" algn="just">
              <a:spcBef>
                <a:spcPts val="600"/>
              </a:spcBef>
              <a:buFont typeface="Arial" panose="020B0604020202020204" pitchFamily="34" charset="0"/>
              <a:buChar char="•"/>
            </a:pPr>
            <a:r>
              <a:rPr lang="en-US" dirty="0">
                <a:solidFill>
                  <a:schemeClr val="tx1"/>
                </a:solidFill>
              </a:rPr>
              <a:t>Changes resulting from corporate events involve many aspects, including </a:t>
            </a:r>
            <a:r>
              <a:rPr lang="en-US" b="1" i="1" dirty="0">
                <a:solidFill>
                  <a:schemeClr val="tx1"/>
                </a:solidFill>
              </a:rPr>
              <a:t>additions, deletions, changes in number of shares (NOS), changes in industry classification, and changes in Foreign Inclusion Factors (FIFs) and/or Domestic Inclusion Factors (DIFs) </a:t>
            </a:r>
            <a:r>
              <a:rPr lang="en-US" dirty="0">
                <a:solidFill>
                  <a:schemeClr val="tx1"/>
                </a:solidFill>
              </a:rPr>
              <a:t>as a result of updated free float estimates. </a:t>
            </a:r>
          </a:p>
          <a:p>
            <a:pPr marL="285750" lvl="1" indent="-285750" algn="just">
              <a:spcBef>
                <a:spcPts val="600"/>
              </a:spcBef>
              <a:buFont typeface="Arial" panose="020B0604020202020204" pitchFamily="34" charset="0"/>
              <a:buChar char="•"/>
            </a:pPr>
            <a:r>
              <a:rPr lang="en-US" dirty="0">
                <a:solidFill>
                  <a:schemeClr val="tx1"/>
                </a:solidFill>
              </a:rPr>
              <a:t>As a general policy, changes resulting from corporate events are implemented in the MSCI Equity Indexes as they occur simultaneously with the event. </a:t>
            </a:r>
          </a:p>
          <a:p>
            <a:pPr marL="285750" lvl="1" indent="-285750" algn="just">
              <a:spcBef>
                <a:spcPts val="600"/>
              </a:spcBef>
              <a:buFont typeface="Arial" panose="020B0604020202020204" pitchFamily="34" charset="0"/>
              <a:buChar char="•"/>
            </a:pPr>
            <a:r>
              <a:rPr lang="en-US" dirty="0">
                <a:solidFill>
                  <a:schemeClr val="tx1"/>
                </a:solidFill>
              </a:rPr>
              <a:t>In addition, changes in number of shares are consistently coordinated with changes in FIFs and/or DIFs to accurately reflect the </a:t>
            </a:r>
            <a:r>
              <a:rPr lang="en-US" dirty="0" err="1">
                <a:solidFill>
                  <a:schemeClr val="tx1"/>
                </a:solidFill>
              </a:rPr>
              <a:t>investability</a:t>
            </a:r>
            <a:r>
              <a:rPr lang="en-US" dirty="0">
                <a:solidFill>
                  <a:schemeClr val="tx1"/>
                </a:solidFill>
              </a:rPr>
              <a:t> of the underlying securities. </a:t>
            </a:r>
          </a:p>
          <a:p>
            <a:pPr marL="285750" lvl="1" indent="-285750" algn="just">
              <a:spcBef>
                <a:spcPts val="600"/>
              </a:spcBef>
              <a:buFont typeface="Arial" panose="020B0604020202020204" pitchFamily="34" charset="0"/>
              <a:buChar char="•"/>
            </a:pPr>
            <a:r>
              <a:rPr lang="en-US" dirty="0">
                <a:solidFill>
                  <a:schemeClr val="tx1"/>
                </a:solidFill>
              </a:rPr>
              <a:t>Changes resulting from corporate events that could not be implemented on or near the effective dates, and where </a:t>
            </a:r>
            <a:r>
              <a:rPr lang="en-US" i="1" dirty="0">
                <a:solidFill>
                  <a:schemeClr val="tx1"/>
                </a:solidFill>
              </a:rPr>
              <a:t>no Price Adjustment Factor (PAF) is necessary</a:t>
            </a:r>
            <a:r>
              <a:rPr lang="en-US" dirty="0">
                <a:solidFill>
                  <a:schemeClr val="tx1"/>
                </a:solidFill>
              </a:rPr>
              <a:t>, are implemented at the following regularly scheduled Index Review.</a:t>
            </a:r>
          </a:p>
        </p:txBody>
      </p:sp>
      <p:sp>
        <p:nvSpPr>
          <p:cNvPr id="4" name="Slide Number Placeholder 3"/>
          <p:cNvSpPr>
            <a:spLocks noGrp="1"/>
          </p:cNvSpPr>
          <p:nvPr>
            <p:ph type="sldNum" sz="quarter" idx="10"/>
          </p:nvPr>
        </p:nvSpPr>
        <p:spPr/>
        <p:txBody>
          <a:bodyPr/>
          <a:lstStyle/>
          <a:p>
            <a:fld id="{93AC2C76-E6AA-46CB-A2DE-F6E097F7C440}" type="slidenum">
              <a:rPr lang="en-GB" smtClean="0"/>
              <a:pPr/>
              <a:t>4</a:t>
            </a:fld>
            <a:endParaRPr lang="en-GB" dirty="0"/>
          </a:p>
        </p:txBody>
      </p:sp>
    </p:spTree>
    <p:extLst>
      <p:ext uri="{BB962C8B-B14F-4D97-AF65-F5344CB8AC3E}">
        <p14:creationId xmlns:p14="http://schemas.microsoft.com/office/powerpoint/2010/main" val="2034735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a:t>
            </a:r>
            <a:r>
              <a:rPr lang="en-US" altLang="zh-CN" dirty="0" err="1"/>
              <a:t>Cont</a:t>
            </a:r>
            <a:r>
              <a:rPr lang="en-US" altLang="zh-CN" dirty="0"/>
              <a:t>)</a:t>
            </a:r>
            <a:endParaRPr lang="en-US" dirty="0"/>
          </a:p>
        </p:txBody>
      </p:sp>
      <p:sp>
        <p:nvSpPr>
          <p:cNvPr id="6" name="Rectangle 5"/>
          <p:cNvSpPr/>
          <p:nvPr/>
        </p:nvSpPr>
        <p:spPr>
          <a:xfrm>
            <a:off x="228600" y="918057"/>
            <a:ext cx="8536195" cy="5153557"/>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50000"/>
              </a:lnSpc>
            </a:pPr>
            <a:r>
              <a:rPr lang="en-US" dirty="0">
                <a:solidFill>
                  <a:schemeClr val="tx1"/>
                </a:solidFill>
              </a:rPr>
              <a:t>Overall, the corporate events methodology can be described in four broad categories:</a:t>
            </a:r>
          </a:p>
          <a:p>
            <a:pPr marL="285750" indent="-285750">
              <a:lnSpc>
                <a:spcPct val="150000"/>
              </a:lnSpc>
              <a:buFont typeface="Arial" panose="020B0604020202020204" pitchFamily="34" charset="0"/>
              <a:buChar char="•"/>
            </a:pPr>
            <a:r>
              <a:rPr lang="en-US" dirty="0">
                <a:solidFill>
                  <a:schemeClr val="tx1"/>
                </a:solidFill>
              </a:rPr>
              <a:t>Mergers and Acquisitions (M&amp;As) and Spin-offs </a:t>
            </a:r>
          </a:p>
          <a:p>
            <a:pPr marL="285750" indent="-285750">
              <a:lnSpc>
                <a:spcPct val="150000"/>
              </a:lnSpc>
              <a:buFont typeface="Arial" panose="020B0604020202020204" pitchFamily="34" charset="0"/>
              <a:buChar char="•"/>
            </a:pPr>
            <a:r>
              <a:rPr lang="en-US" dirty="0">
                <a:solidFill>
                  <a:schemeClr val="tx1"/>
                </a:solidFill>
              </a:rPr>
              <a:t>Corporate Actions </a:t>
            </a:r>
          </a:p>
          <a:p>
            <a:pPr marL="285750" indent="-285750">
              <a:lnSpc>
                <a:spcPct val="150000"/>
              </a:lnSpc>
              <a:buFont typeface="Arial" panose="020B0604020202020204" pitchFamily="34" charset="0"/>
              <a:buChar char="•"/>
            </a:pPr>
            <a:r>
              <a:rPr lang="en-US" dirty="0">
                <a:solidFill>
                  <a:schemeClr val="tx1"/>
                </a:solidFill>
              </a:rPr>
              <a:t>Other Events Resulting in Changes in Number of Shares and FIFs and/or DIFs </a:t>
            </a:r>
          </a:p>
          <a:p>
            <a:pPr marL="285750" indent="-285750">
              <a:lnSpc>
                <a:spcPct val="150000"/>
              </a:lnSpc>
              <a:buFont typeface="Arial" panose="020B0604020202020204" pitchFamily="34" charset="0"/>
              <a:buChar char="•"/>
            </a:pPr>
            <a:r>
              <a:rPr lang="en-US" dirty="0">
                <a:solidFill>
                  <a:schemeClr val="tx1"/>
                </a:solidFill>
              </a:rPr>
              <a:t>Suspensions, </a:t>
            </a:r>
            <a:r>
              <a:rPr lang="en-US" dirty="0" err="1">
                <a:solidFill>
                  <a:schemeClr val="tx1"/>
                </a:solidFill>
              </a:rPr>
              <a:t>Delistings</a:t>
            </a:r>
            <a:r>
              <a:rPr lang="en-US" dirty="0">
                <a:solidFill>
                  <a:schemeClr val="tx1"/>
                </a:solidFill>
              </a:rPr>
              <a:t> and Bankruptcies.</a:t>
            </a:r>
          </a:p>
        </p:txBody>
      </p:sp>
      <p:sp>
        <p:nvSpPr>
          <p:cNvPr id="4" name="Slide Number Placeholder 3"/>
          <p:cNvSpPr>
            <a:spLocks noGrp="1"/>
          </p:cNvSpPr>
          <p:nvPr>
            <p:ph type="sldNum" sz="quarter" idx="10"/>
          </p:nvPr>
        </p:nvSpPr>
        <p:spPr/>
        <p:txBody>
          <a:bodyPr/>
          <a:lstStyle/>
          <a:p>
            <a:fld id="{93AC2C76-E6AA-46CB-A2DE-F6E097F7C440}" type="slidenum">
              <a:rPr lang="en-GB" smtClean="0"/>
              <a:pPr/>
              <a:t>5</a:t>
            </a:fld>
            <a:endParaRPr lang="en-GB" dirty="0"/>
          </a:p>
        </p:txBody>
      </p:sp>
    </p:spTree>
    <p:extLst>
      <p:ext uri="{BB962C8B-B14F-4D97-AF65-F5344CB8AC3E}">
        <p14:creationId xmlns:p14="http://schemas.microsoft.com/office/powerpoint/2010/main" val="2108936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Mergers &amp; Acquisitions</a:t>
            </a:r>
            <a:endParaRPr lang="en-US" dirty="0"/>
          </a:p>
        </p:txBody>
      </p:sp>
      <p:sp>
        <p:nvSpPr>
          <p:cNvPr id="6" name="Rectangle 5"/>
          <p:cNvSpPr/>
          <p:nvPr/>
        </p:nvSpPr>
        <p:spPr>
          <a:xfrm>
            <a:off x="228600" y="918057"/>
            <a:ext cx="8536195" cy="5153557"/>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50000"/>
              </a:lnSpc>
            </a:pPr>
            <a:r>
              <a:rPr lang="en-US" dirty="0">
                <a:solidFill>
                  <a:schemeClr val="tx1"/>
                </a:solidFill>
              </a:rPr>
              <a:t>Definition: Mergers and acquisitions are the </a:t>
            </a:r>
            <a:r>
              <a:rPr lang="en-US" b="1" dirty="0">
                <a:solidFill>
                  <a:schemeClr val="tx1"/>
                </a:solidFill>
              </a:rPr>
              <a:t>combination</a:t>
            </a:r>
            <a:r>
              <a:rPr lang="en-US" dirty="0">
                <a:solidFill>
                  <a:schemeClr val="tx1"/>
                </a:solidFill>
              </a:rPr>
              <a:t> of two or more companies achieved through a</a:t>
            </a:r>
            <a:r>
              <a:rPr lang="en-US" i="1" dirty="0">
                <a:solidFill>
                  <a:schemeClr val="tx1"/>
                </a:solidFill>
              </a:rPr>
              <a:t> mutual agreement</a:t>
            </a:r>
            <a:r>
              <a:rPr lang="en-US" dirty="0">
                <a:solidFill>
                  <a:schemeClr val="tx1"/>
                </a:solidFill>
              </a:rPr>
              <a:t> or through a </a:t>
            </a:r>
            <a:r>
              <a:rPr lang="en-US" i="1" dirty="0">
                <a:solidFill>
                  <a:schemeClr val="tx1"/>
                </a:solidFill>
              </a:rPr>
              <a:t>tender offer</a:t>
            </a:r>
            <a:r>
              <a:rPr lang="en-US" dirty="0">
                <a:solidFill>
                  <a:schemeClr val="tx1"/>
                </a:solidFill>
              </a:rPr>
              <a:t>. They can be structured in a wide variety of ways with unique characteristics and complexities. </a:t>
            </a:r>
          </a:p>
          <a:p>
            <a:pPr>
              <a:lnSpc>
                <a:spcPct val="150000"/>
              </a:lnSpc>
            </a:pPr>
            <a:endParaRPr lang="en-US" dirty="0">
              <a:solidFill>
                <a:schemeClr val="tx1"/>
              </a:solidFill>
            </a:endParaRPr>
          </a:p>
          <a:p>
            <a:pPr>
              <a:lnSpc>
                <a:spcPct val="150000"/>
              </a:lnSpc>
            </a:pPr>
            <a:r>
              <a:rPr lang="en-US" dirty="0">
                <a:solidFill>
                  <a:schemeClr val="tx1"/>
                </a:solidFill>
              </a:rPr>
              <a:t>In a merger, the </a:t>
            </a:r>
            <a:r>
              <a:rPr lang="en-US" i="1" dirty="0">
                <a:solidFill>
                  <a:schemeClr val="tx1"/>
                </a:solidFill>
              </a:rPr>
              <a:t>merging entities cease to exist </a:t>
            </a:r>
            <a:r>
              <a:rPr lang="en-US" dirty="0">
                <a:solidFill>
                  <a:schemeClr val="tx1"/>
                </a:solidFill>
              </a:rPr>
              <a:t>and a </a:t>
            </a:r>
            <a:r>
              <a:rPr lang="en-US" i="1" dirty="0">
                <a:solidFill>
                  <a:schemeClr val="tx1"/>
                </a:solidFill>
              </a:rPr>
              <a:t>new entity is created</a:t>
            </a:r>
            <a:r>
              <a:rPr lang="en-US" dirty="0">
                <a:solidFill>
                  <a:schemeClr val="tx1"/>
                </a:solidFill>
              </a:rPr>
              <a:t>, while in an acquisition, the acquirer takes over the controlling interest in the acquired company. In the large majority of cases, </a:t>
            </a:r>
            <a:r>
              <a:rPr lang="en-US" i="1" dirty="0">
                <a:solidFill>
                  <a:schemeClr val="tx1"/>
                </a:solidFill>
              </a:rPr>
              <a:t>the target subsequently </a:t>
            </a:r>
            <a:r>
              <a:rPr lang="en-US" b="1" i="1" dirty="0">
                <a:solidFill>
                  <a:schemeClr val="tx1"/>
                </a:solidFill>
              </a:rPr>
              <a:t>ceases to exist </a:t>
            </a:r>
            <a:r>
              <a:rPr lang="en-US" dirty="0">
                <a:solidFill>
                  <a:schemeClr val="tx1"/>
                </a:solidFill>
              </a:rPr>
              <a:t>as an independent entity. </a:t>
            </a:r>
          </a:p>
        </p:txBody>
      </p:sp>
      <p:sp>
        <p:nvSpPr>
          <p:cNvPr id="4" name="Slide Number Placeholder 3"/>
          <p:cNvSpPr>
            <a:spLocks noGrp="1"/>
          </p:cNvSpPr>
          <p:nvPr>
            <p:ph type="sldNum" sz="quarter" idx="10"/>
          </p:nvPr>
        </p:nvSpPr>
        <p:spPr/>
        <p:txBody>
          <a:bodyPr/>
          <a:lstStyle/>
          <a:p>
            <a:fld id="{93AC2C76-E6AA-46CB-A2DE-F6E097F7C440}" type="slidenum">
              <a:rPr lang="en-GB" smtClean="0"/>
              <a:pPr/>
              <a:t>6</a:t>
            </a:fld>
            <a:endParaRPr lang="en-GB" dirty="0"/>
          </a:p>
        </p:txBody>
      </p:sp>
    </p:spTree>
    <p:extLst>
      <p:ext uri="{BB962C8B-B14F-4D97-AF65-F5344CB8AC3E}">
        <p14:creationId xmlns:p14="http://schemas.microsoft.com/office/powerpoint/2010/main" val="2224626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Mergers &amp; Acquisitions (CONT)</a:t>
            </a:r>
            <a:endParaRPr lang="en-US" dirty="0"/>
          </a:p>
        </p:txBody>
      </p:sp>
      <p:sp>
        <p:nvSpPr>
          <p:cNvPr id="6" name="Rectangle 5"/>
          <p:cNvSpPr/>
          <p:nvPr/>
        </p:nvSpPr>
        <p:spPr>
          <a:xfrm>
            <a:off x="228600" y="918057"/>
            <a:ext cx="8536195" cy="5153557"/>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50000"/>
              </a:lnSpc>
            </a:pPr>
            <a:r>
              <a:rPr lang="en-US" dirty="0">
                <a:solidFill>
                  <a:schemeClr val="tx1"/>
                </a:solidFill>
              </a:rPr>
              <a:t>MSCI Action: For M&amp;As involving share consideration (cash and share or share only), MSCI implements pending number of shares and/or free float updates simultaneously with the event. </a:t>
            </a:r>
          </a:p>
          <a:p>
            <a:pPr>
              <a:lnSpc>
                <a:spcPct val="150000"/>
              </a:lnSpc>
            </a:pPr>
            <a:endParaRPr lang="en-US" dirty="0">
              <a:solidFill>
                <a:schemeClr val="tx1"/>
              </a:solidFill>
            </a:endParaRPr>
          </a:p>
          <a:p>
            <a:pPr>
              <a:lnSpc>
                <a:spcPct val="150000"/>
              </a:lnSpc>
            </a:pPr>
            <a:r>
              <a:rPr lang="en-US" sz="1600" dirty="0">
                <a:solidFill>
                  <a:schemeClr val="tx1"/>
                </a:solidFill>
              </a:rPr>
              <a:t>Note that if the number of shares update is smaller than +-1% on a post-event number of shares basis, it will be implemented at a subsequent Index Review. </a:t>
            </a:r>
          </a:p>
        </p:txBody>
      </p:sp>
      <p:sp>
        <p:nvSpPr>
          <p:cNvPr id="4" name="Slide Number Placeholder 3"/>
          <p:cNvSpPr>
            <a:spLocks noGrp="1"/>
          </p:cNvSpPr>
          <p:nvPr>
            <p:ph type="sldNum" sz="quarter" idx="10"/>
          </p:nvPr>
        </p:nvSpPr>
        <p:spPr/>
        <p:txBody>
          <a:bodyPr/>
          <a:lstStyle/>
          <a:p>
            <a:fld id="{93AC2C76-E6AA-46CB-A2DE-F6E097F7C440}" type="slidenum">
              <a:rPr lang="en-GB" smtClean="0"/>
              <a:pPr/>
              <a:t>7</a:t>
            </a:fld>
            <a:endParaRPr lang="en-GB" dirty="0"/>
          </a:p>
        </p:txBody>
      </p:sp>
    </p:spTree>
    <p:extLst>
      <p:ext uri="{BB962C8B-B14F-4D97-AF65-F5344CB8AC3E}">
        <p14:creationId xmlns:p14="http://schemas.microsoft.com/office/powerpoint/2010/main" val="3693392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Mergers &amp; Acquisitions (CONT)</a:t>
            </a:r>
            <a:endParaRPr lang="en-US" dirty="0"/>
          </a:p>
        </p:txBody>
      </p:sp>
      <p:sp>
        <p:nvSpPr>
          <p:cNvPr id="6" name="Rectangle 5"/>
          <p:cNvSpPr/>
          <p:nvPr/>
        </p:nvSpPr>
        <p:spPr>
          <a:xfrm>
            <a:off x="228600" y="918057"/>
            <a:ext cx="8536195" cy="5153557"/>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50000"/>
              </a:lnSpc>
            </a:pPr>
            <a:r>
              <a:rPr lang="en-US" sz="1600" dirty="0">
                <a:solidFill>
                  <a:schemeClr val="tx1"/>
                </a:solidFill>
              </a:rPr>
              <a:t>2.1 Merger and Acquisitions via mutual agreement</a:t>
            </a:r>
          </a:p>
          <a:p>
            <a:pPr>
              <a:lnSpc>
                <a:spcPct val="150000"/>
              </a:lnSpc>
            </a:pPr>
            <a:endParaRPr lang="en-US" sz="1600" dirty="0">
              <a:solidFill>
                <a:schemeClr val="tx1"/>
              </a:solidFill>
            </a:endParaRPr>
          </a:p>
          <a:p>
            <a:pPr>
              <a:lnSpc>
                <a:spcPct val="150000"/>
              </a:lnSpc>
            </a:pPr>
            <a:r>
              <a:rPr lang="en-US" sz="1600" dirty="0">
                <a:solidFill>
                  <a:schemeClr val="tx1"/>
                </a:solidFill>
              </a:rPr>
              <a:t>2.1.1 Implementation Timing:</a:t>
            </a:r>
          </a:p>
          <a:p>
            <a:pPr marL="285750" indent="-285750">
              <a:lnSpc>
                <a:spcPct val="150000"/>
              </a:lnSpc>
              <a:buFont typeface="Arial" panose="020B0604020202020204" pitchFamily="34" charset="0"/>
              <a:buChar char="•"/>
            </a:pPr>
            <a:r>
              <a:rPr lang="en-US" sz="1600" dirty="0">
                <a:solidFill>
                  <a:schemeClr val="tx1"/>
                </a:solidFill>
              </a:rPr>
              <a:t>MSCI implements mergers and acquisitions executed via mutual agreement as of the close of the </a:t>
            </a:r>
            <a:r>
              <a:rPr lang="en-US" sz="1600" b="1" dirty="0">
                <a:solidFill>
                  <a:schemeClr val="tx1"/>
                </a:solidFill>
              </a:rPr>
              <a:t>LAST TRADING DAY </a:t>
            </a:r>
            <a:r>
              <a:rPr lang="en-US" sz="1600" dirty="0">
                <a:solidFill>
                  <a:schemeClr val="tx1"/>
                </a:solidFill>
              </a:rPr>
              <a:t>of the acquired entity or the merged entities.</a:t>
            </a:r>
          </a:p>
          <a:p>
            <a:pPr marL="285750" indent="-285750">
              <a:lnSpc>
                <a:spcPct val="150000"/>
              </a:lnSpc>
              <a:buFont typeface="Arial" panose="020B0604020202020204" pitchFamily="34" charset="0"/>
              <a:buChar char="•"/>
            </a:pPr>
            <a:endParaRPr lang="en-US" sz="1600" dirty="0">
              <a:solidFill>
                <a:schemeClr val="tx1"/>
              </a:solidFill>
            </a:endParaRPr>
          </a:p>
          <a:p>
            <a:pPr marL="285750" indent="-285750">
              <a:lnSpc>
                <a:spcPct val="150000"/>
              </a:lnSpc>
              <a:buFont typeface="Arial" panose="020B0604020202020204" pitchFamily="34" charset="0"/>
              <a:buChar char="•"/>
            </a:pPr>
            <a:r>
              <a:rPr lang="en-US" sz="1600" dirty="0">
                <a:solidFill>
                  <a:schemeClr val="tx1"/>
                </a:solidFill>
              </a:rPr>
              <a:t>For M&amp;As, where the completion of the deal is conditional upon the resolution of pending shareholders’ legal action, MSCI </a:t>
            </a:r>
            <a:r>
              <a:rPr lang="en-US" sz="1600" b="1" dirty="0">
                <a:solidFill>
                  <a:schemeClr val="tx1"/>
                </a:solidFill>
              </a:rPr>
              <a:t>waits until no legal action is pending </a:t>
            </a:r>
            <a:r>
              <a:rPr lang="en-US" sz="1600" dirty="0">
                <a:solidFill>
                  <a:schemeClr val="tx1"/>
                </a:solidFill>
              </a:rPr>
              <a:t>before confirming the deletion of the target company. For acquisitions via scheme of arrangement (outside the US and Canada), MSCI waits for approval from shareholders at scheme meeting before announcing in “confirmed” status the deletion of the target security. However, MSCI does not wait for the results of the court meeting if the scheme is already approved at the scheme meeting by shareholders.</a:t>
            </a:r>
          </a:p>
        </p:txBody>
      </p:sp>
      <p:sp>
        <p:nvSpPr>
          <p:cNvPr id="4" name="Slide Number Placeholder 3"/>
          <p:cNvSpPr>
            <a:spLocks noGrp="1"/>
          </p:cNvSpPr>
          <p:nvPr>
            <p:ph type="sldNum" sz="quarter" idx="10"/>
          </p:nvPr>
        </p:nvSpPr>
        <p:spPr/>
        <p:txBody>
          <a:bodyPr/>
          <a:lstStyle/>
          <a:p>
            <a:fld id="{93AC2C76-E6AA-46CB-A2DE-F6E097F7C440}" type="slidenum">
              <a:rPr lang="en-GB" smtClean="0"/>
              <a:pPr/>
              <a:t>8</a:t>
            </a:fld>
            <a:endParaRPr lang="en-GB" dirty="0"/>
          </a:p>
        </p:txBody>
      </p:sp>
    </p:spTree>
    <p:extLst>
      <p:ext uri="{BB962C8B-B14F-4D97-AF65-F5344CB8AC3E}">
        <p14:creationId xmlns:p14="http://schemas.microsoft.com/office/powerpoint/2010/main" val="2601576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Mergers &amp; Acquisitions (CONT)</a:t>
            </a:r>
            <a:endParaRPr lang="en-US" dirty="0"/>
          </a:p>
        </p:txBody>
      </p:sp>
      <p:sp>
        <p:nvSpPr>
          <p:cNvPr id="6" name="Rectangle 5"/>
          <p:cNvSpPr/>
          <p:nvPr/>
        </p:nvSpPr>
        <p:spPr>
          <a:xfrm>
            <a:off x="228600" y="918057"/>
            <a:ext cx="8536195" cy="5153557"/>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50000"/>
              </a:lnSpc>
            </a:pPr>
            <a:r>
              <a:rPr lang="en-US" sz="1600" dirty="0">
                <a:solidFill>
                  <a:schemeClr val="tx1"/>
                </a:solidFill>
              </a:rPr>
              <a:t>2.1.2 Deletion Price:</a:t>
            </a:r>
          </a:p>
          <a:p>
            <a:pPr marL="285750" indent="-285750">
              <a:lnSpc>
                <a:spcPct val="150000"/>
              </a:lnSpc>
              <a:buFont typeface="Arial" panose="020B0604020202020204" pitchFamily="34" charset="0"/>
              <a:buChar char="•"/>
            </a:pPr>
            <a:r>
              <a:rPr lang="en-US" sz="1600" dirty="0">
                <a:solidFill>
                  <a:schemeClr val="tx1"/>
                </a:solidFill>
              </a:rPr>
              <a:t>Target securities are deleted from the MSCI Indexes at their closing market prices.</a:t>
            </a:r>
          </a:p>
        </p:txBody>
      </p:sp>
      <p:sp>
        <p:nvSpPr>
          <p:cNvPr id="4" name="Slide Number Placeholder 3"/>
          <p:cNvSpPr>
            <a:spLocks noGrp="1"/>
          </p:cNvSpPr>
          <p:nvPr>
            <p:ph type="sldNum" sz="quarter" idx="10"/>
          </p:nvPr>
        </p:nvSpPr>
        <p:spPr/>
        <p:txBody>
          <a:bodyPr/>
          <a:lstStyle/>
          <a:p>
            <a:fld id="{93AC2C76-E6AA-46CB-A2DE-F6E097F7C440}" type="slidenum">
              <a:rPr lang="en-GB" smtClean="0"/>
              <a:pPr/>
              <a:t>9</a:t>
            </a:fld>
            <a:endParaRPr lang="en-GB" dirty="0"/>
          </a:p>
        </p:txBody>
      </p:sp>
    </p:spTree>
    <p:extLst>
      <p:ext uri="{BB962C8B-B14F-4D97-AF65-F5344CB8AC3E}">
        <p14:creationId xmlns:p14="http://schemas.microsoft.com/office/powerpoint/2010/main" val="2514850914"/>
      </p:ext>
    </p:extLst>
  </p:cSld>
  <p:clrMapOvr>
    <a:masterClrMapping/>
  </p:clrMapOvr>
</p:sld>
</file>

<file path=ppt/theme/theme1.xml><?xml version="1.0" encoding="utf-8"?>
<a:theme xmlns:a="http://schemas.openxmlformats.org/drawingml/2006/main" name="Default Theme">
  <a:themeElements>
    <a:clrScheme name="MSCI">
      <a:dk1>
        <a:srgbClr val="465058"/>
      </a:dk1>
      <a:lt1>
        <a:sysClr val="window" lastClr="FFFFFF"/>
      </a:lt1>
      <a:dk2>
        <a:srgbClr val="237E74"/>
      </a:dk2>
      <a:lt2>
        <a:srgbClr val="465058"/>
      </a:lt2>
      <a:accent1>
        <a:srgbClr val="37617A"/>
      </a:accent1>
      <a:accent2>
        <a:srgbClr val="FFB838"/>
      </a:accent2>
      <a:accent3>
        <a:srgbClr val="DBD5CD"/>
      </a:accent3>
      <a:accent4>
        <a:srgbClr val="40C1BB"/>
      </a:accent4>
      <a:accent5>
        <a:srgbClr val="F38B3C"/>
      </a:accent5>
      <a:accent6>
        <a:srgbClr val="D03300"/>
      </a:accent6>
      <a:hlink>
        <a:srgbClr val="37617A"/>
      </a:hlink>
      <a:folHlink>
        <a:srgbClr val="968F8B"/>
      </a:folHlink>
    </a:clrScheme>
    <a:fontScheme name="Expo">
      <a:majorFont>
        <a:latin typeface="Calibri"/>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600"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0595C74108EDF49B531FE848A3026E5" ma:contentTypeVersion="3" ma:contentTypeDescription="Create a new document." ma:contentTypeScope="" ma:versionID="ed0c6e20659e071581c2f9e7b11ab137">
  <xsd:schema xmlns:xsd="http://www.w3.org/2001/XMLSchema" xmlns:xs="http://www.w3.org/2001/XMLSchema" xmlns:p="http://schemas.microsoft.com/office/2006/metadata/properties" xmlns:ns1="http://schemas.microsoft.com/sharepoint/v3" targetNamespace="http://schemas.microsoft.com/office/2006/metadata/properties" ma:root="true" ma:fieldsID="ec22c3d8327a010df437c55bb0fc7a94"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20BFE3-1EDD-4DA3-A99D-B847A3C14D83}">
  <ds:schemaRefs>
    <ds:schemaRef ds:uri="http://www.w3.org/XML/1998/namespace"/>
    <ds:schemaRef ds:uri="http://schemas.microsoft.com/office/2006/metadata/properties"/>
    <ds:schemaRef ds:uri="http://schemas.openxmlformats.org/package/2006/metadata/core-properties"/>
    <ds:schemaRef ds:uri="http://schemas.microsoft.com/office/2006/documentManagement/types"/>
    <ds:schemaRef ds:uri="http://purl.org/dc/terms/"/>
    <ds:schemaRef ds:uri="http://purl.org/dc/dcmitype/"/>
    <ds:schemaRef ds:uri="http://purl.org/dc/elements/1.1/"/>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710FDFE3-7112-4C95-B655-73FE3507C179}">
  <ds:schemaRefs>
    <ds:schemaRef ds:uri="http://schemas.microsoft.com/sharepoint/v3/contenttype/forms"/>
  </ds:schemaRefs>
</ds:datastoreItem>
</file>

<file path=customXml/itemProps3.xml><?xml version="1.0" encoding="utf-8"?>
<ds:datastoreItem xmlns:ds="http://schemas.openxmlformats.org/officeDocument/2006/customXml" ds:itemID="{3A3A264E-2358-460C-9735-A877932E16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Theme.thmx</Template>
  <TotalTime>32369</TotalTime>
  <Words>1904</Words>
  <Application>Microsoft Office PowerPoint</Application>
  <PresentationFormat>全屏显示(4:3)</PresentationFormat>
  <Paragraphs>155</Paragraphs>
  <Slides>23</Slides>
  <Notes>18</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23</vt:i4>
      </vt:variant>
    </vt:vector>
  </HeadingPairs>
  <TitlesOfParts>
    <vt:vector size="26" baseType="lpstr">
      <vt:lpstr>Arial</vt:lpstr>
      <vt:lpstr>Calibri</vt:lpstr>
      <vt:lpstr>Default Theme</vt:lpstr>
      <vt:lpstr>PowerPoint 演示文稿</vt:lpstr>
      <vt:lpstr>summary</vt:lpstr>
      <vt:lpstr>content</vt:lpstr>
      <vt:lpstr>Introduction(Cont)</vt:lpstr>
      <vt:lpstr>Introduction(Cont)</vt:lpstr>
      <vt:lpstr>Mergers &amp; Acquisitions</vt:lpstr>
      <vt:lpstr>Mergers &amp; Acquisitions (CONT)</vt:lpstr>
      <vt:lpstr>Mergers &amp; Acquisitions (CONT)</vt:lpstr>
      <vt:lpstr>Mergers &amp; Acquisitions (CONT)</vt:lpstr>
      <vt:lpstr>Mergers &amp; Acquisitions (CONT)</vt:lpstr>
      <vt:lpstr>Mergers &amp; Acquisitions (CONT)</vt:lpstr>
      <vt:lpstr>Mergers &amp; Acquisitions (CONT)</vt:lpstr>
      <vt:lpstr>Mergers &amp; Acquisitions (CONT)</vt:lpstr>
      <vt:lpstr>Mergers &amp; Acquisitions (CONT)</vt:lpstr>
      <vt:lpstr>Mergers &amp; Acquisitions (CONT)</vt:lpstr>
      <vt:lpstr>Mergers &amp; Acquisitions (CONT)</vt:lpstr>
      <vt:lpstr>Mergers &amp; Acquisitions (CONT)</vt:lpstr>
      <vt:lpstr>Mergers &amp; Acquisitions (CONT)</vt:lpstr>
      <vt:lpstr>Mergers &amp; Acquisitions (CONT)</vt:lpstr>
      <vt:lpstr>Mergers &amp; Acquisitions (CONT)</vt:lpstr>
      <vt:lpstr>Mergers &amp; Acquisitions (CONT)</vt:lpstr>
      <vt:lpstr>appendix</vt:lpstr>
      <vt:lpstr>About MSCI</vt:lpstr>
    </vt:vector>
  </TitlesOfParts>
  <Company>MSCI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Abucay, Reil</dc:creator>
  <cp:lastModifiedBy> </cp:lastModifiedBy>
  <cp:revision>1172</cp:revision>
  <cp:lastPrinted>2015-02-27T09:21:32Z</cp:lastPrinted>
  <dcterms:created xsi:type="dcterms:W3CDTF">2014-09-02T16:02:03Z</dcterms:created>
  <dcterms:modified xsi:type="dcterms:W3CDTF">2021-06-03T15:56:30Z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0x010100C0595C74108EDF49B531FE848A3026E5</vt:lpwstr>
  </property>
  <property fmtid="{D5CDD505-2E9C-101B-9397-08002B2CF9AE}" pid="3" name="TitusGUID">
    <vt:lpwstr>e55d2d3b-e3b8-4344-943a-de017033d0e8</vt:lpwstr>
  </property>
  <property fmtid="{D5CDD505-2E9C-101B-9397-08002B2CF9AE}" pid="4" name="MSCIClassification">
    <vt:lpwstr>— Internal —</vt:lpwstr>
  </property>
</Properties>
</file>