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handoutMasterIdLst>
    <p:handoutMasterId r:id="rId38"/>
  </p:handoutMasterIdLst>
  <p:sldIdLst>
    <p:sldId id="315" r:id="rId5"/>
    <p:sldId id="419" r:id="rId6"/>
    <p:sldId id="413" r:id="rId7"/>
    <p:sldId id="414" r:id="rId8"/>
    <p:sldId id="415" r:id="rId9"/>
    <p:sldId id="416" r:id="rId10"/>
    <p:sldId id="417" r:id="rId11"/>
    <p:sldId id="422" r:id="rId12"/>
    <p:sldId id="424" r:id="rId13"/>
    <p:sldId id="425" r:id="rId14"/>
    <p:sldId id="426" r:id="rId15"/>
    <p:sldId id="427" r:id="rId16"/>
    <p:sldId id="428" r:id="rId17"/>
    <p:sldId id="429" r:id="rId18"/>
    <p:sldId id="430" r:id="rId19"/>
    <p:sldId id="431" r:id="rId20"/>
    <p:sldId id="432" r:id="rId21"/>
    <p:sldId id="433" r:id="rId22"/>
    <p:sldId id="434" r:id="rId23"/>
    <p:sldId id="436" r:id="rId24"/>
    <p:sldId id="437" r:id="rId25"/>
    <p:sldId id="438" r:id="rId26"/>
    <p:sldId id="439" r:id="rId27"/>
    <p:sldId id="440" r:id="rId28"/>
    <p:sldId id="441" r:id="rId29"/>
    <p:sldId id="442" r:id="rId30"/>
    <p:sldId id="443" r:id="rId31"/>
    <p:sldId id="444" r:id="rId32"/>
    <p:sldId id="445" r:id="rId33"/>
    <p:sldId id="447" r:id="rId34"/>
    <p:sldId id="404" r:id="rId35"/>
    <p:sldId id="302" r:id="rId36"/>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916AEC-D9D7-4E47-875E-749A28D92CC6}">
          <p14:sldIdLst>
            <p14:sldId id="315"/>
            <p14:sldId id="419"/>
            <p14:sldId id="413"/>
            <p14:sldId id="414"/>
            <p14:sldId id="415"/>
            <p14:sldId id="416"/>
            <p14:sldId id="417"/>
            <p14:sldId id="422"/>
            <p14:sldId id="424"/>
            <p14:sldId id="425"/>
            <p14:sldId id="426"/>
            <p14:sldId id="427"/>
            <p14:sldId id="428"/>
            <p14:sldId id="429"/>
            <p14:sldId id="430"/>
            <p14:sldId id="431"/>
            <p14:sldId id="432"/>
            <p14:sldId id="433"/>
            <p14:sldId id="434"/>
            <p14:sldId id="436"/>
            <p14:sldId id="437"/>
            <p14:sldId id="438"/>
            <p14:sldId id="439"/>
            <p14:sldId id="440"/>
            <p14:sldId id="441"/>
            <p14:sldId id="442"/>
            <p14:sldId id="443"/>
            <p14:sldId id="444"/>
            <p14:sldId id="445"/>
            <p14:sldId id="447"/>
            <p14:sldId id="404"/>
            <p14:sldId id="302"/>
          </p14:sldIdLst>
        </p14:section>
        <p14:section name="Untitled Section" id="{061F25B5-AE78-4D9C-B71A-5DEDCA59289F}">
          <p14:sldIdLst/>
        </p14:section>
      </p14:sectionLst>
    </p:ext>
    <p:ext uri="{EFAFB233-063F-42B5-8137-9DF3F51BA10A}">
      <p15:sldGuideLst xmlns:p15="http://schemas.microsoft.com/office/powerpoint/2012/main">
        <p15:guide id="1" orient="horz" pos="4085">
          <p15:clr>
            <a:srgbClr val="A4A3A4"/>
          </p15:clr>
        </p15:guide>
        <p15:guide id="2" orient="horz" pos="1080" userDrawn="1">
          <p15:clr>
            <a:srgbClr val="A4A3A4"/>
          </p15:clr>
        </p15:guide>
        <p15:guide id="3" pos="446">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C"/>
    <a:srgbClr val="FFFF99"/>
    <a:srgbClr val="000000"/>
    <a:srgbClr val="FFB838"/>
    <a:srgbClr val="404040"/>
    <a:srgbClr val="465058"/>
    <a:srgbClr val="353F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3" autoAdjust="0"/>
    <p:restoredTop sz="86690" autoAdjust="0"/>
  </p:normalViewPr>
  <p:slideViewPr>
    <p:cSldViewPr snapToGrid="0" snapToObjects="1">
      <p:cViewPr varScale="1">
        <p:scale>
          <a:sx n="98" d="100"/>
          <a:sy n="98" d="100"/>
        </p:scale>
        <p:origin x="1968" y="96"/>
      </p:cViewPr>
      <p:guideLst>
        <p:guide orient="horz" pos="4085"/>
        <p:guide orient="horz" pos="1080"/>
        <p:guide pos="44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79" d="100"/>
          <a:sy n="79" d="100"/>
        </p:scale>
        <p:origin x="-3942" y="-90"/>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8BAF65A3-EAF0-8D46-BB35-B6F70C09664B}" type="datetimeFigureOut">
              <a:rPr lang="en-US" smtClean="0"/>
              <a:t>4/30/2021</a:t>
            </a:fld>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6FDD2596-4D7B-6B4A-8668-69393A9CFB51}" type="slidenum">
              <a:rPr lang="en-US" smtClean="0"/>
              <a:t>‹#›</a:t>
            </a:fld>
            <a:endParaRPr lang="en-US" dirty="0"/>
          </a:p>
        </p:txBody>
      </p:sp>
    </p:spTree>
    <p:extLst>
      <p:ext uri="{BB962C8B-B14F-4D97-AF65-F5344CB8AC3E}">
        <p14:creationId xmlns:p14="http://schemas.microsoft.com/office/powerpoint/2010/main" val="292241618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092BEFC3-455F-A648-98F0-D686907E2B3E}" type="datetimeFigureOut">
              <a:rPr lang="en-US" smtClean="0"/>
              <a:t>4/30/2021</a:t>
            </a:fld>
            <a:endParaRPr lang="en-US" dirty="0"/>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0D1CB70-96A2-1B47-BE1C-4D2608E5FBDD}" type="slidenum">
              <a:rPr lang="en-US" smtClean="0"/>
              <a:t>‹#›</a:t>
            </a:fld>
            <a:endParaRPr lang="en-US" dirty="0"/>
          </a:p>
        </p:txBody>
      </p:sp>
    </p:spTree>
    <p:extLst>
      <p:ext uri="{BB962C8B-B14F-4D97-AF65-F5344CB8AC3E}">
        <p14:creationId xmlns:p14="http://schemas.microsoft.com/office/powerpoint/2010/main" val="2833040738"/>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最著名的两种算法为拉斯拜尔指数（因德国经济学家拉斯拜尔（</a:t>
            </a:r>
            <a:r>
              <a:rPr lang="en-US" altLang="zh-CN" sz="1200" b="0" i="0" kern="1200" dirty="0">
                <a:solidFill>
                  <a:schemeClr val="tx1"/>
                </a:solidFill>
                <a:effectLst/>
                <a:latin typeface="+mn-lt"/>
                <a:ea typeface="+mn-ea"/>
                <a:cs typeface="+mn-cs"/>
              </a:rPr>
              <a:t>Étienne </a:t>
            </a:r>
            <a:r>
              <a:rPr lang="en-US" altLang="zh-CN" sz="1200" b="0" i="0" kern="1200" dirty="0" err="1">
                <a:solidFill>
                  <a:schemeClr val="tx1"/>
                </a:solidFill>
                <a:effectLst/>
                <a:latin typeface="+mn-lt"/>
                <a:ea typeface="+mn-ea"/>
                <a:cs typeface="+mn-cs"/>
              </a:rPr>
              <a:t>Laspeyres</a:t>
            </a:r>
            <a:r>
              <a:rPr lang="zh-CN" altLang="en-US" sz="1200" b="0" i="0" kern="1200" dirty="0">
                <a:solidFill>
                  <a:schemeClr val="tx1"/>
                </a:solidFill>
                <a:effectLst/>
                <a:latin typeface="+mn-lt"/>
                <a:ea typeface="+mn-ea"/>
                <a:cs typeface="+mn-cs"/>
              </a:rPr>
              <a:t>）得名，简称拉氏指数）和帕舍指数（因德国经济学家帕舍（</a:t>
            </a:r>
            <a:r>
              <a:rPr lang="en-US" altLang="zh-CN" sz="1200" b="0" i="0" kern="1200" dirty="0">
                <a:solidFill>
                  <a:schemeClr val="tx1"/>
                </a:solidFill>
                <a:effectLst/>
                <a:latin typeface="+mn-lt"/>
                <a:ea typeface="+mn-ea"/>
                <a:cs typeface="+mn-cs"/>
              </a:rPr>
              <a:t>Hermann </a:t>
            </a:r>
            <a:r>
              <a:rPr lang="en-US" altLang="zh-CN" sz="1200" b="0" i="0" kern="1200" dirty="0" err="1">
                <a:solidFill>
                  <a:schemeClr val="tx1"/>
                </a:solidFill>
                <a:effectLst/>
                <a:latin typeface="+mn-lt"/>
                <a:ea typeface="+mn-ea"/>
                <a:cs typeface="+mn-cs"/>
              </a:rPr>
              <a:t>Paasche</a:t>
            </a:r>
            <a:r>
              <a:rPr lang="zh-CN" altLang="en-US" sz="1200" b="0" i="0" kern="1200" dirty="0">
                <a:solidFill>
                  <a:schemeClr val="tx1"/>
                </a:solidFill>
                <a:effectLst/>
                <a:latin typeface="+mn-lt"/>
                <a:ea typeface="+mn-ea"/>
                <a:cs typeface="+mn-cs"/>
              </a:rPr>
              <a:t>）得名，简称帕氏指数）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其中 </a:t>
            </a:r>
            <a:r>
              <a:rPr lang="en-US" altLang="zh-CN" sz="1200" b="0" i="0" kern="1200" dirty="0">
                <a:solidFill>
                  <a:schemeClr val="tx1"/>
                </a:solidFill>
                <a:effectLst/>
                <a:latin typeface="+mn-lt"/>
                <a:ea typeface="+mn-ea"/>
                <a:cs typeface="+mn-cs"/>
              </a:rPr>
              <a:t>I </a:t>
            </a:r>
            <a:r>
              <a:rPr lang="zh-CN" altLang="en-US" sz="1200" b="0" i="0" kern="1200" dirty="0">
                <a:solidFill>
                  <a:schemeClr val="tx1"/>
                </a:solidFill>
                <a:effectLst/>
                <a:latin typeface="+mn-lt"/>
                <a:ea typeface="+mn-ea"/>
                <a:cs typeface="+mn-cs"/>
              </a:rPr>
              <a:t>为两个区间的价格水平相对指数； </a:t>
            </a:r>
            <a:r>
              <a:rPr lang="en-US" altLang="zh-CN" sz="1200" b="0" i="0" kern="1200" dirty="0">
                <a:solidFill>
                  <a:schemeClr val="tx1"/>
                </a:solidFill>
                <a:effectLst/>
                <a:latin typeface="+mn-lt"/>
                <a:ea typeface="+mn-ea"/>
                <a:cs typeface="+mn-cs"/>
              </a:rPr>
              <a:t>t0</a:t>
            </a:r>
            <a:r>
              <a:rPr lang="zh-CN" altLang="en-US" sz="1200" b="0" i="0" kern="1200" dirty="0">
                <a:solidFill>
                  <a:schemeClr val="tx1"/>
                </a:solidFill>
                <a:effectLst/>
                <a:latin typeface="+mn-lt"/>
                <a:ea typeface="+mn-ea"/>
                <a:cs typeface="+mn-cs"/>
              </a:rPr>
              <a:t>为基期，也就是设为运算基准的第一期；</a:t>
            </a:r>
            <a:r>
              <a:rPr lang="en-US" altLang="zh-CN" sz="1200" b="0" i="0" kern="1200" dirty="0" err="1">
                <a:solidFill>
                  <a:schemeClr val="tx1"/>
                </a:solidFill>
                <a:effectLst/>
                <a:latin typeface="+mn-lt"/>
                <a:ea typeface="+mn-ea"/>
                <a:cs typeface="+mn-cs"/>
              </a:rPr>
              <a:t>tn</a:t>
            </a:r>
            <a:r>
              <a:rPr lang="zh-CN" altLang="en-US" sz="1200" b="0" i="0" kern="1200" dirty="0">
                <a:solidFill>
                  <a:schemeClr val="tx1"/>
                </a:solidFill>
                <a:effectLst/>
                <a:latin typeface="+mn-lt"/>
                <a:ea typeface="+mn-ea"/>
                <a:cs typeface="+mn-cs"/>
              </a:rPr>
              <a:t>为当期，也就是计算指数的当下这一时期。</a:t>
            </a:r>
          </a:p>
          <a:p>
            <a:r>
              <a:rPr lang="zh-CN" altLang="en-US" sz="1200" b="0" i="0" kern="1200" dirty="0">
                <a:solidFill>
                  <a:schemeClr val="tx1"/>
                </a:solidFill>
                <a:effectLst/>
                <a:latin typeface="+mn-lt"/>
                <a:ea typeface="+mn-ea"/>
                <a:cs typeface="+mn-cs"/>
              </a:rPr>
              <a:t>即，拉氏保持基期消费品数量不变而计算价格变动，而帕氏算法则保持当期消费品数量不变而计算价格变动。拉氏指数忽略了价格上涨后，消费者对基期消费组合的自然调整，因此可能会高估通胀水平；同理，帕氏指数以当期消费组合回溯基期并不合理，因而可能会低估通胀水平。</a:t>
            </a:r>
          </a:p>
        </p:txBody>
      </p:sp>
      <p:sp>
        <p:nvSpPr>
          <p:cNvPr id="4" name="Slide Number Placeholder 3"/>
          <p:cNvSpPr>
            <a:spLocks noGrp="1"/>
          </p:cNvSpPr>
          <p:nvPr>
            <p:ph type="sldNum" sz="quarter" idx="10"/>
          </p:nvPr>
        </p:nvSpPr>
        <p:spPr/>
        <p:txBody>
          <a:bodyPr/>
          <a:lstStyle/>
          <a:p>
            <a:fld id="{E0D1CB70-96A2-1B47-BE1C-4D2608E5FBDD}" type="slidenum">
              <a:rPr lang="en-US" smtClean="0"/>
              <a:t>5</a:t>
            </a:fld>
            <a:endParaRPr lang="en-US" dirty="0"/>
          </a:p>
        </p:txBody>
      </p:sp>
    </p:spTree>
    <p:extLst>
      <p:ext uri="{BB962C8B-B14F-4D97-AF65-F5344CB8AC3E}">
        <p14:creationId xmlns:p14="http://schemas.microsoft.com/office/powerpoint/2010/main" val="1669027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D1CB70-96A2-1B47-BE1C-4D2608E5FBDD}" type="slidenum">
              <a:rPr lang="en-US" smtClean="0"/>
              <a:t>14</a:t>
            </a:fld>
            <a:endParaRPr lang="en-US" dirty="0"/>
          </a:p>
        </p:txBody>
      </p:sp>
    </p:spTree>
    <p:extLst>
      <p:ext uri="{BB962C8B-B14F-4D97-AF65-F5344CB8AC3E}">
        <p14:creationId xmlns:p14="http://schemas.microsoft.com/office/powerpoint/2010/main" val="648152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D1CB70-96A2-1B47-BE1C-4D2608E5FBDD}" type="slidenum">
              <a:rPr lang="en-US" smtClean="0"/>
              <a:t>15</a:t>
            </a:fld>
            <a:endParaRPr lang="en-US" dirty="0"/>
          </a:p>
        </p:txBody>
      </p:sp>
    </p:spTree>
    <p:extLst>
      <p:ext uri="{BB962C8B-B14F-4D97-AF65-F5344CB8AC3E}">
        <p14:creationId xmlns:p14="http://schemas.microsoft.com/office/powerpoint/2010/main" val="176281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D1CB70-96A2-1B47-BE1C-4D2608E5FBDD}" type="slidenum">
              <a:rPr lang="en-US" smtClean="0"/>
              <a:t>16</a:t>
            </a:fld>
            <a:endParaRPr lang="en-US" dirty="0"/>
          </a:p>
        </p:txBody>
      </p:sp>
    </p:spTree>
    <p:extLst>
      <p:ext uri="{BB962C8B-B14F-4D97-AF65-F5344CB8AC3E}">
        <p14:creationId xmlns:p14="http://schemas.microsoft.com/office/powerpoint/2010/main" val="666051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D1CB70-96A2-1B47-BE1C-4D2608E5FBDD}" type="slidenum">
              <a:rPr lang="en-US" smtClean="0"/>
              <a:t>17</a:t>
            </a:fld>
            <a:endParaRPr lang="en-US" dirty="0"/>
          </a:p>
        </p:txBody>
      </p:sp>
    </p:spTree>
    <p:extLst>
      <p:ext uri="{BB962C8B-B14F-4D97-AF65-F5344CB8AC3E}">
        <p14:creationId xmlns:p14="http://schemas.microsoft.com/office/powerpoint/2010/main" val="3886168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D1CB70-96A2-1B47-BE1C-4D2608E5FBDD}" type="slidenum">
              <a:rPr lang="en-US" smtClean="0"/>
              <a:t>18</a:t>
            </a:fld>
            <a:endParaRPr lang="en-US" dirty="0"/>
          </a:p>
        </p:txBody>
      </p:sp>
    </p:spTree>
    <p:extLst>
      <p:ext uri="{BB962C8B-B14F-4D97-AF65-F5344CB8AC3E}">
        <p14:creationId xmlns:p14="http://schemas.microsoft.com/office/powerpoint/2010/main" val="1348340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D1CB70-96A2-1B47-BE1C-4D2608E5FBDD}" type="slidenum">
              <a:rPr lang="en-US" smtClean="0"/>
              <a:t>19</a:t>
            </a:fld>
            <a:endParaRPr lang="en-US" dirty="0"/>
          </a:p>
        </p:txBody>
      </p:sp>
    </p:spTree>
    <p:extLst>
      <p:ext uri="{BB962C8B-B14F-4D97-AF65-F5344CB8AC3E}">
        <p14:creationId xmlns:p14="http://schemas.microsoft.com/office/powerpoint/2010/main" val="1303935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D1CB70-96A2-1B47-BE1C-4D2608E5FBDD}" type="slidenum">
              <a:rPr lang="en-US" smtClean="0"/>
              <a:t>20</a:t>
            </a:fld>
            <a:endParaRPr lang="en-US" dirty="0"/>
          </a:p>
        </p:txBody>
      </p:sp>
    </p:spTree>
    <p:extLst>
      <p:ext uri="{BB962C8B-B14F-4D97-AF65-F5344CB8AC3E}">
        <p14:creationId xmlns:p14="http://schemas.microsoft.com/office/powerpoint/2010/main" val="4094608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D1CB70-96A2-1B47-BE1C-4D2608E5FBDD}" type="slidenum">
              <a:rPr lang="en-US" smtClean="0"/>
              <a:t>21</a:t>
            </a:fld>
            <a:endParaRPr lang="en-US" dirty="0"/>
          </a:p>
        </p:txBody>
      </p:sp>
    </p:spTree>
    <p:extLst>
      <p:ext uri="{BB962C8B-B14F-4D97-AF65-F5344CB8AC3E}">
        <p14:creationId xmlns:p14="http://schemas.microsoft.com/office/powerpoint/2010/main" val="376413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D1CB70-96A2-1B47-BE1C-4D2608E5FBDD}" type="slidenum">
              <a:rPr lang="en-US" smtClean="0"/>
              <a:t>22</a:t>
            </a:fld>
            <a:endParaRPr lang="en-US" dirty="0"/>
          </a:p>
        </p:txBody>
      </p:sp>
    </p:spTree>
    <p:extLst>
      <p:ext uri="{BB962C8B-B14F-4D97-AF65-F5344CB8AC3E}">
        <p14:creationId xmlns:p14="http://schemas.microsoft.com/office/powerpoint/2010/main" val="3937929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D1CB70-96A2-1B47-BE1C-4D2608E5FBDD}" type="slidenum">
              <a:rPr lang="en-US" smtClean="0"/>
              <a:t>23</a:t>
            </a:fld>
            <a:endParaRPr lang="en-US" dirty="0"/>
          </a:p>
        </p:txBody>
      </p:sp>
    </p:spTree>
    <p:extLst>
      <p:ext uri="{BB962C8B-B14F-4D97-AF65-F5344CB8AC3E}">
        <p14:creationId xmlns:p14="http://schemas.microsoft.com/office/powerpoint/2010/main" val="361972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D1CB70-96A2-1B47-BE1C-4D2608E5FBDD}" type="slidenum">
              <a:rPr lang="en-US" smtClean="0"/>
              <a:t>6</a:t>
            </a:fld>
            <a:endParaRPr lang="en-US" dirty="0"/>
          </a:p>
        </p:txBody>
      </p:sp>
    </p:spTree>
    <p:extLst>
      <p:ext uri="{BB962C8B-B14F-4D97-AF65-F5344CB8AC3E}">
        <p14:creationId xmlns:p14="http://schemas.microsoft.com/office/powerpoint/2010/main" val="944581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D1CB70-96A2-1B47-BE1C-4D2608E5FBDD}" type="slidenum">
              <a:rPr lang="en-US" smtClean="0"/>
              <a:t>24</a:t>
            </a:fld>
            <a:endParaRPr lang="en-US" dirty="0"/>
          </a:p>
        </p:txBody>
      </p:sp>
    </p:spTree>
    <p:extLst>
      <p:ext uri="{BB962C8B-B14F-4D97-AF65-F5344CB8AC3E}">
        <p14:creationId xmlns:p14="http://schemas.microsoft.com/office/powerpoint/2010/main" val="4072358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D1CB70-96A2-1B47-BE1C-4D2608E5FBDD}" type="slidenum">
              <a:rPr lang="en-US" smtClean="0"/>
              <a:t>25</a:t>
            </a:fld>
            <a:endParaRPr lang="en-US" dirty="0"/>
          </a:p>
        </p:txBody>
      </p:sp>
    </p:spTree>
    <p:extLst>
      <p:ext uri="{BB962C8B-B14F-4D97-AF65-F5344CB8AC3E}">
        <p14:creationId xmlns:p14="http://schemas.microsoft.com/office/powerpoint/2010/main" val="3811731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D1CB70-96A2-1B47-BE1C-4D2608E5FBDD}" type="slidenum">
              <a:rPr lang="en-US" smtClean="0"/>
              <a:t>26</a:t>
            </a:fld>
            <a:endParaRPr lang="en-US" dirty="0"/>
          </a:p>
        </p:txBody>
      </p:sp>
    </p:spTree>
    <p:extLst>
      <p:ext uri="{BB962C8B-B14F-4D97-AF65-F5344CB8AC3E}">
        <p14:creationId xmlns:p14="http://schemas.microsoft.com/office/powerpoint/2010/main" val="259140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D1CB70-96A2-1B47-BE1C-4D2608E5FBDD}" type="slidenum">
              <a:rPr lang="en-US" smtClean="0"/>
              <a:t>27</a:t>
            </a:fld>
            <a:endParaRPr lang="en-US" dirty="0"/>
          </a:p>
        </p:txBody>
      </p:sp>
    </p:spTree>
    <p:extLst>
      <p:ext uri="{BB962C8B-B14F-4D97-AF65-F5344CB8AC3E}">
        <p14:creationId xmlns:p14="http://schemas.microsoft.com/office/powerpoint/2010/main" val="799311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D1CB70-96A2-1B47-BE1C-4D2608E5FBDD}" type="slidenum">
              <a:rPr lang="en-US" smtClean="0"/>
              <a:t>28</a:t>
            </a:fld>
            <a:endParaRPr lang="en-US" dirty="0"/>
          </a:p>
        </p:txBody>
      </p:sp>
    </p:spTree>
    <p:extLst>
      <p:ext uri="{BB962C8B-B14F-4D97-AF65-F5344CB8AC3E}">
        <p14:creationId xmlns:p14="http://schemas.microsoft.com/office/powerpoint/2010/main" val="3730689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D1CB70-96A2-1B47-BE1C-4D2608E5FBDD}" type="slidenum">
              <a:rPr lang="en-US" smtClean="0"/>
              <a:t>29</a:t>
            </a:fld>
            <a:endParaRPr lang="en-US" dirty="0"/>
          </a:p>
        </p:txBody>
      </p:sp>
    </p:spTree>
    <p:extLst>
      <p:ext uri="{BB962C8B-B14F-4D97-AF65-F5344CB8AC3E}">
        <p14:creationId xmlns:p14="http://schemas.microsoft.com/office/powerpoint/2010/main" val="1922618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D1CB70-96A2-1B47-BE1C-4D2608E5FBDD}" type="slidenum">
              <a:rPr lang="en-US" smtClean="0"/>
              <a:t>30</a:t>
            </a:fld>
            <a:endParaRPr lang="en-US" dirty="0"/>
          </a:p>
        </p:txBody>
      </p:sp>
    </p:spTree>
    <p:extLst>
      <p:ext uri="{BB962C8B-B14F-4D97-AF65-F5344CB8AC3E}">
        <p14:creationId xmlns:p14="http://schemas.microsoft.com/office/powerpoint/2010/main" val="2242697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D1CB70-96A2-1B47-BE1C-4D2608E5FBDD}" type="slidenum">
              <a:rPr lang="en-US" smtClean="0"/>
              <a:t>7</a:t>
            </a:fld>
            <a:endParaRPr lang="en-US" dirty="0"/>
          </a:p>
        </p:txBody>
      </p:sp>
    </p:spTree>
    <p:extLst>
      <p:ext uri="{BB962C8B-B14F-4D97-AF65-F5344CB8AC3E}">
        <p14:creationId xmlns:p14="http://schemas.microsoft.com/office/powerpoint/2010/main" val="1681138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D1CB70-96A2-1B47-BE1C-4D2608E5FBDD}" type="slidenum">
              <a:rPr lang="en-US" smtClean="0"/>
              <a:t>8</a:t>
            </a:fld>
            <a:endParaRPr lang="en-US" dirty="0"/>
          </a:p>
        </p:txBody>
      </p:sp>
    </p:spTree>
    <p:extLst>
      <p:ext uri="{BB962C8B-B14F-4D97-AF65-F5344CB8AC3E}">
        <p14:creationId xmlns:p14="http://schemas.microsoft.com/office/powerpoint/2010/main" val="735315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D1CB70-96A2-1B47-BE1C-4D2608E5FBDD}" type="slidenum">
              <a:rPr lang="en-US" smtClean="0"/>
              <a:t>9</a:t>
            </a:fld>
            <a:endParaRPr lang="en-US" dirty="0"/>
          </a:p>
        </p:txBody>
      </p:sp>
    </p:spTree>
    <p:extLst>
      <p:ext uri="{BB962C8B-B14F-4D97-AF65-F5344CB8AC3E}">
        <p14:creationId xmlns:p14="http://schemas.microsoft.com/office/powerpoint/2010/main" val="1199035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D1CB70-96A2-1B47-BE1C-4D2608E5FBDD}" type="slidenum">
              <a:rPr lang="en-US" smtClean="0"/>
              <a:t>10</a:t>
            </a:fld>
            <a:endParaRPr lang="en-US" dirty="0"/>
          </a:p>
        </p:txBody>
      </p:sp>
    </p:spTree>
    <p:extLst>
      <p:ext uri="{BB962C8B-B14F-4D97-AF65-F5344CB8AC3E}">
        <p14:creationId xmlns:p14="http://schemas.microsoft.com/office/powerpoint/2010/main" val="2654802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D1CB70-96A2-1B47-BE1C-4D2608E5FBDD}" type="slidenum">
              <a:rPr lang="en-US" smtClean="0"/>
              <a:t>11</a:t>
            </a:fld>
            <a:endParaRPr lang="en-US" dirty="0"/>
          </a:p>
        </p:txBody>
      </p:sp>
    </p:spTree>
    <p:extLst>
      <p:ext uri="{BB962C8B-B14F-4D97-AF65-F5344CB8AC3E}">
        <p14:creationId xmlns:p14="http://schemas.microsoft.com/office/powerpoint/2010/main" val="3975967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D1CB70-96A2-1B47-BE1C-4D2608E5FBDD}" type="slidenum">
              <a:rPr lang="en-US" smtClean="0"/>
              <a:t>12</a:t>
            </a:fld>
            <a:endParaRPr lang="en-US" dirty="0"/>
          </a:p>
        </p:txBody>
      </p:sp>
    </p:spTree>
    <p:extLst>
      <p:ext uri="{BB962C8B-B14F-4D97-AF65-F5344CB8AC3E}">
        <p14:creationId xmlns:p14="http://schemas.microsoft.com/office/powerpoint/2010/main" val="2221261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D1CB70-96A2-1B47-BE1C-4D2608E5FBDD}" type="slidenum">
              <a:rPr lang="en-US" smtClean="0"/>
              <a:t>13</a:t>
            </a:fld>
            <a:endParaRPr lang="en-US" dirty="0"/>
          </a:p>
        </p:txBody>
      </p:sp>
    </p:spTree>
    <p:extLst>
      <p:ext uri="{BB962C8B-B14F-4D97-AF65-F5344CB8AC3E}">
        <p14:creationId xmlns:p14="http://schemas.microsoft.com/office/powerpoint/2010/main" val="734830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rigold Title Slide">
    <p:spTree>
      <p:nvGrpSpPr>
        <p:cNvPr id="1" name=""/>
        <p:cNvGrpSpPr/>
        <p:nvPr/>
      </p:nvGrpSpPr>
      <p:grpSpPr>
        <a:xfrm>
          <a:off x="0" y="0"/>
          <a:ext cx="0" cy="0"/>
          <a:chOff x="0" y="0"/>
          <a:chExt cx="0" cy="0"/>
        </a:xfrm>
      </p:grpSpPr>
      <p:grpSp>
        <p:nvGrpSpPr>
          <p:cNvPr id="4" name="Group 3"/>
          <p:cNvGrpSpPr/>
          <p:nvPr userDrawn="1"/>
        </p:nvGrpSpPr>
        <p:grpSpPr>
          <a:xfrm>
            <a:off x="227013" y="228600"/>
            <a:ext cx="8725311" cy="6020562"/>
            <a:chOff x="227013" y="228600"/>
            <a:chExt cx="8725311" cy="6020562"/>
          </a:xfrm>
        </p:grpSpPr>
        <p:sp>
          <p:nvSpPr>
            <p:cNvPr id="8" name="Rectangle 7"/>
            <p:cNvSpPr/>
            <p:nvPr userDrawn="1"/>
          </p:nvSpPr>
          <p:spPr>
            <a:xfrm>
              <a:off x="227013" y="228600"/>
              <a:ext cx="8686800" cy="59710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0" name="Right Triangle 9"/>
            <p:cNvSpPr>
              <a:spLocks noChangeAspect="1"/>
            </p:cNvSpPr>
            <p:nvPr userDrawn="1"/>
          </p:nvSpPr>
          <p:spPr>
            <a:xfrm flipH="1">
              <a:off x="8403684" y="5700522"/>
              <a:ext cx="548640" cy="54864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grpSp>
      <p:sp>
        <p:nvSpPr>
          <p:cNvPr id="2" name="Title 1"/>
          <p:cNvSpPr>
            <a:spLocks noGrp="1"/>
          </p:cNvSpPr>
          <p:nvPr userDrawn="1">
            <p:ph type="ctrTitle"/>
          </p:nvPr>
        </p:nvSpPr>
        <p:spPr>
          <a:xfrm>
            <a:off x="685800" y="1232690"/>
            <a:ext cx="6382932" cy="2014406"/>
          </a:xfrm>
        </p:spPr>
        <p:txBody>
          <a:bodyPr lIns="91440" bIns="45720" anchor="b">
            <a:noAutofit/>
          </a:bodyPr>
          <a:lstStyle>
            <a:lvl1pPr>
              <a:lnSpc>
                <a:spcPct val="90000"/>
              </a:lnSpc>
              <a:defRPr sz="4000" b="0" i="0">
                <a:solidFill>
                  <a:schemeClr val="bg1"/>
                </a:solidFill>
                <a:latin typeface="Calibri"/>
                <a:cs typeface="Calibri"/>
              </a:defRPr>
            </a:lvl1pPr>
          </a:lstStyle>
          <a:p>
            <a:r>
              <a:rPr lang="en-US" dirty="0"/>
              <a:t>Click to edit Master title style</a:t>
            </a:r>
          </a:p>
        </p:txBody>
      </p:sp>
      <p:sp>
        <p:nvSpPr>
          <p:cNvPr id="3" name="Subtitle 2"/>
          <p:cNvSpPr>
            <a:spLocks noGrp="1"/>
          </p:cNvSpPr>
          <p:nvPr userDrawn="1">
            <p:ph type="subTitle" idx="1"/>
          </p:nvPr>
        </p:nvSpPr>
        <p:spPr>
          <a:xfrm>
            <a:off x="685800" y="3446313"/>
            <a:ext cx="6382932" cy="904014"/>
          </a:xfrm>
        </p:spPr>
        <p:txBody>
          <a:bodyPr>
            <a:normAutofit/>
          </a:bodyPr>
          <a:lstStyle>
            <a:lvl1pPr marL="0" indent="0" algn="l">
              <a:lnSpc>
                <a:spcPct val="120000"/>
              </a:lnSpc>
              <a:spcBef>
                <a:spcPts val="0"/>
              </a:spcBef>
              <a:buNone/>
              <a:defRPr sz="18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5" name="Rectangle 14"/>
          <p:cNvSpPr/>
          <p:nvPr userDrawn="1"/>
        </p:nvSpPr>
        <p:spPr>
          <a:xfrm>
            <a:off x="5712839" y="6219877"/>
            <a:ext cx="3336331" cy="5700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userDrawn="1"/>
        </p:nvSpPr>
        <p:spPr>
          <a:xfrm>
            <a:off x="5937141" y="6438935"/>
            <a:ext cx="2987785" cy="246124"/>
          </a:xfrm>
          <a:prstGeom prst="rect">
            <a:avLst/>
          </a:prstGeom>
          <a:noFill/>
        </p:spPr>
        <p:txBody>
          <a:bodyPr wrap="none" lIns="0" tIns="0" rIns="0" bIns="0" rtlCol="0">
            <a:no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GB" sz="600" b="0" i="0" u="none" strike="noStrike" kern="1200" baseline="0" dirty="0">
                <a:solidFill>
                  <a:schemeClr val="bg2"/>
                </a:solidFill>
                <a:latin typeface="+mn-lt"/>
                <a:ea typeface="+mn-ea"/>
                <a:cs typeface="+mn-cs"/>
              </a:rPr>
              <a:t>© 2018 MSCI Inc. All rights reserved. </a:t>
            </a:r>
          </a:p>
          <a:p>
            <a:pPr marL="0" marR="0" indent="0" algn="r" defTabSz="457200" rtl="0" eaLnBrk="1" fontAlgn="auto" latinLnBrk="0" hangingPunct="1">
              <a:lnSpc>
                <a:spcPct val="100000"/>
              </a:lnSpc>
              <a:spcBef>
                <a:spcPts val="0"/>
              </a:spcBef>
              <a:spcAft>
                <a:spcPts val="0"/>
              </a:spcAft>
              <a:buClrTx/>
              <a:buSzTx/>
              <a:buFontTx/>
              <a:buNone/>
              <a:tabLst/>
              <a:defRPr/>
            </a:pPr>
            <a:r>
              <a:rPr lang="en-GB" sz="600" b="0" i="0" u="none" strike="noStrike" kern="1200" baseline="0" dirty="0">
                <a:solidFill>
                  <a:schemeClr val="bg2"/>
                </a:solidFill>
                <a:latin typeface="+mn-lt"/>
                <a:ea typeface="+mn-ea"/>
                <a:cs typeface="+mn-cs"/>
              </a:rPr>
              <a:t>Please refer to the disclaimer at the end of this document.</a:t>
            </a:r>
          </a:p>
        </p:txBody>
      </p:sp>
      <p:sp>
        <p:nvSpPr>
          <p:cNvPr id="16" name="Text Placeholder 15"/>
          <p:cNvSpPr>
            <a:spLocks noGrp="1"/>
          </p:cNvSpPr>
          <p:nvPr>
            <p:ph type="body" sz="quarter" idx="10"/>
          </p:nvPr>
        </p:nvSpPr>
        <p:spPr>
          <a:xfrm>
            <a:off x="685800" y="4489450"/>
            <a:ext cx="6383338" cy="719138"/>
          </a:xfrm>
        </p:spPr>
        <p:txBody>
          <a:bodyPr>
            <a:normAutofit/>
          </a:bodyPr>
          <a:lstStyle>
            <a:lvl1pPr marL="0" indent="0" algn="l" defTabSz="457200" rtl="0" eaLnBrk="1" latinLnBrk="0" hangingPunct="1">
              <a:lnSpc>
                <a:spcPct val="120000"/>
              </a:lnSpc>
              <a:spcBef>
                <a:spcPts val="0"/>
              </a:spcBef>
              <a:buClr>
                <a:schemeClr val="accent2"/>
              </a:buClr>
              <a:buFont typeface="Arial"/>
              <a:buNone/>
              <a:defRPr lang="en-US" sz="1800" b="1" i="0" kern="1200" dirty="0" smtClean="0">
                <a:solidFill>
                  <a:schemeClr val="bg2"/>
                </a:solidFill>
                <a:latin typeface="Calibri"/>
                <a:ea typeface="+mn-ea"/>
                <a:cs typeface="Calibri"/>
              </a:defRPr>
            </a:lvl1pPr>
          </a:lstStyle>
          <a:p>
            <a:pPr lvl="0"/>
            <a:r>
              <a:rPr lang="en-US" dirty="0"/>
              <a:t>Click to edit Master text styles</a:t>
            </a:r>
          </a:p>
        </p:txBody>
      </p:sp>
    </p:spTree>
    <p:extLst>
      <p:ext uri="{BB962C8B-B14F-4D97-AF65-F5344CB8AC3E}">
        <p14:creationId xmlns:p14="http://schemas.microsoft.com/office/powerpoint/2010/main" val="2777832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solidFill>
                  <a:schemeClr val="accent1"/>
                </a:solidFill>
              </a:defRPr>
            </a:lvl1pPr>
          </a:lstStyle>
          <a:p>
            <a:r>
              <a:rPr lang="en-US" dirty="0"/>
              <a:t>Click to edit Master title style</a:t>
            </a:r>
          </a:p>
        </p:txBody>
      </p:sp>
      <p:sp>
        <p:nvSpPr>
          <p:cNvPr id="3" name="Content Placeholder 2"/>
          <p:cNvSpPr>
            <a:spLocks noGrp="1"/>
          </p:cNvSpPr>
          <p:nvPr>
            <p:ph sz="half" idx="1"/>
          </p:nvPr>
        </p:nvSpPr>
        <p:spPr>
          <a:xfrm>
            <a:off x="594000" y="1223999"/>
            <a:ext cx="3960000" cy="4824000"/>
          </a:xfrm>
        </p:spPr>
        <p:txBody>
          <a:bodyPr>
            <a:normAutofit/>
          </a:bodyPr>
          <a:lstStyle>
            <a:lvl1pPr>
              <a:buClr>
                <a:schemeClr val="accent1"/>
              </a:buClr>
              <a:defRPr sz="1600"/>
            </a:lvl1pPr>
            <a:lvl2pPr>
              <a:buClr>
                <a:schemeClr val="accent1"/>
              </a:buClr>
              <a:defRPr sz="1600"/>
            </a:lvl2pPr>
            <a:lvl3pPr>
              <a:buClr>
                <a:schemeClr val="accent1"/>
              </a:buClr>
              <a:defRPr sz="1600"/>
            </a:lvl3pPr>
            <a:lvl4pPr>
              <a:buClr>
                <a:schemeClr val="accent1"/>
              </a:buClr>
              <a:defRPr sz="1600"/>
            </a:lvl4pPr>
            <a:lvl5pPr>
              <a:buClr>
                <a:schemeClr val="accent1"/>
              </a:buCl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23999"/>
            <a:ext cx="3960000" cy="4824000"/>
          </a:xfrm>
        </p:spPr>
        <p:txBody>
          <a:bodyPr>
            <a:normAutofit/>
          </a:bodyPr>
          <a:lstStyle>
            <a:lvl1pPr>
              <a:buClr>
                <a:schemeClr val="accent1"/>
              </a:buClr>
              <a:defRPr sz="1600"/>
            </a:lvl1pPr>
            <a:lvl2pPr>
              <a:buClr>
                <a:schemeClr val="accent1"/>
              </a:buClr>
              <a:defRPr sz="1600"/>
            </a:lvl2pPr>
            <a:lvl3pPr>
              <a:buClr>
                <a:schemeClr val="accent1"/>
              </a:buClr>
              <a:defRPr sz="1600"/>
            </a:lvl3pPr>
            <a:lvl4pPr>
              <a:buClr>
                <a:schemeClr val="accent1"/>
              </a:buClr>
              <a:defRPr sz="1600"/>
            </a:lvl4pPr>
            <a:lvl5pPr>
              <a:buClr>
                <a:schemeClr val="accent1"/>
              </a:buCl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10"/>
          </p:nvPr>
        </p:nvSpPr>
        <p:spPr/>
        <p:txBody>
          <a:bodyPr/>
          <a:lstStyle/>
          <a:p>
            <a:fld id="{93AC2C76-E6AA-46CB-A2DE-F6E097F7C440}" type="slidenum">
              <a:rPr lang="en-GB" smtClean="0"/>
              <a:t>‹#›</a:t>
            </a:fld>
            <a:endParaRPr lang="en-GB" dirty="0"/>
          </a:p>
        </p:txBody>
      </p:sp>
    </p:spTree>
    <p:extLst>
      <p:ext uri="{BB962C8B-B14F-4D97-AF65-F5344CB8AC3E}">
        <p14:creationId xmlns:p14="http://schemas.microsoft.com/office/powerpoint/2010/main" val="1857190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solidFill>
                  <a:schemeClr val="accent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93AC2C76-E6AA-46CB-A2DE-F6E097F7C440}" type="slidenum">
              <a:rPr lang="en-GB" smtClean="0"/>
              <a:t>‹#›</a:t>
            </a:fld>
            <a:endParaRPr lang="en-GB" dirty="0"/>
          </a:p>
        </p:txBody>
      </p:sp>
    </p:spTree>
    <p:extLst>
      <p:ext uri="{BB962C8B-B14F-4D97-AF65-F5344CB8AC3E}">
        <p14:creationId xmlns:p14="http://schemas.microsoft.com/office/powerpoint/2010/main" val="1746360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solidFill>
                  <a:schemeClr val="accent1"/>
                </a:solidFill>
              </a:defRPr>
            </a:lvl1pPr>
          </a:lstStyle>
          <a:p>
            <a:r>
              <a:rPr lang="en-US" dirty="0"/>
              <a:t>Click to edit Master title style</a:t>
            </a:r>
          </a:p>
        </p:txBody>
      </p:sp>
      <p:sp>
        <p:nvSpPr>
          <p:cNvPr id="7" name="Text Placeholder 3"/>
          <p:cNvSpPr>
            <a:spLocks noGrp="1"/>
          </p:cNvSpPr>
          <p:nvPr>
            <p:ph type="body" sz="half" idx="2"/>
          </p:nvPr>
        </p:nvSpPr>
        <p:spPr>
          <a:xfrm>
            <a:off x="594000" y="5591463"/>
            <a:ext cx="7992000" cy="347857"/>
          </a:xfrm>
        </p:spPr>
        <p:txBody>
          <a:bodyPr>
            <a:normAutofit/>
          </a:bodyPr>
          <a:lstStyle>
            <a:lvl1pPr marL="0" indent="0">
              <a:buNone/>
              <a:defRPr sz="160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93AC2C76-E6AA-46CB-A2DE-F6E097F7C440}" type="slidenum">
              <a:rPr lang="en-GB" smtClean="0"/>
              <a:t>‹#›</a:t>
            </a:fld>
            <a:endParaRPr lang="en-GB" dirty="0"/>
          </a:p>
        </p:txBody>
      </p:sp>
    </p:spTree>
    <p:extLst>
      <p:ext uri="{BB962C8B-B14F-4D97-AF65-F5344CB8AC3E}">
        <p14:creationId xmlns:p14="http://schemas.microsoft.com/office/powerpoint/2010/main" val="4036448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grpSp>
        <p:nvGrpSpPr>
          <p:cNvPr id="10" name="Group 9"/>
          <p:cNvGrpSpPr/>
          <p:nvPr userDrawn="1"/>
        </p:nvGrpSpPr>
        <p:grpSpPr>
          <a:xfrm>
            <a:off x="227013" y="228600"/>
            <a:ext cx="8725311" cy="6020562"/>
            <a:chOff x="227013" y="228600"/>
            <a:chExt cx="8725311" cy="6020562"/>
          </a:xfrm>
        </p:grpSpPr>
        <p:sp>
          <p:nvSpPr>
            <p:cNvPr id="12" name="Rectangle 11"/>
            <p:cNvSpPr/>
            <p:nvPr userDrawn="1"/>
          </p:nvSpPr>
          <p:spPr>
            <a:xfrm>
              <a:off x="227013" y="228600"/>
              <a:ext cx="8686800" cy="59710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3" name="Right Triangle 12"/>
            <p:cNvSpPr>
              <a:spLocks noChangeAspect="1"/>
            </p:cNvSpPr>
            <p:nvPr userDrawn="1"/>
          </p:nvSpPr>
          <p:spPr>
            <a:xfrm flipH="1">
              <a:off x="8403684" y="5700522"/>
              <a:ext cx="548640" cy="54864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grpSp>
      <p:sp>
        <p:nvSpPr>
          <p:cNvPr id="3" name="Content Placeholder 2"/>
          <p:cNvSpPr>
            <a:spLocks noGrp="1"/>
          </p:cNvSpPr>
          <p:nvPr>
            <p:ph idx="1"/>
          </p:nvPr>
        </p:nvSpPr>
        <p:spPr>
          <a:xfrm>
            <a:off x="396000" y="1224000"/>
            <a:ext cx="2520000" cy="4824000"/>
          </a:xfrm>
        </p:spPr>
        <p:txBody>
          <a:bodyPr>
            <a:normAutofit/>
          </a:bodyPr>
          <a:lstStyle>
            <a:lvl1pPr marL="0" indent="0">
              <a:lnSpc>
                <a:spcPct val="100000"/>
              </a:lnSpc>
              <a:spcBef>
                <a:spcPts val="0"/>
              </a:spcBef>
              <a:spcAft>
                <a:spcPts val="600"/>
              </a:spcAft>
              <a:buClr>
                <a:schemeClr val="accent2"/>
              </a:buClr>
              <a:buFont typeface="Arial"/>
              <a:buNone/>
              <a:tabLst/>
              <a:defRPr sz="1200">
                <a:solidFill>
                  <a:schemeClr val="bg2"/>
                </a:solidFill>
              </a:defRPr>
            </a:lvl1pPr>
            <a:lvl2pPr marL="230188" indent="0">
              <a:lnSpc>
                <a:spcPct val="100000"/>
              </a:lnSpc>
              <a:spcBef>
                <a:spcPts val="0"/>
              </a:spcBef>
              <a:spcAft>
                <a:spcPts val="600"/>
              </a:spcAft>
              <a:buClr>
                <a:schemeClr val="accent2"/>
              </a:buClr>
              <a:buNone/>
              <a:defRPr sz="1200">
                <a:solidFill>
                  <a:schemeClr val="bg2"/>
                </a:solidFill>
              </a:defRPr>
            </a:lvl2pPr>
            <a:lvl3pPr marL="461963" indent="0">
              <a:lnSpc>
                <a:spcPct val="100000"/>
              </a:lnSpc>
              <a:spcBef>
                <a:spcPts val="0"/>
              </a:spcBef>
              <a:spcAft>
                <a:spcPts val="600"/>
              </a:spcAft>
              <a:buClr>
                <a:schemeClr val="accent2"/>
              </a:buClr>
              <a:buNone/>
              <a:defRPr sz="1200">
                <a:solidFill>
                  <a:schemeClr val="bg2"/>
                </a:solidFill>
              </a:defRPr>
            </a:lvl3pPr>
            <a:lvl4pPr marL="681038" indent="0">
              <a:lnSpc>
                <a:spcPct val="100000"/>
              </a:lnSpc>
              <a:spcBef>
                <a:spcPts val="0"/>
              </a:spcBef>
              <a:spcAft>
                <a:spcPts val="600"/>
              </a:spcAft>
              <a:buClr>
                <a:schemeClr val="accent2"/>
              </a:buClr>
              <a:buNone/>
              <a:defRPr sz="1200">
                <a:solidFill>
                  <a:schemeClr val="bg2"/>
                </a:solidFill>
              </a:defRPr>
            </a:lvl4pPr>
            <a:lvl5pPr marL="912812" indent="0">
              <a:lnSpc>
                <a:spcPct val="100000"/>
              </a:lnSpc>
              <a:spcBef>
                <a:spcPts val="0"/>
              </a:spcBef>
              <a:spcAft>
                <a:spcPts val="600"/>
              </a:spcAft>
              <a:buClr>
                <a:schemeClr val="accent2"/>
              </a:buClr>
              <a:buNone/>
              <a:defRPr sz="12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normAutofit/>
          </a:bodyPr>
          <a:lstStyle>
            <a:lvl1pPr>
              <a:defRPr sz="2800">
                <a:solidFill>
                  <a:schemeClr val="tx1"/>
                </a:solidFill>
              </a:defRPr>
            </a:lvl1pPr>
          </a:lstStyle>
          <a:p>
            <a:r>
              <a:rPr lang="en-US" dirty="0"/>
              <a:t>Click to edit Master title style</a:t>
            </a:r>
          </a:p>
        </p:txBody>
      </p:sp>
      <p:sp>
        <p:nvSpPr>
          <p:cNvPr id="8" name="Content Placeholder 2"/>
          <p:cNvSpPr>
            <a:spLocks noGrp="1"/>
          </p:cNvSpPr>
          <p:nvPr>
            <p:ph idx="11"/>
          </p:nvPr>
        </p:nvSpPr>
        <p:spPr>
          <a:xfrm>
            <a:off x="3312000" y="1224000"/>
            <a:ext cx="2520000" cy="4824000"/>
          </a:xfrm>
        </p:spPr>
        <p:txBody>
          <a:bodyPr>
            <a:normAutofit/>
          </a:bodyPr>
          <a:lstStyle>
            <a:lvl1pPr marL="0" indent="0">
              <a:lnSpc>
                <a:spcPct val="100000"/>
              </a:lnSpc>
              <a:spcBef>
                <a:spcPts val="0"/>
              </a:spcBef>
              <a:spcAft>
                <a:spcPts val="600"/>
              </a:spcAft>
              <a:buClr>
                <a:schemeClr val="accent2"/>
              </a:buClr>
              <a:buFont typeface="Arial"/>
              <a:buNone/>
              <a:tabLst/>
              <a:defRPr sz="1200">
                <a:solidFill>
                  <a:schemeClr val="bg2"/>
                </a:solidFill>
              </a:defRPr>
            </a:lvl1pPr>
            <a:lvl2pPr marL="230188" indent="0">
              <a:lnSpc>
                <a:spcPct val="100000"/>
              </a:lnSpc>
              <a:spcBef>
                <a:spcPts val="0"/>
              </a:spcBef>
              <a:spcAft>
                <a:spcPts val="600"/>
              </a:spcAft>
              <a:buClr>
                <a:schemeClr val="accent2"/>
              </a:buClr>
              <a:buNone/>
              <a:defRPr sz="1200">
                <a:solidFill>
                  <a:schemeClr val="bg2"/>
                </a:solidFill>
              </a:defRPr>
            </a:lvl2pPr>
            <a:lvl3pPr marL="461963" indent="0">
              <a:lnSpc>
                <a:spcPct val="100000"/>
              </a:lnSpc>
              <a:spcBef>
                <a:spcPts val="0"/>
              </a:spcBef>
              <a:spcAft>
                <a:spcPts val="600"/>
              </a:spcAft>
              <a:buClr>
                <a:schemeClr val="accent2"/>
              </a:buClr>
              <a:buNone/>
              <a:defRPr sz="1200">
                <a:solidFill>
                  <a:schemeClr val="bg2"/>
                </a:solidFill>
              </a:defRPr>
            </a:lvl3pPr>
            <a:lvl4pPr marL="681038" indent="0">
              <a:lnSpc>
                <a:spcPct val="100000"/>
              </a:lnSpc>
              <a:spcBef>
                <a:spcPts val="0"/>
              </a:spcBef>
              <a:spcAft>
                <a:spcPts val="600"/>
              </a:spcAft>
              <a:buClr>
                <a:schemeClr val="accent2"/>
              </a:buClr>
              <a:buNone/>
              <a:defRPr sz="1200">
                <a:solidFill>
                  <a:schemeClr val="bg2"/>
                </a:solidFill>
              </a:defRPr>
            </a:lvl4pPr>
            <a:lvl5pPr marL="912812" indent="0">
              <a:lnSpc>
                <a:spcPct val="100000"/>
              </a:lnSpc>
              <a:spcBef>
                <a:spcPts val="0"/>
              </a:spcBef>
              <a:spcAft>
                <a:spcPts val="600"/>
              </a:spcAft>
              <a:buClr>
                <a:schemeClr val="accent2"/>
              </a:buClr>
              <a:buNone/>
              <a:defRPr sz="12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2"/>
          </p:nvPr>
        </p:nvSpPr>
        <p:spPr>
          <a:xfrm>
            <a:off x="6228000" y="1224000"/>
            <a:ext cx="2520000" cy="4824000"/>
          </a:xfrm>
        </p:spPr>
        <p:txBody>
          <a:bodyPr>
            <a:normAutofit/>
          </a:bodyPr>
          <a:lstStyle>
            <a:lvl1pPr marL="0" indent="0">
              <a:lnSpc>
                <a:spcPct val="100000"/>
              </a:lnSpc>
              <a:spcBef>
                <a:spcPts val="0"/>
              </a:spcBef>
              <a:spcAft>
                <a:spcPts val="600"/>
              </a:spcAft>
              <a:buClr>
                <a:schemeClr val="accent2"/>
              </a:buClr>
              <a:buFont typeface="Arial"/>
              <a:buNone/>
              <a:tabLst/>
              <a:defRPr sz="1200">
                <a:solidFill>
                  <a:schemeClr val="bg2"/>
                </a:solidFill>
              </a:defRPr>
            </a:lvl1pPr>
            <a:lvl2pPr marL="230188" indent="0">
              <a:lnSpc>
                <a:spcPct val="100000"/>
              </a:lnSpc>
              <a:spcBef>
                <a:spcPts val="0"/>
              </a:spcBef>
              <a:spcAft>
                <a:spcPts val="600"/>
              </a:spcAft>
              <a:buClr>
                <a:schemeClr val="accent2"/>
              </a:buClr>
              <a:buNone/>
              <a:defRPr sz="1200">
                <a:solidFill>
                  <a:schemeClr val="bg2"/>
                </a:solidFill>
              </a:defRPr>
            </a:lvl2pPr>
            <a:lvl3pPr marL="461963" indent="0">
              <a:lnSpc>
                <a:spcPct val="100000"/>
              </a:lnSpc>
              <a:spcBef>
                <a:spcPts val="0"/>
              </a:spcBef>
              <a:spcAft>
                <a:spcPts val="600"/>
              </a:spcAft>
              <a:buClr>
                <a:schemeClr val="accent2"/>
              </a:buClr>
              <a:buNone/>
              <a:defRPr sz="1200">
                <a:solidFill>
                  <a:schemeClr val="bg2"/>
                </a:solidFill>
              </a:defRPr>
            </a:lvl3pPr>
            <a:lvl4pPr marL="681038" indent="0">
              <a:lnSpc>
                <a:spcPct val="100000"/>
              </a:lnSpc>
              <a:spcBef>
                <a:spcPts val="0"/>
              </a:spcBef>
              <a:spcAft>
                <a:spcPts val="600"/>
              </a:spcAft>
              <a:buClr>
                <a:schemeClr val="accent2"/>
              </a:buClr>
              <a:buNone/>
              <a:defRPr sz="1200">
                <a:solidFill>
                  <a:schemeClr val="bg2"/>
                </a:solidFill>
              </a:defRPr>
            </a:lvl4pPr>
            <a:lvl5pPr marL="912812" indent="0">
              <a:lnSpc>
                <a:spcPct val="100000"/>
              </a:lnSpc>
              <a:spcBef>
                <a:spcPts val="0"/>
              </a:spcBef>
              <a:spcAft>
                <a:spcPts val="600"/>
              </a:spcAft>
              <a:buClr>
                <a:schemeClr val="accent2"/>
              </a:buClr>
              <a:buNone/>
              <a:defRPr sz="12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8825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grpSp>
        <p:nvGrpSpPr>
          <p:cNvPr id="10" name="Group 9"/>
          <p:cNvGrpSpPr/>
          <p:nvPr userDrawn="1"/>
        </p:nvGrpSpPr>
        <p:grpSpPr>
          <a:xfrm>
            <a:off x="227013" y="228600"/>
            <a:ext cx="8725311" cy="6020562"/>
            <a:chOff x="227013" y="228600"/>
            <a:chExt cx="8725311" cy="6020562"/>
          </a:xfrm>
        </p:grpSpPr>
        <p:sp>
          <p:nvSpPr>
            <p:cNvPr id="12" name="Rectangle 11"/>
            <p:cNvSpPr/>
            <p:nvPr userDrawn="1"/>
          </p:nvSpPr>
          <p:spPr>
            <a:xfrm>
              <a:off x="227013" y="228600"/>
              <a:ext cx="8686800" cy="59710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3" name="Right Triangle 12"/>
            <p:cNvSpPr>
              <a:spLocks noChangeAspect="1"/>
            </p:cNvSpPr>
            <p:nvPr userDrawn="1"/>
          </p:nvSpPr>
          <p:spPr>
            <a:xfrm flipH="1">
              <a:off x="8403684" y="5700522"/>
              <a:ext cx="548640" cy="54864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grpSp>
      <p:sp>
        <p:nvSpPr>
          <p:cNvPr id="3" name="Content Placeholder 2"/>
          <p:cNvSpPr>
            <a:spLocks noGrp="1"/>
          </p:cNvSpPr>
          <p:nvPr>
            <p:ph idx="1"/>
          </p:nvPr>
        </p:nvSpPr>
        <p:spPr>
          <a:xfrm>
            <a:off x="594360" y="1224000"/>
            <a:ext cx="7992000" cy="4824000"/>
          </a:xfrm>
        </p:spPr>
        <p:txBody>
          <a:bodyPr>
            <a:normAutofit/>
          </a:bodyPr>
          <a:lstStyle>
            <a:lvl1pPr marL="0" indent="0">
              <a:lnSpc>
                <a:spcPct val="100000"/>
              </a:lnSpc>
              <a:spcBef>
                <a:spcPts val="0"/>
              </a:spcBef>
              <a:spcAft>
                <a:spcPts val="600"/>
              </a:spcAft>
              <a:buClr>
                <a:schemeClr val="accent2"/>
              </a:buClr>
              <a:buFont typeface="Arial"/>
              <a:buNone/>
              <a:tabLst/>
              <a:defRPr sz="800">
                <a:solidFill>
                  <a:schemeClr val="bg2"/>
                </a:solidFill>
              </a:defRPr>
            </a:lvl1pPr>
            <a:lvl2pPr marL="230188" indent="0">
              <a:lnSpc>
                <a:spcPct val="100000"/>
              </a:lnSpc>
              <a:spcBef>
                <a:spcPts val="0"/>
              </a:spcBef>
              <a:spcAft>
                <a:spcPts val="600"/>
              </a:spcAft>
              <a:buClr>
                <a:schemeClr val="accent2"/>
              </a:buClr>
              <a:buNone/>
              <a:defRPr sz="800">
                <a:solidFill>
                  <a:schemeClr val="bg2"/>
                </a:solidFill>
              </a:defRPr>
            </a:lvl2pPr>
            <a:lvl3pPr marL="461963" indent="0">
              <a:lnSpc>
                <a:spcPct val="100000"/>
              </a:lnSpc>
              <a:spcBef>
                <a:spcPts val="0"/>
              </a:spcBef>
              <a:spcAft>
                <a:spcPts val="600"/>
              </a:spcAft>
              <a:buClr>
                <a:schemeClr val="accent2"/>
              </a:buClr>
              <a:buNone/>
              <a:defRPr sz="800">
                <a:solidFill>
                  <a:schemeClr val="bg2"/>
                </a:solidFill>
              </a:defRPr>
            </a:lvl3pPr>
            <a:lvl4pPr marL="681038" indent="0">
              <a:lnSpc>
                <a:spcPct val="100000"/>
              </a:lnSpc>
              <a:spcBef>
                <a:spcPts val="0"/>
              </a:spcBef>
              <a:spcAft>
                <a:spcPts val="600"/>
              </a:spcAft>
              <a:buClr>
                <a:schemeClr val="accent2"/>
              </a:buClr>
              <a:buNone/>
              <a:defRPr sz="800">
                <a:solidFill>
                  <a:schemeClr val="bg2"/>
                </a:solidFill>
              </a:defRPr>
            </a:lvl4pPr>
            <a:lvl5pPr marL="912812" indent="0">
              <a:lnSpc>
                <a:spcPct val="100000"/>
              </a:lnSpc>
              <a:spcBef>
                <a:spcPts val="0"/>
              </a:spcBef>
              <a:spcAft>
                <a:spcPts val="600"/>
              </a:spcAft>
              <a:buClr>
                <a:schemeClr val="accent2"/>
              </a:buClr>
              <a:buNone/>
              <a:defRPr sz="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normAutofit/>
          </a:bodyPr>
          <a:lstStyle>
            <a:lvl1pPr>
              <a:defRPr sz="28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53362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ue Title Slide - Marigold Text">
    <p:spTree>
      <p:nvGrpSpPr>
        <p:cNvPr id="1" name=""/>
        <p:cNvGrpSpPr/>
        <p:nvPr/>
      </p:nvGrpSpPr>
      <p:grpSpPr>
        <a:xfrm>
          <a:off x="0" y="0"/>
          <a:ext cx="0" cy="0"/>
          <a:chOff x="0" y="0"/>
          <a:chExt cx="0" cy="0"/>
        </a:xfrm>
      </p:grpSpPr>
      <p:grpSp>
        <p:nvGrpSpPr>
          <p:cNvPr id="4" name="Group 3"/>
          <p:cNvGrpSpPr/>
          <p:nvPr userDrawn="1"/>
        </p:nvGrpSpPr>
        <p:grpSpPr>
          <a:xfrm>
            <a:off x="227013" y="228600"/>
            <a:ext cx="8725311" cy="6020562"/>
            <a:chOff x="227013" y="228600"/>
            <a:chExt cx="8725311" cy="6020562"/>
          </a:xfrm>
        </p:grpSpPr>
        <p:sp>
          <p:nvSpPr>
            <p:cNvPr id="8" name="Rectangle 7"/>
            <p:cNvSpPr/>
            <p:nvPr userDrawn="1"/>
          </p:nvSpPr>
          <p:spPr>
            <a:xfrm>
              <a:off x="227013" y="228600"/>
              <a:ext cx="8686800" cy="59710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0" name="Right Triangle 9"/>
            <p:cNvSpPr>
              <a:spLocks noChangeAspect="1"/>
            </p:cNvSpPr>
            <p:nvPr userDrawn="1"/>
          </p:nvSpPr>
          <p:spPr>
            <a:xfrm flipH="1">
              <a:off x="8403684" y="5700522"/>
              <a:ext cx="548640" cy="54864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grpSp>
      <p:sp>
        <p:nvSpPr>
          <p:cNvPr id="2" name="Title 1"/>
          <p:cNvSpPr>
            <a:spLocks noGrp="1"/>
          </p:cNvSpPr>
          <p:nvPr userDrawn="1">
            <p:ph type="ctrTitle"/>
          </p:nvPr>
        </p:nvSpPr>
        <p:spPr>
          <a:xfrm>
            <a:off x="685800" y="1232690"/>
            <a:ext cx="6382932" cy="2014406"/>
          </a:xfrm>
        </p:spPr>
        <p:txBody>
          <a:bodyPr lIns="91440" bIns="45720" anchor="b">
            <a:noAutofit/>
          </a:bodyPr>
          <a:lstStyle>
            <a:lvl1pPr>
              <a:lnSpc>
                <a:spcPct val="90000"/>
              </a:lnSpc>
              <a:defRPr sz="4000" b="0" i="0">
                <a:solidFill>
                  <a:schemeClr val="accent2"/>
                </a:solidFill>
                <a:latin typeface="Calibri"/>
                <a:cs typeface="Calibri"/>
              </a:defRPr>
            </a:lvl1pPr>
          </a:lstStyle>
          <a:p>
            <a:r>
              <a:rPr lang="en-US" dirty="0"/>
              <a:t>Click to edit Master title style</a:t>
            </a:r>
          </a:p>
        </p:txBody>
      </p:sp>
      <p:sp>
        <p:nvSpPr>
          <p:cNvPr id="3" name="Subtitle 2"/>
          <p:cNvSpPr>
            <a:spLocks noGrp="1"/>
          </p:cNvSpPr>
          <p:nvPr userDrawn="1">
            <p:ph type="subTitle" idx="1"/>
          </p:nvPr>
        </p:nvSpPr>
        <p:spPr>
          <a:xfrm>
            <a:off x="685800" y="3446313"/>
            <a:ext cx="6382932" cy="904014"/>
          </a:xfrm>
        </p:spPr>
        <p:txBody>
          <a:bodyPr>
            <a:normAutofit/>
          </a:bodyPr>
          <a:lstStyle>
            <a:lvl1pPr marL="0" indent="0" algn="l">
              <a:lnSpc>
                <a:spcPct val="12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5" name="Rectangle 14"/>
          <p:cNvSpPr/>
          <p:nvPr userDrawn="1"/>
        </p:nvSpPr>
        <p:spPr>
          <a:xfrm>
            <a:off x="5712839" y="6219877"/>
            <a:ext cx="3336331" cy="5700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 Placeholder 15"/>
          <p:cNvSpPr>
            <a:spLocks noGrp="1"/>
          </p:cNvSpPr>
          <p:nvPr>
            <p:ph type="body" sz="quarter" idx="10"/>
          </p:nvPr>
        </p:nvSpPr>
        <p:spPr>
          <a:xfrm>
            <a:off x="685800" y="4489450"/>
            <a:ext cx="6383338" cy="719138"/>
          </a:xfrm>
        </p:spPr>
        <p:txBody>
          <a:bodyPr>
            <a:normAutofit/>
          </a:bodyPr>
          <a:lstStyle>
            <a:lvl1pPr marL="0" indent="0" algn="l" defTabSz="457200" rtl="0" eaLnBrk="1" latinLnBrk="0" hangingPunct="1">
              <a:lnSpc>
                <a:spcPct val="120000"/>
              </a:lnSpc>
              <a:spcBef>
                <a:spcPts val="0"/>
              </a:spcBef>
              <a:buClr>
                <a:schemeClr val="accent2"/>
              </a:buClr>
              <a:buFont typeface="Arial"/>
              <a:buNone/>
              <a:defRPr lang="en-US" sz="1800" b="1" i="0" kern="1200" dirty="0" smtClean="0">
                <a:solidFill>
                  <a:schemeClr val="bg1"/>
                </a:solidFill>
                <a:latin typeface="Calibri"/>
                <a:ea typeface="+mn-ea"/>
                <a:cs typeface="Calibri"/>
              </a:defRPr>
            </a:lvl1pPr>
          </a:lstStyle>
          <a:p>
            <a:pPr lvl="0"/>
            <a:r>
              <a:rPr lang="en-US" dirty="0"/>
              <a:t>Click to edit Master text styles</a:t>
            </a:r>
          </a:p>
        </p:txBody>
      </p:sp>
      <p:sp>
        <p:nvSpPr>
          <p:cNvPr id="11" name="TextBox 10"/>
          <p:cNvSpPr txBox="1"/>
          <p:nvPr userDrawn="1"/>
        </p:nvSpPr>
        <p:spPr>
          <a:xfrm>
            <a:off x="5937141" y="6438935"/>
            <a:ext cx="2987785" cy="246124"/>
          </a:xfrm>
          <a:prstGeom prst="rect">
            <a:avLst/>
          </a:prstGeom>
          <a:noFill/>
        </p:spPr>
        <p:txBody>
          <a:bodyPr wrap="none" lIns="0" tIns="0" rIns="0" bIns="0" rtlCol="0">
            <a:no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GB" sz="600" b="0" i="0" u="none" strike="noStrike" kern="1200" baseline="0" dirty="0">
                <a:solidFill>
                  <a:schemeClr val="bg2"/>
                </a:solidFill>
                <a:latin typeface="+mn-lt"/>
                <a:ea typeface="+mn-ea"/>
                <a:cs typeface="+mn-cs"/>
              </a:rPr>
              <a:t>© 2018 MSCI Inc. All rights reserved. </a:t>
            </a:r>
          </a:p>
          <a:p>
            <a:pPr marL="0" marR="0" indent="0" algn="r" defTabSz="457200" rtl="0" eaLnBrk="1" fontAlgn="auto" latinLnBrk="0" hangingPunct="1">
              <a:lnSpc>
                <a:spcPct val="100000"/>
              </a:lnSpc>
              <a:spcBef>
                <a:spcPts val="0"/>
              </a:spcBef>
              <a:spcAft>
                <a:spcPts val="0"/>
              </a:spcAft>
              <a:buClrTx/>
              <a:buSzTx/>
              <a:buFontTx/>
              <a:buNone/>
              <a:tabLst/>
              <a:defRPr/>
            </a:pPr>
            <a:r>
              <a:rPr lang="en-GB" sz="600" b="0" i="0" u="none" strike="noStrike" kern="1200" baseline="0" dirty="0">
                <a:solidFill>
                  <a:schemeClr val="bg2"/>
                </a:solidFill>
                <a:latin typeface="+mn-lt"/>
                <a:ea typeface="+mn-ea"/>
                <a:cs typeface="+mn-cs"/>
              </a:rPr>
              <a:t>Please refer to the disclaimer at the end of this document.</a:t>
            </a:r>
          </a:p>
        </p:txBody>
      </p:sp>
    </p:spTree>
    <p:extLst>
      <p:ext uri="{BB962C8B-B14F-4D97-AF65-F5344CB8AC3E}">
        <p14:creationId xmlns:p14="http://schemas.microsoft.com/office/powerpoint/2010/main" val="507463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ue Title Slide - White Text">
    <p:spTree>
      <p:nvGrpSpPr>
        <p:cNvPr id="1" name=""/>
        <p:cNvGrpSpPr/>
        <p:nvPr/>
      </p:nvGrpSpPr>
      <p:grpSpPr>
        <a:xfrm>
          <a:off x="0" y="0"/>
          <a:ext cx="0" cy="0"/>
          <a:chOff x="0" y="0"/>
          <a:chExt cx="0" cy="0"/>
        </a:xfrm>
      </p:grpSpPr>
      <p:grpSp>
        <p:nvGrpSpPr>
          <p:cNvPr id="4" name="Group 3"/>
          <p:cNvGrpSpPr/>
          <p:nvPr userDrawn="1"/>
        </p:nvGrpSpPr>
        <p:grpSpPr>
          <a:xfrm>
            <a:off x="227013" y="228600"/>
            <a:ext cx="8725311" cy="6020562"/>
            <a:chOff x="227013" y="228600"/>
            <a:chExt cx="8725311" cy="6020562"/>
          </a:xfrm>
        </p:grpSpPr>
        <p:sp>
          <p:nvSpPr>
            <p:cNvPr id="8" name="Rectangle 7"/>
            <p:cNvSpPr/>
            <p:nvPr userDrawn="1"/>
          </p:nvSpPr>
          <p:spPr>
            <a:xfrm>
              <a:off x="227013" y="228600"/>
              <a:ext cx="8686800" cy="59710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0" name="Right Triangle 9"/>
            <p:cNvSpPr>
              <a:spLocks noChangeAspect="1"/>
            </p:cNvSpPr>
            <p:nvPr userDrawn="1"/>
          </p:nvSpPr>
          <p:spPr>
            <a:xfrm flipH="1">
              <a:off x="8403684" y="5700522"/>
              <a:ext cx="548640" cy="54864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grpSp>
      <p:sp>
        <p:nvSpPr>
          <p:cNvPr id="2" name="Title 1"/>
          <p:cNvSpPr>
            <a:spLocks noGrp="1"/>
          </p:cNvSpPr>
          <p:nvPr userDrawn="1">
            <p:ph type="ctrTitle"/>
          </p:nvPr>
        </p:nvSpPr>
        <p:spPr>
          <a:xfrm>
            <a:off x="685800" y="1232690"/>
            <a:ext cx="6382932" cy="2014406"/>
          </a:xfrm>
        </p:spPr>
        <p:txBody>
          <a:bodyPr lIns="91440" bIns="45720" anchor="b">
            <a:noAutofit/>
          </a:bodyPr>
          <a:lstStyle>
            <a:lvl1pPr>
              <a:lnSpc>
                <a:spcPct val="90000"/>
              </a:lnSpc>
              <a:defRPr sz="4000" b="0" i="0">
                <a:solidFill>
                  <a:schemeClr val="bg1"/>
                </a:solidFill>
                <a:latin typeface="Calibri"/>
                <a:cs typeface="Calibri"/>
              </a:defRPr>
            </a:lvl1pPr>
          </a:lstStyle>
          <a:p>
            <a:r>
              <a:rPr lang="en-US" dirty="0"/>
              <a:t>Click to edit Master title style</a:t>
            </a:r>
          </a:p>
        </p:txBody>
      </p:sp>
      <p:sp>
        <p:nvSpPr>
          <p:cNvPr id="3" name="Subtitle 2"/>
          <p:cNvSpPr>
            <a:spLocks noGrp="1"/>
          </p:cNvSpPr>
          <p:nvPr userDrawn="1">
            <p:ph type="subTitle" idx="1"/>
          </p:nvPr>
        </p:nvSpPr>
        <p:spPr>
          <a:xfrm>
            <a:off x="685800" y="3446313"/>
            <a:ext cx="6382932" cy="904014"/>
          </a:xfrm>
        </p:spPr>
        <p:txBody>
          <a:bodyPr>
            <a:normAutofit/>
          </a:bodyPr>
          <a:lstStyle>
            <a:lvl1pPr marL="0" indent="0" algn="l">
              <a:lnSpc>
                <a:spcPct val="12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5" name="Rectangle 14"/>
          <p:cNvSpPr/>
          <p:nvPr userDrawn="1"/>
        </p:nvSpPr>
        <p:spPr>
          <a:xfrm>
            <a:off x="5712839" y="6219877"/>
            <a:ext cx="3336331" cy="5700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 Placeholder 15"/>
          <p:cNvSpPr>
            <a:spLocks noGrp="1"/>
          </p:cNvSpPr>
          <p:nvPr>
            <p:ph type="body" sz="quarter" idx="10"/>
          </p:nvPr>
        </p:nvSpPr>
        <p:spPr>
          <a:xfrm>
            <a:off x="685800" y="4489450"/>
            <a:ext cx="6383338" cy="719138"/>
          </a:xfrm>
        </p:spPr>
        <p:txBody>
          <a:bodyPr>
            <a:normAutofit/>
          </a:bodyPr>
          <a:lstStyle>
            <a:lvl1pPr marL="0" indent="0" algn="l" defTabSz="457200" rtl="0" eaLnBrk="1" latinLnBrk="0" hangingPunct="1">
              <a:lnSpc>
                <a:spcPct val="120000"/>
              </a:lnSpc>
              <a:spcBef>
                <a:spcPts val="0"/>
              </a:spcBef>
              <a:buClr>
                <a:schemeClr val="accent2"/>
              </a:buClr>
              <a:buFont typeface="Arial"/>
              <a:buNone/>
              <a:defRPr lang="en-US" sz="1800" b="1" i="0" kern="1200" dirty="0" smtClean="0">
                <a:solidFill>
                  <a:schemeClr val="bg1"/>
                </a:solidFill>
                <a:latin typeface="Calibri"/>
                <a:ea typeface="+mn-ea"/>
                <a:cs typeface="Calibri"/>
              </a:defRPr>
            </a:lvl1pPr>
          </a:lstStyle>
          <a:p>
            <a:pPr lvl="0"/>
            <a:r>
              <a:rPr lang="en-US" dirty="0"/>
              <a:t>Click to edit Master text styles</a:t>
            </a:r>
          </a:p>
        </p:txBody>
      </p:sp>
      <p:sp>
        <p:nvSpPr>
          <p:cNvPr id="11" name="TextBox 10"/>
          <p:cNvSpPr txBox="1"/>
          <p:nvPr userDrawn="1"/>
        </p:nvSpPr>
        <p:spPr>
          <a:xfrm>
            <a:off x="5937141" y="6438935"/>
            <a:ext cx="2987785" cy="246124"/>
          </a:xfrm>
          <a:prstGeom prst="rect">
            <a:avLst/>
          </a:prstGeom>
          <a:noFill/>
        </p:spPr>
        <p:txBody>
          <a:bodyPr wrap="none" lIns="0" tIns="0" rIns="0" bIns="0" rtlCol="0">
            <a:no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GB" sz="600" b="0" i="0" u="none" strike="noStrike" kern="1200" baseline="0" dirty="0">
                <a:solidFill>
                  <a:schemeClr val="bg2"/>
                </a:solidFill>
                <a:latin typeface="+mn-lt"/>
                <a:ea typeface="+mn-ea"/>
                <a:cs typeface="+mn-cs"/>
              </a:rPr>
              <a:t>© 2018 MSCI Inc. All rights reserved. </a:t>
            </a:r>
          </a:p>
          <a:p>
            <a:pPr marL="0" marR="0" indent="0" algn="r" defTabSz="457200" rtl="0" eaLnBrk="1" fontAlgn="auto" latinLnBrk="0" hangingPunct="1">
              <a:lnSpc>
                <a:spcPct val="100000"/>
              </a:lnSpc>
              <a:spcBef>
                <a:spcPts val="0"/>
              </a:spcBef>
              <a:spcAft>
                <a:spcPts val="0"/>
              </a:spcAft>
              <a:buClrTx/>
              <a:buSzTx/>
              <a:buFontTx/>
              <a:buNone/>
              <a:tabLst/>
              <a:defRPr/>
            </a:pPr>
            <a:r>
              <a:rPr lang="en-GB" sz="600" b="0" i="0" u="none" strike="noStrike" kern="1200" baseline="0" dirty="0">
                <a:solidFill>
                  <a:schemeClr val="bg2"/>
                </a:solidFill>
                <a:latin typeface="+mn-lt"/>
                <a:ea typeface="+mn-ea"/>
                <a:cs typeface="+mn-cs"/>
              </a:rPr>
              <a:t>Please refer to the disclaimer at the end of this document.</a:t>
            </a:r>
          </a:p>
        </p:txBody>
      </p:sp>
    </p:spTree>
    <p:extLst>
      <p:ext uri="{BB962C8B-B14F-4D97-AF65-F5344CB8AC3E}">
        <p14:creationId xmlns:p14="http://schemas.microsoft.com/office/powerpoint/2010/main" val="4152729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ey Title Slide">
    <p:spTree>
      <p:nvGrpSpPr>
        <p:cNvPr id="1" name=""/>
        <p:cNvGrpSpPr/>
        <p:nvPr/>
      </p:nvGrpSpPr>
      <p:grpSpPr>
        <a:xfrm>
          <a:off x="0" y="0"/>
          <a:ext cx="0" cy="0"/>
          <a:chOff x="0" y="0"/>
          <a:chExt cx="0" cy="0"/>
        </a:xfrm>
      </p:grpSpPr>
      <p:grpSp>
        <p:nvGrpSpPr>
          <p:cNvPr id="5" name="Group 4"/>
          <p:cNvGrpSpPr/>
          <p:nvPr userDrawn="1"/>
        </p:nvGrpSpPr>
        <p:grpSpPr>
          <a:xfrm>
            <a:off x="227013" y="228600"/>
            <a:ext cx="8725311" cy="6020562"/>
            <a:chOff x="227013" y="228600"/>
            <a:chExt cx="8725311" cy="6020562"/>
          </a:xfrm>
        </p:grpSpPr>
        <p:sp>
          <p:nvSpPr>
            <p:cNvPr id="8" name="Rectangle 7"/>
            <p:cNvSpPr/>
            <p:nvPr userDrawn="1"/>
          </p:nvSpPr>
          <p:spPr>
            <a:xfrm>
              <a:off x="227013" y="228600"/>
              <a:ext cx="8686800" cy="59710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0" name="Right Triangle 9"/>
            <p:cNvSpPr>
              <a:spLocks noChangeAspect="1"/>
            </p:cNvSpPr>
            <p:nvPr userDrawn="1"/>
          </p:nvSpPr>
          <p:spPr>
            <a:xfrm flipH="1">
              <a:off x="8403684" y="5700522"/>
              <a:ext cx="548640" cy="54864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grpSp>
      <p:sp>
        <p:nvSpPr>
          <p:cNvPr id="2" name="Title 1"/>
          <p:cNvSpPr>
            <a:spLocks noGrp="1"/>
          </p:cNvSpPr>
          <p:nvPr userDrawn="1">
            <p:ph type="ctrTitle"/>
          </p:nvPr>
        </p:nvSpPr>
        <p:spPr>
          <a:xfrm>
            <a:off x="685800" y="1232690"/>
            <a:ext cx="6382932" cy="2014406"/>
          </a:xfrm>
        </p:spPr>
        <p:txBody>
          <a:bodyPr lIns="91440" bIns="45720" anchor="b">
            <a:noAutofit/>
          </a:bodyPr>
          <a:lstStyle>
            <a:lvl1pPr>
              <a:lnSpc>
                <a:spcPct val="90000"/>
              </a:lnSpc>
              <a:defRPr sz="4000" b="0" i="0">
                <a:solidFill>
                  <a:schemeClr val="tx1"/>
                </a:solidFill>
                <a:latin typeface="Calibri"/>
                <a:cs typeface="Calibri"/>
              </a:defRPr>
            </a:lvl1pPr>
          </a:lstStyle>
          <a:p>
            <a:r>
              <a:rPr lang="en-US" dirty="0"/>
              <a:t>Click to edit Master title style</a:t>
            </a:r>
          </a:p>
        </p:txBody>
      </p:sp>
      <p:sp>
        <p:nvSpPr>
          <p:cNvPr id="3" name="Subtitle 2"/>
          <p:cNvSpPr>
            <a:spLocks noGrp="1"/>
          </p:cNvSpPr>
          <p:nvPr userDrawn="1">
            <p:ph type="subTitle" idx="1"/>
          </p:nvPr>
        </p:nvSpPr>
        <p:spPr>
          <a:xfrm>
            <a:off x="685800" y="3446313"/>
            <a:ext cx="6382932" cy="885542"/>
          </a:xfrm>
        </p:spPr>
        <p:txBody>
          <a:bodyPr>
            <a:normAutofit/>
          </a:bodyPr>
          <a:lstStyle>
            <a:lvl1pPr marL="0" indent="0" algn="l">
              <a:lnSpc>
                <a:spcPct val="120000"/>
              </a:lnSpc>
              <a:spcBef>
                <a:spcPts val="0"/>
              </a:spcBef>
              <a:buNone/>
              <a:defRPr sz="18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5" name="Rectangle 14"/>
          <p:cNvSpPr/>
          <p:nvPr userDrawn="1"/>
        </p:nvSpPr>
        <p:spPr>
          <a:xfrm>
            <a:off x="5712839" y="6219877"/>
            <a:ext cx="3336331" cy="5700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 Placeholder 15"/>
          <p:cNvSpPr>
            <a:spLocks noGrp="1"/>
          </p:cNvSpPr>
          <p:nvPr userDrawn="1">
            <p:ph type="body" sz="quarter" idx="10"/>
          </p:nvPr>
        </p:nvSpPr>
        <p:spPr>
          <a:xfrm>
            <a:off x="685800" y="4489450"/>
            <a:ext cx="6383338" cy="719138"/>
          </a:xfrm>
        </p:spPr>
        <p:txBody>
          <a:bodyPr>
            <a:normAutofit/>
          </a:bodyPr>
          <a:lstStyle>
            <a:lvl1pPr marL="0" indent="0" algn="l" defTabSz="457200" rtl="0" eaLnBrk="1" latinLnBrk="0" hangingPunct="1">
              <a:lnSpc>
                <a:spcPct val="120000"/>
              </a:lnSpc>
              <a:spcBef>
                <a:spcPts val="0"/>
              </a:spcBef>
              <a:buClr>
                <a:schemeClr val="accent2"/>
              </a:buClr>
              <a:buFont typeface="Arial"/>
              <a:buNone/>
              <a:defRPr lang="en-US" sz="1800" b="1" i="0" kern="1200" dirty="0" smtClean="0">
                <a:solidFill>
                  <a:schemeClr val="bg2"/>
                </a:solidFill>
                <a:latin typeface="Calibri"/>
                <a:ea typeface="+mn-ea"/>
                <a:cs typeface="Calibri"/>
              </a:defRPr>
            </a:lvl1pPr>
          </a:lstStyle>
          <a:p>
            <a:pPr lvl="0"/>
            <a:r>
              <a:rPr lang="en-US" dirty="0"/>
              <a:t>Click to edit Master text styles</a:t>
            </a:r>
          </a:p>
        </p:txBody>
      </p:sp>
      <p:sp>
        <p:nvSpPr>
          <p:cNvPr id="11" name="TextBox 10"/>
          <p:cNvSpPr txBox="1"/>
          <p:nvPr userDrawn="1"/>
        </p:nvSpPr>
        <p:spPr>
          <a:xfrm>
            <a:off x="5937141" y="6438935"/>
            <a:ext cx="2987785" cy="246124"/>
          </a:xfrm>
          <a:prstGeom prst="rect">
            <a:avLst/>
          </a:prstGeom>
          <a:noFill/>
        </p:spPr>
        <p:txBody>
          <a:bodyPr wrap="none" lIns="0" tIns="0" rIns="0" bIns="0" rtlCol="0">
            <a:no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GB" sz="600" b="0" i="0" u="none" strike="noStrike" kern="1200" baseline="0" dirty="0">
                <a:solidFill>
                  <a:schemeClr val="bg2"/>
                </a:solidFill>
                <a:latin typeface="+mn-lt"/>
                <a:ea typeface="+mn-ea"/>
                <a:cs typeface="+mn-cs"/>
              </a:rPr>
              <a:t>© 2018 MSCI Inc. All rights reserved. </a:t>
            </a:r>
          </a:p>
          <a:p>
            <a:pPr marL="0" marR="0" indent="0" algn="r" defTabSz="457200" rtl="0" eaLnBrk="1" fontAlgn="auto" latinLnBrk="0" hangingPunct="1">
              <a:lnSpc>
                <a:spcPct val="100000"/>
              </a:lnSpc>
              <a:spcBef>
                <a:spcPts val="0"/>
              </a:spcBef>
              <a:spcAft>
                <a:spcPts val="0"/>
              </a:spcAft>
              <a:buClrTx/>
              <a:buSzTx/>
              <a:buFontTx/>
              <a:buNone/>
              <a:tabLst/>
              <a:defRPr/>
            </a:pPr>
            <a:r>
              <a:rPr lang="en-GB" sz="600" b="0" i="0" u="none" strike="noStrike" kern="1200" baseline="0" dirty="0">
                <a:solidFill>
                  <a:schemeClr val="bg2"/>
                </a:solidFill>
                <a:latin typeface="+mn-lt"/>
                <a:ea typeface="+mn-ea"/>
                <a:cs typeface="+mn-cs"/>
              </a:rPr>
              <a:t>Please refer to the disclaimer at the end of this document.</a:t>
            </a:r>
          </a:p>
        </p:txBody>
      </p:sp>
    </p:spTree>
    <p:extLst>
      <p:ext uri="{BB962C8B-B14F-4D97-AF65-F5344CB8AC3E}">
        <p14:creationId xmlns:p14="http://schemas.microsoft.com/office/powerpoint/2010/main" val="133703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rk Grey Title Slide - Marigold Text">
    <p:spTree>
      <p:nvGrpSpPr>
        <p:cNvPr id="1" name=""/>
        <p:cNvGrpSpPr/>
        <p:nvPr/>
      </p:nvGrpSpPr>
      <p:grpSpPr>
        <a:xfrm>
          <a:off x="0" y="0"/>
          <a:ext cx="0" cy="0"/>
          <a:chOff x="0" y="0"/>
          <a:chExt cx="0" cy="0"/>
        </a:xfrm>
      </p:grpSpPr>
      <p:grpSp>
        <p:nvGrpSpPr>
          <p:cNvPr id="4" name="Group 3"/>
          <p:cNvGrpSpPr/>
          <p:nvPr userDrawn="1"/>
        </p:nvGrpSpPr>
        <p:grpSpPr>
          <a:xfrm>
            <a:off x="227013" y="247277"/>
            <a:ext cx="8725311" cy="6001885"/>
            <a:chOff x="227013" y="247277"/>
            <a:chExt cx="8725311" cy="6001885"/>
          </a:xfrm>
        </p:grpSpPr>
        <p:sp>
          <p:nvSpPr>
            <p:cNvPr id="8" name="Rectangle 7"/>
            <p:cNvSpPr/>
            <p:nvPr userDrawn="1"/>
          </p:nvSpPr>
          <p:spPr>
            <a:xfrm>
              <a:off x="227013" y="247277"/>
              <a:ext cx="8686800" cy="5971032"/>
            </a:xfrm>
            <a:prstGeom prst="rect">
              <a:avLst/>
            </a:prstGeom>
            <a:solidFill>
              <a:srgbClr val="4650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0" name="Right Triangle 9"/>
            <p:cNvSpPr>
              <a:spLocks noChangeAspect="1"/>
            </p:cNvSpPr>
            <p:nvPr userDrawn="1"/>
          </p:nvSpPr>
          <p:spPr>
            <a:xfrm flipH="1">
              <a:off x="8403684" y="5700522"/>
              <a:ext cx="548640" cy="54864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grpSp>
      <p:sp>
        <p:nvSpPr>
          <p:cNvPr id="2" name="Title 1"/>
          <p:cNvSpPr>
            <a:spLocks noGrp="1"/>
          </p:cNvSpPr>
          <p:nvPr userDrawn="1">
            <p:ph type="ctrTitle"/>
          </p:nvPr>
        </p:nvSpPr>
        <p:spPr>
          <a:xfrm>
            <a:off x="685800" y="1232690"/>
            <a:ext cx="6382932" cy="2014406"/>
          </a:xfrm>
        </p:spPr>
        <p:txBody>
          <a:bodyPr lIns="91440" bIns="45720" anchor="b">
            <a:noAutofit/>
          </a:bodyPr>
          <a:lstStyle>
            <a:lvl1pPr>
              <a:lnSpc>
                <a:spcPct val="90000"/>
              </a:lnSpc>
              <a:defRPr sz="4000" b="0" i="0">
                <a:solidFill>
                  <a:schemeClr val="accent2"/>
                </a:solidFill>
                <a:latin typeface="Calibri"/>
                <a:cs typeface="Calibri"/>
              </a:defRPr>
            </a:lvl1pPr>
          </a:lstStyle>
          <a:p>
            <a:r>
              <a:rPr lang="en-US" dirty="0"/>
              <a:t>Click to edit Master title style</a:t>
            </a:r>
          </a:p>
        </p:txBody>
      </p:sp>
      <p:sp>
        <p:nvSpPr>
          <p:cNvPr id="3" name="Subtitle 2"/>
          <p:cNvSpPr>
            <a:spLocks noGrp="1"/>
          </p:cNvSpPr>
          <p:nvPr userDrawn="1">
            <p:ph type="subTitle" idx="1"/>
          </p:nvPr>
        </p:nvSpPr>
        <p:spPr>
          <a:xfrm>
            <a:off x="685800" y="3446313"/>
            <a:ext cx="6382932" cy="876305"/>
          </a:xfrm>
        </p:spPr>
        <p:txBody>
          <a:bodyPr>
            <a:normAutofit/>
          </a:bodyPr>
          <a:lstStyle>
            <a:lvl1pPr marL="0" indent="0" algn="l">
              <a:lnSpc>
                <a:spcPct val="12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5" name="Rectangle 14"/>
          <p:cNvSpPr/>
          <p:nvPr userDrawn="1"/>
        </p:nvSpPr>
        <p:spPr>
          <a:xfrm>
            <a:off x="5712839" y="6219877"/>
            <a:ext cx="3336331" cy="5700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 Placeholder 15"/>
          <p:cNvSpPr>
            <a:spLocks noGrp="1"/>
          </p:cNvSpPr>
          <p:nvPr>
            <p:ph type="body" sz="quarter" idx="10"/>
          </p:nvPr>
        </p:nvSpPr>
        <p:spPr>
          <a:xfrm>
            <a:off x="685800" y="4489450"/>
            <a:ext cx="6383338" cy="719138"/>
          </a:xfrm>
        </p:spPr>
        <p:txBody>
          <a:bodyPr>
            <a:normAutofit/>
          </a:bodyPr>
          <a:lstStyle>
            <a:lvl1pPr marL="0" indent="0" algn="l" defTabSz="457200" rtl="0" eaLnBrk="1" latinLnBrk="0" hangingPunct="1">
              <a:lnSpc>
                <a:spcPct val="120000"/>
              </a:lnSpc>
              <a:spcBef>
                <a:spcPts val="0"/>
              </a:spcBef>
              <a:buClr>
                <a:schemeClr val="accent2"/>
              </a:buClr>
              <a:buFont typeface="Arial"/>
              <a:buNone/>
              <a:defRPr lang="en-US" sz="1800" b="1" i="0" kern="1200" dirty="0" smtClean="0">
                <a:solidFill>
                  <a:schemeClr val="bg1"/>
                </a:solidFill>
                <a:latin typeface="Calibri"/>
                <a:ea typeface="+mn-ea"/>
                <a:cs typeface="Calibri"/>
              </a:defRPr>
            </a:lvl1pPr>
          </a:lstStyle>
          <a:p>
            <a:pPr lvl="0"/>
            <a:r>
              <a:rPr lang="en-US" dirty="0"/>
              <a:t>Click to edit Master text styles</a:t>
            </a:r>
          </a:p>
        </p:txBody>
      </p:sp>
      <p:sp>
        <p:nvSpPr>
          <p:cNvPr id="11" name="TextBox 10"/>
          <p:cNvSpPr txBox="1"/>
          <p:nvPr userDrawn="1"/>
        </p:nvSpPr>
        <p:spPr>
          <a:xfrm>
            <a:off x="5937141" y="6438935"/>
            <a:ext cx="2987785" cy="246124"/>
          </a:xfrm>
          <a:prstGeom prst="rect">
            <a:avLst/>
          </a:prstGeom>
          <a:noFill/>
        </p:spPr>
        <p:txBody>
          <a:bodyPr wrap="none" lIns="0" tIns="0" rIns="0" bIns="0" rtlCol="0">
            <a:no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GB" sz="600" b="0" i="0" u="none" strike="noStrike" kern="1200" baseline="0" dirty="0">
                <a:solidFill>
                  <a:schemeClr val="bg2"/>
                </a:solidFill>
                <a:latin typeface="+mn-lt"/>
                <a:ea typeface="+mn-ea"/>
                <a:cs typeface="+mn-cs"/>
              </a:rPr>
              <a:t>© 2018 MSCI Inc. All rights reserved. </a:t>
            </a:r>
          </a:p>
          <a:p>
            <a:pPr marL="0" marR="0" indent="0" algn="r" defTabSz="457200" rtl="0" eaLnBrk="1" fontAlgn="auto" latinLnBrk="0" hangingPunct="1">
              <a:lnSpc>
                <a:spcPct val="100000"/>
              </a:lnSpc>
              <a:spcBef>
                <a:spcPts val="0"/>
              </a:spcBef>
              <a:spcAft>
                <a:spcPts val="0"/>
              </a:spcAft>
              <a:buClrTx/>
              <a:buSzTx/>
              <a:buFontTx/>
              <a:buNone/>
              <a:tabLst/>
              <a:defRPr/>
            </a:pPr>
            <a:r>
              <a:rPr lang="en-GB" sz="600" b="0" i="0" u="none" strike="noStrike" kern="1200" baseline="0" dirty="0">
                <a:solidFill>
                  <a:schemeClr val="bg2"/>
                </a:solidFill>
                <a:latin typeface="+mn-lt"/>
                <a:ea typeface="+mn-ea"/>
                <a:cs typeface="+mn-cs"/>
              </a:rPr>
              <a:t>Please refer to the disclaimer at the end of this document.</a:t>
            </a:r>
          </a:p>
        </p:txBody>
      </p:sp>
    </p:spTree>
    <p:extLst>
      <p:ext uri="{BB962C8B-B14F-4D97-AF65-F5344CB8AC3E}">
        <p14:creationId xmlns:p14="http://schemas.microsoft.com/office/powerpoint/2010/main" val="4111951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rk Grey Title Slide - White Text">
    <p:spTree>
      <p:nvGrpSpPr>
        <p:cNvPr id="1" name=""/>
        <p:cNvGrpSpPr/>
        <p:nvPr/>
      </p:nvGrpSpPr>
      <p:grpSpPr>
        <a:xfrm>
          <a:off x="0" y="0"/>
          <a:ext cx="0" cy="0"/>
          <a:chOff x="0" y="0"/>
          <a:chExt cx="0" cy="0"/>
        </a:xfrm>
      </p:grpSpPr>
      <p:grpSp>
        <p:nvGrpSpPr>
          <p:cNvPr id="4" name="Group 3"/>
          <p:cNvGrpSpPr/>
          <p:nvPr userDrawn="1"/>
        </p:nvGrpSpPr>
        <p:grpSpPr>
          <a:xfrm>
            <a:off x="227013" y="247277"/>
            <a:ext cx="8725311" cy="6001885"/>
            <a:chOff x="227013" y="247277"/>
            <a:chExt cx="8725311" cy="6001885"/>
          </a:xfrm>
        </p:grpSpPr>
        <p:sp>
          <p:nvSpPr>
            <p:cNvPr id="8" name="Rectangle 7"/>
            <p:cNvSpPr/>
            <p:nvPr userDrawn="1"/>
          </p:nvSpPr>
          <p:spPr>
            <a:xfrm>
              <a:off x="227013" y="247277"/>
              <a:ext cx="8686800" cy="5971032"/>
            </a:xfrm>
            <a:prstGeom prst="rect">
              <a:avLst/>
            </a:prstGeom>
            <a:solidFill>
              <a:srgbClr val="4650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0" name="Right Triangle 9"/>
            <p:cNvSpPr>
              <a:spLocks noChangeAspect="1"/>
            </p:cNvSpPr>
            <p:nvPr userDrawn="1"/>
          </p:nvSpPr>
          <p:spPr>
            <a:xfrm flipH="1">
              <a:off x="8403684" y="5700522"/>
              <a:ext cx="548640" cy="54864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grpSp>
      <p:sp>
        <p:nvSpPr>
          <p:cNvPr id="2" name="Title 1"/>
          <p:cNvSpPr>
            <a:spLocks noGrp="1"/>
          </p:cNvSpPr>
          <p:nvPr userDrawn="1">
            <p:ph type="ctrTitle"/>
          </p:nvPr>
        </p:nvSpPr>
        <p:spPr>
          <a:xfrm>
            <a:off x="685800" y="1232690"/>
            <a:ext cx="6382932" cy="2014406"/>
          </a:xfrm>
        </p:spPr>
        <p:txBody>
          <a:bodyPr lIns="91440" bIns="45720" anchor="b">
            <a:noAutofit/>
          </a:bodyPr>
          <a:lstStyle>
            <a:lvl1pPr>
              <a:lnSpc>
                <a:spcPct val="90000"/>
              </a:lnSpc>
              <a:defRPr sz="4000" b="0" i="0">
                <a:solidFill>
                  <a:schemeClr val="bg1"/>
                </a:solidFill>
                <a:latin typeface="Calibri"/>
                <a:cs typeface="Calibri"/>
              </a:defRPr>
            </a:lvl1pPr>
          </a:lstStyle>
          <a:p>
            <a:r>
              <a:rPr lang="en-US" dirty="0"/>
              <a:t>Click to edit Master title style</a:t>
            </a:r>
          </a:p>
        </p:txBody>
      </p:sp>
      <p:sp>
        <p:nvSpPr>
          <p:cNvPr id="3" name="Subtitle 2"/>
          <p:cNvSpPr>
            <a:spLocks noGrp="1"/>
          </p:cNvSpPr>
          <p:nvPr userDrawn="1">
            <p:ph type="subTitle" idx="1"/>
          </p:nvPr>
        </p:nvSpPr>
        <p:spPr>
          <a:xfrm>
            <a:off x="685800" y="3446313"/>
            <a:ext cx="6382932" cy="876305"/>
          </a:xfrm>
        </p:spPr>
        <p:txBody>
          <a:bodyPr>
            <a:normAutofit/>
          </a:bodyPr>
          <a:lstStyle>
            <a:lvl1pPr marL="0" indent="0" algn="l">
              <a:lnSpc>
                <a:spcPct val="12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5" name="Rectangle 14"/>
          <p:cNvSpPr/>
          <p:nvPr userDrawn="1"/>
        </p:nvSpPr>
        <p:spPr>
          <a:xfrm>
            <a:off x="5712839" y="6219877"/>
            <a:ext cx="3336331" cy="5700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 Placeholder 15"/>
          <p:cNvSpPr>
            <a:spLocks noGrp="1"/>
          </p:cNvSpPr>
          <p:nvPr>
            <p:ph type="body" sz="quarter" idx="10"/>
          </p:nvPr>
        </p:nvSpPr>
        <p:spPr>
          <a:xfrm>
            <a:off x="685800" y="4489450"/>
            <a:ext cx="6383338" cy="719138"/>
          </a:xfrm>
        </p:spPr>
        <p:txBody>
          <a:bodyPr>
            <a:normAutofit/>
          </a:bodyPr>
          <a:lstStyle>
            <a:lvl1pPr marL="0" indent="0" algn="l" defTabSz="457200" rtl="0" eaLnBrk="1" latinLnBrk="0" hangingPunct="1">
              <a:lnSpc>
                <a:spcPct val="120000"/>
              </a:lnSpc>
              <a:spcBef>
                <a:spcPts val="0"/>
              </a:spcBef>
              <a:buClr>
                <a:schemeClr val="accent2"/>
              </a:buClr>
              <a:buFont typeface="Arial"/>
              <a:buNone/>
              <a:defRPr lang="en-US" sz="1800" b="1" i="0" kern="1200" dirty="0" smtClean="0">
                <a:solidFill>
                  <a:schemeClr val="bg1"/>
                </a:solidFill>
                <a:latin typeface="Calibri"/>
                <a:ea typeface="+mn-ea"/>
                <a:cs typeface="Calibri"/>
              </a:defRPr>
            </a:lvl1pPr>
          </a:lstStyle>
          <a:p>
            <a:pPr lvl="0"/>
            <a:r>
              <a:rPr lang="en-US" dirty="0"/>
              <a:t>Click to edit Master text styles</a:t>
            </a:r>
          </a:p>
        </p:txBody>
      </p:sp>
      <p:sp>
        <p:nvSpPr>
          <p:cNvPr id="11" name="TextBox 10"/>
          <p:cNvSpPr txBox="1"/>
          <p:nvPr userDrawn="1"/>
        </p:nvSpPr>
        <p:spPr>
          <a:xfrm>
            <a:off x="5937141" y="6438935"/>
            <a:ext cx="2987785" cy="246124"/>
          </a:xfrm>
          <a:prstGeom prst="rect">
            <a:avLst/>
          </a:prstGeom>
          <a:noFill/>
        </p:spPr>
        <p:txBody>
          <a:bodyPr wrap="none" lIns="0" tIns="0" rIns="0" bIns="0" rtlCol="0">
            <a:no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GB" sz="600" b="0" i="0" u="none" strike="noStrike" kern="1200" baseline="0" dirty="0">
                <a:solidFill>
                  <a:schemeClr val="bg2"/>
                </a:solidFill>
                <a:latin typeface="+mn-lt"/>
                <a:ea typeface="+mn-ea"/>
                <a:cs typeface="+mn-cs"/>
              </a:rPr>
              <a:t>© 2018 MSCI Inc. All rights reserved. </a:t>
            </a:r>
          </a:p>
          <a:p>
            <a:pPr marL="0" marR="0" indent="0" algn="r" defTabSz="457200" rtl="0" eaLnBrk="1" fontAlgn="auto" latinLnBrk="0" hangingPunct="1">
              <a:lnSpc>
                <a:spcPct val="100000"/>
              </a:lnSpc>
              <a:spcBef>
                <a:spcPts val="0"/>
              </a:spcBef>
              <a:spcAft>
                <a:spcPts val="0"/>
              </a:spcAft>
              <a:buClrTx/>
              <a:buSzTx/>
              <a:buFontTx/>
              <a:buNone/>
              <a:tabLst/>
              <a:defRPr/>
            </a:pPr>
            <a:r>
              <a:rPr lang="en-GB" sz="600" b="0" i="0" u="none" strike="noStrike" kern="1200" baseline="0" dirty="0">
                <a:solidFill>
                  <a:schemeClr val="bg2"/>
                </a:solidFill>
                <a:latin typeface="+mn-lt"/>
                <a:ea typeface="+mn-ea"/>
                <a:cs typeface="+mn-cs"/>
              </a:rPr>
              <a:t>Please refer to the disclaimer at the end of this document.</a:t>
            </a:r>
          </a:p>
        </p:txBody>
      </p:sp>
    </p:spTree>
    <p:extLst>
      <p:ext uri="{BB962C8B-B14F-4D97-AF65-F5344CB8AC3E}">
        <p14:creationId xmlns:p14="http://schemas.microsoft.com/office/powerpoint/2010/main" val="356146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5" name="Group 4"/>
          <p:cNvGrpSpPr/>
          <p:nvPr userDrawn="1"/>
        </p:nvGrpSpPr>
        <p:grpSpPr>
          <a:xfrm>
            <a:off x="227013" y="228600"/>
            <a:ext cx="8725311" cy="6020562"/>
            <a:chOff x="227013" y="228600"/>
            <a:chExt cx="8725311" cy="6020562"/>
          </a:xfrm>
        </p:grpSpPr>
        <p:sp>
          <p:nvSpPr>
            <p:cNvPr id="10" name="Rectangle 9"/>
            <p:cNvSpPr/>
            <p:nvPr userDrawn="1"/>
          </p:nvSpPr>
          <p:spPr>
            <a:xfrm>
              <a:off x="227013" y="228600"/>
              <a:ext cx="8686800" cy="59710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1" name="Right Triangle 10"/>
            <p:cNvSpPr>
              <a:spLocks noChangeAspect="1"/>
            </p:cNvSpPr>
            <p:nvPr userDrawn="1"/>
          </p:nvSpPr>
          <p:spPr>
            <a:xfrm flipH="1">
              <a:off x="8403684" y="5700522"/>
              <a:ext cx="548640" cy="54864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grpSp>
      <p:sp>
        <p:nvSpPr>
          <p:cNvPr id="2" name="Title 1"/>
          <p:cNvSpPr>
            <a:spLocks noGrp="1"/>
          </p:cNvSpPr>
          <p:nvPr>
            <p:ph type="title"/>
          </p:nvPr>
        </p:nvSpPr>
        <p:spPr>
          <a:xfrm>
            <a:off x="674688" y="646079"/>
            <a:ext cx="7313361" cy="2595596"/>
          </a:xfrm>
        </p:spPr>
        <p:txBody>
          <a:bodyPr lIns="91440" anchor="b">
            <a:noAutofit/>
          </a:bodyPr>
          <a:lstStyle>
            <a:lvl1pPr algn="l">
              <a:lnSpc>
                <a:spcPct val="90000"/>
              </a:lnSpc>
              <a:defRPr sz="4000" b="0" cap="all">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674688" y="3450018"/>
            <a:ext cx="7313361" cy="1536480"/>
          </a:xfrm>
        </p:spPr>
        <p:txBody>
          <a:bodyPr anchor="t">
            <a:normAutofit/>
          </a:bodyPr>
          <a:lstStyle>
            <a:lvl1pPr marL="0" indent="0">
              <a:lnSpc>
                <a:spcPct val="120000"/>
              </a:lnSpc>
              <a:spcBef>
                <a:spcPts val="0"/>
              </a:spcBef>
              <a:buNone/>
              <a:defRPr sz="18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658573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Bullet Points">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360" y="1224000"/>
            <a:ext cx="7992000" cy="4824000"/>
          </a:xfrm>
        </p:spPr>
        <p:txBody>
          <a:bodyPr/>
          <a:lstStyle>
            <a:lvl1pPr marL="230188" indent="-230188">
              <a:buClr>
                <a:schemeClr val="accent1"/>
              </a:buClr>
              <a:buFont typeface="Arial" panose="020B0604020202020204" pitchFamily="34" charset="0"/>
              <a:buChar char="•"/>
              <a:defRPr>
                <a:solidFill>
                  <a:schemeClr val="bg2"/>
                </a:solidFill>
              </a:defRPr>
            </a:lvl1pPr>
            <a:lvl2pPr marL="461963" indent="-231775">
              <a:buClr>
                <a:schemeClr val="accent1"/>
              </a:buClr>
              <a:buFont typeface="Arial" panose="020B0604020202020204" pitchFamily="34" charset="0"/>
              <a:buChar char="•"/>
              <a:defRPr>
                <a:solidFill>
                  <a:schemeClr val="bg2"/>
                </a:solidFill>
              </a:defRPr>
            </a:lvl2pPr>
            <a:lvl3pPr marL="681038" indent="-219075">
              <a:buClr>
                <a:schemeClr val="accent1"/>
              </a:buClr>
              <a:buFont typeface="Arial" panose="020B0604020202020204" pitchFamily="34" charset="0"/>
              <a:buChar char="•"/>
              <a:defRPr>
                <a:solidFill>
                  <a:schemeClr val="bg2"/>
                </a:solidFill>
              </a:defRPr>
            </a:lvl3pPr>
            <a:lvl4pPr marL="912813" indent="-231775">
              <a:buClr>
                <a:schemeClr val="accent1"/>
              </a:buClr>
              <a:buFont typeface="Arial" panose="020B0604020202020204" pitchFamily="34" charset="0"/>
              <a:buChar char="•"/>
              <a:defRPr>
                <a:solidFill>
                  <a:schemeClr val="bg2"/>
                </a:solidFill>
              </a:defRPr>
            </a:lvl4pPr>
            <a:lvl5pPr marL="1143000" indent="-230188">
              <a:buClr>
                <a:schemeClr val="accent1"/>
              </a:buClr>
              <a:buFont typeface="Arial" panose="020B0604020202020204" pitchFamily="34" charset="0"/>
              <a:buChar cha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normAutofit/>
          </a:bodyPr>
          <a:lstStyle>
            <a:lvl1pPr>
              <a:defRPr sz="2800">
                <a:solidFill>
                  <a:schemeClr val="accent1"/>
                </a:solidFill>
              </a:defRPr>
            </a:lvl1pPr>
          </a:lstStyle>
          <a:p>
            <a:r>
              <a:rPr lang="en-US" dirty="0"/>
              <a:t>Click to edit Master title style</a:t>
            </a:r>
          </a:p>
        </p:txBody>
      </p:sp>
      <p:sp>
        <p:nvSpPr>
          <p:cNvPr id="2" name="Slide Number Placeholder 1"/>
          <p:cNvSpPr>
            <a:spLocks noGrp="1"/>
          </p:cNvSpPr>
          <p:nvPr>
            <p:ph type="sldNum" sz="quarter" idx="10"/>
          </p:nvPr>
        </p:nvSpPr>
        <p:spPr>
          <a:xfrm>
            <a:off x="6917995" y="6266160"/>
            <a:ext cx="1846800" cy="365125"/>
          </a:xfrm>
        </p:spPr>
        <p:txBody>
          <a:bodyPr/>
          <a:lstStyle>
            <a:lvl1pPr>
              <a:defRPr>
                <a:solidFill>
                  <a:schemeClr val="bg2"/>
                </a:solidFill>
              </a:defRPr>
            </a:lvl1pPr>
          </a:lstStyle>
          <a:p>
            <a:fld id="{93AC2C76-E6AA-46CB-A2DE-F6E097F7C440}" type="slidenum">
              <a:rPr lang="en-GB" smtClean="0"/>
              <a:pPr/>
              <a:t>‹#›</a:t>
            </a:fld>
            <a:endParaRPr lang="en-GB" dirty="0"/>
          </a:p>
        </p:txBody>
      </p:sp>
    </p:spTree>
    <p:extLst>
      <p:ext uri="{BB962C8B-B14F-4D97-AF65-F5344CB8AC3E}">
        <p14:creationId xmlns:p14="http://schemas.microsoft.com/office/powerpoint/2010/main" val="41321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000" y="1224000"/>
            <a:ext cx="7992000" cy="4824000"/>
          </a:xfrm>
        </p:spPr>
        <p:txBody>
          <a:bodyPr/>
          <a:lstStyle>
            <a:lvl1pPr marL="0" indent="0">
              <a:lnSpc>
                <a:spcPts val="1800"/>
              </a:lnSpc>
              <a:spcBef>
                <a:spcPts val="0"/>
              </a:spcBef>
              <a:spcAft>
                <a:spcPts val="1800"/>
              </a:spcAft>
              <a:buClr>
                <a:schemeClr val="accent2"/>
              </a:buClr>
              <a:buFont typeface="Arial"/>
              <a:buNone/>
              <a:tabLst/>
              <a:defRPr>
                <a:solidFill>
                  <a:schemeClr val="bg2"/>
                </a:solidFill>
              </a:defRPr>
            </a:lvl1pPr>
            <a:lvl2pPr marL="230188" indent="0">
              <a:lnSpc>
                <a:spcPts val="1800"/>
              </a:lnSpc>
              <a:spcBef>
                <a:spcPts val="0"/>
              </a:spcBef>
              <a:spcAft>
                <a:spcPts val="1800"/>
              </a:spcAft>
              <a:buClr>
                <a:schemeClr val="accent2"/>
              </a:buClr>
              <a:buNone/>
              <a:defRPr>
                <a:solidFill>
                  <a:schemeClr val="bg2"/>
                </a:solidFill>
              </a:defRPr>
            </a:lvl2pPr>
            <a:lvl3pPr marL="461963" indent="0">
              <a:lnSpc>
                <a:spcPts val="1800"/>
              </a:lnSpc>
              <a:spcBef>
                <a:spcPts val="0"/>
              </a:spcBef>
              <a:spcAft>
                <a:spcPts val="1800"/>
              </a:spcAft>
              <a:buClr>
                <a:schemeClr val="accent2"/>
              </a:buClr>
              <a:buNone/>
              <a:defRPr>
                <a:solidFill>
                  <a:schemeClr val="bg2"/>
                </a:solidFill>
              </a:defRPr>
            </a:lvl3pPr>
            <a:lvl4pPr marL="681038" indent="0">
              <a:lnSpc>
                <a:spcPts val="1800"/>
              </a:lnSpc>
              <a:spcBef>
                <a:spcPts val="0"/>
              </a:spcBef>
              <a:spcAft>
                <a:spcPts val="1800"/>
              </a:spcAft>
              <a:buClr>
                <a:schemeClr val="accent2"/>
              </a:buClr>
              <a:buNone/>
              <a:defRPr>
                <a:solidFill>
                  <a:schemeClr val="bg2"/>
                </a:solidFill>
              </a:defRPr>
            </a:lvl4pPr>
            <a:lvl5pPr marL="912812" indent="0">
              <a:lnSpc>
                <a:spcPts val="1800"/>
              </a:lnSpc>
              <a:spcBef>
                <a:spcPts val="0"/>
              </a:spcBef>
              <a:spcAft>
                <a:spcPts val="1800"/>
              </a:spcAft>
              <a:buClr>
                <a:schemeClr val="accent2"/>
              </a:buClr>
              <a:buNone/>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normAutofit/>
          </a:bodyPr>
          <a:lstStyle>
            <a:lvl1pPr>
              <a:defRPr sz="2800">
                <a:solidFill>
                  <a:schemeClr val="accent1"/>
                </a:solidFill>
              </a:defRPr>
            </a:lvl1pPr>
          </a:lstStyle>
          <a:p>
            <a:r>
              <a:rPr lang="en-US" dirty="0"/>
              <a:t>Click to edit Master title style</a:t>
            </a:r>
          </a:p>
        </p:txBody>
      </p:sp>
      <p:sp>
        <p:nvSpPr>
          <p:cNvPr id="2" name="Slide Number Placeholder 1"/>
          <p:cNvSpPr>
            <a:spLocks noGrp="1"/>
          </p:cNvSpPr>
          <p:nvPr>
            <p:ph type="sldNum" sz="quarter" idx="10"/>
          </p:nvPr>
        </p:nvSpPr>
        <p:spPr/>
        <p:txBody>
          <a:bodyPr/>
          <a:lstStyle/>
          <a:p>
            <a:fld id="{93AC2C76-E6AA-46CB-A2DE-F6E097F7C440}" type="slidenum">
              <a:rPr lang="en-GB" smtClean="0"/>
              <a:t>‹#›</a:t>
            </a:fld>
            <a:endParaRPr lang="en-GB" dirty="0"/>
          </a:p>
        </p:txBody>
      </p:sp>
    </p:spTree>
    <p:extLst>
      <p:ext uri="{BB962C8B-B14F-4D97-AF65-F5344CB8AC3E}">
        <p14:creationId xmlns:p14="http://schemas.microsoft.com/office/powerpoint/2010/main" val="957862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4359" y="1224000"/>
            <a:ext cx="7992000" cy="4608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228600" y="228600"/>
            <a:ext cx="8696326" cy="777240"/>
          </a:xfrm>
          <a:prstGeom prst="rect">
            <a:avLst/>
          </a:prstGeom>
        </p:spPr>
        <p:txBody>
          <a:bodyPr vert="horz" lIns="182880" tIns="45720" rIns="91440" bIns="45720" rtlCol="0" anchor="ctr">
            <a:normAutofit/>
          </a:bodyPr>
          <a:lstStyle/>
          <a:p>
            <a:r>
              <a:rPr lang="en-US" dirty="0"/>
              <a:t>Click to edit Master title style</a:t>
            </a:r>
          </a:p>
        </p:txBody>
      </p:sp>
      <p:sp>
        <p:nvSpPr>
          <p:cNvPr id="5" name="Slide Number Placeholder 4"/>
          <p:cNvSpPr>
            <a:spLocks noGrp="1"/>
          </p:cNvSpPr>
          <p:nvPr>
            <p:ph type="sldNum" sz="quarter" idx="4"/>
          </p:nvPr>
        </p:nvSpPr>
        <p:spPr>
          <a:xfrm>
            <a:off x="7070400" y="6325200"/>
            <a:ext cx="1846800" cy="365125"/>
          </a:xfrm>
          <a:prstGeom prst="rect">
            <a:avLst/>
          </a:prstGeom>
        </p:spPr>
        <p:txBody>
          <a:bodyPr vert="horz" lIns="91440" tIns="45720" rIns="91440" bIns="45720" rtlCol="0" anchor="ctr"/>
          <a:lstStyle>
            <a:lvl1pPr algn="r">
              <a:defRPr sz="1200">
                <a:solidFill>
                  <a:schemeClr val="bg2"/>
                </a:solidFill>
              </a:defRPr>
            </a:lvl1pPr>
          </a:lstStyle>
          <a:p>
            <a:fld id="{93AC2C76-E6AA-46CB-A2DE-F6E097F7C440}" type="slidenum">
              <a:rPr lang="en-GB" smtClean="0"/>
              <a:pPr/>
              <a:t>‹#›</a:t>
            </a:fld>
            <a:endParaRPr lang="en-GB" dirty="0"/>
          </a:p>
        </p:txBody>
      </p:sp>
      <p:pic>
        <p:nvPicPr>
          <p:cNvPr id="1026" name="Picture 2"/>
          <p:cNvPicPr>
            <a:picLocks noChangeAspect="1" noChangeArrowheads="1"/>
          </p:cNvPicPr>
          <p:nvPr userDrawn="1"/>
        </p:nvPicPr>
        <p:blipFill>
          <a:blip r:embed="rId16">
            <a:extLst>
              <a:ext uri="{28A0092B-C50C-407E-A947-70E740481C1C}">
                <a14:useLocalDpi xmlns:a14="http://schemas.microsoft.com/office/drawing/2010/main" val="0"/>
              </a:ext>
            </a:extLst>
          </a:blip>
          <a:stretch>
            <a:fillRect/>
          </a:stretch>
        </p:blipFill>
        <p:spPr bwMode="auto">
          <a:xfrm>
            <a:off x="88667" y="6189342"/>
            <a:ext cx="1700213" cy="606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l" descr=" "/>
          <p:cNvSpPr txBox="1"/>
          <p:nvPr userDrawn="1"/>
        </p:nvSpPr>
        <p:spPr>
          <a:xfrm>
            <a:off x="0" y="6423660"/>
            <a:ext cx="9144000" cy="338554"/>
          </a:xfrm>
          <a:prstGeom prst="rect">
            <a:avLst/>
          </a:prstGeom>
          <a:noFill/>
        </p:spPr>
        <p:txBody>
          <a:bodyPr vert="horz" wrap="square" rtlCol="0">
            <a:spAutoFit/>
          </a:bodyPr>
          <a:lstStyle/>
          <a:p>
            <a:pPr algn="l"/>
            <a:r>
              <a:rPr lang="en-US" sz="1600">
                <a:solidFill>
                  <a:schemeClr val="bg2"/>
                </a:solidFill>
              </a:rPr>
              <a:t> </a:t>
            </a:r>
            <a:endParaRPr lang="en-US" sz="1600" dirty="0" err="1">
              <a:solidFill>
                <a:schemeClr val="bg2"/>
              </a:solidFill>
            </a:endParaRPr>
          </a:p>
        </p:txBody>
      </p:sp>
    </p:spTree>
    <p:extLst>
      <p:ext uri="{BB962C8B-B14F-4D97-AF65-F5344CB8AC3E}">
        <p14:creationId xmlns:p14="http://schemas.microsoft.com/office/powerpoint/2010/main" val="2039682403"/>
      </p:ext>
    </p:extLst>
  </p:cSld>
  <p:clrMap bg1="lt1" tx1="dk1" bg2="lt2" tx2="dk2" accent1="accent1" accent2="accent2" accent3="accent3" accent4="accent4" accent5="accent5" accent6="accent6" hlink="hlink" folHlink="folHlink"/>
  <p:sldLayoutIdLst>
    <p:sldLayoutId id="2147483649" r:id="rId1"/>
    <p:sldLayoutId id="2147483667" r:id="rId2"/>
    <p:sldLayoutId id="2147483677" r:id="rId3"/>
    <p:sldLayoutId id="2147483675" r:id="rId4"/>
    <p:sldLayoutId id="2147483668" r:id="rId5"/>
    <p:sldLayoutId id="2147483676" r:id="rId6"/>
    <p:sldLayoutId id="2147483651" r:id="rId7"/>
    <p:sldLayoutId id="2147483650" r:id="rId8"/>
    <p:sldLayoutId id="2147483670" r:id="rId9"/>
    <p:sldLayoutId id="2147483652" r:id="rId10"/>
    <p:sldLayoutId id="2147483654" r:id="rId11"/>
    <p:sldLayoutId id="2147483672" r:id="rId12"/>
    <p:sldLayoutId id="2147483678" r:id="rId13"/>
    <p:sldLayoutId id="2147483674" r:id="rId14"/>
  </p:sldLayoutIdLst>
  <p:hf hdr="0" ftr="0" dt="0"/>
  <p:txStyles>
    <p:titleStyle>
      <a:lvl1pPr algn="l" defTabSz="457200" rtl="0" eaLnBrk="1" latinLnBrk="0" hangingPunct="1">
        <a:spcBef>
          <a:spcPct val="0"/>
        </a:spcBef>
        <a:buNone/>
        <a:defRPr sz="2800" b="0" i="0" kern="1200" cap="all">
          <a:solidFill>
            <a:schemeClr val="bg1"/>
          </a:solidFill>
          <a:latin typeface="Calibri"/>
          <a:ea typeface="+mj-ea"/>
          <a:cs typeface="Calibri"/>
        </a:defRPr>
      </a:lvl1pPr>
    </p:titleStyle>
    <p:bodyStyle>
      <a:lvl1pPr marL="230188" indent="-230188" algn="l" defTabSz="457200" rtl="0" eaLnBrk="1" latinLnBrk="0" hangingPunct="1">
        <a:lnSpc>
          <a:spcPts val="1800"/>
        </a:lnSpc>
        <a:spcBef>
          <a:spcPts val="1800"/>
        </a:spcBef>
        <a:spcAft>
          <a:spcPts val="600"/>
        </a:spcAft>
        <a:buClr>
          <a:schemeClr val="accent1"/>
        </a:buClr>
        <a:buFont typeface="Arial"/>
        <a:buChar char="•"/>
        <a:defRPr sz="1600" b="0" i="0" kern="1200">
          <a:solidFill>
            <a:schemeClr val="bg2"/>
          </a:solidFill>
          <a:latin typeface="Calibri"/>
          <a:ea typeface="+mn-ea"/>
          <a:cs typeface="Calibri"/>
        </a:defRPr>
      </a:lvl1pPr>
      <a:lvl2pPr marL="461963" indent="-231775" algn="l" defTabSz="457200" rtl="0" eaLnBrk="1" latinLnBrk="0" hangingPunct="1">
        <a:lnSpc>
          <a:spcPts val="1800"/>
        </a:lnSpc>
        <a:spcBef>
          <a:spcPts val="0"/>
        </a:spcBef>
        <a:spcAft>
          <a:spcPts val="600"/>
        </a:spcAft>
        <a:buClr>
          <a:schemeClr val="accent1"/>
        </a:buClr>
        <a:buFont typeface="Calibri" panose="020F0502020204030204" pitchFamily="34" charset="0"/>
        <a:buChar char="─"/>
        <a:defRPr sz="1600" b="0" i="0" kern="1200">
          <a:solidFill>
            <a:schemeClr val="bg2"/>
          </a:solidFill>
          <a:latin typeface="Calibri"/>
          <a:ea typeface="+mn-ea"/>
          <a:cs typeface="Calibri"/>
        </a:defRPr>
      </a:lvl2pPr>
      <a:lvl3pPr marL="681038" indent="-219075" algn="l" defTabSz="457200" rtl="0" eaLnBrk="1" latinLnBrk="0" hangingPunct="1">
        <a:lnSpc>
          <a:spcPts val="1800"/>
        </a:lnSpc>
        <a:spcBef>
          <a:spcPts val="0"/>
        </a:spcBef>
        <a:spcAft>
          <a:spcPts val="600"/>
        </a:spcAft>
        <a:buClr>
          <a:schemeClr val="accent1"/>
        </a:buClr>
        <a:buFont typeface="Arial" panose="020B0604020202020204" pitchFamily="34" charset="0"/>
        <a:buChar char="•"/>
        <a:defRPr sz="1600" b="0" i="0" kern="1200">
          <a:solidFill>
            <a:schemeClr val="bg2"/>
          </a:solidFill>
          <a:latin typeface="Calibri"/>
          <a:ea typeface="+mn-ea"/>
          <a:cs typeface="Calibri"/>
        </a:defRPr>
      </a:lvl3pPr>
      <a:lvl4pPr marL="912813" indent="-231775" algn="l" defTabSz="457200" rtl="0" eaLnBrk="1" latinLnBrk="0" hangingPunct="1">
        <a:lnSpc>
          <a:spcPts val="1800"/>
        </a:lnSpc>
        <a:spcBef>
          <a:spcPts val="0"/>
        </a:spcBef>
        <a:spcAft>
          <a:spcPts val="600"/>
        </a:spcAft>
        <a:buClr>
          <a:schemeClr val="accent1"/>
        </a:buClr>
        <a:buFont typeface="Arial" panose="020B0604020202020204" pitchFamily="34" charset="0"/>
        <a:buChar char="•"/>
        <a:defRPr sz="1600" b="0" i="0" kern="1200">
          <a:solidFill>
            <a:schemeClr val="bg2"/>
          </a:solidFill>
          <a:latin typeface="Calibri"/>
          <a:ea typeface="+mn-ea"/>
          <a:cs typeface="Calibri"/>
        </a:defRPr>
      </a:lvl4pPr>
      <a:lvl5pPr marL="1143000" indent="-230188" algn="l" defTabSz="457200" rtl="0" eaLnBrk="1" latinLnBrk="0" hangingPunct="1">
        <a:lnSpc>
          <a:spcPts val="1800"/>
        </a:lnSpc>
        <a:spcBef>
          <a:spcPts val="0"/>
        </a:spcBef>
        <a:spcAft>
          <a:spcPts val="600"/>
        </a:spcAft>
        <a:buClr>
          <a:schemeClr val="accent1"/>
        </a:buClr>
        <a:buFont typeface="Arial" panose="020B0604020202020204" pitchFamily="34" charset="0"/>
        <a:buChar char="•"/>
        <a:defRPr sz="1600" b="0" i="0" kern="1200">
          <a:solidFill>
            <a:schemeClr val="bg2"/>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hyperlink" Target="http://www.msci.com/"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a:blipFill dpi="0" rotWithShape="1">
            <a:blip r:embed="rId3"/>
            <a:srcRect/>
            <a:tile tx="0" ty="0" sx="100000" sy="100000" flip="none" algn="tl"/>
          </a:blipFill>
        </p:spPr>
      </p:pic>
      <p:sp>
        <p:nvSpPr>
          <p:cNvPr id="4" name="Slide Number Placeholder 3"/>
          <p:cNvSpPr>
            <a:spLocks noGrp="1"/>
          </p:cNvSpPr>
          <p:nvPr>
            <p:ph type="sldNum" sz="quarter" idx="10"/>
          </p:nvPr>
        </p:nvSpPr>
        <p:spPr/>
        <p:txBody>
          <a:bodyPr/>
          <a:lstStyle/>
          <a:p>
            <a:fld id="{93AC2C76-E6AA-46CB-A2DE-F6E097F7C440}" type="slidenum">
              <a:rPr lang="en-GB" smtClean="0"/>
              <a:pPr/>
              <a:t>1</a:t>
            </a:fld>
            <a:endParaRPr lang="en-GB" dirty="0"/>
          </a:p>
        </p:txBody>
      </p:sp>
      <p:sp>
        <p:nvSpPr>
          <p:cNvPr id="27" name="Rectangle 26"/>
          <p:cNvSpPr/>
          <p:nvPr/>
        </p:nvSpPr>
        <p:spPr>
          <a:xfrm>
            <a:off x="92990" y="932665"/>
            <a:ext cx="6214820" cy="1275843"/>
          </a:xfrm>
          <a:prstGeom prst="rect">
            <a:avLst/>
          </a:prstGeom>
          <a:solidFill>
            <a:schemeClr val="accent1">
              <a:lumMod val="20000"/>
              <a:lumOff val="80000"/>
              <a:alpha val="6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buClr>
                <a:srgbClr val="FFB838"/>
              </a:buClr>
            </a:pPr>
            <a:endParaRPr lang="en-US" sz="1600" dirty="0">
              <a:solidFill>
                <a:schemeClr val="tx1"/>
              </a:solidFill>
            </a:endParaRPr>
          </a:p>
        </p:txBody>
      </p:sp>
      <p:sp>
        <p:nvSpPr>
          <p:cNvPr id="23" name="Title 1"/>
          <p:cNvSpPr txBox="1">
            <a:spLocks/>
          </p:cNvSpPr>
          <p:nvPr/>
        </p:nvSpPr>
        <p:spPr>
          <a:xfrm>
            <a:off x="-55631" y="576993"/>
            <a:ext cx="7938456" cy="1910486"/>
          </a:xfrm>
          <a:prstGeom prst="rect">
            <a:avLst/>
          </a:prstGeom>
        </p:spPr>
        <p:txBody>
          <a:bodyPr vert="horz" lIns="182880" tIns="45720" rIns="91440" bIns="45720" rtlCol="0" anchor="ctr">
            <a:normAutofit/>
          </a:bodyPr>
          <a:lstStyle>
            <a:lvl1pPr algn="l" defTabSz="457200" rtl="0" eaLnBrk="1" latinLnBrk="0" hangingPunct="1">
              <a:spcBef>
                <a:spcPct val="0"/>
              </a:spcBef>
              <a:buNone/>
              <a:defRPr sz="2800" b="0" i="0" kern="1200" cap="all">
                <a:solidFill>
                  <a:schemeClr val="accent1"/>
                </a:solidFill>
                <a:latin typeface="Calibri"/>
                <a:ea typeface="+mj-ea"/>
                <a:cs typeface="Calibri"/>
              </a:defRPr>
            </a:lvl1pPr>
          </a:lstStyle>
          <a:p>
            <a:r>
              <a:rPr lang="en-US" sz="4400" b="1" dirty="0">
                <a:solidFill>
                  <a:srgbClr val="FFC000"/>
                </a:solidFill>
              </a:rPr>
              <a:t>MSCI Index calculation methodology</a:t>
            </a:r>
            <a:endParaRPr lang="en-GB" sz="4400" b="1" dirty="0">
              <a:solidFill>
                <a:srgbClr val="FFC000"/>
              </a:solidFill>
            </a:endParaRPr>
          </a:p>
        </p:txBody>
      </p:sp>
      <p:sp>
        <p:nvSpPr>
          <p:cNvPr id="24" name="Text Placeholder 3"/>
          <p:cNvSpPr>
            <a:spLocks noGrp="1"/>
          </p:cNvSpPr>
          <p:nvPr>
            <p:ph type="body" sz="quarter" idx="10"/>
          </p:nvPr>
        </p:nvSpPr>
        <p:spPr>
          <a:xfrm>
            <a:off x="6627326" y="5996875"/>
            <a:ext cx="2289874" cy="475742"/>
          </a:xfrm>
        </p:spPr>
        <p:txBody>
          <a:bodyPr/>
          <a:lstStyle/>
          <a:p>
            <a:pPr algn="l"/>
            <a:r>
              <a:rPr lang="en-GB" sz="1800" b="1" dirty="0">
                <a:solidFill>
                  <a:schemeClr val="accent6"/>
                </a:solidFill>
              </a:rPr>
              <a:t>Version: August 2020</a:t>
            </a:r>
          </a:p>
        </p:txBody>
      </p:sp>
    </p:spTree>
    <p:extLst>
      <p:ext uri="{BB962C8B-B14F-4D97-AF65-F5344CB8AC3E}">
        <p14:creationId xmlns:p14="http://schemas.microsoft.com/office/powerpoint/2010/main" val="3814986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MSCI Price Index Methodology</a:t>
            </a:r>
            <a:endParaRPr lang="en-US" dirty="0"/>
          </a:p>
        </p:txBody>
      </p:sp>
      <mc:AlternateContent xmlns:mc="http://schemas.openxmlformats.org/markup-compatibility/2006" xmlns:a14="http://schemas.microsoft.com/office/drawing/2010/main">
        <mc:Choice Requires="a14">
          <p:sp>
            <p:nvSpPr>
              <p:cNvPr id="6" name="Rectangle 5"/>
              <p:cNvSpPr/>
              <p:nvPr/>
            </p:nvSpPr>
            <p:spPr>
              <a:xfrm>
                <a:off x="228600" y="918057"/>
                <a:ext cx="8536195" cy="5153557"/>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lvl="1" algn="just">
                  <a:spcBef>
                    <a:spcPts val="600"/>
                  </a:spcBef>
                </a:pPr>
                <a:r>
                  <a:rPr lang="en-US" altLang="zh-CN" sz="1600" b="1" dirty="0">
                    <a:solidFill>
                      <a:schemeClr val="accent6"/>
                    </a:solidFill>
                    <a:latin typeface="Cambria Math" panose="02040503050406030204" pitchFamily="18" charset="0"/>
                  </a:rPr>
                  <a:t>INDEX MARKET CAPITALIZATION (Cont.)</a:t>
                </a:r>
              </a:p>
              <a:p>
                <a:pPr marL="0" lvl="1" algn="just">
                  <a:spcBef>
                    <a:spcPts val="600"/>
                  </a:spcBef>
                </a:pPr>
                <a:endParaRPr lang="en-US" dirty="0">
                  <a:solidFill>
                    <a:srgbClr val="465058"/>
                  </a:solidFill>
                </a:endParaRPr>
              </a:p>
              <a:p>
                <a:pPr marL="285750" lvl="1" indent="-285750" algn="just">
                  <a:spcBef>
                    <a:spcPts val="600"/>
                  </a:spcBef>
                  <a:buFont typeface="Arial" panose="020B0604020202020204" pitchFamily="34" charset="0"/>
                  <a:buChar char="•"/>
                </a:pPr>
                <a14:m>
                  <m:oMath xmlns:m="http://schemas.openxmlformats.org/officeDocument/2006/math">
                    <m:sSub>
                      <m:sSubPr>
                        <m:ctrlPr>
                          <a:rPr lang="en-US" altLang="zh-CN" sz="1200" i="1" smtClean="0">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𝐸𝑛𝑑𝑂𝑓𝐷𝑎𝑦𝑁𝑢𝑚𝑏𝑒𝑟𝑂𝑓𝑆h𝑎𝑟𝑒𝑠</m:t>
                        </m:r>
                      </m:e>
                      <m:sub>
                        <m:r>
                          <a:rPr lang="en-US" altLang="zh-CN" sz="1200" i="1">
                            <a:solidFill>
                              <a:srgbClr val="465058"/>
                            </a:solidFill>
                            <a:latin typeface="Cambria Math" panose="02040503050406030204" pitchFamily="18" charset="0"/>
                          </a:rPr>
                          <m:t>𝑡</m:t>
                        </m:r>
                        <m:r>
                          <a:rPr lang="en-US" altLang="zh-CN" sz="1200" i="1">
                            <a:solidFill>
                              <a:srgbClr val="465058"/>
                            </a:solidFill>
                            <a:latin typeface="Cambria Math" panose="02040503050406030204" pitchFamily="18" charset="0"/>
                          </a:rPr>
                          <m:t>−1</m:t>
                        </m:r>
                      </m:sub>
                    </m:sSub>
                  </m:oMath>
                </a14:m>
                <a:r>
                  <a:rPr lang="en-US" sz="1200" dirty="0">
                    <a:solidFill>
                      <a:srgbClr val="465058"/>
                    </a:solidFill>
                  </a:rPr>
                  <a:t> is the number of shares of security s at the end of day t - 1</a:t>
                </a:r>
              </a:p>
              <a:p>
                <a:pPr marL="285750" lvl="1" indent="-285750" algn="just">
                  <a:spcBef>
                    <a:spcPts val="600"/>
                  </a:spcBef>
                  <a:buFont typeface="Arial" panose="020B0604020202020204" pitchFamily="34" charset="0"/>
                  <a:buChar char="•"/>
                </a:pPr>
                <a14:m>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𝑃𝑟𝑖𝑐𝑒𝑃𝑒𝑟𝑆h𝑎𝑟𝑒</m:t>
                        </m:r>
                      </m:e>
                      <m:sub>
                        <m:r>
                          <a:rPr lang="en-US" altLang="zh-CN" sz="1200" i="1">
                            <a:solidFill>
                              <a:srgbClr val="465058"/>
                            </a:solidFill>
                            <a:latin typeface="Cambria Math" panose="02040503050406030204" pitchFamily="18" charset="0"/>
                          </a:rPr>
                          <m:t>𝑡</m:t>
                        </m:r>
                      </m:sub>
                    </m:sSub>
                  </m:oMath>
                </a14:m>
                <a:r>
                  <a:rPr lang="en-US" sz="1200" dirty="0">
                    <a:solidFill>
                      <a:srgbClr val="465058"/>
                    </a:solidFill>
                  </a:rPr>
                  <a:t> is the price per share of the security s at time t</a:t>
                </a:r>
                <a:endParaRPr lang="en-US" altLang="zh-CN" sz="1200" dirty="0">
                  <a:solidFill>
                    <a:srgbClr val="465058"/>
                  </a:solidFill>
                </a:endParaRPr>
              </a:p>
              <a:p>
                <a:pPr marL="285750" lvl="1" indent="-285750" algn="just">
                  <a:spcBef>
                    <a:spcPts val="600"/>
                  </a:spcBef>
                  <a:buFont typeface="Arial" panose="020B0604020202020204" pitchFamily="34" charset="0"/>
                  <a:buChar char="•"/>
                </a:pPr>
                <a14:m>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𝑃𝑟𝑖𝑐𝑒𝑃𝑒𝑟𝑆h𝑎𝑟𝑒</m:t>
                        </m:r>
                      </m:e>
                      <m:sub>
                        <m:r>
                          <a:rPr lang="en-US" altLang="zh-CN" sz="1200" i="1">
                            <a:solidFill>
                              <a:srgbClr val="465058"/>
                            </a:solidFill>
                            <a:latin typeface="Cambria Math" panose="02040503050406030204" pitchFamily="18" charset="0"/>
                          </a:rPr>
                          <m:t>𝑡</m:t>
                        </m:r>
                        <m:r>
                          <a:rPr lang="en-US" altLang="zh-CN" sz="1200" i="1">
                            <a:solidFill>
                              <a:srgbClr val="465058"/>
                            </a:solidFill>
                            <a:latin typeface="Cambria Math" panose="02040503050406030204" pitchFamily="18" charset="0"/>
                          </a:rPr>
                          <m:t>−1</m:t>
                        </m:r>
                      </m:sub>
                    </m:sSub>
                  </m:oMath>
                </a14:m>
                <a:r>
                  <a:rPr lang="en-US" sz="1200" dirty="0">
                    <a:solidFill>
                      <a:srgbClr val="465058"/>
                    </a:solidFill>
                  </a:rPr>
                  <a:t> is the price per share of the security s at time t </a:t>
                </a:r>
                <a:r>
                  <a:rPr lang="en-US" altLang="zh-CN" sz="1200" dirty="0">
                    <a:solidFill>
                      <a:srgbClr val="465058"/>
                    </a:solidFill>
                  </a:rPr>
                  <a:t>- 1</a:t>
                </a:r>
              </a:p>
              <a:p>
                <a:pPr marL="285750" lvl="1" indent="-285750" algn="just">
                  <a:spcBef>
                    <a:spcPts val="600"/>
                  </a:spcBef>
                  <a:buFont typeface="Arial" panose="020B0604020202020204" pitchFamily="34" charset="0"/>
                  <a:buChar char="•"/>
                </a:pPr>
                <a14:m>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𝐼𝑛𝑐𝑙𝑢𝑠𝑖𝑜𝑛𝐹𝑎𝑐𝑡𝑜𝑟</m:t>
                        </m:r>
                      </m:e>
                      <m:sub>
                        <m:r>
                          <a:rPr lang="en-US" altLang="zh-CN" sz="1200" i="1">
                            <a:solidFill>
                              <a:srgbClr val="465058"/>
                            </a:solidFill>
                            <a:latin typeface="Cambria Math" panose="02040503050406030204" pitchFamily="18" charset="0"/>
                          </a:rPr>
                          <m:t>𝑡</m:t>
                        </m:r>
                      </m:sub>
                    </m:sSub>
                  </m:oMath>
                </a14:m>
                <a:r>
                  <a:rPr lang="en-US" altLang="zh-CN" sz="1200" i="1" dirty="0">
                    <a:solidFill>
                      <a:srgbClr val="465058"/>
                    </a:solidFill>
                    <a:latin typeface="Cambria Math" panose="02040503050406030204" pitchFamily="18" charset="0"/>
                  </a:rPr>
                  <a:t> </a:t>
                </a:r>
                <a:r>
                  <a:rPr lang="en-US" altLang="zh-CN" sz="1200" dirty="0">
                    <a:solidFill>
                      <a:srgbClr val="465058"/>
                    </a:solidFill>
                    <a:latin typeface="Cambria Math" panose="02040503050406030204" pitchFamily="18" charset="0"/>
                  </a:rPr>
                  <a:t>is the inclusion factor of the security s at time t. The inclusion factor can be one or the combination of the following factors: Foreign Inclusion Factor, Domestic Inclusion Factor, Growth Inclusion Factor, Value Inclusion Factor, Index Inclusion Factor (*)</a:t>
                </a:r>
                <a:endParaRPr lang="en-US" altLang="zh-CN" sz="1200" i="1" dirty="0">
                  <a:solidFill>
                    <a:srgbClr val="465058"/>
                  </a:solidFill>
                  <a:latin typeface="Cambria Math" panose="02040503050406030204" pitchFamily="18" charset="0"/>
                </a:endParaRPr>
              </a:p>
              <a:p>
                <a:pPr marL="285750" lvl="1" indent="-285750" algn="just">
                  <a:spcBef>
                    <a:spcPts val="600"/>
                  </a:spcBef>
                  <a:buFont typeface="Arial" panose="020B0604020202020204" pitchFamily="34" charset="0"/>
                  <a:buChar char="•"/>
                </a:pPr>
                <a14:m>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𝑃𝐴𝐹</m:t>
                        </m:r>
                      </m:e>
                      <m:sub>
                        <m:r>
                          <a:rPr lang="en-US" altLang="zh-CN" sz="1200" i="1">
                            <a:solidFill>
                              <a:srgbClr val="465058"/>
                            </a:solidFill>
                            <a:latin typeface="Cambria Math" panose="02040503050406030204" pitchFamily="18" charset="0"/>
                          </a:rPr>
                          <m:t>𝑡</m:t>
                        </m:r>
                      </m:sub>
                    </m:sSub>
                  </m:oMath>
                </a14:m>
                <a:r>
                  <a:rPr lang="en-US" sz="1200" dirty="0">
                    <a:solidFill>
                      <a:srgbClr val="465058"/>
                    </a:solidFill>
                  </a:rPr>
                  <a:t> is the Price Adjustment Factor of the security s at time t</a:t>
                </a:r>
              </a:p>
              <a:p>
                <a:pPr marL="285750" lvl="1" indent="-285750" algn="just">
                  <a:spcBef>
                    <a:spcPts val="600"/>
                  </a:spcBef>
                  <a:buFont typeface="Arial" panose="020B0604020202020204" pitchFamily="34" charset="0"/>
                  <a:buChar char="•"/>
                </a:pPr>
                <a14:m>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𝐹𝑋𝑟𝑎𝑡𝑒</m:t>
                        </m:r>
                      </m:e>
                      <m:sub>
                        <m:r>
                          <a:rPr lang="en-US" altLang="zh-CN" sz="1200" i="1">
                            <a:solidFill>
                              <a:srgbClr val="465058"/>
                            </a:solidFill>
                            <a:latin typeface="Cambria Math" panose="02040503050406030204" pitchFamily="18" charset="0"/>
                          </a:rPr>
                          <m:t>𝑡</m:t>
                        </m:r>
                      </m:sub>
                    </m:sSub>
                  </m:oMath>
                </a14:m>
                <a:r>
                  <a:rPr lang="en-US" sz="1200" dirty="0">
                    <a:solidFill>
                      <a:srgbClr val="465058"/>
                    </a:solidFill>
                  </a:rPr>
                  <a:t> </a:t>
                </a:r>
                <a14:m>
                  <m:oMath xmlns:m="http://schemas.openxmlformats.org/officeDocument/2006/math">
                    <m:r>
                      <m:rPr>
                        <m:nor/>
                      </m:rPr>
                      <a:rPr lang="en-US" sz="1200" dirty="0">
                        <a:solidFill>
                          <a:srgbClr val="465058"/>
                        </a:solidFill>
                      </a:rPr>
                      <m:t>is</m:t>
                    </m:r>
                    <m:r>
                      <m:rPr>
                        <m:nor/>
                      </m:rPr>
                      <a:rPr lang="en-US" sz="1200" dirty="0">
                        <a:solidFill>
                          <a:srgbClr val="465058"/>
                        </a:solidFill>
                      </a:rPr>
                      <m:t> </m:t>
                    </m:r>
                    <m:r>
                      <m:rPr>
                        <m:nor/>
                      </m:rPr>
                      <a:rPr lang="en-US" sz="1200" dirty="0">
                        <a:solidFill>
                          <a:srgbClr val="465058"/>
                        </a:solidFill>
                      </a:rPr>
                      <m:t>the</m:t>
                    </m:r>
                    <m:r>
                      <m:rPr>
                        <m:nor/>
                      </m:rPr>
                      <a:rPr lang="en-US" sz="1200" dirty="0">
                        <a:solidFill>
                          <a:srgbClr val="465058"/>
                        </a:solidFill>
                      </a:rPr>
                      <m:t> </m:t>
                    </m:r>
                    <m:r>
                      <m:rPr>
                        <m:nor/>
                      </m:rPr>
                      <a:rPr lang="en-US" sz="1200" dirty="0">
                        <a:solidFill>
                          <a:srgbClr val="465058"/>
                        </a:solidFill>
                      </a:rPr>
                      <m:t>FX</m:t>
                    </m:r>
                    <m:r>
                      <m:rPr>
                        <m:nor/>
                      </m:rPr>
                      <a:rPr lang="en-US" sz="1200" dirty="0">
                        <a:solidFill>
                          <a:srgbClr val="465058"/>
                        </a:solidFill>
                      </a:rPr>
                      <m:t> </m:t>
                    </m:r>
                    <m:r>
                      <m:rPr>
                        <m:nor/>
                      </m:rPr>
                      <a:rPr lang="en-US" sz="1200" dirty="0">
                        <a:solidFill>
                          <a:srgbClr val="465058"/>
                        </a:solidFill>
                      </a:rPr>
                      <m:t>rate</m:t>
                    </m:r>
                    <m:r>
                      <m:rPr>
                        <m:nor/>
                      </m:rPr>
                      <a:rPr lang="en-US" sz="1200" dirty="0">
                        <a:solidFill>
                          <a:srgbClr val="465058"/>
                        </a:solidFill>
                      </a:rPr>
                      <m:t> </m:t>
                    </m:r>
                    <m:r>
                      <m:rPr>
                        <m:nor/>
                      </m:rPr>
                      <a:rPr lang="en-US" sz="1200" dirty="0">
                        <a:solidFill>
                          <a:srgbClr val="465058"/>
                        </a:solidFill>
                      </a:rPr>
                      <m:t>of</m:t>
                    </m:r>
                    <m:r>
                      <m:rPr>
                        <m:nor/>
                      </m:rPr>
                      <a:rPr lang="en-US" sz="1200" dirty="0">
                        <a:solidFill>
                          <a:srgbClr val="465058"/>
                        </a:solidFill>
                      </a:rPr>
                      <m:t> </m:t>
                    </m:r>
                    <m:r>
                      <m:rPr>
                        <m:nor/>
                      </m:rPr>
                      <a:rPr lang="en-US" sz="1200" dirty="0">
                        <a:solidFill>
                          <a:srgbClr val="465058"/>
                        </a:solidFill>
                      </a:rPr>
                      <m:t>the</m:t>
                    </m:r>
                    <m:r>
                      <m:rPr>
                        <m:nor/>
                      </m:rPr>
                      <a:rPr lang="en-US" sz="1200" dirty="0">
                        <a:solidFill>
                          <a:srgbClr val="465058"/>
                        </a:solidFill>
                      </a:rPr>
                      <m:t> </m:t>
                    </m:r>
                    <m:r>
                      <m:rPr>
                        <m:nor/>
                      </m:rPr>
                      <a:rPr lang="en-US" sz="1200" dirty="0">
                        <a:solidFill>
                          <a:srgbClr val="465058"/>
                        </a:solidFill>
                      </a:rPr>
                      <m:t>price</m:t>
                    </m:r>
                    <m:r>
                      <m:rPr>
                        <m:nor/>
                      </m:rPr>
                      <a:rPr lang="en-US" sz="1200" dirty="0">
                        <a:solidFill>
                          <a:srgbClr val="465058"/>
                        </a:solidFill>
                      </a:rPr>
                      <m:t> </m:t>
                    </m:r>
                    <m:r>
                      <m:rPr>
                        <m:nor/>
                      </m:rPr>
                      <a:rPr lang="en-US" sz="1200" dirty="0">
                        <a:solidFill>
                          <a:srgbClr val="465058"/>
                        </a:solidFill>
                      </a:rPr>
                      <m:t>currency</m:t>
                    </m:r>
                    <m:r>
                      <m:rPr>
                        <m:nor/>
                      </m:rPr>
                      <a:rPr lang="en-US" sz="1200" dirty="0">
                        <a:solidFill>
                          <a:srgbClr val="465058"/>
                        </a:solidFill>
                      </a:rPr>
                      <m:t> </m:t>
                    </m:r>
                    <m:r>
                      <m:rPr>
                        <m:nor/>
                      </m:rPr>
                      <a:rPr lang="en-US" sz="1200" dirty="0">
                        <a:solidFill>
                          <a:srgbClr val="465058"/>
                        </a:solidFill>
                      </a:rPr>
                      <m:t>of</m:t>
                    </m:r>
                    <m:r>
                      <m:rPr>
                        <m:nor/>
                      </m:rPr>
                      <a:rPr lang="en-US" sz="1200" dirty="0">
                        <a:solidFill>
                          <a:srgbClr val="465058"/>
                        </a:solidFill>
                      </a:rPr>
                      <m:t> </m:t>
                    </m:r>
                    <m:r>
                      <m:rPr>
                        <m:nor/>
                      </m:rPr>
                      <a:rPr lang="en-US" sz="1200" dirty="0">
                        <a:solidFill>
                          <a:srgbClr val="465058"/>
                        </a:solidFill>
                      </a:rPr>
                      <m:t>security</m:t>
                    </m:r>
                    <m:r>
                      <m:rPr>
                        <m:nor/>
                      </m:rPr>
                      <a:rPr lang="en-US" sz="1200" dirty="0">
                        <a:solidFill>
                          <a:srgbClr val="465058"/>
                        </a:solidFill>
                      </a:rPr>
                      <m:t> </m:t>
                    </m:r>
                    <m:r>
                      <m:rPr>
                        <m:nor/>
                      </m:rPr>
                      <a:rPr lang="en-US" sz="1200" dirty="0">
                        <a:solidFill>
                          <a:srgbClr val="465058"/>
                        </a:solidFill>
                      </a:rPr>
                      <m:t>s</m:t>
                    </m:r>
                    <m:r>
                      <m:rPr>
                        <m:nor/>
                      </m:rPr>
                      <a:rPr lang="en-US" sz="1200" dirty="0">
                        <a:solidFill>
                          <a:srgbClr val="465058"/>
                        </a:solidFill>
                      </a:rPr>
                      <m:t> </m:t>
                    </m:r>
                    <m:r>
                      <m:rPr>
                        <m:nor/>
                      </m:rPr>
                      <a:rPr lang="en-US" sz="1200" dirty="0">
                        <a:solidFill>
                          <a:srgbClr val="465058"/>
                        </a:solidFill>
                      </a:rPr>
                      <m:t>vs</m:t>
                    </m:r>
                    <m:r>
                      <m:rPr>
                        <m:nor/>
                      </m:rPr>
                      <a:rPr lang="en-US" sz="1200" dirty="0">
                        <a:solidFill>
                          <a:srgbClr val="465058"/>
                        </a:solidFill>
                      </a:rPr>
                      <m:t> </m:t>
                    </m:r>
                    <m:r>
                      <m:rPr>
                        <m:nor/>
                      </m:rPr>
                      <a:rPr lang="en-US" sz="1200" dirty="0">
                        <a:solidFill>
                          <a:srgbClr val="465058"/>
                        </a:solidFill>
                      </a:rPr>
                      <m:t>USD</m:t>
                    </m:r>
                    <m:r>
                      <m:rPr>
                        <m:nor/>
                      </m:rPr>
                      <a:rPr lang="en-US" sz="1200" dirty="0">
                        <a:solidFill>
                          <a:srgbClr val="465058"/>
                        </a:solidFill>
                      </a:rPr>
                      <m:t> </m:t>
                    </m:r>
                    <m:r>
                      <m:rPr>
                        <m:nor/>
                      </m:rPr>
                      <a:rPr lang="en-US" sz="1200" dirty="0">
                        <a:solidFill>
                          <a:srgbClr val="465058"/>
                        </a:solidFill>
                      </a:rPr>
                      <m:t>at</m:t>
                    </m:r>
                    <m:r>
                      <m:rPr>
                        <m:nor/>
                      </m:rPr>
                      <a:rPr lang="en-US" sz="1200" dirty="0">
                        <a:solidFill>
                          <a:srgbClr val="465058"/>
                        </a:solidFill>
                      </a:rPr>
                      <m:t> </m:t>
                    </m:r>
                    <m:r>
                      <m:rPr>
                        <m:nor/>
                      </m:rPr>
                      <a:rPr lang="en-US" sz="1200" dirty="0">
                        <a:solidFill>
                          <a:srgbClr val="465058"/>
                        </a:solidFill>
                      </a:rPr>
                      <m:t>time</m:t>
                    </m:r>
                    <m:r>
                      <m:rPr>
                        <m:nor/>
                      </m:rPr>
                      <a:rPr lang="en-US" sz="1200" dirty="0">
                        <a:solidFill>
                          <a:srgbClr val="465058"/>
                        </a:solidFill>
                      </a:rPr>
                      <m:t> </m:t>
                    </m:r>
                    <m:r>
                      <m:rPr>
                        <m:nor/>
                      </m:rPr>
                      <a:rPr lang="en-US" sz="1200" dirty="0">
                        <a:solidFill>
                          <a:srgbClr val="465058"/>
                        </a:solidFill>
                      </a:rPr>
                      <m:t>t</m:t>
                    </m:r>
                    <m:r>
                      <m:rPr>
                        <m:nor/>
                      </m:rPr>
                      <a:rPr lang="en-US" sz="1200" dirty="0">
                        <a:solidFill>
                          <a:srgbClr val="465058"/>
                        </a:solidFill>
                      </a:rPr>
                      <m:t>. </m:t>
                    </m:r>
                    <m:r>
                      <m:rPr>
                        <m:nor/>
                      </m:rPr>
                      <a:rPr lang="en-US" sz="1200" dirty="0">
                        <a:solidFill>
                          <a:srgbClr val="465058"/>
                        </a:solidFill>
                      </a:rPr>
                      <m:t>It</m:t>
                    </m:r>
                    <m:r>
                      <m:rPr>
                        <m:nor/>
                      </m:rPr>
                      <a:rPr lang="en-US" sz="1200" dirty="0">
                        <a:solidFill>
                          <a:srgbClr val="465058"/>
                        </a:solidFill>
                      </a:rPr>
                      <m:t> </m:t>
                    </m:r>
                    <m:r>
                      <m:rPr>
                        <m:nor/>
                      </m:rPr>
                      <a:rPr lang="en-US" sz="1200" dirty="0">
                        <a:solidFill>
                          <a:srgbClr val="465058"/>
                        </a:solidFill>
                      </a:rPr>
                      <m:t>is</m:t>
                    </m:r>
                    <m:r>
                      <m:rPr>
                        <m:nor/>
                      </m:rPr>
                      <a:rPr lang="en-US" sz="1200" dirty="0">
                        <a:solidFill>
                          <a:srgbClr val="465058"/>
                        </a:solidFill>
                      </a:rPr>
                      <m:t> </m:t>
                    </m:r>
                    <m:r>
                      <m:rPr>
                        <m:nor/>
                      </m:rPr>
                      <a:rPr lang="en-US" sz="1200" dirty="0">
                        <a:solidFill>
                          <a:srgbClr val="465058"/>
                        </a:solidFill>
                      </a:rPr>
                      <m:t>the</m:t>
                    </m:r>
                    <m:r>
                      <m:rPr>
                        <m:nor/>
                      </m:rPr>
                      <a:rPr lang="en-US" sz="1200" dirty="0">
                        <a:solidFill>
                          <a:srgbClr val="465058"/>
                        </a:solidFill>
                      </a:rPr>
                      <m:t> </m:t>
                    </m:r>
                    <m:r>
                      <m:rPr>
                        <m:nor/>
                      </m:rPr>
                      <a:rPr lang="en-US" sz="1200" dirty="0">
                        <a:solidFill>
                          <a:srgbClr val="465058"/>
                        </a:solidFill>
                      </a:rPr>
                      <m:t>value</m:t>
                    </m:r>
                    <m:r>
                      <m:rPr>
                        <m:nor/>
                      </m:rPr>
                      <a:rPr lang="en-US" sz="1200" dirty="0">
                        <a:solidFill>
                          <a:srgbClr val="465058"/>
                        </a:solidFill>
                      </a:rPr>
                      <m:t> </m:t>
                    </m:r>
                    <m:r>
                      <m:rPr>
                        <m:nor/>
                      </m:rPr>
                      <a:rPr lang="en-US" sz="1200" dirty="0">
                        <a:solidFill>
                          <a:srgbClr val="465058"/>
                        </a:solidFill>
                      </a:rPr>
                      <m:t>of</m:t>
                    </m:r>
                    <m:r>
                      <m:rPr>
                        <m:nor/>
                      </m:rPr>
                      <a:rPr lang="en-US" sz="1200" dirty="0">
                        <a:solidFill>
                          <a:srgbClr val="465058"/>
                        </a:solidFill>
                      </a:rPr>
                      <m:t> 1 </m:t>
                    </m:r>
                    <m:r>
                      <m:rPr>
                        <m:nor/>
                      </m:rPr>
                      <a:rPr lang="en-US" sz="1200" dirty="0">
                        <a:solidFill>
                          <a:srgbClr val="465058"/>
                        </a:solidFill>
                      </a:rPr>
                      <m:t>USD</m:t>
                    </m:r>
                    <m:r>
                      <m:rPr>
                        <m:nor/>
                      </m:rPr>
                      <a:rPr lang="en-US" sz="1200" dirty="0">
                        <a:solidFill>
                          <a:srgbClr val="465058"/>
                        </a:solidFill>
                      </a:rPr>
                      <m:t> </m:t>
                    </m:r>
                    <m:r>
                      <m:rPr>
                        <m:nor/>
                      </m:rPr>
                      <a:rPr lang="en-US" sz="1200" dirty="0">
                        <a:solidFill>
                          <a:srgbClr val="465058"/>
                        </a:solidFill>
                      </a:rPr>
                      <m:t>in</m:t>
                    </m:r>
                    <m:r>
                      <m:rPr>
                        <m:nor/>
                      </m:rPr>
                      <a:rPr lang="en-US" sz="1200" dirty="0">
                        <a:solidFill>
                          <a:srgbClr val="465058"/>
                        </a:solidFill>
                      </a:rPr>
                      <m:t> </m:t>
                    </m:r>
                    <m:r>
                      <m:rPr>
                        <m:nor/>
                      </m:rPr>
                      <a:rPr lang="en-US" sz="1200" dirty="0">
                        <a:solidFill>
                          <a:srgbClr val="465058"/>
                        </a:solidFill>
                      </a:rPr>
                      <m:t>foreign</m:t>
                    </m:r>
                    <m:r>
                      <m:rPr>
                        <m:nor/>
                      </m:rPr>
                      <a:rPr lang="en-US" sz="1200" dirty="0">
                        <a:solidFill>
                          <a:srgbClr val="465058"/>
                        </a:solidFill>
                      </a:rPr>
                      <m:t> </m:t>
                    </m:r>
                    <m:r>
                      <m:rPr>
                        <m:nor/>
                      </m:rPr>
                      <a:rPr lang="en-US" sz="1200" dirty="0">
                        <a:solidFill>
                          <a:srgbClr val="465058"/>
                        </a:solidFill>
                      </a:rPr>
                      <m:t>currency</m:t>
                    </m:r>
                  </m:oMath>
                </a14:m>
                <a:endParaRPr lang="en-US" sz="1200" dirty="0">
                  <a:solidFill>
                    <a:srgbClr val="465058"/>
                  </a:solidFill>
                </a:endParaRPr>
              </a:p>
              <a:p>
                <a:pPr marL="285750" lvl="1" indent="-285750" algn="just">
                  <a:spcBef>
                    <a:spcPts val="600"/>
                  </a:spcBef>
                  <a:buFont typeface="Arial" panose="020B0604020202020204" pitchFamily="34" charset="0"/>
                  <a:buChar char="•"/>
                </a:pPr>
                <a:r>
                  <a:rPr lang="en-US" sz="1200" dirty="0">
                    <a:solidFill>
                      <a:schemeClr val="tx1"/>
                    </a:solidFill>
                  </a:rPr>
                  <a:t> </a:t>
                </a:r>
                <a14:m>
                  <m:oMath xmlns:m="http://schemas.openxmlformats.org/officeDocument/2006/math">
                    <m:sSub>
                      <m:sSubPr>
                        <m:ctrlPr>
                          <a:rPr lang="en-US" altLang="zh-CN" sz="1200" i="1">
                            <a:solidFill>
                              <a:schemeClr val="tx1"/>
                            </a:solidFill>
                            <a:latin typeface="Cambria Math" panose="02040503050406030204" pitchFamily="18" charset="0"/>
                          </a:rPr>
                        </m:ctrlPr>
                      </m:sSubPr>
                      <m:e>
                        <m:r>
                          <a:rPr lang="en-US" altLang="zh-CN" sz="1200" i="1">
                            <a:solidFill>
                              <a:schemeClr val="tx1"/>
                            </a:solidFill>
                            <a:latin typeface="Cambria Math" panose="02040503050406030204" pitchFamily="18" charset="0"/>
                          </a:rPr>
                          <m:t>𝐼𝐶𝐼</m:t>
                        </m:r>
                      </m:e>
                      <m:sub>
                        <m:r>
                          <a:rPr lang="en-US" altLang="zh-CN" sz="1200" i="1">
                            <a:solidFill>
                              <a:schemeClr val="tx1"/>
                            </a:solidFill>
                            <a:latin typeface="Cambria Math" panose="02040503050406030204" pitchFamily="18" charset="0"/>
                          </a:rPr>
                          <m:t>𝑡</m:t>
                        </m:r>
                      </m:sub>
                    </m:sSub>
                  </m:oMath>
                </a14:m>
                <a:r>
                  <a:rPr lang="en-US" sz="1200" dirty="0">
                    <a:solidFill>
                      <a:srgbClr val="465058"/>
                    </a:solidFill>
                  </a:rPr>
                  <a:t> is the Internal Currency Index of price currency at time t. The ICI is different than 1 when a country changes the internal value of its currency (e.g. from Turkish Lira to New Turkish Lira – ICI = 1,000,000)</a:t>
                </a:r>
              </a:p>
              <a:p>
                <a:pPr marL="285750" lvl="1" indent="-285750" algn="just">
                  <a:spcBef>
                    <a:spcPts val="600"/>
                  </a:spcBef>
                  <a:buFont typeface="Arial" panose="020B0604020202020204" pitchFamily="34" charset="0"/>
                  <a:buChar char="•"/>
                </a:pPr>
                <a:endParaRPr lang="en-US" sz="1050" dirty="0">
                  <a:solidFill>
                    <a:srgbClr val="465058"/>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228600" y="918057"/>
                <a:ext cx="8536195" cy="5153557"/>
              </a:xfrm>
              <a:prstGeom prst="rect">
                <a:avLst/>
              </a:prstGeom>
              <a:blipFill>
                <a:blip r:embed="rId3"/>
                <a:stretch>
                  <a:fillRect l="-429"/>
                </a:stretch>
              </a:blipFill>
              <a:ln>
                <a:noFill/>
              </a:ln>
              <a:effectLst/>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93AC2C76-E6AA-46CB-A2DE-F6E097F7C440}" type="slidenum">
              <a:rPr lang="en-GB" smtClean="0"/>
              <a:pPr/>
              <a:t>10</a:t>
            </a:fld>
            <a:endParaRPr lang="en-GB" dirty="0"/>
          </a:p>
        </p:txBody>
      </p:sp>
    </p:spTree>
    <p:extLst>
      <p:ext uri="{BB962C8B-B14F-4D97-AF65-F5344CB8AC3E}">
        <p14:creationId xmlns:p14="http://schemas.microsoft.com/office/powerpoint/2010/main" val="1238091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MSCI Price Index Methodology</a:t>
            </a:r>
            <a:endParaRPr lang="en-US" dirty="0"/>
          </a:p>
        </p:txBody>
      </p:sp>
      <p:sp>
        <p:nvSpPr>
          <p:cNvPr id="6" name="Rectangle 5"/>
          <p:cNvSpPr/>
          <p:nvPr/>
        </p:nvSpPr>
        <p:spPr>
          <a:xfrm>
            <a:off x="228600" y="918057"/>
            <a:ext cx="8536195" cy="5153557"/>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lvl="1" algn="just">
              <a:spcBef>
                <a:spcPts val="600"/>
              </a:spcBef>
            </a:pPr>
            <a:r>
              <a:rPr lang="en-US" altLang="zh-CN" sz="1600" b="1" dirty="0">
                <a:solidFill>
                  <a:schemeClr val="accent6"/>
                </a:solidFill>
                <a:latin typeface="Cambria Math" panose="02040503050406030204" pitchFamily="18" charset="0"/>
              </a:rPr>
              <a:t>INDEX MARKET CAPITALIZATION (Cont.)</a:t>
            </a:r>
          </a:p>
          <a:p>
            <a:pPr marL="0" lvl="1" algn="just">
              <a:spcBef>
                <a:spcPts val="600"/>
              </a:spcBef>
            </a:pPr>
            <a:endParaRPr lang="en-US" altLang="zh-CN" sz="1600" b="1" dirty="0">
              <a:solidFill>
                <a:schemeClr val="accent6"/>
              </a:solidFill>
              <a:latin typeface="Cambria Math" panose="02040503050406030204" pitchFamily="18" charset="0"/>
            </a:endParaRPr>
          </a:p>
          <a:p>
            <a:pPr marL="0" lvl="1" algn="just">
              <a:spcBef>
                <a:spcPts val="600"/>
              </a:spcBef>
            </a:pPr>
            <a:r>
              <a:rPr lang="en-US" sz="1600" dirty="0">
                <a:solidFill>
                  <a:srgbClr val="465058"/>
                </a:solidFill>
              </a:rPr>
              <a:t>Note:</a:t>
            </a:r>
          </a:p>
          <a:p>
            <a:pPr marL="0" lvl="1" algn="just">
              <a:spcBef>
                <a:spcPts val="600"/>
              </a:spcBef>
            </a:pPr>
            <a:r>
              <a:rPr lang="en-US" sz="1600" dirty="0">
                <a:solidFill>
                  <a:srgbClr val="465058"/>
                </a:solidFill>
              </a:rPr>
              <a:t>The only difference in the formulas between USA and local currency indexes calculation is that the same exchange rate is used in the numerator and denominator for local currency, which means that there is no impact of currency change in the performance, Time variant exchange rates are used for USA calculation.</a:t>
            </a:r>
          </a:p>
        </p:txBody>
      </p:sp>
      <p:sp>
        <p:nvSpPr>
          <p:cNvPr id="4" name="Slide Number Placeholder 3"/>
          <p:cNvSpPr>
            <a:spLocks noGrp="1"/>
          </p:cNvSpPr>
          <p:nvPr>
            <p:ph type="sldNum" sz="quarter" idx="10"/>
          </p:nvPr>
        </p:nvSpPr>
        <p:spPr/>
        <p:txBody>
          <a:bodyPr/>
          <a:lstStyle/>
          <a:p>
            <a:fld id="{93AC2C76-E6AA-46CB-A2DE-F6E097F7C440}" type="slidenum">
              <a:rPr lang="en-GB" smtClean="0"/>
              <a:pPr/>
              <a:t>11</a:t>
            </a:fld>
            <a:endParaRPr lang="en-GB" dirty="0"/>
          </a:p>
        </p:txBody>
      </p:sp>
    </p:spTree>
    <p:extLst>
      <p:ext uri="{BB962C8B-B14F-4D97-AF65-F5344CB8AC3E}">
        <p14:creationId xmlns:p14="http://schemas.microsoft.com/office/powerpoint/2010/main" val="2428214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MSCI Price Index Methodology</a:t>
            </a:r>
            <a:endParaRPr lang="en-US" dirty="0"/>
          </a:p>
        </p:txBody>
      </p:sp>
      <p:sp>
        <p:nvSpPr>
          <p:cNvPr id="6" name="Rectangle 5"/>
          <p:cNvSpPr/>
          <p:nvPr/>
        </p:nvSpPr>
        <p:spPr>
          <a:xfrm>
            <a:off x="251847" y="918057"/>
            <a:ext cx="8536195" cy="5348103"/>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1" algn="just">
              <a:spcBef>
                <a:spcPts val="600"/>
              </a:spcBef>
            </a:pPr>
            <a:r>
              <a:rPr lang="en-US" altLang="zh-CN" sz="1600" b="1" dirty="0">
                <a:solidFill>
                  <a:schemeClr val="accent6"/>
                </a:solidFill>
                <a:latin typeface="Cambria Math" panose="02040503050406030204" pitchFamily="18" charset="0"/>
              </a:rPr>
              <a:t>INDEX MARKET CAPITALIZATION (Example)</a:t>
            </a:r>
          </a:p>
          <a:p>
            <a:pPr marL="0" lvl="1" algn="just">
              <a:spcBef>
                <a:spcPts val="600"/>
              </a:spcBef>
            </a:pPr>
            <a:r>
              <a:rPr lang="en-US" altLang="zh-CN" sz="1400" dirty="0">
                <a:solidFill>
                  <a:schemeClr val="tx1"/>
                </a:solidFill>
                <a:latin typeface="Cambria Math" panose="02040503050406030204" pitchFamily="18" charset="0"/>
              </a:rPr>
              <a:t>Suppose C is going to have a right issue</a:t>
            </a:r>
          </a:p>
        </p:txBody>
      </p:sp>
      <p:sp>
        <p:nvSpPr>
          <p:cNvPr id="4" name="Slide Number Placeholder 3"/>
          <p:cNvSpPr>
            <a:spLocks noGrp="1"/>
          </p:cNvSpPr>
          <p:nvPr>
            <p:ph type="sldNum" sz="quarter" idx="10"/>
          </p:nvPr>
        </p:nvSpPr>
        <p:spPr/>
        <p:txBody>
          <a:bodyPr/>
          <a:lstStyle/>
          <a:p>
            <a:fld id="{93AC2C76-E6AA-46CB-A2DE-F6E097F7C440}" type="slidenum">
              <a:rPr lang="en-GB" smtClean="0"/>
              <a:pPr/>
              <a:t>12</a:t>
            </a:fld>
            <a:endParaRPr lang="en-GB" dirty="0"/>
          </a:p>
        </p:txBody>
      </p:sp>
      <p:pic>
        <p:nvPicPr>
          <p:cNvPr id="3" name="Picture 2"/>
          <p:cNvPicPr>
            <a:picLocks noChangeAspect="1"/>
          </p:cNvPicPr>
          <p:nvPr/>
        </p:nvPicPr>
        <p:blipFill>
          <a:blip r:embed="rId3"/>
          <a:stretch>
            <a:fillRect/>
          </a:stretch>
        </p:blipFill>
        <p:spPr>
          <a:xfrm>
            <a:off x="1382403" y="1638887"/>
            <a:ext cx="6275082" cy="2078371"/>
          </a:xfrm>
          <a:prstGeom prst="rect">
            <a:avLst/>
          </a:prstGeom>
        </p:spPr>
      </p:pic>
      <p:pic>
        <p:nvPicPr>
          <p:cNvPr id="5" name="Picture 4"/>
          <p:cNvPicPr>
            <a:picLocks noChangeAspect="1"/>
          </p:cNvPicPr>
          <p:nvPr/>
        </p:nvPicPr>
        <p:blipFill>
          <a:blip r:embed="rId4"/>
          <a:stretch>
            <a:fillRect/>
          </a:stretch>
        </p:blipFill>
        <p:spPr>
          <a:xfrm>
            <a:off x="1382403" y="4127743"/>
            <a:ext cx="6275082" cy="1997534"/>
          </a:xfrm>
          <a:prstGeom prst="rect">
            <a:avLst/>
          </a:prstGeom>
        </p:spPr>
      </p:pic>
      <p:sp>
        <p:nvSpPr>
          <p:cNvPr id="8" name="Rounded Rectangle 7"/>
          <p:cNvSpPr/>
          <p:nvPr/>
        </p:nvSpPr>
        <p:spPr>
          <a:xfrm>
            <a:off x="3983063" y="5126510"/>
            <a:ext cx="325465" cy="170481"/>
          </a:xfrm>
          <a:prstGeom prst="roundRect">
            <a:avLst/>
          </a:prstGeom>
          <a:solidFill>
            <a:srgbClr val="FFFF00">
              <a:alpha val="32000"/>
            </a:srgb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1382403" y="4256929"/>
            <a:ext cx="1782305" cy="170481"/>
          </a:xfrm>
          <a:prstGeom prst="roundRect">
            <a:avLst/>
          </a:prstGeom>
          <a:solidFill>
            <a:srgbClr val="FFFF00">
              <a:alpha val="32000"/>
            </a:srgb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8796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MSCI Price Index Methodology</a:t>
            </a:r>
            <a:endParaRPr lang="en-US" dirty="0"/>
          </a:p>
        </p:txBody>
      </p:sp>
      <p:sp>
        <p:nvSpPr>
          <p:cNvPr id="6" name="Rectangle 5"/>
          <p:cNvSpPr/>
          <p:nvPr/>
        </p:nvSpPr>
        <p:spPr>
          <a:xfrm>
            <a:off x="228600" y="918057"/>
            <a:ext cx="8536195" cy="5348103"/>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1" algn="just">
              <a:spcBef>
                <a:spcPts val="600"/>
              </a:spcBef>
            </a:pPr>
            <a:r>
              <a:rPr lang="en-US" altLang="zh-CN" sz="1600" b="1" dirty="0">
                <a:solidFill>
                  <a:schemeClr val="accent6"/>
                </a:solidFill>
                <a:latin typeface="Cambria Math" panose="02040503050406030204" pitchFamily="18" charset="0"/>
              </a:rPr>
              <a:t>INDEX MARKET CAPITALIZATION (Example)</a:t>
            </a:r>
          </a:p>
          <a:p>
            <a:pPr marL="0" lvl="1" algn="just">
              <a:spcBef>
                <a:spcPts val="600"/>
              </a:spcBef>
            </a:pPr>
            <a:endParaRPr lang="en-US" altLang="zh-CN" sz="1600" b="1" dirty="0">
              <a:solidFill>
                <a:schemeClr val="accent6"/>
              </a:solidFill>
              <a:latin typeface="Cambria Math" panose="02040503050406030204" pitchFamily="18" charset="0"/>
            </a:endParaRPr>
          </a:p>
        </p:txBody>
      </p:sp>
      <p:sp>
        <p:nvSpPr>
          <p:cNvPr id="4" name="Slide Number Placeholder 3"/>
          <p:cNvSpPr>
            <a:spLocks noGrp="1"/>
          </p:cNvSpPr>
          <p:nvPr>
            <p:ph type="sldNum" sz="quarter" idx="10"/>
          </p:nvPr>
        </p:nvSpPr>
        <p:spPr/>
        <p:txBody>
          <a:bodyPr/>
          <a:lstStyle/>
          <a:p>
            <a:fld id="{93AC2C76-E6AA-46CB-A2DE-F6E097F7C440}" type="slidenum">
              <a:rPr lang="en-GB" smtClean="0"/>
              <a:pPr/>
              <a:t>13</a:t>
            </a:fld>
            <a:endParaRPr lang="en-GB" dirty="0"/>
          </a:p>
        </p:txBody>
      </p:sp>
      <p:pic>
        <p:nvPicPr>
          <p:cNvPr id="7" name="Picture 6"/>
          <p:cNvPicPr>
            <a:picLocks noChangeAspect="1"/>
          </p:cNvPicPr>
          <p:nvPr/>
        </p:nvPicPr>
        <p:blipFill>
          <a:blip r:embed="rId3"/>
          <a:stretch>
            <a:fillRect/>
          </a:stretch>
        </p:blipFill>
        <p:spPr>
          <a:xfrm>
            <a:off x="458267" y="1695297"/>
            <a:ext cx="8076859" cy="2580466"/>
          </a:xfrm>
          <a:prstGeom prst="rect">
            <a:avLst/>
          </a:prstGeom>
        </p:spPr>
      </p:pic>
      <p:sp>
        <p:nvSpPr>
          <p:cNvPr id="8" name="Rounded Rectangle 7"/>
          <p:cNvSpPr/>
          <p:nvPr/>
        </p:nvSpPr>
        <p:spPr>
          <a:xfrm>
            <a:off x="1596325" y="2983424"/>
            <a:ext cx="3378631" cy="170481"/>
          </a:xfrm>
          <a:prstGeom prst="roundRect">
            <a:avLst/>
          </a:prstGeom>
          <a:solidFill>
            <a:srgbClr val="FFFF00">
              <a:alpha val="32000"/>
            </a:srgb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8799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MSCI Price Index Methodology</a:t>
            </a:r>
            <a:endParaRPr lang="en-US" dirty="0"/>
          </a:p>
        </p:txBody>
      </p:sp>
      <mc:AlternateContent xmlns:mc="http://schemas.openxmlformats.org/markup-compatibility/2006" xmlns:a14="http://schemas.microsoft.com/office/drawing/2010/main">
        <mc:Choice Requires="a14">
          <p:sp>
            <p:nvSpPr>
              <p:cNvPr id="6" name="Rectangle 5"/>
              <p:cNvSpPr/>
              <p:nvPr/>
            </p:nvSpPr>
            <p:spPr>
              <a:xfrm>
                <a:off x="228600" y="918057"/>
                <a:ext cx="8536195" cy="5348103"/>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1" algn="just">
                  <a:spcBef>
                    <a:spcPts val="600"/>
                  </a:spcBef>
                </a:pPr>
                <a:r>
                  <a:rPr lang="en-US" altLang="zh-CN" sz="1600" b="1" dirty="0">
                    <a:solidFill>
                      <a:schemeClr val="accent6"/>
                    </a:solidFill>
                    <a:latin typeface="Cambria Math" panose="02040503050406030204" pitchFamily="18" charset="0"/>
                  </a:rPr>
                  <a:t>INDEX MARKET CAPITALIZATION (Example Cont.)</a:t>
                </a:r>
              </a:p>
              <a:p>
                <a:pPr marL="0" lvl="1" algn="just">
                  <a:spcBef>
                    <a:spcPts val="600"/>
                  </a:spcBef>
                </a:pPr>
                <a:endParaRPr lang="en-US" altLang="zh-CN" sz="1600" b="1" dirty="0">
                  <a:solidFill>
                    <a:schemeClr val="accent6"/>
                  </a:solidFill>
                  <a:latin typeface="Cambria Math" panose="02040503050406030204" pitchFamily="18" charset="0"/>
                </a:endParaRPr>
              </a:p>
              <a:p>
                <a:pPr marL="0" lvl="1" algn="just">
                  <a:spcBef>
                    <a:spcPts val="600"/>
                  </a:spcBef>
                </a:pPr>
                <a:r>
                  <a:rPr lang="en-US" altLang="zh-CN" sz="1600" b="1" dirty="0">
                    <a:solidFill>
                      <a:schemeClr val="tx1"/>
                    </a:solidFill>
                    <a:latin typeface="Cambria Math" panose="02040503050406030204" pitchFamily="18" charset="0"/>
                  </a:rPr>
                  <a:t>How to calculate PAF?</a:t>
                </a:r>
              </a:p>
              <a:p>
                <a:pPr marL="0" lvl="1" algn="just">
                  <a:spcBef>
                    <a:spcPts val="600"/>
                  </a:spcBef>
                </a:pPr>
                <a:endParaRPr lang="en-US" altLang="zh-CN" sz="1600" b="1" dirty="0">
                  <a:solidFill>
                    <a:schemeClr val="tx1"/>
                  </a:solidFill>
                  <a:latin typeface="Cambria Math" panose="02040503050406030204" pitchFamily="18" charset="0"/>
                </a:endParaRPr>
              </a:p>
              <a:p>
                <a:pPr marL="0" lvl="1" algn="just">
                  <a:spcBef>
                    <a:spcPts val="600"/>
                  </a:spcBef>
                </a:pPr>
                <a:r>
                  <a:rPr lang="en-US" altLang="zh-CN" sz="1600" b="1" dirty="0" err="1">
                    <a:solidFill>
                      <a:schemeClr val="tx1"/>
                    </a:solidFill>
                    <a:latin typeface="Cambria Math" panose="02040503050406030204" pitchFamily="18" charset="0"/>
                  </a:rPr>
                  <a:t>Ans</a:t>
                </a:r>
                <a:r>
                  <a:rPr lang="en-US" altLang="zh-CN" sz="1600" b="1" dirty="0">
                    <a:solidFill>
                      <a:schemeClr val="tx1"/>
                    </a:solidFill>
                    <a:latin typeface="Cambria Math" panose="02040503050406030204" pitchFamily="18" charset="0"/>
                  </a:rPr>
                  <a:t>: </a:t>
                </a:r>
                <a:r>
                  <a:rPr lang="en-US" altLang="zh-CN" sz="1600" dirty="0">
                    <a:solidFill>
                      <a:schemeClr val="tx1"/>
                    </a:solidFill>
                    <a:latin typeface="Cambria Math" panose="02040503050406030204" pitchFamily="18" charset="0"/>
                  </a:rPr>
                  <a:t>In the document ‘MSCI CORPORATATE EVENTS METHODOLOGY’, all the PAF types are introduced with the methods provided. (PAF always accompanies with Corporate Actions)</a:t>
                </a:r>
              </a:p>
              <a:p>
                <a:pPr marL="0" lvl="1" algn="just">
                  <a:spcBef>
                    <a:spcPts val="600"/>
                  </a:spcBef>
                </a:pPr>
                <a:endParaRPr lang="en-US" altLang="zh-CN" sz="1600" dirty="0">
                  <a:solidFill>
                    <a:schemeClr val="tx1"/>
                  </a:solidFill>
                  <a:latin typeface="Cambria Math" panose="02040503050406030204" pitchFamily="18" charset="0"/>
                </a:endParaRPr>
              </a:p>
              <a:p>
                <a:pPr marL="0" lvl="1" algn="just">
                  <a:spcBef>
                    <a:spcPts val="600"/>
                  </a:spcBef>
                </a:pPr>
                <a:r>
                  <a:rPr lang="en-US" altLang="zh-CN" sz="1600" dirty="0">
                    <a:solidFill>
                      <a:schemeClr val="tx1"/>
                    </a:solidFill>
                    <a:latin typeface="Cambria Math" panose="02040503050406030204" pitchFamily="18" charset="0"/>
                  </a:rPr>
                  <a:t>In this example, Stock C has a right issue, the corresponding formula is:</a:t>
                </a:r>
              </a:p>
              <a:p>
                <a:pPr marL="0" lvl="1" algn="just">
                  <a:spcBef>
                    <a:spcPts val="600"/>
                  </a:spcBef>
                </a:pPr>
                <a14:m>
                  <m:oMathPara xmlns:m="http://schemas.openxmlformats.org/officeDocument/2006/math">
                    <m:oMathParaPr>
                      <m:jc m:val="centerGroup"/>
                    </m:oMathParaPr>
                    <m:oMath xmlns:m="http://schemas.openxmlformats.org/officeDocument/2006/math">
                      <m:r>
                        <a:rPr lang="en-US" altLang="zh-CN" sz="1600" b="0" i="1" smtClean="0">
                          <a:solidFill>
                            <a:schemeClr val="tx1"/>
                          </a:solidFill>
                          <a:latin typeface="Cambria Math" panose="02040503050406030204" pitchFamily="18" charset="0"/>
                        </a:rPr>
                        <m:t>𝑃𝐴𝐹</m:t>
                      </m:r>
                      <m:r>
                        <a:rPr lang="en-US" altLang="zh-CN" sz="1600" b="0" i="1" smtClean="0">
                          <a:solidFill>
                            <a:schemeClr val="tx1"/>
                          </a:solidFill>
                          <a:latin typeface="Cambria Math" panose="02040503050406030204" pitchFamily="18" charset="0"/>
                        </a:rPr>
                        <m:t>=</m:t>
                      </m:r>
                      <m:f>
                        <m:fPr>
                          <m:ctrlPr>
                            <a:rPr lang="en-US" altLang="zh-CN" sz="1600" i="1" smtClean="0">
                              <a:solidFill>
                                <a:schemeClr val="tx1"/>
                              </a:solidFill>
                              <a:latin typeface="Cambria Math" panose="02040503050406030204" pitchFamily="18" charset="0"/>
                            </a:rPr>
                          </m:ctrlPr>
                        </m:fPr>
                        <m:num>
                          <m:r>
                            <a:rPr lang="en-US" altLang="zh-CN" sz="1600" b="0" i="1" smtClean="0">
                              <a:solidFill>
                                <a:schemeClr val="tx1"/>
                              </a:solidFill>
                              <a:latin typeface="Cambria Math" panose="02040503050406030204" pitchFamily="18" charset="0"/>
                            </a:rPr>
                            <m:t>𝑃</m:t>
                          </m:r>
                          <m:d>
                            <m:dPr>
                              <m:ctrlPr>
                                <a:rPr lang="en-US" altLang="zh-CN" sz="1600" i="1" smtClean="0">
                                  <a:solidFill>
                                    <a:schemeClr val="tx1"/>
                                  </a:solidFill>
                                  <a:latin typeface="Cambria Math" panose="02040503050406030204" pitchFamily="18" charset="0"/>
                                </a:rPr>
                              </m:ctrlPr>
                            </m:dPr>
                            <m:e>
                              <m:r>
                                <a:rPr lang="en-US" altLang="zh-CN" sz="1600" b="0" i="1" smtClean="0">
                                  <a:solidFill>
                                    <a:schemeClr val="tx1"/>
                                  </a:solidFill>
                                  <a:latin typeface="Cambria Math" panose="02040503050406030204" pitchFamily="18" charset="0"/>
                                </a:rPr>
                                <m:t>𝑡</m:t>
                              </m:r>
                            </m:e>
                          </m:d>
                          <m:r>
                            <a:rPr lang="en-US" altLang="zh-CN" sz="1600" b="0" i="1" smtClean="0">
                              <a:solidFill>
                                <a:schemeClr val="tx1"/>
                              </a:solidFill>
                              <a:latin typeface="Cambria Math" panose="02040503050406030204" pitchFamily="18" charset="0"/>
                            </a:rPr>
                            <m:t>∗</m:t>
                          </m:r>
                          <m:d>
                            <m:dPr>
                              <m:ctrlPr>
                                <a:rPr lang="en-US" altLang="zh-CN" sz="1600" i="1" smtClean="0">
                                  <a:solidFill>
                                    <a:schemeClr val="tx1"/>
                                  </a:solidFill>
                                  <a:latin typeface="Cambria Math" panose="02040503050406030204" pitchFamily="18" charset="0"/>
                                </a:rPr>
                              </m:ctrlPr>
                            </m:dPr>
                            <m:e>
                              <m:r>
                                <a:rPr lang="en-US" altLang="zh-CN" sz="1600" b="0" i="1" smtClean="0">
                                  <a:solidFill>
                                    <a:schemeClr val="tx1"/>
                                  </a:solidFill>
                                  <a:latin typeface="Cambria Math" panose="02040503050406030204" pitchFamily="18" charset="0"/>
                                </a:rPr>
                                <m:t>𝑆h𝑎𝑟𝑒𝑠</m:t>
                              </m:r>
                              <m:r>
                                <a:rPr lang="en-US" altLang="zh-CN" sz="1600" b="0" i="1" smtClean="0">
                                  <a:solidFill>
                                    <a:schemeClr val="tx1"/>
                                  </a:solidFill>
                                  <a:latin typeface="Cambria Math" panose="02040503050406030204" pitchFamily="18" charset="0"/>
                                </a:rPr>
                                <m:t> </m:t>
                              </m:r>
                              <m:r>
                                <a:rPr lang="en-US" altLang="zh-CN" sz="1600" b="0" i="1" smtClean="0">
                                  <a:solidFill>
                                    <a:schemeClr val="tx1"/>
                                  </a:solidFill>
                                  <a:latin typeface="Cambria Math" panose="02040503050406030204" pitchFamily="18" charset="0"/>
                                </a:rPr>
                                <m:t>𝐵𝑒𝑓𝑜𝑟𝑒</m:t>
                              </m:r>
                              <m:r>
                                <a:rPr lang="en-US" altLang="zh-CN" sz="1600" b="0" i="1" smtClean="0">
                                  <a:solidFill>
                                    <a:schemeClr val="tx1"/>
                                  </a:solidFill>
                                  <a:latin typeface="Cambria Math" panose="02040503050406030204" pitchFamily="18" charset="0"/>
                                </a:rPr>
                                <m:t>+</m:t>
                              </m:r>
                              <m:r>
                                <a:rPr lang="en-US" altLang="zh-CN" sz="1600" b="0" i="1" smtClean="0">
                                  <a:solidFill>
                                    <a:schemeClr val="tx1"/>
                                  </a:solidFill>
                                  <a:latin typeface="Cambria Math" panose="02040503050406030204" pitchFamily="18" charset="0"/>
                                </a:rPr>
                                <m:t>𝑆h𝑎𝑟𝑒𝑠</m:t>
                              </m:r>
                              <m:r>
                                <a:rPr lang="en-US" altLang="zh-CN" sz="1600" b="0" i="1" smtClean="0">
                                  <a:solidFill>
                                    <a:schemeClr val="tx1"/>
                                  </a:solidFill>
                                  <a:latin typeface="Cambria Math" panose="02040503050406030204" pitchFamily="18" charset="0"/>
                                </a:rPr>
                                <m:t> </m:t>
                              </m:r>
                              <m:r>
                                <a:rPr lang="en-US" altLang="zh-CN" sz="1600" b="0" i="1" smtClean="0">
                                  <a:solidFill>
                                    <a:schemeClr val="tx1"/>
                                  </a:solidFill>
                                  <a:latin typeface="Cambria Math" panose="02040503050406030204" pitchFamily="18" charset="0"/>
                                </a:rPr>
                                <m:t>𝐼𝑠𝑠𝑢𝑒𝑑</m:t>
                              </m:r>
                            </m:e>
                          </m:d>
                          <m:r>
                            <a:rPr lang="en-US" altLang="zh-CN" sz="1600" b="0" i="1" smtClean="0">
                              <a:solidFill>
                                <a:schemeClr val="tx1"/>
                              </a:solidFill>
                              <a:latin typeface="Cambria Math" panose="02040503050406030204" pitchFamily="18" charset="0"/>
                            </a:rPr>
                            <m:t>−</m:t>
                          </m:r>
                          <m:r>
                            <a:rPr lang="en-US" altLang="zh-CN" sz="1600" b="0" i="1" smtClean="0">
                              <a:solidFill>
                                <a:schemeClr val="tx1"/>
                              </a:solidFill>
                              <a:latin typeface="Cambria Math" panose="02040503050406030204" pitchFamily="18" charset="0"/>
                            </a:rPr>
                            <m:t>𝑆h𝑎𝑟𝑒𝑠</m:t>
                          </m:r>
                          <m:r>
                            <a:rPr lang="en-US" altLang="zh-CN" sz="1600" b="0" i="1" smtClean="0">
                              <a:solidFill>
                                <a:schemeClr val="tx1"/>
                              </a:solidFill>
                              <a:latin typeface="Cambria Math" panose="02040503050406030204" pitchFamily="18" charset="0"/>
                            </a:rPr>
                            <m:t> </m:t>
                          </m:r>
                          <m:r>
                            <a:rPr lang="en-US" altLang="zh-CN" sz="1600" b="0" i="1" smtClean="0">
                              <a:solidFill>
                                <a:schemeClr val="tx1"/>
                              </a:solidFill>
                              <a:latin typeface="Cambria Math" panose="02040503050406030204" pitchFamily="18" charset="0"/>
                            </a:rPr>
                            <m:t>𝐼𝑠𝑠𝑢𝑒𝑑</m:t>
                          </m:r>
                          <m:r>
                            <a:rPr lang="en-US" altLang="zh-CN" sz="1600" b="0" i="1" smtClean="0">
                              <a:solidFill>
                                <a:schemeClr val="tx1"/>
                              </a:solidFill>
                              <a:latin typeface="Cambria Math" panose="02040503050406030204" pitchFamily="18" charset="0"/>
                            </a:rPr>
                            <m:t>∗</m:t>
                          </m:r>
                          <m:r>
                            <a:rPr lang="en-US" altLang="zh-CN" sz="1600" b="0" i="1" smtClean="0">
                              <a:solidFill>
                                <a:schemeClr val="tx1"/>
                              </a:solidFill>
                              <a:latin typeface="Cambria Math" panose="02040503050406030204" pitchFamily="18" charset="0"/>
                            </a:rPr>
                            <m:t>𝐼𝑠𝑠𝑢𝑒𝑑</m:t>
                          </m:r>
                          <m:r>
                            <a:rPr lang="en-US" altLang="zh-CN" sz="1600" b="0" i="1" smtClean="0">
                              <a:solidFill>
                                <a:schemeClr val="tx1"/>
                              </a:solidFill>
                              <a:latin typeface="Cambria Math" panose="02040503050406030204" pitchFamily="18" charset="0"/>
                            </a:rPr>
                            <m:t> </m:t>
                          </m:r>
                          <m:r>
                            <a:rPr lang="en-US" altLang="zh-CN" sz="1600" b="0" i="1" smtClean="0">
                              <a:solidFill>
                                <a:schemeClr val="tx1"/>
                              </a:solidFill>
                              <a:latin typeface="Cambria Math" panose="02040503050406030204" pitchFamily="18" charset="0"/>
                            </a:rPr>
                            <m:t>𝑃𝑟𝑖𝑐𝑒</m:t>
                          </m:r>
                        </m:num>
                        <m:den>
                          <m:r>
                            <a:rPr lang="en-US" altLang="zh-CN" sz="1600" b="0" i="1" smtClean="0">
                              <a:solidFill>
                                <a:schemeClr val="tx1"/>
                              </a:solidFill>
                              <a:latin typeface="Cambria Math" panose="02040503050406030204" pitchFamily="18" charset="0"/>
                            </a:rPr>
                            <m:t>𝑆h𝑎𝑟𝑒𝑠</m:t>
                          </m:r>
                          <m:r>
                            <a:rPr lang="en-US" altLang="zh-CN" sz="1600" b="0" i="1" smtClean="0">
                              <a:solidFill>
                                <a:schemeClr val="tx1"/>
                              </a:solidFill>
                              <a:latin typeface="Cambria Math" panose="02040503050406030204" pitchFamily="18" charset="0"/>
                            </a:rPr>
                            <m:t> </m:t>
                          </m:r>
                          <m:r>
                            <a:rPr lang="en-US" altLang="zh-CN" sz="1600" b="0" i="1" smtClean="0">
                              <a:solidFill>
                                <a:schemeClr val="tx1"/>
                              </a:solidFill>
                              <a:latin typeface="Cambria Math" panose="02040503050406030204" pitchFamily="18" charset="0"/>
                            </a:rPr>
                            <m:t>𝐵𝑒𝑓𝑜𝑟𝑒</m:t>
                          </m:r>
                          <m:r>
                            <a:rPr lang="en-US" altLang="zh-CN" sz="1600" b="0" i="1" smtClean="0">
                              <a:solidFill>
                                <a:schemeClr val="tx1"/>
                              </a:solidFill>
                              <a:latin typeface="Cambria Math" panose="02040503050406030204" pitchFamily="18" charset="0"/>
                            </a:rPr>
                            <m:t>∗</m:t>
                          </m:r>
                          <m:r>
                            <a:rPr lang="en-US" altLang="zh-CN" sz="1600" b="0" i="1" smtClean="0">
                              <a:solidFill>
                                <a:schemeClr val="tx1"/>
                              </a:solidFill>
                              <a:latin typeface="Cambria Math" panose="02040503050406030204" pitchFamily="18" charset="0"/>
                            </a:rPr>
                            <m:t>𝑃</m:t>
                          </m:r>
                          <m:r>
                            <a:rPr lang="en-US" altLang="zh-CN" sz="1600" b="0" i="1" smtClean="0">
                              <a:solidFill>
                                <a:schemeClr val="tx1"/>
                              </a:solidFill>
                              <a:latin typeface="Cambria Math" panose="02040503050406030204" pitchFamily="18" charset="0"/>
                            </a:rPr>
                            <m:t>(</m:t>
                          </m:r>
                          <m:r>
                            <a:rPr lang="en-US" altLang="zh-CN" sz="1600" b="0" i="1" smtClean="0">
                              <a:solidFill>
                                <a:schemeClr val="tx1"/>
                              </a:solidFill>
                              <a:latin typeface="Cambria Math" panose="02040503050406030204" pitchFamily="18" charset="0"/>
                            </a:rPr>
                            <m:t>𝑡</m:t>
                          </m:r>
                          <m:r>
                            <a:rPr lang="en-US" altLang="zh-CN" sz="1600" b="0" i="1" smtClean="0">
                              <a:solidFill>
                                <a:schemeClr val="tx1"/>
                              </a:solidFill>
                              <a:latin typeface="Cambria Math" panose="02040503050406030204" pitchFamily="18" charset="0"/>
                            </a:rPr>
                            <m:t>)</m:t>
                          </m:r>
                        </m:den>
                      </m:f>
                      <m:r>
                        <a:rPr lang="en-US" altLang="zh-CN" sz="1600" b="0" i="0" smtClean="0">
                          <a:solidFill>
                            <a:schemeClr val="tx1"/>
                          </a:solidFill>
                          <a:latin typeface="Cambria Math" panose="02040503050406030204" pitchFamily="18" charset="0"/>
                        </a:rPr>
                        <m:t>=(1450∗580000−290000∗1300)/(290000∗1450)</m:t>
                      </m:r>
                    </m:oMath>
                  </m:oMathPara>
                </a14:m>
                <a:endParaRPr lang="en-US" altLang="zh-CN" sz="1600" dirty="0">
                  <a:solidFill>
                    <a:schemeClr val="tx1"/>
                  </a:solidFill>
                  <a:latin typeface="Cambria Math" panose="020405030504060302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228600" y="918057"/>
                <a:ext cx="8536195" cy="5348103"/>
              </a:xfrm>
              <a:prstGeom prst="rect">
                <a:avLst/>
              </a:prstGeom>
              <a:blipFill>
                <a:blip r:embed="rId3"/>
                <a:stretch>
                  <a:fillRect l="-429" t="-456" r="-357"/>
                </a:stretch>
              </a:blipFill>
              <a:ln>
                <a:noFill/>
              </a:ln>
              <a:effectLst/>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93AC2C76-E6AA-46CB-A2DE-F6E097F7C440}" type="slidenum">
              <a:rPr lang="en-GB" smtClean="0"/>
              <a:pPr/>
              <a:t>14</a:t>
            </a:fld>
            <a:endParaRPr lang="en-GB" dirty="0"/>
          </a:p>
        </p:txBody>
      </p:sp>
    </p:spTree>
    <p:extLst>
      <p:ext uri="{BB962C8B-B14F-4D97-AF65-F5344CB8AC3E}">
        <p14:creationId xmlns:p14="http://schemas.microsoft.com/office/powerpoint/2010/main" val="3520582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MSCI Price Index Methodology</a:t>
            </a:r>
            <a:endParaRPr lang="en-US" dirty="0"/>
          </a:p>
        </p:txBody>
      </p:sp>
      <mc:AlternateContent xmlns:mc="http://schemas.openxmlformats.org/markup-compatibility/2006" xmlns:a14="http://schemas.microsoft.com/office/drawing/2010/main">
        <mc:Choice Requires="a14">
          <p:sp>
            <p:nvSpPr>
              <p:cNvPr id="6" name="Rectangle 5"/>
              <p:cNvSpPr/>
              <p:nvPr/>
            </p:nvSpPr>
            <p:spPr>
              <a:xfrm>
                <a:off x="228600" y="918057"/>
                <a:ext cx="8536195" cy="5348103"/>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1" algn="just">
                  <a:spcBef>
                    <a:spcPts val="600"/>
                  </a:spcBef>
                </a:pPr>
                <a:r>
                  <a:rPr lang="en-US" altLang="zh-CN" sz="1600" b="1" dirty="0">
                    <a:solidFill>
                      <a:schemeClr val="accent6"/>
                    </a:solidFill>
                    <a:latin typeface="Cambria Math" panose="02040503050406030204" pitchFamily="18" charset="0"/>
                  </a:rPr>
                  <a:t>PRICE INDEX LEVEL (Cont.) – Alternative Calculation Formula, Contribution Method</a:t>
                </a:r>
              </a:p>
              <a:p>
                <a:pPr marL="0" lvl="1" algn="just">
                  <a:spcBef>
                    <a:spcPts val="600"/>
                  </a:spcBef>
                </a:pPr>
                <a:endParaRPr lang="en-US" altLang="zh-CN" sz="1600" b="1" dirty="0">
                  <a:solidFill>
                    <a:schemeClr val="accent6"/>
                  </a:solidFill>
                  <a:latin typeface="Cambria Math" panose="02040503050406030204" pitchFamily="18" charset="0"/>
                </a:endParaRPr>
              </a:p>
              <a:p>
                <a:pPr marL="0" lvl="1" algn="just">
                  <a:spcBef>
                    <a:spcPts val="600"/>
                  </a:spcBef>
                </a:pPr>
                <a:r>
                  <a:rPr lang="en-US" altLang="zh-CN" sz="1600" dirty="0">
                    <a:solidFill>
                      <a:schemeClr val="tx1"/>
                    </a:solidFill>
                    <a:latin typeface="Cambria Math" panose="02040503050406030204" pitchFamily="18" charset="0"/>
                  </a:rPr>
                  <a:t>Another way to calculate the index level would be to use the initial weight and price return of the individual securities included in the index:</a:t>
                </a:r>
              </a:p>
              <a:p>
                <a:pPr marL="0" lvl="1" algn="just">
                  <a:spcBef>
                    <a:spcPts val="600"/>
                  </a:spcBef>
                </a:pPr>
                <a:endParaRPr lang="en-US" altLang="zh-CN" sz="1600" b="1" dirty="0">
                  <a:solidFill>
                    <a:schemeClr val="tx1"/>
                  </a:solidFill>
                  <a:latin typeface="Cambria Math" panose="02040503050406030204" pitchFamily="18" charset="0"/>
                </a:endParaRPr>
              </a:p>
              <a:p>
                <a:pPr marL="0" lvl="1" algn="just">
                  <a:spcBef>
                    <a:spcPts val="600"/>
                  </a:spcBef>
                </a:pPr>
                <a14:m>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𝑃𝑟𝑖𝑐𝑒𝐼𝑛𝑑𝑒𝑥𝐿𝑒𝑣𝑒𝑙𝑈𝑆𝐷</m:t>
                        </m:r>
                      </m:e>
                      <m:sub>
                        <m:r>
                          <a:rPr lang="en-US" altLang="zh-CN" sz="1200" i="1">
                            <a:solidFill>
                              <a:srgbClr val="465058"/>
                            </a:solidFill>
                            <a:latin typeface="Cambria Math" panose="02040503050406030204" pitchFamily="18" charset="0"/>
                          </a:rPr>
                          <m:t>𝑡</m:t>
                        </m:r>
                      </m:sub>
                    </m:sSub>
                    <m:r>
                      <a:rPr lang="en-US" altLang="zh-CN" sz="1200" i="1">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𝑃𝑟𝑖𝑐𝑒𝐼𝑛𝑑𝑒𝑥𝐿𝑒𝑣𝑒𝑙𝑈𝑆𝐷</m:t>
                        </m:r>
                      </m:e>
                      <m:sub>
                        <m:r>
                          <a:rPr lang="en-US" altLang="zh-CN" sz="1200" i="1">
                            <a:solidFill>
                              <a:srgbClr val="465058"/>
                            </a:solidFill>
                            <a:latin typeface="Cambria Math" panose="02040503050406030204" pitchFamily="18" charset="0"/>
                          </a:rPr>
                          <m:t>𝑡</m:t>
                        </m:r>
                        <m:r>
                          <a:rPr lang="en-US" altLang="zh-CN" sz="1200" i="1">
                            <a:solidFill>
                              <a:srgbClr val="465058"/>
                            </a:solidFill>
                            <a:latin typeface="Cambria Math" panose="02040503050406030204" pitchFamily="18" charset="0"/>
                          </a:rPr>
                          <m:t>−1</m:t>
                        </m:r>
                      </m:sub>
                    </m:sSub>
                    <m:r>
                      <a:rPr lang="en-US" altLang="zh-CN" sz="1200" i="1">
                        <a:solidFill>
                          <a:srgbClr val="465058"/>
                        </a:solidFill>
                        <a:latin typeface="Cambria Math" panose="02040503050406030204" pitchFamily="18" charset="0"/>
                      </a:rPr>
                      <m:t>∗</m:t>
                    </m:r>
                    <m:r>
                      <a:rPr lang="en-US" altLang="zh-CN" sz="1200" b="0" i="1" smtClean="0">
                        <a:solidFill>
                          <a:srgbClr val="465058"/>
                        </a:solidFill>
                        <a:latin typeface="Cambria Math" panose="02040503050406030204" pitchFamily="18" charset="0"/>
                      </a:rPr>
                      <m:t>(1+</m:t>
                    </m:r>
                    <m:nary>
                      <m:naryPr>
                        <m:chr m:val="∑"/>
                        <m:supHide m:val="on"/>
                        <m:ctrlPr>
                          <a:rPr lang="en-US" altLang="zh-CN" sz="1200" i="1">
                            <a:solidFill>
                              <a:srgbClr val="465058"/>
                            </a:solidFill>
                            <a:latin typeface="Cambria Math" panose="02040503050406030204" pitchFamily="18" charset="0"/>
                          </a:rPr>
                        </m:ctrlPr>
                      </m:naryPr>
                      <m:sub>
                        <m:r>
                          <m:rPr>
                            <m:brk m:alnAt="7"/>
                          </m:rPr>
                          <a:rPr lang="en-US" altLang="zh-CN" sz="1200" i="1">
                            <a:solidFill>
                              <a:srgbClr val="465058"/>
                            </a:solidFill>
                            <a:latin typeface="Cambria Math" panose="02040503050406030204" pitchFamily="18" charset="0"/>
                          </a:rPr>
                          <m:t>𝑆</m:t>
                        </m:r>
                        <m:r>
                          <a:rPr lang="en-US" altLang="zh-CN" sz="1200" i="1">
                            <a:solidFill>
                              <a:srgbClr val="465058"/>
                            </a:solidFill>
                            <a:latin typeface="Cambria Math" panose="02040503050406030204" pitchFamily="18" charset="0"/>
                          </a:rPr>
                          <m:t>∈</m:t>
                        </m:r>
                        <m:r>
                          <a:rPr lang="en-US" altLang="zh-CN" sz="1200" i="1">
                            <a:solidFill>
                              <a:srgbClr val="465058"/>
                            </a:solidFill>
                            <a:latin typeface="Cambria Math" panose="02040503050406030204" pitchFamily="18" charset="0"/>
                          </a:rPr>
                          <m:t>𝐼</m:t>
                        </m:r>
                        <m:r>
                          <a:rPr lang="en-US" altLang="zh-CN" sz="1200" i="1">
                            <a:solidFill>
                              <a:srgbClr val="465058"/>
                            </a:solidFill>
                            <a:latin typeface="Cambria Math" panose="02040503050406030204" pitchFamily="18" charset="0"/>
                          </a:rPr>
                          <m:t>, </m:t>
                        </m:r>
                        <m:r>
                          <a:rPr lang="en-US" altLang="zh-CN" sz="1200" i="1">
                            <a:solidFill>
                              <a:srgbClr val="465058"/>
                            </a:solidFill>
                            <a:latin typeface="Cambria Math" panose="02040503050406030204" pitchFamily="18" charset="0"/>
                          </a:rPr>
                          <m:t>𝑡</m:t>
                        </m:r>
                      </m:sub>
                      <m:sup/>
                      <m:e>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𝑆𝑒𝑐𝑢𝑟𝑖𝑡𝑦𝑃𝑟𝑖𝑐𝑒𝐶𝑜𝑛𝑡𝑟𝑖𝑏𝑢𝑡𝑖𝑜𝑛𝑇𝑜𝐼𝑛𝑑𝑒𝑥𝑈𝑆𝐷</m:t>
                            </m:r>
                          </m:e>
                          <m:sub>
                            <m:r>
                              <a:rPr lang="en-US" altLang="zh-CN" sz="1200" i="1">
                                <a:solidFill>
                                  <a:srgbClr val="465058"/>
                                </a:solidFill>
                                <a:latin typeface="Cambria Math" panose="02040503050406030204" pitchFamily="18" charset="0"/>
                              </a:rPr>
                              <m:t>𝑡</m:t>
                            </m:r>
                            <m:r>
                              <a:rPr lang="en-US" altLang="zh-CN" sz="1200" i="1">
                                <a:solidFill>
                                  <a:srgbClr val="465058"/>
                                </a:solidFill>
                                <a:latin typeface="Cambria Math" panose="02040503050406030204" pitchFamily="18" charset="0"/>
                              </a:rPr>
                              <m:t>−1</m:t>
                            </m:r>
                          </m:sub>
                        </m:sSub>
                      </m:e>
                    </m:nary>
                  </m:oMath>
                </a14:m>
                <a:r>
                  <a:rPr lang="en-US" altLang="zh-CN" sz="1200" b="1" dirty="0">
                    <a:solidFill>
                      <a:schemeClr val="tx1"/>
                    </a:solidFill>
                    <a:latin typeface="Cambria Math" panose="02040503050406030204" pitchFamily="18" charset="0"/>
                  </a:rPr>
                  <a:t>)</a:t>
                </a:r>
              </a:p>
              <a:p>
                <a:pPr marL="0" lvl="1" algn="just">
                  <a:spcBef>
                    <a:spcPts val="600"/>
                  </a:spcBef>
                </a:pPr>
                <a14:m>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𝑃𝑟𝑖𝑐𝑒𝐼𝑛𝑑𝑒𝑥𝐿𝑒𝑣𝑒𝑙</m:t>
                        </m:r>
                        <m:r>
                          <a:rPr lang="en-US" altLang="zh-CN" sz="1200" b="0" i="1" smtClean="0">
                            <a:solidFill>
                              <a:srgbClr val="465058"/>
                            </a:solidFill>
                            <a:latin typeface="Cambria Math" panose="02040503050406030204" pitchFamily="18" charset="0"/>
                          </a:rPr>
                          <m:t>𝐿𝑜𝑐𝑎𝑙</m:t>
                        </m:r>
                      </m:e>
                      <m:sub>
                        <m:r>
                          <a:rPr lang="en-US" altLang="zh-CN" sz="1200" i="1">
                            <a:solidFill>
                              <a:srgbClr val="465058"/>
                            </a:solidFill>
                            <a:latin typeface="Cambria Math" panose="02040503050406030204" pitchFamily="18" charset="0"/>
                          </a:rPr>
                          <m:t>𝑡</m:t>
                        </m:r>
                      </m:sub>
                    </m:sSub>
                    <m:r>
                      <a:rPr lang="en-US" altLang="zh-CN" sz="1200" i="1">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𝑃𝑟𝑖𝑐𝑒𝐼𝑛𝑑𝑒𝑥𝐿𝑒𝑣𝑒𝑙</m:t>
                        </m:r>
                        <m:r>
                          <a:rPr lang="en-US" altLang="zh-CN" sz="1200" b="0" i="1" smtClean="0">
                            <a:solidFill>
                              <a:srgbClr val="465058"/>
                            </a:solidFill>
                            <a:latin typeface="Cambria Math" panose="02040503050406030204" pitchFamily="18" charset="0"/>
                          </a:rPr>
                          <m:t>𝐿𝑜𝑐𝑎𝑙</m:t>
                        </m:r>
                      </m:e>
                      <m:sub>
                        <m:r>
                          <a:rPr lang="en-US" altLang="zh-CN" sz="1200" i="1">
                            <a:solidFill>
                              <a:srgbClr val="465058"/>
                            </a:solidFill>
                            <a:latin typeface="Cambria Math" panose="02040503050406030204" pitchFamily="18" charset="0"/>
                          </a:rPr>
                          <m:t>𝑡</m:t>
                        </m:r>
                        <m:r>
                          <a:rPr lang="en-US" altLang="zh-CN" sz="1200" i="1">
                            <a:solidFill>
                              <a:srgbClr val="465058"/>
                            </a:solidFill>
                            <a:latin typeface="Cambria Math" panose="02040503050406030204" pitchFamily="18" charset="0"/>
                          </a:rPr>
                          <m:t>−1</m:t>
                        </m:r>
                      </m:sub>
                    </m:sSub>
                    <m:r>
                      <a:rPr lang="en-US" altLang="zh-CN" sz="1200" i="1">
                        <a:solidFill>
                          <a:srgbClr val="465058"/>
                        </a:solidFill>
                        <a:latin typeface="Cambria Math" panose="02040503050406030204" pitchFamily="18" charset="0"/>
                      </a:rPr>
                      <m:t>∗(1+</m:t>
                    </m:r>
                    <m:nary>
                      <m:naryPr>
                        <m:chr m:val="∑"/>
                        <m:supHide m:val="on"/>
                        <m:ctrlPr>
                          <a:rPr lang="en-US" altLang="zh-CN" sz="1200" i="1">
                            <a:solidFill>
                              <a:srgbClr val="465058"/>
                            </a:solidFill>
                            <a:latin typeface="Cambria Math" panose="02040503050406030204" pitchFamily="18" charset="0"/>
                          </a:rPr>
                        </m:ctrlPr>
                      </m:naryPr>
                      <m:sub>
                        <m:r>
                          <m:rPr>
                            <m:brk m:alnAt="7"/>
                          </m:rPr>
                          <a:rPr lang="en-US" altLang="zh-CN" sz="1200" i="1">
                            <a:solidFill>
                              <a:srgbClr val="465058"/>
                            </a:solidFill>
                            <a:latin typeface="Cambria Math" panose="02040503050406030204" pitchFamily="18" charset="0"/>
                          </a:rPr>
                          <m:t>𝑆</m:t>
                        </m:r>
                        <m:r>
                          <a:rPr lang="en-US" altLang="zh-CN" sz="1200" i="1">
                            <a:solidFill>
                              <a:srgbClr val="465058"/>
                            </a:solidFill>
                            <a:latin typeface="Cambria Math" panose="02040503050406030204" pitchFamily="18" charset="0"/>
                          </a:rPr>
                          <m:t>∈</m:t>
                        </m:r>
                        <m:r>
                          <a:rPr lang="en-US" altLang="zh-CN" sz="1200" i="1">
                            <a:solidFill>
                              <a:srgbClr val="465058"/>
                            </a:solidFill>
                            <a:latin typeface="Cambria Math" panose="02040503050406030204" pitchFamily="18" charset="0"/>
                          </a:rPr>
                          <m:t>𝐼</m:t>
                        </m:r>
                        <m:r>
                          <a:rPr lang="en-US" altLang="zh-CN" sz="1200" i="1">
                            <a:solidFill>
                              <a:srgbClr val="465058"/>
                            </a:solidFill>
                            <a:latin typeface="Cambria Math" panose="02040503050406030204" pitchFamily="18" charset="0"/>
                          </a:rPr>
                          <m:t>, </m:t>
                        </m:r>
                        <m:r>
                          <a:rPr lang="en-US" altLang="zh-CN" sz="1200" i="1">
                            <a:solidFill>
                              <a:srgbClr val="465058"/>
                            </a:solidFill>
                            <a:latin typeface="Cambria Math" panose="02040503050406030204" pitchFamily="18" charset="0"/>
                          </a:rPr>
                          <m:t>𝑡</m:t>
                        </m:r>
                      </m:sub>
                      <m:sup/>
                      <m:e>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𝑆𝑒𝑐𝑢𝑟𝑖𝑡𝑦𝑃𝑟𝑖𝑐𝑒𝐶𝑜𝑛𝑡𝑟𝑖𝑏𝑢𝑡𝑖𝑜𝑛𝑇𝑜𝐼𝑛𝑑𝑒𝑥</m:t>
                            </m:r>
                            <m:r>
                              <a:rPr lang="en-US" altLang="zh-CN" sz="1200" b="0" i="1" smtClean="0">
                                <a:solidFill>
                                  <a:srgbClr val="465058"/>
                                </a:solidFill>
                                <a:latin typeface="Cambria Math" panose="02040503050406030204" pitchFamily="18" charset="0"/>
                              </a:rPr>
                              <m:t>𝐿𝑜𝑐𝑎𝑙</m:t>
                            </m:r>
                          </m:e>
                          <m:sub>
                            <m:r>
                              <a:rPr lang="en-US" altLang="zh-CN" sz="1200" i="1">
                                <a:solidFill>
                                  <a:srgbClr val="465058"/>
                                </a:solidFill>
                                <a:latin typeface="Cambria Math" panose="02040503050406030204" pitchFamily="18" charset="0"/>
                              </a:rPr>
                              <m:t>𝑡</m:t>
                            </m:r>
                            <m:r>
                              <a:rPr lang="en-US" altLang="zh-CN" sz="1200" i="1">
                                <a:solidFill>
                                  <a:srgbClr val="465058"/>
                                </a:solidFill>
                                <a:latin typeface="Cambria Math" panose="02040503050406030204" pitchFamily="18" charset="0"/>
                              </a:rPr>
                              <m:t>−1</m:t>
                            </m:r>
                          </m:sub>
                        </m:sSub>
                      </m:e>
                    </m:nary>
                  </m:oMath>
                </a14:m>
                <a:r>
                  <a:rPr lang="en-US" altLang="zh-CN" sz="1200" b="1" dirty="0">
                    <a:solidFill>
                      <a:schemeClr val="tx1"/>
                    </a:solidFill>
                    <a:latin typeface="Cambria Math" panose="02040503050406030204" pitchFamily="18" charset="0"/>
                  </a:rPr>
                  <a:t>)</a:t>
                </a:r>
              </a:p>
              <a:p>
                <a:pPr marL="0" lvl="1" algn="just">
                  <a:spcBef>
                    <a:spcPts val="600"/>
                  </a:spcBef>
                </a:pPr>
                <a:endParaRPr lang="en-US" altLang="zh-CN" sz="1200" b="1" dirty="0">
                  <a:solidFill>
                    <a:schemeClr val="tx1"/>
                  </a:solidFill>
                  <a:latin typeface="Cambria Math" panose="02040503050406030204" pitchFamily="18" charset="0"/>
                </a:endParaRPr>
              </a:p>
              <a:p>
                <a:pPr marL="0" lvl="1" algn="just">
                  <a:spcBef>
                    <a:spcPts val="600"/>
                  </a:spcBef>
                </a:pPr>
                <a:r>
                  <a:rPr lang="en-US" altLang="zh-CN" sz="1200" b="1" dirty="0">
                    <a:solidFill>
                      <a:schemeClr val="tx1"/>
                    </a:solidFill>
                    <a:latin typeface="Cambria Math" panose="02040503050406030204" pitchFamily="18" charset="0"/>
                  </a:rPr>
                  <a:t>Where:</a:t>
                </a:r>
              </a:p>
              <a:p>
                <a:pPr marL="0" lvl="1" algn="just">
                  <a:spcBef>
                    <a:spcPts val="600"/>
                  </a:spcBef>
                </a:pPr>
                <a14:m>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𝑆𝑒𝑐𝑢𝑟𝑖𝑡𝑦𝑃𝑟𝑖𝑐𝑒𝐶𝑜𝑛𝑡𝑟𝑖𝑏𝑢𝑡𝑖𝑜𝑛𝑇𝑜𝐼𝑛𝑑𝑒𝑥𝑈𝑆𝐷</m:t>
                        </m:r>
                      </m:e>
                      <m:sub>
                        <m:r>
                          <a:rPr lang="en-US" altLang="zh-CN" sz="1200" i="1">
                            <a:solidFill>
                              <a:srgbClr val="465058"/>
                            </a:solidFill>
                            <a:latin typeface="Cambria Math" panose="02040503050406030204" pitchFamily="18" charset="0"/>
                          </a:rPr>
                          <m:t>𝑡</m:t>
                        </m:r>
                        <m:r>
                          <a:rPr lang="en-US" altLang="zh-CN" sz="1200" i="1">
                            <a:solidFill>
                              <a:srgbClr val="465058"/>
                            </a:solidFill>
                            <a:latin typeface="Cambria Math" panose="02040503050406030204" pitchFamily="18" charset="0"/>
                          </a:rPr>
                          <m:t>−1</m:t>
                        </m:r>
                      </m:sub>
                    </m:sSub>
                  </m:oMath>
                </a14:m>
                <a:r>
                  <a:rPr lang="en-US" altLang="zh-CN" sz="1200" b="1" dirty="0">
                    <a:solidFill>
                      <a:schemeClr val="tx1"/>
                    </a:solidFill>
                    <a:latin typeface="Cambria Math" panose="02040503050406030204" pitchFamily="18" charset="0"/>
                  </a:rPr>
                  <a:t> </a:t>
                </a:r>
                <a:r>
                  <a:rPr lang="en-US" altLang="zh-CN" sz="1200" dirty="0">
                    <a:solidFill>
                      <a:schemeClr val="tx1"/>
                    </a:solidFill>
                    <a:latin typeface="Cambria Math" panose="02040503050406030204" pitchFamily="18" charset="0"/>
                  </a:rPr>
                  <a:t>is the price return in USD of security s at time t</a:t>
                </a:r>
              </a:p>
              <a:p>
                <a:pPr marL="0" lvl="1" algn="just">
                  <a:spcBef>
                    <a:spcPts val="600"/>
                  </a:spcBef>
                </a:pPr>
                <a14:m>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𝑆𝑒𝑐𝑢𝑟𝑖𝑡𝑦𝑃𝑟𝑖𝑐𝑒𝐶𝑜𝑛𝑡𝑟𝑖𝑏𝑢𝑡𝑖𝑜𝑛𝑇𝑜𝐼𝑛𝑑𝑒𝑥𝐿𝑜𝑐𝑎𝑙</m:t>
                        </m:r>
                      </m:e>
                      <m:sub>
                        <m:r>
                          <a:rPr lang="en-US" altLang="zh-CN" sz="1200" i="1">
                            <a:solidFill>
                              <a:srgbClr val="465058"/>
                            </a:solidFill>
                            <a:latin typeface="Cambria Math" panose="02040503050406030204" pitchFamily="18" charset="0"/>
                          </a:rPr>
                          <m:t>𝑡</m:t>
                        </m:r>
                        <m:r>
                          <a:rPr lang="en-US" altLang="zh-CN" sz="1200" i="1">
                            <a:solidFill>
                              <a:srgbClr val="465058"/>
                            </a:solidFill>
                            <a:latin typeface="Cambria Math" panose="02040503050406030204" pitchFamily="18" charset="0"/>
                          </a:rPr>
                          <m:t>−1</m:t>
                        </m:r>
                      </m:sub>
                    </m:sSub>
                  </m:oMath>
                </a14:m>
                <a:r>
                  <a:rPr lang="en-US" altLang="zh-CN" sz="1200" b="1" dirty="0">
                    <a:solidFill>
                      <a:schemeClr val="tx1"/>
                    </a:solidFill>
                    <a:latin typeface="Cambria Math" panose="02040503050406030204" pitchFamily="18" charset="0"/>
                  </a:rPr>
                  <a:t> </a:t>
                </a:r>
                <a:r>
                  <a:rPr lang="en-US" altLang="zh-CN" sz="1200" dirty="0">
                    <a:solidFill>
                      <a:schemeClr val="tx1"/>
                    </a:solidFill>
                    <a:latin typeface="Cambria Math" panose="02040503050406030204" pitchFamily="18" charset="0"/>
                  </a:rPr>
                  <a:t>is the price return of security s at time t converted using FX rate as of t – 1 and used for local currency calculation at time t.</a:t>
                </a:r>
                <a:endParaRPr lang="en-US" altLang="zh-CN" sz="1200" b="1" dirty="0">
                  <a:solidFill>
                    <a:schemeClr val="tx1"/>
                  </a:solidFill>
                  <a:latin typeface="Cambria Math" panose="02040503050406030204" pitchFamily="18" charset="0"/>
                </a:endParaRPr>
              </a:p>
              <a:p>
                <a:pPr marL="0" lvl="1" algn="just">
                  <a:spcBef>
                    <a:spcPts val="600"/>
                  </a:spcBef>
                </a:pPr>
                <a:endParaRPr lang="en-US" altLang="zh-CN" sz="1400" b="1" dirty="0">
                  <a:solidFill>
                    <a:schemeClr val="tx1"/>
                  </a:solidFill>
                  <a:latin typeface="Cambria Math" panose="020405030504060302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228600" y="918057"/>
                <a:ext cx="8536195" cy="5348103"/>
              </a:xfrm>
              <a:prstGeom prst="rect">
                <a:avLst/>
              </a:prstGeom>
              <a:blipFill>
                <a:blip r:embed="rId3"/>
                <a:stretch>
                  <a:fillRect l="-429" t="-456" r="-357"/>
                </a:stretch>
              </a:blipFill>
              <a:ln>
                <a:noFill/>
              </a:ln>
              <a:effectLst/>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93AC2C76-E6AA-46CB-A2DE-F6E097F7C440}" type="slidenum">
              <a:rPr lang="en-GB" smtClean="0"/>
              <a:pPr/>
              <a:t>15</a:t>
            </a:fld>
            <a:endParaRPr lang="en-GB" dirty="0"/>
          </a:p>
        </p:txBody>
      </p:sp>
    </p:spTree>
    <p:extLst>
      <p:ext uri="{BB962C8B-B14F-4D97-AF65-F5344CB8AC3E}">
        <p14:creationId xmlns:p14="http://schemas.microsoft.com/office/powerpoint/2010/main" val="2181390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MSCI Price Index Methodology</a:t>
            </a:r>
            <a:endParaRPr lang="en-US" dirty="0"/>
          </a:p>
        </p:txBody>
      </p:sp>
      <mc:AlternateContent xmlns:mc="http://schemas.openxmlformats.org/markup-compatibility/2006" xmlns:a14="http://schemas.microsoft.com/office/drawing/2010/main">
        <mc:Choice Requires="a14">
          <p:sp>
            <p:nvSpPr>
              <p:cNvPr id="6" name="Rectangle 5"/>
              <p:cNvSpPr/>
              <p:nvPr/>
            </p:nvSpPr>
            <p:spPr>
              <a:xfrm>
                <a:off x="228600" y="918057"/>
                <a:ext cx="8536195" cy="5348103"/>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1" algn="just">
                  <a:spcBef>
                    <a:spcPts val="600"/>
                  </a:spcBef>
                </a:pPr>
                <a:r>
                  <a:rPr lang="en-US" altLang="zh-CN" sz="1600" b="1" dirty="0">
                    <a:solidFill>
                      <a:schemeClr val="accent6"/>
                    </a:solidFill>
                    <a:latin typeface="Cambria Math" panose="02040503050406030204" pitchFamily="18" charset="0"/>
                  </a:rPr>
                  <a:t>PRICE INDEX LEVEL (Cont.) – TODAY’S INITIAL SECURITY WEIGHT</a:t>
                </a:r>
              </a:p>
              <a:p>
                <a:pPr marL="0" lvl="1" algn="just">
                  <a:spcBef>
                    <a:spcPts val="600"/>
                  </a:spcBef>
                </a:pPr>
                <a:endParaRPr lang="en-US" altLang="zh-CN" sz="1600" b="1" dirty="0">
                  <a:solidFill>
                    <a:schemeClr val="tx1"/>
                  </a:solidFill>
                  <a:latin typeface="Cambria Math" panose="02040503050406030204" pitchFamily="18" charset="0"/>
                </a:endParaRPr>
              </a:p>
              <a:p>
                <a:pPr marL="0" lvl="1" algn="just">
                  <a:spcBef>
                    <a:spcPts val="600"/>
                  </a:spcBef>
                </a:pPr>
                <a14:m>
                  <m:oMathPara xmlns:m="http://schemas.openxmlformats.org/officeDocument/2006/math">
                    <m:oMathParaPr>
                      <m:jc m:val="centerGroup"/>
                    </m:oMathParaPr>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𝐼𝑛𝑖𝑡𝑖𝑎𝑙𝑆𝑒𝑐𝑢𝑟𝑖𝑡𝑦𝑊𝑒𝑖𝑔h𝑡</m:t>
                          </m:r>
                        </m:e>
                        <m:sub>
                          <m:r>
                            <a:rPr lang="en-US" altLang="zh-CN" sz="1200" i="1">
                              <a:solidFill>
                                <a:srgbClr val="465058"/>
                              </a:solidFill>
                              <a:latin typeface="Cambria Math" panose="02040503050406030204" pitchFamily="18" charset="0"/>
                            </a:rPr>
                            <m:t>𝑡</m:t>
                          </m:r>
                        </m:sub>
                      </m:sSub>
                      <m:r>
                        <a:rPr lang="en-US" altLang="zh-CN" sz="1200" i="1">
                          <a:solidFill>
                            <a:srgbClr val="465058"/>
                          </a:solidFill>
                          <a:latin typeface="Cambria Math" panose="02040503050406030204" pitchFamily="18" charset="0"/>
                        </a:rPr>
                        <m:t>=</m:t>
                      </m:r>
                      <m:f>
                        <m:fPr>
                          <m:ctrlPr>
                            <a:rPr lang="en-US" altLang="zh-CN" sz="1200" i="1" smtClean="0">
                              <a:solidFill>
                                <a:srgbClr val="465058"/>
                              </a:solidFill>
                              <a:latin typeface="Cambria Math" panose="02040503050406030204" pitchFamily="18" charset="0"/>
                            </a:rPr>
                          </m:ctrlPr>
                        </m:fPr>
                        <m:num>
                          <m:f>
                            <m:fPr>
                              <m:ctrlPr>
                                <a:rPr lang="en-US" altLang="zh-CN" sz="1200" i="1" smtClean="0">
                                  <a:solidFill>
                                    <a:srgbClr val="465058"/>
                                  </a:solidFill>
                                  <a:latin typeface="Cambria Math" panose="02040503050406030204" pitchFamily="18" charset="0"/>
                                </a:rPr>
                              </m:ctrlPr>
                            </m:fPr>
                            <m:num>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𝐸𝑛𝑑𝑂𝑓𝐷𝑎𝑦𝑁𝑢𝑚𝑏𝑒𝑟𝑂𝑓𝑆h𝑎𝑟𝑒𝑠</m:t>
                                  </m:r>
                                </m:e>
                                <m:sub>
                                  <m:r>
                                    <a:rPr lang="en-US" altLang="zh-CN" sz="1200" i="1">
                                      <a:solidFill>
                                        <a:srgbClr val="465058"/>
                                      </a:solidFill>
                                      <a:latin typeface="Cambria Math" panose="02040503050406030204" pitchFamily="18" charset="0"/>
                                    </a:rPr>
                                    <m:t>𝑡</m:t>
                                  </m:r>
                                  <m:r>
                                    <a:rPr lang="en-US" altLang="zh-CN" sz="1200" b="0" i="1" smtClean="0">
                                      <a:solidFill>
                                        <a:srgbClr val="465058"/>
                                      </a:solidFill>
                                      <a:latin typeface="Cambria Math" panose="02040503050406030204" pitchFamily="18" charset="0"/>
                                    </a:rPr>
                                    <m:t>−1</m:t>
                                  </m:r>
                                </m:sub>
                              </m:sSub>
                              <m:r>
                                <a:rPr lang="en-US" altLang="zh-CN" sz="1200" b="0" i="1" smtClean="0">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𝑃𝑟𝑖𝑐𝑒𝑃𝑒𝑟𝑆h𝑎𝑟𝑒</m:t>
                                  </m:r>
                                </m:e>
                                <m:sub>
                                  <m:r>
                                    <a:rPr lang="en-US" altLang="zh-CN" sz="1200" i="1">
                                      <a:solidFill>
                                        <a:srgbClr val="465058"/>
                                      </a:solidFill>
                                      <a:latin typeface="Cambria Math" panose="02040503050406030204" pitchFamily="18" charset="0"/>
                                    </a:rPr>
                                    <m:t>𝑡</m:t>
                                  </m:r>
                                  <m:r>
                                    <a:rPr lang="en-US" altLang="zh-CN" sz="1200" b="0" i="1" smtClean="0">
                                      <a:solidFill>
                                        <a:srgbClr val="465058"/>
                                      </a:solidFill>
                                      <a:latin typeface="Cambria Math" panose="02040503050406030204" pitchFamily="18" charset="0"/>
                                    </a:rPr>
                                    <m:t>−1</m:t>
                                  </m:r>
                                </m:sub>
                              </m:sSub>
                            </m:num>
                            <m:den>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𝐹𝑋𝑟𝑎𝑡𝑒</m:t>
                                  </m:r>
                                </m:e>
                                <m:sub>
                                  <m:r>
                                    <a:rPr lang="en-US" altLang="zh-CN" sz="1200" i="1">
                                      <a:solidFill>
                                        <a:srgbClr val="465058"/>
                                      </a:solidFill>
                                      <a:latin typeface="Cambria Math" panose="02040503050406030204" pitchFamily="18" charset="0"/>
                                    </a:rPr>
                                    <m:t>𝑡</m:t>
                                  </m:r>
                                  <m:r>
                                    <a:rPr lang="en-US" altLang="zh-CN" sz="1200" b="0" i="1" smtClean="0">
                                      <a:solidFill>
                                        <a:srgbClr val="465058"/>
                                      </a:solidFill>
                                      <a:latin typeface="Cambria Math" panose="02040503050406030204" pitchFamily="18" charset="0"/>
                                    </a:rPr>
                                    <m:t>−1</m:t>
                                  </m:r>
                                </m:sub>
                              </m:sSub>
                            </m:den>
                          </m:f>
                          <m:r>
                            <a:rPr lang="en-US" altLang="zh-CN" sz="1200" b="0" i="1" smtClean="0">
                              <a:solidFill>
                                <a:srgbClr val="465058"/>
                              </a:solidFill>
                              <a:latin typeface="Cambria Math" panose="02040503050406030204" pitchFamily="18" charset="0"/>
                            </a:rPr>
                            <m:t>∗</m:t>
                          </m:r>
                          <m:sSub>
                            <m:sSubPr>
                              <m:ctrlPr>
                                <a:rPr lang="en-US" altLang="zh-CN" sz="1200" b="0" i="1" smtClean="0">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𝐼𝑛𝑐𝑙𝑢𝑠𝑖𝑜𝑛𝐹𝑎𝑐𝑡𝑜𝑟</m:t>
                              </m:r>
                            </m:e>
                            <m:sub>
                              <m:r>
                                <a:rPr lang="en-US" altLang="zh-CN" sz="1200" b="0" i="1" smtClean="0">
                                  <a:solidFill>
                                    <a:srgbClr val="465058"/>
                                  </a:solidFill>
                                  <a:latin typeface="Cambria Math" panose="02040503050406030204" pitchFamily="18" charset="0"/>
                                </a:rPr>
                                <m:t>𝑡</m:t>
                              </m:r>
                            </m:sub>
                          </m:sSub>
                        </m:num>
                        <m:den>
                          <m:nary>
                            <m:naryPr>
                              <m:chr m:val="∑"/>
                              <m:supHide m:val="on"/>
                              <m:ctrlPr>
                                <a:rPr lang="en-US" altLang="zh-CN" sz="1200" i="1">
                                  <a:solidFill>
                                    <a:srgbClr val="465058"/>
                                  </a:solidFill>
                                  <a:latin typeface="Cambria Math" panose="02040503050406030204" pitchFamily="18" charset="0"/>
                                </a:rPr>
                              </m:ctrlPr>
                            </m:naryPr>
                            <m:sub>
                              <m:r>
                                <m:rPr>
                                  <m:brk m:alnAt="7"/>
                                </m:rPr>
                                <a:rPr lang="en-US" altLang="zh-CN" sz="1200" i="1">
                                  <a:solidFill>
                                    <a:srgbClr val="465058"/>
                                  </a:solidFill>
                                  <a:latin typeface="Cambria Math" panose="02040503050406030204" pitchFamily="18" charset="0"/>
                                </a:rPr>
                                <m:t>𝑆</m:t>
                              </m:r>
                              <m:r>
                                <a:rPr lang="en-US" altLang="zh-CN" sz="1200" i="1">
                                  <a:solidFill>
                                    <a:srgbClr val="465058"/>
                                  </a:solidFill>
                                  <a:latin typeface="Cambria Math" panose="02040503050406030204" pitchFamily="18" charset="0"/>
                                </a:rPr>
                                <m:t>∈</m:t>
                              </m:r>
                              <m:r>
                                <a:rPr lang="en-US" altLang="zh-CN" sz="1200" i="1">
                                  <a:solidFill>
                                    <a:srgbClr val="465058"/>
                                  </a:solidFill>
                                  <a:latin typeface="Cambria Math" panose="02040503050406030204" pitchFamily="18" charset="0"/>
                                </a:rPr>
                                <m:t>𝐼</m:t>
                              </m:r>
                              <m:r>
                                <a:rPr lang="en-US" altLang="zh-CN" sz="1200" i="1">
                                  <a:solidFill>
                                    <a:srgbClr val="465058"/>
                                  </a:solidFill>
                                  <a:latin typeface="Cambria Math" panose="02040503050406030204" pitchFamily="18" charset="0"/>
                                </a:rPr>
                                <m:t>, </m:t>
                              </m:r>
                              <m:r>
                                <a:rPr lang="en-US" altLang="zh-CN" sz="1200" i="1">
                                  <a:solidFill>
                                    <a:srgbClr val="465058"/>
                                  </a:solidFill>
                                  <a:latin typeface="Cambria Math" panose="02040503050406030204" pitchFamily="18" charset="0"/>
                                </a:rPr>
                                <m:t>𝑡</m:t>
                              </m:r>
                            </m:sub>
                            <m:sup/>
                            <m:e>
                              <m:r>
                                <a:rPr lang="en-US" altLang="zh-CN" sz="1200" b="0" i="1" smtClean="0">
                                  <a:solidFill>
                                    <a:srgbClr val="465058"/>
                                  </a:solidFill>
                                  <a:latin typeface="Cambria Math" panose="02040503050406030204" pitchFamily="18" charset="0"/>
                                </a:rPr>
                                <m:t>(</m:t>
                              </m:r>
                              <m:f>
                                <m:fPr>
                                  <m:ctrlPr>
                                    <a:rPr lang="en-US" altLang="zh-CN" sz="1200" i="1">
                                      <a:solidFill>
                                        <a:srgbClr val="465058"/>
                                      </a:solidFill>
                                      <a:latin typeface="Cambria Math" panose="02040503050406030204" pitchFamily="18" charset="0"/>
                                    </a:rPr>
                                  </m:ctrlPr>
                                </m:fPr>
                                <m:num>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𝐸𝑛𝑑𝑂𝑓𝐷𝑎𝑦𝑁𝑢𝑚𝑏𝑒𝑟𝑂𝑓𝑆h𝑎𝑟𝑒𝑠</m:t>
                                      </m:r>
                                    </m:e>
                                    <m:sub>
                                      <m:r>
                                        <a:rPr lang="en-US" altLang="zh-CN" sz="1200" i="1">
                                          <a:solidFill>
                                            <a:srgbClr val="465058"/>
                                          </a:solidFill>
                                          <a:latin typeface="Cambria Math" panose="02040503050406030204" pitchFamily="18" charset="0"/>
                                        </a:rPr>
                                        <m:t>𝑡</m:t>
                                      </m:r>
                                      <m:r>
                                        <a:rPr lang="en-US" altLang="zh-CN" sz="1200" i="1">
                                          <a:solidFill>
                                            <a:srgbClr val="465058"/>
                                          </a:solidFill>
                                          <a:latin typeface="Cambria Math" panose="02040503050406030204" pitchFamily="18" charset="0"/>
                                        </a:rPr>
                                        <m:t>−1</m:t>
                                      </m:r>
                                    </m:sub>
                                  </m:sSub>
                                  <m:r>
                                    <a:rPr lang="en-US" altLang="zh-CN" sz="1200" i="1">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𝑃𝑟𝑖𝑐𝑒𝑃𝑒𝑟𝑆h𝑎𝑟𝑒</m:t>
                                      </m:r>
                                    </m:e>
                                    <m:sub>
                                      <m:r>
                                        <a:rPr lang="en-US" altLang="zh-CN" sz="1200" i="1">
                                          <a:solidFill>
                                            <a:srgbClr val="465058"/>
                                          </a:solidFill>
                                          <a:latin typeface="Cambria Math" panose="02040503050406030204" pitchFamily="18" charset="0"/>
                                        </a:rPr>
                                        <m:t>𝑡</m:t>
                                      </m:r>
                                      <m:r>
                                        <a:rPr lang="en-US" altLang="zh-CN" sz="1200" i="1">
                                          <a:solidFill>
                                            <a:srgbClr val="465058"/>
                                          </a:solidFill>
                                          <a:latin typeface="Cambria Math" panose="02040503050406030204" pitchFamily="18" charset="0"/>
                                        </a:rPr>
                                        <m:t>−1</m:t>
                                      </m:r>
                                    </m:sub>
                                  </m:sSub>
                                </m:num>
                                <m:den>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𝐹𝑋𝑟𝑎𝑡𝑒</m:t>
                                      </m:r>
                                    </m:e>
                                    <m:sub>
                                      <m:r>
                                        <a:rPr lang="en-US" altLang="zh-CN" sz="1200" i="1">
                                          <a:solidFill>
                                            <a:srgbClr val="465058"/>
                                          </a:solidFill>
                                          <a:latin typeface="Cambria Math" panose="02040503050406030204" pitchFamily="18" charset="0"/>
                                        </a:rPr>
                                        <m:t>𝑡</m:t>
                                      </m:r>
                                      <m:r>
                                        <a:rPr lang="en-US" altLang="zh-CN" sz="1200" i="1">
                                          <a:solidFill>
                                            <a:srgbClr val="465058"/>
                                          </a:solidFill>
                                          <a:latin typeface="Cambria Math" panose="02040503050406030204" pitchFamily="18" charset="0"/>
                                        </a:rPr>
                                        <m:t>−1</m:t>
                                      </m:r>
                                    </m:sub>
                                  </m:sSub>
                                </m:den>
                              </m:f>
                              <m:r>
                                <a:rPr lang="en-US" altLang="zh-CN" sz="1200" i="1">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𝐼𝑛𝑐𝑙𝑢𝑠𝑖𝑜𝑛𝐹𝑎𝑐𝑡𝑜𝑟</m:t>
                                  </m:r>
                                </m:e>
                                <m:sub>
                                  <m:r>
                                    <a:rPr lang="en-US" altLang="zh-CN" sz="1200" i="1">
                                      <a:solidFill>
                                        <a:srgbClr val="465058"/>
                                      </a:solidFill>
                                      <a:latin typeface="Cambria Math" panose="02040503050406030204" pitchFamily="18" charset="0"/>
                                    </a:rPr>
                                    <m:t>𝑡</m:t>
                                  </m:r>
                                </m:sub>
                              </m:sSub>
                              <m:r>
                                <a:rPr lang="en-US" altLang="zh-CN" sz="1200" b="0" i="1" smtClean="0">
                                  <a:solidFill>
                                    <a:srgbClr val="465058"/>
                                  </a:solidFill>
                                  <a:latin typeface="Cambria Math" panose="02040503050406030204" pitchFamily="18" charset="0"/>
                                </a:rPr>
                                <m:t>)</m:t>
                              </m:r>
                            </m:e>
                          </m:nary>
                        </m:den>
                      </m:f>
                      <m:r>
                        <a:rPr lang="en-US" altLang="zh-CN" sz="1200" b="0" i="1" smtClean="0">
                          <a:solidFill>
                            <a:srgbClr val="465058"/>
                          </a:solidFill>
                          <a:latin typeface="Cambria Math" panose="02040503050406030204" pitchFamily="18" charset="0"/>
                        </a:rPr>
                        <m:t>∗100=</m:t>
                      </m:r>
                      <m:f>
                        <m:fPr>
                          <m:ctrlPr>
                            <a:rPr lang="en-US" altLang="zh-CN" sz="1200" b="0" i="1" smtClean="0">
                              <a:solidFill>
                                <a:srgbClr val="465058"/>
                              </a:solidFill>
                              <a:latin typeface="Cambria Math" panose="02040503050406030204" pitchFamily="18" charset="0"/>
                            </a:rPr>
                          </m:ctrlPr>
                        </m:fPr>
                        <m:num>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𝑆𝑒𝑐𝑢𝑟𝑖𝑡𝑦𝐼𝑛𝑖𝑡𝑖𝑎𝑙𝑀𝑎𝑟𝑘𝑒𝑡𝐶𝑎𝑝𝑈𝑆𝐷</m:t>
                              </m:r>
                            </m:e>
                            <m:sub>
                              <m:r>
                                <a:rPr lang="en-US" altLang="zh-CN" sz="1200" i="1">
                                  <a:solidFill>
                                    <a:srgbClr val="465058"/>
                                  </a:solidFill>
                                  <a:latin typeface="Cambria Math" panose="02040503050406030204" pitchFamily="18" charset="0"/>
                                </a:rPr>
                                <m:t>𝑡</m:t>
                              </m:r>
                            </m:sub>
                          </m:sSub>
                        </m:num>
                        <m:den>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𝐼𝑛𝑑𝑒𝑥𝐼𝑛𝑖𝑡𝑖𝑎𝑙𝑀𝑎𝑟𝑘𝑒𝑡𝐶𝑎𝑝𝑈𝑆𝐷</m:t>
                              </m:r>
                            </m:e>
                            <m:sub>
                              <m:r>
                                <a:rPr lang="en-US" altLang="zh-CN" sz="1200" i="1">
                                  <a:solidFill>
                                    <a:srgbClr val="465058"/>
                                  </a:solidFill>
                                  <a:latin typeface="Cambria Math" panose="02040503050406030204" pitchFamily="18" charset="0"/>
                                </a:rPr>
                                <m:t>𝑡</m:t>
                              </m:r>
                            </m:sub>
                          </m:sSub>
                        </m:den>
                      </m:f>
                      <m:r>
                        <a:rPr lang="en-US" altLang="zh-CN" sz="1200" b="0" i="1" smtClean="0">
                          <a:solidFill>
                            <a:srgbClr val="465058"/>
                          </a:solidFill>
                          <a:latin typeface="Cambria Math" panose="02040503050406030204" pitchFamily="18" charset="0"/>
                        </a:rPr>
                        <m:t>∗10</m:t>
                      </m:r>
                      <m:r>
                        <a:rPr lang="en-US" altLang="zh-CN" sz="1200" i="1">
                          <a:solidFill>
                            <a:srgbClr val="465058"/>
                          </a:solidFill>
                          <a:latin typeface="Cambria Math" panose="02040503050406030204" pitchFamily="18" charset="0"/>
                        </a:rPr>
                        <m:t>0</m:t>
                      </m:r>
                    </m:oMath>
                  </m:oMathPara>
                </a14:m>
                <a:endParaRPr lang="en-US" altLang="zh-CN" sz="1200" b="1" dirty="0">
                  <a:solidFill>
                    <a:schemeClr val="tx1"/>
                  </a:solidFill>
                  <a:latin typeface="Cambria Math" panose="02040503050406030204" pitchFamily="18" charset="0"/>
                </a:endParaRPr>
              </a:p>
              <a:p>
                <a:pPr marL="0" lvl="1" algn="just">
                  <a:spcBef>
                    <a:spcPts val="600"/>
                  </a:spcBef>
                </a:pPr>
                <a:endParaRPr lang="en-US" altLang="zh-CN" sz="1200" b="1" dirty="0">
                  <a:solidFill>
                    <a:schemeClr val="tx1"/>
                  </a:solidFill>
                  <a:latin typeface="Cambria Math" panose="02040503050406030204" pitchFamily="18" charset="0"/>
                </a:endParaRPr>
              </a:p>
              <a:p>
                <a:pPr marL="0" lvl="1" algn="just">
                  <a:spcBef>
                    <a:spcPts val="600"/>
                  </a:spcBef>
                </a:pPr>
                <a:r>
                  <a:rPr lang="en-US" altLang="zh-CN" sz="1200" b="1" dirty="0">
                    <a:solidFill>
                      <a:schemeClr val="tx1"/>
                    </a:solidFill>
                    <a:latin typeface="Cambria Math" panose="02040503050406030204" pitchFamily="18" charset="0"/>
                  </a:rPr>
                  <a:t>Where:</a:t>
                </a:r>
              </a:p>
              <a:p>
                <a:pPr marL="0" lvl="1" algn="just">
                  <a:spcBef>
                    <a:spcPts val="600"/>
                  </a:spcBef>
                </a:pPr>
                <a14:m>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𝐸𝑛𝑑𝑂𝑓𝐷𝑎𝑦𝑁𝑢𝑚𝑏𝑒𝑟𝑂𝑓𝑆h𝑎𝑟𝑒𝑠</m:t>
                        </m:r>
                      </m:e>
                      <m:sub>
                        <m:r>
                          <a:rPr lang="en-US" altLang="zh-CN" sz="1200" i="1">
                            <a:solidFill>
                              <a:srgbClr val="465058"/>
                            </a:solidFill>
                            <a:latin typeface="Cambria Math" panose="02040503050406030204" pitchFamily="18" charset="0"/>
                          </a:rPr>
                          <m:t>𝑡</m:t>
                        </m:r>
                        <m:r>
                          <a:rPr lang="en-US" altLang="zh-CN" sz="1200" i="1">
                            <a:solidFill>
                              <a:srgbClr val="465058"/>
                            </a:solidFill>
                            <a:latin typeface="Cambria Math" panose="02040503050406030204" pitchFamily="18" charset="0"/>
                          </a:rPr>
                          <m:t>−1</m:t>
                        </m:r>
                      </m:sub>
                    </m:sSub>
                  </m:oMath>
                </a14:m>
                <a:r>
                  <a:rPr lang="en-US" altLang="zh-CN" sz="1200" dirty="0">
                    <a:solidFill>
                      <a:schemeClr val="tx1"/>
                    </a:solidFill>
                    <a:latin typeface="Cambria Math" panose="02040503050406030204" pitchFamily="18" charset="0"/>
                  </a:rPr>
                  <a:t> is the number of shares of security s at the end of day t - 1</a:t>
                </a:r>
              </a:p>
              <a:p>
                <a:pPr marL="0" lvl="1" algn="just">
                  <a:spcBef>
                    <a:spcPts val="600"/>
                  </a:spcBef>
                </a:pPr>
                <a14:m>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𝑃𝑟𝑖𝑐𝑒𝑃𝑒𝑟𝑆h𝑎𝑟𝑒</m:t>
                        </m:r>
                      </m:e>
                      <m:sub>
                        <m:r>
                          <a:rPr lang="en-US" altLang="zh-CN" sz="1200" i="1">
                            <a:solidFill>
                              <a:srgbClr val="465058"/>
                            </a:solidFill>
                            <a:latin typeface="Cambria Math" panose="02040503050406030204" pitchFamily="18" charset="0"/>
                          </a:rPr>
                          <m:t>𝑡</m:t>
                        </m:r>
                        <m:r>
                          <a:rPr lang="en-US" altLang="zh-CN" sz="1200" i="1">
                            <a:solidFill>
                              <a:srgbClr val="465058"/>
                            </a:solidFill>
                            <a:latin typeface="Cambria Math" panose="02040503050406030204" pitchFamily="18" charset="0"/>
                          </a:rPr>
                          <m:t>−1</m:t>
                        </m:r>
                      </m:sub>
                    </m:sSub>
                  </m:oMath>
                </a14:m>
                <a:r>
                  <a:rPr lang="en-US" altLang="zh-CN" sz="1400" b="1" dirty="0">
                    <a:solidFill>
                      <a:schemeClr val="tx1"/>
                    </a:solidFill>
                    <a:latin typeface="Cambria Math" panose="02040503050406030204" pitchFamily="18" charset="0"/>
                  </a:rPr>
                  <a:t> </a:t>
                </a:r>
                <a:r>
                  <a:rPr lang="en-US" altLang="zh-CN" sz="1200" dirty="0">
                    <a:solidFill>
                      <a:schemeClr val="tx1"/>
                    </a:solidFill>
                    <a:latin typeface="Cambria Math" panose="02040503050406030204" pitchFamily="18" charset="0"/>
                  </a:rPr>
                  <a:t>is the price per share of security s at time t – 1</a:t>
                </a:r>
              </a:p>
              <a:p>
                <a:pPr marL="0" lvl="1" algn="just">
                  <a:spcBef>
                    <a:spcPts val="600"/>
                  </a:spcBef>
                </a:pPr>
                <a14:m>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𝐼𝑛𝑐𝑙𝑢𝑠𝑖𝑜𝑛𝐹𝑎𝑐𝑡𝑜𝑟</m:t>
                        </m:r>
                      </m:e>
                      <m:sub>
                        <m:r>
                          <a:rPr lang="en-US" altLang="zh-CN" sz="1200" i="1">
                            <a:solidFill>
                              <a:srgbClr val="465058"/>
                            </a:solidFill>
                            <a:latin typeface="Cambria Math" panose="02040503050406030204" pitchFamily="18" charset="0"/>
                          </a:rPr>
                          <m:t>𝑡</m:t>
                        </m:r>
                      </m:sub>
                    </m:sSub>
                  </m:oMath>
                </a14:m>
                <a:r>
                  <a:rPr lang="en-US" altLang="zh-CN" sz="1200" dirty="0">
                    <a:solidFill>
                      <a:schemeClr val="tx1"/>
                    </a:solidFill>
                    <a:latin typeface="Cambria Math" panose="02040503050406030204" pitchFamily="18" charset="0"/>
                  </a:rPr>
                  <a:t> is the inclusion factor of security s at time t. The inclusion factor can be one or the combination of the following factors: Foreign Inclusion Factor, Domestic Inclusion Factor, Growth Inclusion Factor, Value Inclusion Factor, Index Inclusion Factor</a:t>
                </a:r>
              </a:p>
              <a:p>
                <a:pPr marL="0" lvl="1" algn="just">
                  <a:spcBef>
                    <a:spcPts val="600"/>
                  </a:spcBef>
                </a:pPr>
                <a14:m>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𝐹𝑋𝑟𝑎𝑡𝑒</m:t>
                        </m:r>
                      </m:e>
                      <m:sub>
                        <m:r>
                          <a:rPr lang="en-US" altLang="zh-CN" sz="1200" i="1">
                            <a:solidFill>
                              <a:srgbClr val="465058"/>
                            </a:solidFill>
                            <a:latin typeface="Cambria Math" panose="02040503050406030204" pitchFamily="18" charset="0"/>
                          </a:rPr>
                          <m:t>𝑡</m:t>
                        </m:r>
                        <m:r>
                          <a:rPr lang="en-US" altLang="zh-CN" sz="1200" i="1">
                            <a:solidFill>
                              <a:srgbClr val="465058"/>
                            </a:solidFill>
                            <a:latin typeface="Cambria Math" panose="02040503050406030204" pitchFamily="18" charset="0"/>
                          </a:rPr>
                          <m:t>−1</m:t>
                        </m:r>
                      </m:sub>
                    </m:sSub>
                  </m:oMath>
                </a14:m>
                <a:r>
                  <a:rPr lang="en-US" altLang="zh-CN" sz="1200" dirty="0">
                    <a:solidFill>
                      <a:schemeClr val="tx1"/>
                    </a:solidFill>
                    <a:latin typeface="Cambria Math" panose="02040503050406030204" pitchFamily="18" charset="0"/>
                  </a:rPr>
                  <a:t> is the FX rate of the price currency of security s vs USD at time t – 1. It is the value of 1 USD in foreign currency</a:t>
                </a:r>
              </a:p>
            </p:txBody>
          </p:sp>
        </mc:Choice>
        <mc:Fallback xmlns="">
          <p:sp>
            <p:nvSpPr>
              <p:cNvPr id="6" name="Rectangle 5"/>
              <p:cNvSpPr>
                <a:spLocks noRot="1" noChangeAspect="1" noMove="1" noResize="1" noEditPoints="1" noAdjustHandles="1" noChangeArrowheads="1" noChangeShapeType="1" noTextEdit="1"/>
              </p:cNvSpPr>
              <p:nvPr/>
            </p:nvSpPr>
            <p:spPr>
              <a:xfrm>
                <a:off x="228600" y="918057"/>
                <a:ext cx="8536195" cy="5348103"/>
              </a:xfrm>
              <a:prstGeom prst="rect">
                <a:avLst/>
              </a:prstGeom>
              <a:blipFill>
                <a:blip r:embed="rId3"/>
                <a:stretch>
                  <a:fillRect l="-429" t="-456"/>
                </a:stretch>
              </a:blipFill>
              <a:ln>
                <a:noFill/>
              </a:ln>
              <a:effectLst/>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93AC2C76-E6AA-46CB-A2DE-F6E097F7C440}" type="slidenum">
              <a:rPr lang="en-GB" smtClean="0"/>
              <a:pPr/>
              <a:t>16</a:t>
            </a:fld>
            <a:endParaRPr lang="en-GB" dirty="0"/>
          </a:p>
        </p:txBody>
      </p:sp>
    </p:spTree>
    <p:extLst>
      <p:ext uri="{BB962C8B-B14F-4D97-AF65-F5344CB8AC3E}">
        <p14:creationId xmlns:p14="http://schemas.microsoft.com/office/powerpoint/2010/main" val="27832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MSCI Price Index Methodology</a:t>
            </a:r>
            <a:endParaRPr lang="en-US" dirty="0"/>
          </a:p>
        </p:txBody>
      </p:sp>
      <mc:AlternateContent xmlns:mc="http://schemas.openxmlformats.org/markup-compatibility/2006" xmlns:a14="http://schemas.microsoft.com/office/drawing/2010/main">
        <mc:Choice Requires="a14">
          <p:sp>
            <p:nvSpPr>
              <p:cNvPr id="6" name="Rectangle 5"/>
              <p:cNvSpPr/>
              <p:nvPr/>
            </p:nvSpPr>
            <p:spPr>
              <a:xfrm>
                <a:off x="228600" y="918057"/>
                <a:ext cx="8536195" cy="5348103"/>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1" algn="just">
                  <a:spcBef>
                    <a:spcPts val="600"/>
                  </a:spcBef>
                </a:pPr>
                <a:r>
                  <a:rPr lang="en-US" altLang="zh-CN" sz="1600" b="1" dirty="0">
                    <a:solidFill>
                      <a:schemeClr val="accent6"/>
                    </a:solidFill>
                    <a:latin typeface="Cambria Math" panose="02040503050406030204" pitchFamily="18" charset="0"/>
                  </a:rPr>
                  <a:t>PRICE INDEX LEVEL (Cont.) – SECURITY DAILY PRICE RETURN</a:t>
                </a:r>
              </a:p>
              <a:p>
                <a:pPr marL="0" lvl="1" algn="just">
                  <a:spcBef>
                    <a:spcPts val="600"/>
                  </a:spcBef>
                </a:pPr>
                <a:endParaRPr lang="en-US" altLang="zh-CN" sz="1600" b="1" dirty="0">
                  <a:solidFill>
                    <a:schemeClr val="tx1"/>
                  </a:solidFill>
                  <a:latin typeface="Cambria Math" panose="02040503050406030204" pitchFamily="18" charset="0"/>
                </a:endParaRPr>
              </a:p>
              <a:p>
                <a:pPr marL="0" lvl="1" algn="just">
                  <a:spcBef>
                    <a:spcPts val="600"/>
                  </a:spcBef>
                </a:pPr>
                <a14:m>
                  <m:oMathPara xmlns:m="http://schemas.openxmlformats.org/officeDocument/2006/math">
                    <m:oMathParaPr>
                      <m:jc m:val="centerGroup"/>
                    </m:oMathParaPr>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𝑆𝑒𝑐𝑢𝑟𝑖𝑡𝑦𝐷𝑎𝑖𝑙𝑦𝑃𝑟𝑖𝑐𝑒𝑅𝑒𝑡𝑢𝑟𝑛𝑈𝑆𝐷</m:t>
                          </m:r>
                        </m:e>
                        <m:sub>
                          <m:r>
                            <a:rPr lang="en-US" altLang="zh-CN" sz="1200" i="1">
                              <a:solidFill>
                                <a:srgbClr val="465058"/>
                              </a:solidFill>
                              <a:latin typeface="Cambria Math" panose="02040503050406030204" pitchFamily="18" charset="0"/>
                            </a:rPr>
                            <m:t>𝑡</m:t>
                          </m:r>
                        </m:sub>
                      </m:sSub>
                      <m:r>
                        <a:rPr lang="en-US" altLang="zh-CN" sz="1200" i="1">
                          <a:solidFill>
                            <a:srgbClr val="465058"/>
                          </a:solidFill>
                          <a:latin typeface="Cambria Math" panose="02040503050406030204" pitchFamily="18" charset="0"/>
                        </a:rPr>
                        <m:t>=</m:t>
                      </m:r>
                      <m:r>
                        <a:rPr lang="en-US" altLang="zh-CN" sz="1200" b="0" i="1" smtClean="0">
                          <a:solidFill>
                            <a:srgbClr val="465058"/>
                          </a:solidFill>
                          <a:latin typeface="Cambria Math" panose="02040503050406030204" pitchFamily="18" charset="0"/>
                        </a:rPr>
                        <m:t>[</m:t>
                      </m:r>
                      <m:f>
                        <m:fPr>
                          <m:ctrlPr>
                            <a:rPr lang="en-US" altLang="zh-CN" sz="1200" i="1" smtClean="0">
                              <a:solidFill>
                                <a:srgbClr val="465058"/>
                              </a:solidFill>
                              <a:latin typeface="Cambria Math" panose="02040503050406030204" pitchFamily="18" charset="0"/>
                            </a:rPr>
                          </m:ctrlPr>
                        </m:fPr>
                        <m:num>
                          <m:sSub>
                            <m:sSubPr>
                              <m:ctrlPr>
                                <a:rPr lang="en-US" altLang="zh-CN" sz="1200" b="0" i="1" smtClean="0">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𝑆𝑒𝑐𝑢𝑟𝑖𝑡𝑦𝐴𝑑𝑗𝑢𝑠𝑡𝑒𝑑𝑀𝑎𝑟𝑘𝑒𝑡𝐶𝑎𝑝𝑈𝑆𝐷</m:t>
                              </m:r>
                            </m:e>
                            <m:sub>
                              <m:r>
                                <a:rPr lang="en-US" altLang="zh-CN" sz="1200" b="0" i="1" smtClean="0">
                                  <a:solidFill>
                                    <a:srgbClr val="465058"/>
                                  </a:solidFill>
                                  <a:latin typeface="Cambria Math" panose="02040503050406030204" pitchFamily="18" charset="0"/>
                                </a:rPr>
                                <m:t>𝑡</m:t>
                              </m:r>
                            </m:sub>
                          </m:sSub>
                        </m:num>
                        <m:den>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𝑆𝑒𝑐𝑢𝑟𝑖𝑡</m:t>
                              </m:r>
                              <m:r>
                                <a:rPr lang="en-US" altLang="zh-CN" sz="1200" b="0" i="1" smtClean="0">
                                  <a:solidFill>
                                    <a:srgbClr val="465058"/>
                                  </a:solidFill>
                                  <a:latin typeface="Cambria Math" panose="02040503050406030204" pitchFamily="18" charset="0"/>
                                </a:rPr>
                                <m:t>𝑦𝐼𝑛𝑖𝑡𝑖𝑎𝑙</m:t>
                              </m:r>
                              <m:r>
                                <a:rPr lang="en-US" altLang="zh-CN" sz="1200" i="1">
                                  <a:solidFill>
                                    <a:srgbClr val="465058"/>
                                  </a:solidFill>
                                  <a:latin typeface="Cambria Math" panose="02040503050406030204" pitchFamily="18" charset="0"/>
                                </a:rPr>
                                <m:t>𝑀𝑎𝑟𝑘𝑒𝑡𝐶𝑎𝑝𝑈𝑆𝐷</m:t>
                              </m:r>
                            </m:e>
                            <m:sub>
                              <m:r>
                                <a:rPr lang="en-US" altLang="zh-CN" sz="1200" i="1">
                                  <a:solidFill>
                                    <a:srgbClr val="465058"/>
                                  </a:solidFill>
                                  <a:latin typeface="Cambria Math" panose="02040503050406030204" pitchFamily="18" charset="0"/>
                                </a:rPr>
                                <m:t>𝑡</m:t>
                              </m:r>
                            </m:sub>
                          </m:sSub>
                        </m:den>
                      </m:f>
                      <m:r>
                        <a:rPr lang="en-US" altLang="zh-CN" sz="1200" b="0" i="1" smtClean="0">
                          <a:solidFill>
                            <a:srgbClr val="465058"/>
                          </a:solidFill>
                          <a:latin typeface="Cambria Math" panose="02040503050406030204" pitchFamily="18" charset="0"/>
                        </a:rPr>
                        <m:t>−1]∗100</m:t>
                      </m:r>
                    </m:oMath>
                  </m:oMathPara>
                </a14:m>
                <a:endParaRPr lang="en-US" altLang="zh-CN" sz="1200" b="1" dirty="0">
                  <a:solidFill>
                    <a:schemeClr val="tx1"/>
                  </a:solidFill>
                  <a:latin typeface="Cambria Math" panose="02040503050406030204" pitchFamily="18" charset="0"/>
                </a:endParaRPr>
              </a:p>
              <a:p>
                <a:pPr marL="0" lvl="1" algn="just">
                  <a:spcBef>
                    <a:spcPts val="600"/>
                  </a:spcBef>
                </a:pPr>
                <a:endParaRPr lang="en-US" altLang="zh-CN" sz="1200" b="1" dirty="0">
                  <a:solidFill>
                    <a:schemeClr val="tx1"/>
                  </a:solidFill>
                  <a:latin typeface="Cambria Math" panose="02040503050406030204" pitchFamily="18" charset="0"/>
                </a:endParaRPr>
              </a:p>
              <a:p>
                <a:pPr marL="0" lvl="1" algn="just">
                  <a:spcBef>
                    <a:spcPts val="600"/>
                  </a:spcBef>
                </a:pPr>
                <a14:m>
                  <m:oMathPara xmlns:m="http://schemas.openxmlformats.org/officeDocument/2006/math">
                    <m:oMathParaPr>
                      <m:jc m:val="centerGroup"/>
                    </m:oMathParaPr>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𝑆𝑒𝑐𝑢𝑟𝑖𝑡𝑦𝐷𝑎𝑖𝑙𝑦𝑃𝑟𝑖𝑐𝑒𝑅𝑒𝑡𝑢𝑟𝑛</m:t>
                          </m:r>
                          <m:r>
                            <a:rPr lang="en-US" altLang="zh-CN" sz="1200" b="0" i="1" smtClean="0">
                              <a:solidFill>
                                <a:srgbClr val="465058"/>
                              </a:solidFill>
                              <a:latin typeface="Cambria Math" panose="02040503050406030204" pitchFamily="18" charset="0"/>
                            </a:rPr>
                            <m:t>𝐿𝑜𝑐𝑎𝑙</m:t>
                          </m:r>
                        </m:e>
                        <m:sub>
                          <m:r>
                            <a:rPr lang="en-US" altLang="zh-CN" sz="1200" i="1">
                              <a:solidFill>
                                <a:srgbClr val="465058"/>
                              </a:solidFill>
                              <a:latin typeface="Cambria Math" panose="02040503050406030204" pitchFamily="18" charset="0"/>
                            </a:rPr>
                            <m:t>𝑡</m:t>
                          </m:r>
                        </m:sub>
                      </m:sSub>
                      <m:r>
                        <a:rPr lang="en-US" altLang="zh-CN" sz="1200" i="1">
                          <a:solidFill>
                            <a:srgbClr val="465058"/>
                          </a:solidFill>
                          <a:latin typeface="Cambria Math" panose="02040503050406030204" pitchFamily="18" charset="0"/>
                        </a:rPr>
                        <m:t>=</m:t>
                      </m:r>
                      <m:d>
                        <m:dPr>
                          <m:begChr m:val="["/>
                          <m:endChr m:val="]"/>
                          <m:ctrlPr>
                            <a:rPr lang="en-US" altLang="zh-CN" sz="1200" i="1">
                              <a:solidFill>
                                <a:srgbClr val="465058"/>
                              </a:solidFill>
                              <a:latin typeface="Cambria Math" panose="02040503050406030204" pitchFamily="18" charset="0"/>
                            </a:rPr>
                          </m:ctrlPr>
                        </m:dPr>
                        <m:e>
                          <m:f>
                            <m:fPr>
                              <m:ctrlPr>
                                <a:rPr lang="en-US" altLang="zh-CN" sz="1200" i="1">
                                  <a:solidFill>
                                    <a:srgbClr val="465058"/>
                                  </a:solidFill>
                                  <a:latin typeface="Cambria Math" panose="02040503050406030204" pitchFamily="18" charset="0"/>
                                </a:rPr>
                              </m:ctrlPr>
                            </m:fPr>
                            <m:num>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𝑆𝑒𝑐𝑢𝑟𝑖𝑡𝑦𝐴𝑑𝑗𝑢𝑠𝑡𝑒𝑑𝑀𝑎𝑟𝑘𝑒𝑡𝐶𝑎𝑝</m:t>
                                  </m:r>
                                  <m:r>
                                    <a:rPr lang="en-US" altLang="zh-CN" sz="1200" b="0" i="1" smtClean="0">
                                      <a:solidFill>
                                        <a:srgbClr val="465058"/>
                                      </a:solidFill>
                                      <a:latin typeface="Cambria Math" panose="02040503050406030204" pitchFamily="18" charset="0"/>
                                    </a:rPr>
                                    <m:t>𝐹𝑜𝑟𝐿𝑜𝑐𝑎𝑙</m:t>
                                  </m:r>
                                </m:e>
                                <m:sub>
                                  <m:r>
                                    <a:rPr lang="en-US" altLang="zh-CN" sz="1200" i="1">
                                      <a:solidFill>
                                        <a:srgbClr val="465058"/>
                                      </a:solidFill>
                                      <a:latin typeface="Cambria Math" panose="02040503050406030204" pitchFamily="18" charset="0"/>
                                    </a:rPr>
                                    <m:t>𝑡</m:t>
                                  </m:r>
                                </m:sub>
                              </m:sSub>
                            </m:num>
                            <m:den>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𝑆𝑒𝑐𝑢𝑟𝑖𝑡𝑦𝐼𝑛𝑖𝑡𝑖𝑎𝑙𝑀𝑎𝑟𝑘𝑒𝑡𝐶𝑎𝑝𝑈𝑆𝐷</m:t>
                                  </m:r>
                                </m:e>
                                <m:sub>
                                  <m:r>
                                    <a:rPr lang="en-US" altLang="zh-CN" sz="1200" i="1">
                                      <a:solidFill>
                                        <a:srgbClr val="465058"/>
                                      </a:solidFill>
                                      <a:latin typeface="Cambria Math" panose="02040503050406030204" pitchFamily="18" charset="0"/>
                                    </a:rPr>
                                    <m:t>𝑡</m:t>
                                  </m:r>
                                </m:sub>
                              </m:sSub>
                            </m:den>
                          </m:f>
                          <m:r>
                            <a:rPr lang="en-US" altLang="zh-CN" sz="1200" i="1">
                              <a:solidFill>
                                <a:srgbClr val="465058"/>
                              </a:solidFill>
                              <a:latin typeface="Cambria Math" panose="02040503050406030204" pitchFamily="18" charset="0"/>
                            </a:rPr>
                            <m:t>−1</m:t>
                          </m:r>
                        </m:e>
                      </m:d>
                      <m:r>
                        <a:rPr lang="en-US" altLang="zh-CN" sz="1200" i="1">
                          <a:solidFill>
                            <a:srgbClr val="465058"/>
                          </a:solidFill>
                          <a:latin typeface="Cambria Math" panose="02040503050406030204" pitchFamily="18" charset="0"/>
                        </a:rPr>
                        <m:t>∗100</m:t>
                      </m:r>
                    </m:oMath>
                  </m:oMathPara>
                </a14:m>
                <a:endParaRPr lang="en-US" altLang="zh-CN" sz="1200" i="1" dirty="0">
                  <a:solidFill>
                    <a:srgbClr val="465058"/>
                  </a:solidFill>
                  <a:latin typeface="Cambria Math" panose="02040503050406030204" pitchFamily="18" charset="0"/>
                </a:endParaRPr>
              </a:p>
              <a:p>
                <a:pPr marL="0" lvl="1" algn="just">
                  <a:spcBef>
                    <a:spcPts val="600"/>
                  </a:spcBef>
                </a:pPr>
                <a:endParaRPr lang="en-US" altLang="zh-CN" sz="1100" i="1" dirty="0">
                  <a:solidFill>
                    <a:srgbClr val="465058"/>
                  </a:solidFill>
                  <a:latin typeface="Cambria Math" panose="02040503050406030204" pitchFamily="18" charset="0"/>
                </a:endParaRPr>
              </a:p>
              <a:p>
                <a:pPr marL="0" lvl="1" algn="just">
                  <a:spcBef>
                    <a:spcPts val="600"/>
                  </a:spcBef>
                </a:pPr>
                <a14:m>
                  <m:oMathPara xmlns:m="http://schemas.openxmlformats.org/officeDocument/2006/math">
                    <m:oMathParaPr>
                      <m:jc m:val="centerGroup"/>
                    </m:oMathParaPr>
                    <m:oMath xmlns:m="http://schemas.openxmlformats.org/officeDocument/2006/math">
                      <m:sSub>
                        <m:sSubPr>
                          <m:ctrlPr>
                            <a:rPr lang="en-US" altLang="zh-CN" sz="1100" i="1">
                              <a:solidFill>
                                <a:srgbClr val="465058"/>
                              </a:solidFill>
                              <a:latin typeface="Cambria Math" panose="02040503050406030204" pitchFamily="18" charset="0"/>
                            </a:rPr>
                          </m:ctrlPr>
                        </m:sSubPr>
                        <m:e>
                          <m:r>
                            <a:rPr lang="en-US" altLang="zh-CN" sz="1100" i="1">
                              <a:solidFill>
                                <a:srgbClr val="465058"/>
                              </a:solidFill>
                              <a:latin typeface="Cambria Math" panose="02040503050406030204" pitchFamily="18" charset="0"/>
                            </a:rPr>
                            <m:t>𝑆𝑒𝑐𝑢𝑟𝑖𝑡𝑦</m:t>
                          </m:r>
                          <m:r>
                            <a:rPr lang="en-US" altLang="zh-CN" sz="1100" b="0" i="1" smtClean="0">
                              <a:solidFill>
                                <a:srgbClr val="465058"/>
                              </a:solidFill>
                              <a:latin typeface="Cambria Math" panose="02040503050406030204" pitchFamily="18" charset="0"/>
                            </a:rPr>
                            <m:t>𝐴𝑑𝑗𝑢𝑠𝑡𝑒𝑑𝑀𝑎𝑟𝑘𝑒𝑡𝐶𝑎𝑝𝐹𝑜𝑟𝐿𝑜𝑐𝑎𝑙</m:t>
                          </m:r>
                        </m:e>
                        <m:sub>
                          <m:r>
                            <a:rPr lang="en-US" altLang="zh-CN" sz="1100" i="1">
                              <a:solidFill>
                                <a:srgbClr val="465058"/>
                              </a:solidFill>
                              <a:latin typeface="Cambria Math" panose="02040503050406030204" pitchFamily="18" charset="0"/>
                            </a:rPr>
                            <m:t>𝑡</m:t>
                          </m:r>
                        </m:sub>
                      </m:sSub>
                      <m:r>
                        <a:rPr lang="en-US" altLang="zh-CN" sz="1100" i="1">
                          <a:solidFill>
                            <a:srgbClr val="465058"/>
                          </a:solidFill>
                          <a:latin typeface="Cambria Math" panose="02040503050406030204" pitchFamily="18" charset="0"/>
                        </a:rPr>
                        <m:t>=</m:t>
                      </m:r>
                      <m:f>
                        <m:fPr>
                          <m:ctrlPr>
                            <a:rPr lang="en-US" altLang="zh-CN" sz="1100" i="1">
                              <a:solidFill>
                                <a:srgbClr val="465058"/>
                              </a:solidFill>
                              <a:latin typeface="Cambria Math" panose="02040503050406030204" pitchFamily="18" charset="0"/>
                            </a:rPr>
                          </m:ctrlPr>
                        </m:fPr>
                        <m:num>
                          <m:sSub>
                            <m:sSubPr>
                              <m:ctrlPr>
                                <a:rPr lang="en-US" altLang="zh-CN" sz="1100" i="1">
                                  <a:solidFill>
                                    <a:srgbClr val="465058"/>
                                  </a:solidFill>
                                  <a:latin typeface="Cambria Math" panose="02040503050406030204" pitchFamily="18" charset="0"/>
                                </a:rPr>
                              </m:ctrlPr>
                            </m:sSubPr>
                            <m:e>
                              <m:r>
                                <a:rPr lang="en-US" altLang="zh-CN" sz="1100" b="0" i="1" smtClean="0">
                                  <a:solidFill>
                                    <a:srgbClr val="465058"/>
                                  </a:solidFill>
                                  <a:latin typeface="Cambria Math" panose="02040503050406030204" pitchFamily="18" charset="0"/>
                                </a:rPr>
                                <m:t>𝐸𝑛𝑑𝑂𝑓𝐷𝑎𝑦𝑁𝑢𝑚𝑏𝑒𝑟𝑂𝑓𝑆h𝑎𝑟𝑒𝑠</m:t>
                              </m:r>
                            </m:e>
                            <m:sub>
                              <m:r>
                                <a:rPr lang="en-US" altLang="zh-CN" sz="1100" i="1">
                                  <a:solidFill>
                                    <a:srgbClr val="465058"/>
                                  </a:solidFill>
                                  <a:latin typeface="Cambria Math" panose="02040503050406030204" pitchFamily="18" charset="0"/>
                                </a:rPr>
                                <m:t>𝑡</m:t>
                              </m:r>
                              <m:r>
                                <a:rPr lang="en-US" altLang="zh-CN" sz="1100" b="0" i="1" smtClean="0">
                                  <a:solidFill>
                                    <a:srgbClr val="465058"/>
                                  </a:solidFill>
                                  <a:latin typeface="Cambria Math" panose="02040503050406030204" pitchFamily="18" charset="0"/>
                                </a:rPr>
                                <m:t>−1</m:t>
                              </m:r>
                            </m:sub>
                          </m:sSub>
                          <m:r>
                            <a:rPr lang="en-US" altLang="zh-CN" sz="1100" b="0" i="1" smtClean="0">
                              <a:solidFill>
                                <a:srgbClr val="465058"/>
                              </a:solidFill>
                              <a:latin typeface="Cambria Math" panose="02040503050406030204" pitchFamily="18" charset="0"/>
                            </a:rPr>
                            <m:t>∗</m:t>
                          </m:r>
                          <m:sSub>
                            <m:sSubPr>
                              <m:ctrlPr>
                                <a:rPr lang="en-US" altLang="zh-CN" sz="1100" i="1">
                                  <a:solidFill>
                                    <a:srgbClr val="465058"/>
                                  </a:solidFill>
                                  <a:latin typeface="Cambria Math" panose="02040503050406030204" pitchFamily="18" charset="0"/>
                                </a:rPr>
                              </m:ctrlPr>
                            </m:sSubPr>
                            <m:e>
                              <m:r>
                                <a:rPr lang="en-US" altLang="zh-CN" sz="1100" b="0" i="1" smtClean="0">
                                  <a:solidFill>
                                    <a:srgbClr val="465058"/>
                                  </a:solidFill>
                                  <a:latin typeface="Cambria Math" panose="02040503050406030204" pitchFamily="18" charset="0"/>
                                </a:rPr>
                                <m:t>𝑃𝑟𝑖𝑐𝑒𝑃𝑒𝑟𝑆h𝑎𝑟𝑒</m:t>
                              </m:r>
                            </m:e>
                            <m:sub>
                              <m:r>
                                <a:rPr lang="en-US" altLang="zh-CN" sz="1100" i="1">
                                  <a:solidFill>
                                    <a:srgbClr val="465058"/>
                                  </a:solidFill>
                                  <a:latin typeface="Cambria Math" panose="02040503050406030204" pitchFamily="18" charset="0"/>
                                </a:rPr>
                                <m:t>𝑡</m:t>
                              </m:r>
                            </m:sub>
                          </m:sSub>
                          <m:r>
                            <a:rPr lang="en-US" altLang="zh-CN" sz="1100" b="0" i="1" smtClean="0">
                              <a:solidFill>
                                <a:srgbClr val="465058"/>
                              </a:solidFill>
                              <a:latin typeface="Cambria Math" panose="02040503050406030204" pitchFamily="18" charset="0"/>
                            </a:rPr>
                            <m:t>∗</m:t>
                          </m:r>
                          <m:sSub>
                            <m:sSubPr>
                              <m:ctrlPr>
                                <a:rPr lang="en-US" altLang="zh-CN" sz="1100" i="1">
                                  <a:solidFill>
                                    <a:srgbClr val="465058"/>
                                  </a:solidFill>
                                  <a:latin typeface="Cambria Math" panose="02040503050406030204" pitchFamily="18" charset="0"/>
                                </a:rPr>
                              </m:ctrlPr>
                            </m:sSubPr>
                            <m:e>
                              <m:r>
                                <a:rPr lang="en-US" altLang="zh-CN" sz="1100" b="0" i="1" smtClean="0">
                                  <a:solidFill>
                                    <a:srgbClr val="465058"/>
                                  </a:solidFill>
                                  <a:latin typeface="Cambria Math" panose="02040503050406030204" pitchFamily="18" charset="0"/>
                                </a:rPr>
                                <m:t>𝐼𝑛𝑐𝑙𝑢𝑠𝑖𝑜𝑛𝐹𝑎𝑐𝑡𝑜𝑟</m:t>
                              </m:r>
                            </m:e>
                            <m:sub>
                              <m:r>
                                <a:rPr lang="en-US" altLang="zh-CN" sz="1100" i="1">
                                  <a:solidFill>
                                    <a:srgbClr val="465058"/>
                                  </a:solidFill>
                                  <a:latin typeface="Cambria Math" panose="02040503050406030204" pitchFamily="18" charset="0"/>
                                </a:rPr>
                                <m:t>𝑡</m:t>
                              </m:r>
                            </m:sub>
                          </m:sSub>
                          <m:r>
                            <a:rPr lang="en-US" altLang="zh-CN" sz="1100" b="0" i="1" smtClean="0">
                              <a:solidFill>
                                <a:srgbClr val="465058"/>
                              </a:solidFill>
                              <a:latin typeface="Cambria Math" panose="02040503050406030204" pitchFamily="18" charset="0"/>
                            </a:rPr>
                            <m:t>∗</m:t>
                          </m:r>
                          <m:sSub>
                            <m:sSubPr>
                              <m:ctrlPr>
                                <a:rPr lang="en-US" altLang="zh-CN" sz="1100" i="1">
                                  <a:solidFill>
                                    <a:srgbClr val="465058"/>
                                  </a:solidFill>
                                  <a:latin typeface="Cambria Math" panose="02040503050406030204" pitchFamily="18" charset="0"/>
                                </a:rPr>
                              </m:ctrlPr>
                            </m:sSubPr>
                            <m:e>
                              <m:r>
                                <a:rPr lang="en-US" altLang="zh-CN" sz="1100" b="0" i="1" smtClean="0">
                                  <a:solidFill>
                                    <a:srgbClr val="465058"/>
                                  </a:solidFill>
                                  <a:latin typeface="Cambria Math" panose="02040503050406030204" pitchFamily="18" charset="0"/>
                                </a:rPr>
                                <m:t>𝑃𝐴𝐹</m:t>
                              </m:r>
                            </m:e>
                            <m:sub>
                              <m:r>
                                <a:rPr lang="en-US" altLang="zh-CN" sz="1100" i="1">
                                  <a:solidFill>
                                    <a:srgbClr val="465058"/>
                                  </a:solidFill>
                                  <a:latin typeface="Cambria Math" panose="02040503050406030204" pitchFamily="18" charset="0"/>
                                </a:rPr>
                                <m:t>𝑡</m:t>
                              </m:r>
                            </m:sub>
                          </m:sSub>
                        </m:num>
                        <m:den>
                          <m:sSub>
                            <m:sSubPr>
                              <m:ctrlPr>
                                <a:rPr lang="en-US" altLang="zh-CN" sz="1100" i="1">
                                  <a:solidFill>
                                    <a:srgbClr val="465058"/>
                                  </a:solidFill>
                                  <a:latin typeface="Cambria Math" panose="02040503050406030204" pitchFamily="18" charset="0"/>
                                </a:rPr>
                              </m:ctrlPr>
                            </m:sSubPr>
                            <m:e>
                              <m:r>
                                <a:rPr lang="en-US" altLang="zh-CN" sz="1100" b="0" i="1" smtClean="0">
                                  <a:solidFill>
                                    <a:srgbClr val="465058"/>
                                  </a:solidFill>
                                  <a:latin typeface="Cambria Math" panose="02040503050406030204" pitchFamily="18" charset="0"/>
                                </a:rPr>
                                <m:t>𝐹𝑋𝑟𝑎𝑡𝑒</m:t>
                              </m:r>
                            </m:e>
                            <m:sub>
                              <m:r>
                                <a:rPr lang="en-US" altLang="zh-CN" sz="1100" i="1">
                                  <a:solidFill>
                                    <a:srgbClr val="465058"/>
                                  </a:solidFill>
                                  <a:latin typeface="Cambria Math" panose="02040503050406030204" pitchFamily="18" charset="0"/>
                                </a:rPr>
                                <m:t>𝑡</m:t>
                              </m:r>
                            </m:sub>
                          </m:sSub>
                        </m:den>
                      </m:f>
                      <m:r>
                        <a:rPr lang="en-US" altLang="zh-CN" sz="1100" i="1">
                          <a:solidFill>
                            <a:srgbClr val="465058"/>
                          </a:solidFill>
                          <a:latin typeface="Cambria Math" panose="02040503050406030204" pitchFamily="18" charset="0"/>
                        </a:rPr>
                        <m:t>∗</m:t>
                      </m:r>
                      <m:f>
                        <m:fPr>
                          <m:ctrlPr>
                            <a:rPr lang="en-US" altLang="zh-CN" sz="1100" i="1" smtClean="0">
                              <a:solidFill>
                                <a:srgbClr val="465058"/>
                              </a:solidFill>
                              <a:latin typeface="Cambria Math" panose="02040503050406030204" pitchFamily="18" charset="0"/>
                            </a:rPr>
                          </m:ctrlPr>
                        </m:fPr>
                        <m:num>
                          <m:sSub>
                            <m:sSubPr>
                              <m:ctrlPr>
                                <a:rPr lang="en-US" altLang="zh-CN" sz="1100" i="1">
                                  <a:solidFill>
                                    <a:srgbClr val="465058"/>
                                  </a:solidFill>
                                  <a:latin typeface="Cambria Math" panose="02040503050406030204" pitchFamily="18" charset="0"/>
                                </a:rPr>
                              </m:ctrlPr>
                            </m:sSubPr>
                            <m:e>
                              <m:r>
                                <a:rPr lang="en-US" altLang="zh-CN" sz="1100" b="0" i="1" smtClean="0">
                                  <a:solidFill>
                                    <a:srgbClr val="465058"/>
                                  </a:solidFill>
                                  <a:latin typeface="Cambria Math" panose="02040503050406030204" pitchFamily="18" charset="0"/>
                                </a:rPr>
                                <m:t>𝐼𝐶𝐼</m:t>
                              </m:r>
                            </m:e>
                            <m:sub>
                              <m:r>
                                <a:rPr lang="en-US" altLang="zh-CN" sz="1100" i="1">
                                  <a:solidFill>
                                    <a:srgbClr val="465058"/>
                                  </a:solidFill>
                                  <a:latin typeface="Cambria Math" panose="02040503050406030204" pitchFamily="18" charset="0"/>
                                </a:rPr>
                                <m:t>𝑡</m:t>
                              </m:r>
                            </m:sub>
                          </m:sSub>
                        </m:num>
                        <m:den>
                          <m:sSub>
                            <m:sSubPr>
                              <m:ctrlPr>
                                <a:rPr lang="en-US" altLang="zh-CN" sz="1100" i="1">
                                  <a:solidFill>
                                    <a:srgbClr val="465058"/>
                                  </a:solidFill>
                                  <a:latin typeface="Cambria Math" panose="02040503050406030204" pitchFamily="18" charset="0"/>
                                </a:rPr>
                              </m:ctrlPr>
                            </m:sSubPr>
                            <m:e>
                              <m:r>
                                <a:rPr lang="en-US" altLang="zh-CN" sz="1100" b="0" i="1" smtClean="0">
                                  <a:solidFill>
                                    <a:srgbClr val="465058"/>
                                  </a:solidFill>
                                  <a:latin typeface="Cambria Math" panose="02040503050406030204" pitchFamily="18" charset="0"/>
                                </a:rPr>
                                <m:t>𝐼𝐶𝐼</m:t>
                              </m:r>
                            </m:e>
                            <m:sub>
                              <m:r>
                                <a:rPr lang="en-US" altLang="zh-CN" sz="1100" i="1">
                                  <a:solidFill>
                                    <a:srgbClr val="465058"/>
                                  </a:solidFill>
                                  <a:latin typeface="Cambria Math" panose="02040503050406030204" pitchFamily="18" charset="0"/>
                                </a:rPr>
                                <m:t>𝑡</m:t>
                              </m:r>
                              <m:r>
                                <a:rPr lang="en-US" altLang="zh-CN" sz="1100" b="0" i="1" smtClean="0">
                                  <a:solidFill>
                                    <a:srgbClr val="465058"/>
                                  </a:solidFill>
                                  <a:latin typeface="Cambria Math" panose="02040503050406030204" pitchFamily="18" charset="0"/>
                                </a:rPr>
                                <m:t>−1</m:t>
                              </m:r>
                            </m:sub>
                          </m:sSub>
                        </m:den>
                      </m:f>
                    </m:oMath>
                  </m:oMathPara>
                </a14:m>
                <a:endParaRPr lang="en-US" altLang="zh-CN" sz="1200" b="1" dirty="0">
                  <a:solidFill>
                    <a:schemeClr val="tx1"/>
                  </a:solidFill>
                  <a:latin typeface="Cambria Math" panose="02040503050406030204" pitchFamily="18" charset="0"/>
                </a:endParaRPr>
              </a:p>
              <a:p>
                <a:pPr marL="0" lvl="1" algn="just">
                  <a:spcBef>
                    <a:spcPts val="600"/>
                  </a:spcBef>
                </a:pPr>
                <a:endParaRPr lang="en-US" altLang="zh-CN" sz="1200" b="1" dirty="0">
                  <a:solidFill>
                    <a:schemeClr val="tx1"/>
                  </a:solidFill>
                  <a:latin typeface="Cambria Math" panose="02040503050406030204" pitchFamily="18" charset="0"/>
                </a:endParaRPr>
              </a:p>
              <a:p>
                <a:pPr marL="0" lvl="1" algn="just">
                  <a:spcBef>
                    <a:spcPts val="600"/>
                  </a:spcBef>
                </a:pPr>
                <a14:m>
                  <m:oMathPara xmlns:m="http://schemas.openxmlformats.org/officeDocument/2006/math">
                    <m:oMathParaPr>
                      <m:jc m:val="centerGroup"/>
                    </m:oMathParaPr>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𝑆𝑒𝑐𝑢𝑟𝑖𝑡𝑦𝐴𝑑𝑗𝑢𝑠𝑡𝑒𝑑𝑀𝑎𝑟𝑘𝑒𝑡𝐶𝑎𝑝</m:t>
                          </m:r>
                          <m:r>
                            <a:rPr lang="en-US" altLang="zh-CN" sz="1200" b="0" i="1" smtClean="0">
                              <a:solidFill>
                                <a:srgbClr val="465058"/>
                              </a:solidFill>
                              <a:latin typeface="Cambria Math" panose="02040503050406030204" pitchFamily="18" charset="0"/>
                            </a:rPr>
                            <m:t>𝑈𝑆𝐷</m:t>
                          </m:r>
                        </m:e>
                        <m:sub>
                          <m:r>
                            <a:rPr lang="en-US" altLang="zh-CN" sz="1200" i="1">
                              <a:solidFill>
                                <a:srgbClr val="465058"/>
                              </a:solidFill>
                              <a:latin typeface="Cambria Math" panose="02040503050406030204" pitchFamily="18" charset="0"/>
                            </a:rPr>
                            <m:t>𝑡</m:t>
                          </m:r>
                        </m:sub>
                      </m:sSub>
                      <m:r>
                        <a:rPr lang="en-US" altLang="zh-CN" sz="1200" i="1">
                          <a:solidFill>
                            <a:srgbClr val="465058"/>
                          </a:solidFill>
                          <a:latin typeface="Cambria Math" panose="02040503050406030204" pitchFamily="18" charset="0"/>
                        </a:rPr>
                        <m:t>=</m:t>
                      </m:r>
                      <m:f>
                        <m:fPr>
                          <m:ctrlPr>
                            <a:rPr lang="en-US" altLang="zh-CN" sz="1200" i="1">
                              <a:solidFill>
                                <a:srgbClr val="465058"/>
                              </a:solidFill>
                              <a:latin typeface="Cambria Math" panose="02040503050406030204" pitchFamily="18" charset="0"/>
                            </a:rPr>
                          </m:ctrlPr>
                        </m:fPr>
                        <m:num>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𝐸𝑛𝑑𝑂𝑓𝐷𝑎𝑦𝑁𝑢𝑚𝑏𝑒𝑟𝑂𝑓𝑆h𝑎𝑟𝑒𝑠</m:t>
                              </m:r>
                            </m:e>
                            <m:sub>
                              <m:r>
                                <a:rPr lang="en-US" altLang="zh-CN" sz="1200" i="1">
                                  <a:solidFill>
                                    <a:srgbClr val="465058"/>
                                  </a:solidFill>
                                  <a:latin typeface="Cambria Math" panose="02040503050406030204" pitchFamily="18" charset="0"/>
                                </a:rPr>
                                <m:t>𝑡</m:t>
                              </m:r>
                              <m:r>
                                <a:rPr lang="en-US" altLang="zh-CN" sz="1200" i="1">
                                  <a:solidFill>
                                    <a:srgbClr val="465058"/>
                                  </a:solidFill>
                                  <a:latin typeface="Cambria Math" panose="02040503050406030204" pitchFamily="18" charset="0"/>
                                </a:rPr>
                                <m:t>−1</m:t>
                              </m:r>
                            </m:sub>
                          </m:sSub>
                          <m:r>
                            <a:rPr lang="en-US" altLang="zh-CN" sz="1200" i="1">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𝑃𝑟𝑖𝑐𝑒𝑃𝑒𝑟𝑆h𝑎𝑟𝑒</m:t>
                              </m:r>
                            </m:e>
                            <m:sub>
                              <m:r>
                                <a:rPr lang="en-US" altLang="zh-CN" sz="1200" i="1">
                                  <a:solidFill>
                                    <a:srgbClr val="465058"/>
                                  </a:solidFill>
                                  <a:latin typeface="Cambria Math" panose="02040503050406030204" pitchFamily="18" charset="0"/>
                                </a:rPr>
                                <m:t>𝑡</m:t>
                              </m:r>
                            </m:sub>
                          </m:sSub>
                          <m:r>
                            <a:rPr lang="en-US" altLang="zh-CN" sz="1200" i="1">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𝐼𝑛𝑐𝑙𝑢𝑠𝑖𝑜𝑛𝐹𝑎𝑐𝑡𝑜𝑟</m:t>
                              </m:r>
                            </m:e>
                            <m:sub>
                              <m:r>
                                <a:rPr lang="en-US" altLang="zh-CN" sz="1200" i="1">
                                  <a:solidFill>
                                    <a:srgbClr val="465058"/>
                                  </a:solidFill>
                                  <a:latin typeface="Cambria Math" panose="02040503050406030204" pitchFamily="18" charset="0"/>
                                </a:rPr>
                                <m:t>𝑡</m:t>
                              </m:r>
                            </m:sub>
                          </m:sSub>
                          <m:r>
                            <a:rPr lang="en-US" altLang="zh-CN" sz="1200" i="1">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𝑃𝐴𝐹</m:t>
                              </m:r>
                            </m:e>
                            <m:sub>
                              <m:r>
                                <a:rPr lang="en-US" altLang="zh-CN" sz="1200" i="1">
                                  <a:solidFill>
                                    <a:srgbClr val="465058"/>
                                  </a:solidFill>
                                  <a:latin typeface="Cambria Math" panose="02040503050406030204" pitchFamily="18" charset="0"/>
                                </a:rPr>
                                <m:t>𝑡</m:t>
                              </m:r>
                            </m:sub>
                          </m:sSub>
                        </m:num>
                        <m:den>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𝐹𝑋𝑟𝑎𝑡𝑒</m:t>
                              </m:r>
                            </m:e>
                            <m:sub>
                              <m:r>
                                <a:rPr lang="en-US" altLang="zh-CN" sz="1200" i="1">
                                  <a:solidFill>
                                    <a:srgbClr val="465058"/>
                                  </a:solidFill>
                                  <a:latin typeface="Cambria Math" panose="02040503050406030204" pitchFamily="18" charset="0"/>
                                </a:rPr>
                                <m:t>𝑡</m:t>
                              </m:r>
                            </m:sub>
                          </m:sSub>
                        </m:den>
                      </m:f>
                    </m:oMath>
                  </m:oMathPara>
                </a14:m>
                <a:endParaRPr lang="en-US" altLang="zh-CN" sz="1200" b="1" dirty="0">
                  <a:solidFill>
                    <a:schemeClr val="tx1"/>
                  </a:solidFill>
                  <a:latin typeface="Cambria Math" panose="02040503050406030204" pitchFamily="18" charset="0"/>
                </a:endParaRPr>
              </a:p>
              <a:p>
                <a:pPr marL="0" lvl="1" algn="just">
                  <a:spcBef>
                    <a:spcPts val="600"/>
                  </a:spcBef>
                </a:pPr>
                <a:endParaRPr lang="en-US" altLang="zh-CN" sz="1200" b="1" dirty="0">
                  <a:solidFill>
                    <a:schemeClr val="tx1"/>
                  </a:solidFill>
                  <a:latin typeface="Cambria Math" panose="02040503050406030204" pitchFamily="18" charset="0"/>
                </a:endParaRPr>
              </a:p>
              <a:p>
                <a:pPr marL="0" lvl="1" algn="just">
                  <a:spcBef>
                    <a:spcPts val="600"/>
                  </a:spcBef>
                </a:pPr>
                <a14:m>
                  <m:oMathPara xmlns:m="http://schemas.openxmlformats.org/officeDocument/2006/math">
                    <m:oMathParaPr>
                      <m:jc m:val="centerGroup"/>
                    </m:oMathParaPr>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𝑆𝑒𝑐𝑢𝑟𝑖𝑡𝑦</m:t>
                          </m:r>
                          <m:r>
                            <a:rPr lang="en-US" altLang="zh-CN" sz="1200" b="0" i="1" smtClean="0">
                              <a:solidFill>
                                <a:srgbClr val="465058"/>
                              </a:solidFill>
                              <a:latin typeface="Cambria Math" panose="02040503050406030204" pitchFamily="18" charset="0"/>
                            </a:rPr>
                            <m:t>𝐼𝑛𝑖𝑡𝑖𝑎𝑙</m:t>
                          </m:r>
                          <m:r>
                            <a:rPr lang="en-US" altLang="zh-CN" sz="1200" i="1">
                              <a:solidFill>
                                <a:srgbClr val="465058"/>
                              </a:solidFill>
                              <a:latin typeface="Cambria Math" panose="02040503050406030204" pitchFamily="18" charset="0"/>
                            </a:rPr>
                            <m:t>𝑀𝑎𝑟𝑘𝑒𝑡𝐶𝑎𝑝𝑈𝑆𝐷</m:t>
                          </m:r>
                        </m:e>
                        <m:sub>
                          <m:r>
                            <a:rPr lang="en-US" altLang="zh-CN" sz="1200" i="1">
                              <a:solidFill>
                                <a:srgbClr val="465058"/>
                              </a:solidFill>
                              <a:latin typeface="Cambria Math" panose="02040503050406030204" pitchFamily="18" charset="0"/>
                            </a:rPr>
                            <m:t>𝑡</m:t>
                          </m:r>
                        </m:sub>
                      </m:sSub>
                      <m:r>
                        <a:rPr lang="en-US" altLang="zh-CN" sz="1200" i="1">
                          <a:solidFill>
                            <a:srgbClr val="465058"/>
                          </a:solidFill>
                          <a:latin typeface="Cambria Math" panose="02040503050406030204" pitchFamily="18" charset="0"/>
                        </a:rPr>
                        <m:t>=</m:t>
                      </m:r>
                      <m:f>
                        <m:fPr>
                          <m:ctrlPr>
                            <a:rPr lang="en-US" altLang="zh-CN" sz="1200" i="1">
                              <a:solidFill>
                                <a:srgbClr val="465058"/>
                              </a:solidFill>
                              <a:latin typeface="Cambria Math" panose="02040503050406030204" pitchFamily="18" charset="0"/>
                            </a:rPr>
                          </m:ctrlPr>
                        </m:fPr>
                        <m:num>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𝐸𝑛𝑑𝑂𝑓𝐷𝑎𝑦𝑁𝑢𝑚𝑏𝑒𝑟𝑂𝑓𝑆h𝑎𝑟𝑒𝑠</m:t>
                              </m:r>
                            </m:e>
                            <m:sub>
                              <m:r>
                                <a:rPr lang="en-US" altLang="zh-CN" sz="1200" i="1">
                                  <a:solidFill>
                                    <a:srgbClr val="465058"/>
                                  </a:solidFill>
                                  <a:latin typeface="Cambria Math" panose="02040503050406030204" pitchFamily="18" charset="0"/>
                                </a:rPr>
                                <m:t>𝑡</m:t>
                              </m:r>
                              <m:r>
                                <a:rPr lang="en-US" altLang="zh-CN" sz="1200" i="1">
                                  <a:solidFill>
                                    <a:srgbClr val="465058"/>
                                  </a:solidFill>
                                  <a:latin typeface="Cambria Math" panose="02040503050406030204" pitchFamily="18" charset="0"/>
                                </a:rPr>
                                <m:t>−1</m:t>
                              </m:r>
                            </m:sub>
                          </m:sSub>
                          <m:r>
                            <a:rPr lang="en-US" altLang="zh-CN" sz="1200" i="1">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𝑃𝑟𝑖𝑐𝑒𝑃𝑒𝑟𝑆h𝑎𝑟𝑒</m:t>
                              </m:r>
                            </m:e>
                            <m:sub>
                              <m:r>
                                <a:rPr lang="en-US" altLang="zh-CN" sz="1200" i="1">
                                  <a:solidFill>
                                    <a:srgbClr val="465058"/>
                                  </a:solidFill>
                                  <a:latin typeface="Cambria Math" panose="02040503050406030204" pitchFamily="18" charset="0"/>
                                </a:rPr>
                                <m:t>𝑡</m:t>
                              </m:r>
                              <m:r>
                                <a:rPr lang="en-US" altLang="zh-CN" sz="1200" b="0" i="1" smtClean="0">
                                  <a:solidFill>
                                    <a:srgbClr val="465058"/>
                                  </a:solidFill>
                                  <a:latin typeface="Cambria Math" panose="02040503050406030204" pitchFamily="18" charset="0"/>
                                </a:rPr>
                                <m:t>−1</m:t>
                              </m:r>
                            </m:sub>
                          </m:sSub>
                          <m:r>
                            <a:rPr lang="en-US" altLang="zh-CN" sz="1200" i="1">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𝐼𝑛𝑐𝑙𝑢𝑠𝑖𝑜𝑛𝐹𝑎𝑐𝑡𝑜𝑟</m:t>
                              </m:r>
                            </m:e>
                            <m:sub>
                              <m:r>
                                <a:rPr lang="en-US" altLang="zh-CN" sz="1200" i="1">
                                  <a:solidFill>
                                    <a:srgbClr val="465058"/>
                                  </a:solidFill>
                                  <a:latin typeface="Cambria Math" panose="02040503050406030204" pitchFamily="18" charset="0"/>
                                </a:rPr>
                                <m:t>𝑡</m:t>
                              </m:r>
                            </m:sub>
                          </m:sSub>
                        </m:num>
                        <m:den>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𝐹𝑋𝑟𝑎𝑡𝑒</m:t>
                              </m:r>
                            </m:e>
                            <m:sub>
                              <m:r>
                                <a:rPr lang="en-US" altLang="zh-CN" sz="1200" i="1">
                                  <a:solidFill>
                                    <a:srgbClr val="465058"/>
                                  </a:solidFill>
                                  <a:latin typeface="Cambria Math" panose="02040503050406030204" pitchFamily="18" charset="0"/>
                                </a:rPr>
                                <m:t>𝑡</m:t>
                              </m:r>
                              <m:r>
                                <a:rPr lang="en-US" altLang="zh-CN" sz="1200" b="0" i="1" smtClean="0">
                                  <a:solidFill>
                                    <a:srgbClr val="465058"/>
                                  </a:solidFill>
                                  <a:latin typeface="Cambria Math" panose="02040503050406030204" pitchFamily="18" charset="0"/>
                                </a:rPr>
                                <m:t>−1</m:t>
                              </m:r>
                            </m:sub>
                          </m:sSub>
                        </m:den>
                      </m:f>
                    </m:oMath>
                  </m:oMathPara>
                </a14:m>
                <a:endParaRPr lang="en-US" altLang="zh-CN" sz="1200" b="1" dirty="0">
                  <a:solidFill>
                    <a:schemeClr val="tx1"/>
                  </a:solidFill>
                  <a:latin typeface="Cambria Math" panose="02040503050406030204" pitchFamily="18" charset="0"/>
                </a:endParaRPr>
              </a:p>
              <a:p>
                <a:pPr marL="0" lvl="1" algn="just">
                  <a:spcBef>
                    <a:spcPts val="600"/>
                  </a:spcBef>
                </a:pPr>
                <a:r>
                  <a:rPr lang="en-US" altLang="zh-CN" sz="1200" b="1" dirty="0">
                    <a:solidFill>
                      <a:schemeClr val="tx1"/>
                    </a:solidFill>
                    <a:latin typeface="Cambria Math" panose="02040503050406030204" pitchFamily="18" charset="0"/>
                  </a:rPr>
                  <a:t>Where:</a:t>
                </a:r>
              </a:p>
              <a:p>
                <a:pPr marL="0" lvl="1" algn="just">
                  <a:spcBef>
                    <a:spcPts val="600"/>
                  </a:spcBef>
                </a:pPr>
                <a14:m>
                  <m:oMath xmlns:m="http://schemas.openxmlformats.org/officeDocument/2006/math">
                    <m:sSub>
                      <m:sSubPr>
                        <m:ctrlPr>
                          <a:rPr lang="en-US" altLang="zh-CN" sz="1100" i="1">
                            <a:solidFill>
                              <a:srgbClr val="465058"/>
                            </a:solidFill>
                            <a:latin typeface="Cambria Math" panose="02040503050406030204" pitchFamily="18" charset="0"/>
                          </a:rPr>
                        </m:ctrlPr>
                      </m:sSubPr>
                      <m:e>
                        <m:r>
                          <a:rPr lang="en-US" altLang="zh-CN" sz="1100" i="1">
                            <a:solidFill>
                              <a:srgbClr val="465058"/>
                            </a:solidFill>
                            <a:latin typeface="Cambria Math" panose="02040503050406030204" pitchFamily="18" charset="0"/>
                          </a:rPr>
                          <m:t>𝑆𝑒𝑐𝑢𝑟𝑖𝑡𝑦𝐴𝑑𝑗𝑢𝑠𝑡𝑒𝑑𝑀𝑎𝑟𝑘𝑒𝑡𝐶𝑎𝑝𝐹𝑜𝑟𝐿𝑜𝑐𝑎𝑙</m:t>
                        </m:r>
                      </m:e>
                      <m:sub>
                        <m:r>
                          <a:rPr lang="en-US" altLang="zh-CN" sz="1100" i="1">
                            <a:solidFill>
                              <a:srgbClr val="465058"/>
                            </a:solidFill>
                            <a:latin typeface="Cambria Math" panose="02040503050406030204" pitchFamily="18" charset="0"/>
                          </a:rPr>
                          <m:t>𝑡</m:t>
                        </m:r>
                      </m:sub>
                    </m:sSub>
                  </m:oMath>
                </a14:m>
                <a:r>
                  <a:rPr lang="en-US" altLang="zh-CN" sz="1100" dirty="0">
                    <a:solidFill>
                      <a:schemeClr val="tx1"/>
                    </a:solidFill>
                    <a:latin typeface="Cambria Math" panose="02040503050406030204" pitchFamily="18" charset="0"/>
                  </a:rPr>
                  <a:t> is the Adjusted Market Capitalization of security s in USD converted using FX rate as of t - 1</a:t>
                </a:r>
              </a:p>
              <a:p>
                <a:pPr marL="0" lvl="1" algn="just">
                  <a:spcBef>
                    <a:spcPts val="600"/>
                  </a:spcBef>
                </a:pPr>
                <a14:m>
                  <m:oMath xmlns:m="http://schemas.openxmlformats.org/officeDocument/2006/math">
                    <m:sSub>
                      <m:sSubPr>
                        <m:ctrlPr>
                          <a:rPr lang="en-US" altLang="zh-CN" sz="1100" i="1">
                            <a:solidFill>
                              <a:srgbClr val="465058"/>
                            </a:solidFill>
                            <a:latin typeface="Cambria Math" panose="02040503050406030204" pitchFamily="18" charset="0"/>
                          </a:rPr>
                        </m:ctrlPr>
                      </m:sSubPr>
                      <m:e>
                        <m:r>
                          <a:rPr lang="en-US" altLang="zh-CN" sz="1100" i="1">
                            <a:solidFill>
                              <a:srgbClr val="465058"/>
                            </a:solidFill>
                            <a:latin typeface="Cambria Math" panose="02040503050406030204" pitchFamily="18" charset="0"/>
                          </a:rPr>
                          <m:t>𝑆𝑒𝑐𝑢𝑟𝑖𝑡𝑦𝐴𝑑𝑗𝑢𝑠𝑡𝑒𝑑𝑀𝑎𝑟𝑘𝑒𝑡𝐶𝑎𝑝</m:t>
                        </m:r>
                        <m:r>
                          <a:rPr lang="en-US" altLang="zh-CN" sz="1100" b="0" i="1" smtClean="0">
                            <a:solidFill>
                              <a:srgbClr val="465058"/>
                            </a:solidFill>
                            <a:latin typeface="Cambria Math" panose="02040503050406030204" pitchFamily="18" charset="0"/>
                          </a:rPr>
                          <m:t>𝑈𝑆𝐷</m:t>
                        </m:r>
                      </m:e>
                      <m:sub>
                        <m:r>
                          <a:rPr lang="en-US" altLang="zh-CN" sz="1100" i="1">
                            <a:solidFill>
                              <a:srgbClr val="465058"/>
                            </a:solidFill>
                            <a:latin typeface="Cambria Math" panose="02040503050406030204" pitchFamily="18" charset="0"/>
                          </a:rPr>
                          <m:t>𝑡</m:t>
                        </m:r>
                      </m:sub>
                    </m:sSub>
                  </m:oMath>
                </a14:m>
                <a:r>
                  <a:rPr lang="en-US" altLang="zh-CN" sz="1100" dirty="0">
                    <a:solidFill>
                      <a:schemeClr val="tx1"/>
                    </a:solidFill>
                    <a:latin typeface="Cambria Math" panose="02040503050406030204" pitchFamily="18" charset="0"/>
                  </a:rPr>
                  <a:t> is the Adjusted Market Capitalization of security s in USD converted using FX rate as of t</a:t>
                </a:r>
              </a:p>
              <a:p>
                <a:pPr marL="0" lvl="1" algn="just">
                  <a:spcBef>
                    <a:spcPts val="600"/>
                  </a:spcBef>
                </a:pPr>
                <a14:m>
                  <m:oMath xmlns:m="http://schemas.openxmlformats.org/officeDocument/2006/math">
                    <m:sSub>
                      <m:sSubPr>
                        <m:ctrlPr>
                          <a:rPr lang="en-US" altLang="zh-CN" sz="1100" i="1">
                            <a:solidFill>
                              <a:srgbClr val="465058"/>
                            </a:solidFill>
                            <a:latin typeface="Cambria Math" panose="02040503050406030204" pitchFamily="18" charset="0"/>
                          </a:rPr>
                        </m:ctrlPr>
                      </m:sSubPr>
                      <m:e>
                        <m:r>
                          <a:rPr lang="en-US" altLang="zh-CN" sz="1100" i="1">
                            <a:solidFill>
                              <a:srgbClr val="465058"/>
                            </a:solidFill>
                            <a:latin typeface="Cambria Math" panose="02040503050406030204" pitchFamily="18" charset="0"/>
                          </a:rPr>
                          <m:t>𝑆𝑒𝑐𝑢𝑟𝑖𝑡𝑦</m:t>
                        </m:r>
                        <m:r>
                          <a:rPr lang="en-US" altLang="zh-CN" sz="1100" b="0" i="1" smtClean="0">
                            <a:solidFill>
                              <a:srgbClr val="465058"/>
                            </a:solidFill>
                            <a:latin typeface="Cambria Math" panose="02040503050406030204" pitchFamily="18" charset="0"/>
                          </a:rPr>
                          <m:t>𝐼𝑛𝑖𝑡𝑖𝑎𝑙</m:t>
                        </m:r>
                        <m:r>
                          <a:rPr lang="en-US" altLang="zh-CN" sz="1100" i="1">
                            <a:solidFill>
                              <a:srgbClr val="465058"/>
                            </a:solidFill>
                            <a:latin typeface="Cambria Math" panose="02040503050406030204" pitchFamily="18" charset="0"/>
                          </a:rPr>
                          <m:t>𝑀𝑎𝑟𝑘𝑒𝑡𝐶𝑎𝑝𝑈𝑆𝐷</m:t>
                        </m:r>
                      </m:e>
                      <m:sub>
                        <m:r>
                          <a:rPr lang="en-US" altLang="zh-CN" sz="1100" i="1">
                            <a:solidFill>
                              <a:srgbClr val="465058"/>
                            </a:solidFill>
                            <a:latin typeface="Cambria Math" panose="02040503050406030204" pitchFamily="18" charset="0"/>
                          </a:rPr>
                          <m:t>𝑡</m:t>
                        </m:r>
                      </m:sub>
                    </m:sSub>
                  </m:oMath>
                </a14:m>
                <a:r>
                  <a:rPr lang="en-US" altLang="zh-CN" sz="1100" dirty="0">
                    <a:solidFill>
                      <a:schemeClr val="tx1"/>
                    </a:solidFill>
                    <a:latin typeface="Cambria Math" panose="02040503050406030204" pitchFamily="18" charset="0"/>
                  </a:rPr>
                  <a:t> is the Initial Market Capitalization of security s in USD at time t</a:t>
                </a:r>
              </a:p>
              <a:p>
                <a:pPr marL="0" lvl="1" algn="just">
                  <a:spcBef>
                    <a:spcPts val="600"/>
                  </a:spcBef>
                </a:pPr>
                <a14:m>
                  <m:oMath xmlns:m="http://schemas.openxmlformats.org/officeDocument/2006/math">
                    <m:sSub>
                      <m:sSubPr>
                        <m:ctrlPr>
                          <a:rPr lang="en-US" altLang="zh-CN" sz="1100" i="1">
                            <a:solidFill>
                              <a:srgbClr val="465058"/>
                            </a:solidFill>
                            <a:latin typeface="Cambria Math" panose="02040503050406030204" pitchFamily="18" charset="0"/>
                          </a:rPr>
                        </m:ctrlPr>
                      </m:sSubPr>
                      <m:e>
                        <m:r>
                          <a:rPr lang="en-US" altLang="zh-CN" sz="1100" b="0" i="1" smtClean="0">
                            <a:solidFill>
                              <a:srgbClr val="465058"/>
                            </a:solidFill>
                            <a:latin typeface="Cambria Math" panose="02040503050406030204" pitchFamily="18" charset="0"/>
                          </a:rPr>
                          <m:t>𝐸𝑛𝑑𝑂𝑓𝐷𝑎𝑦𝑁𝑢𝑚𝑏𝑒𝑟𝑂𝑓𝑆h𝑎𝑟𝑒𝑠</m:t>
                        </m:r>
                      </m:e>
                      <m:sub>
                        <m:r>
                          <a:rPr lang="en-US" altLang="zh-CN" sz="1100" i="1">
                            <a:solidFill>
                              <a:srgbClr val="465058"/>
                            </a:solidFill>
                            <a:latin typeface="Cambria Math" panose="02040503050406030204" pitchFamily="18" charset="0"/>
                          </a:rPr>
                          <m:t>𝑡</m:t>
                        </m:r>
                        <m:r>
                          <a:rPr lang="en-US" altLang="zh-CN" sz="1100" b="0" i="1" smtClean="0">
                            <a:solidFill>
                              <a:srgbClr val="465058"/>
                            </a:solidFill>
                            <a:latin typeface="Cambria Math" panose="02040503050406030204" pitchFamily="18" charset="0"/>
                          </a:rPr>
                          <m:t>−1</m:t>
                        </m:r>
                      </m:sub>
                    </m:sSub>
                  </m:oMath>
                </a14:m>
                <a:r>
                  <a:rPr lang="en-US" altLang="zh-CN" sz="1100" dirty="0">
                    <a:solidFill>
                      <a:schemeClr val="tx1"/>
                    </a:solidFill>
                    <a:latin typeface="Cambria Math" panose="02040503050406030204" pitchFamily="18" charset="0"/>
                  </a:rPr>
                  <a:t> is the number of shares of security s at the end of day t – 1</a:t>
                </a:r>
              </a:p>
              <a:p>
                <a:pPr marL="0" lvl="1" algn="just">
                  <a:spcBef>
                    <a:spcPts val="600"/>
                  </a:spcBef>
                </a:pPr>
                <a14:m>
                  <m:oMath xmlns:m="http://schemas.openxmlformats.org/officeDocument/2006/math">
                    <m:sSub>
                      <m:sSubPr>
                        <m:ctrlPr>
                          <a:rPr lang="en-US" altLang="zh-CN" sz="1100" i="1">
                            <a:solidFill>
                              <a:srgbClr val="465058"/>
                            </a:solidFill>
                            <a:latin typeface="Cambria Math" panose="02040503050406030204" pitchFamily="18" charset="0"/>
                          </a:rPr>
                        </m:ctrlPr>
                      </m:sSubPr>
                      <m:e>
                        <m:r>
                          <a:rPr lang="en-US" altLang="zh-CN" sz="1100" i="1">
                            <a:solidFill>
                              <a:srgbClr val="465058"/>
                            </a:solidFill>
                            <a:latin typeface="Cambria Math" panose="02040503050406030204" pitchFamily="18" charset="0"/>
                          </a:rPr>
                          <m:t>𝑃𝑟𝑖𝑐𝑒𝑃𝑒𝑟𝑆h𝑎𝑟𝑒</m:t>
                        </m:r>
                      </m:e>
                      <m:sub>
                        <m:r>
                          <a:rPr lang="en-US" altLang="zh-CN" sz="1100" i="1">
                            <a:solidFill>
                              <a:srgbClr val="465058"/>
                            </a:solidFill>
                            <a:latin typeface="Cambria Math" panose="02040503050406030204" pitchFamily="18" charset="0"/>
                          </a:rPr>
                          <m:t>𝑡</m:t>
                        </m:r>
                      </m:sub>
                    </m:sSub>
                  </m:oMath>
                </a14:m>
                <a:r>
                  <a:rPr lang="en-US" altLang="zh-CN" sz="1100" dirty="0">
                    <a:solidFill>
                      <a:schemeClr val="tx1"/>
                    </a:solidFill>
                    <a:latin typeface="Cambria Math" panose="02040503050406030204" pitchFamily="18" charset="0"/>
                  </a:rPr>
                  <a:t> is the price per share of security s at time t</a:t>
                </a:r>
              </a:p>
              <a:p>
                <a:pPr marL="0" lvl="1" algn="just">
                  <a:spcBef>
                    <a:spcPts val="600"/>
                  </a:spcBef>
                </a:pPr>
                <a14:m>
                  <m:oMath xmlns:m="http://schemas.openxmlformats.org/officeDocument/2006/math">
                    <m:sSub>
                      <m:sSubPr>
                        <m:ctrlPr>
                          <a:rPr lang="en-US" altLang="zh-CN" sz="1100" i="1">
                            <a:solidFill>
                              <a:srgbClr val="465058"/>
                            </a:solidFill>
                            <a:latin typeface="Cambria Math" panose="02040503050406030204" pitchFamily="18" charset="0"/>
                          </a:rPr>
                        </m:ctrlPr>
                      </m:sSubPr>
                      <m:e>
                        <m:r>
                          <a:rPr lang="en-US" altLang="zh-CN" sz="1100" i="1">
                            <a:solidFill>
                              <a:srgbClr val="465058"/>
                            </a:solidFill>
                            <a:latin typeface="Cambria Math" panose="02040503050406030204" pitchFamily="18" charset="0"/>
                          </a:rPr>
                          <m:t>𝑃𝑟𝑖𝑐𝑒𝑃𝑒𝑟𝑆h𝑎𝑟𝑒</m:t>
                        </m:r>
                      </m:e>
                      <m:sub>
                        <m:r>
                          <a:rPr lang="en-US" altLang="zh-CN" sz="1100" i="1">
                            <a:solidFill>
                              <a:srgbClr val="465058"/>
                            </a:solidFill>
                            <a:latin typeface="Cambria Math" panose="02040503050406030204" pitchFamily="18" charset="0"/>
                          </a:rPr>
                          <m:t>𝑡</m:t>
                        </m:r>
                        <m:r>
                          <a:rPr lang="en-US" altLang="zh-CN" sz="1100" b="0" i="1" smtClean="0">
                            <a:solidFill>
                              <a:srgbClr val="465058"/>
                            </a:solidFill>
                            <a:latin typeface="Cambria Math" panose="02040503050406030204" pitchFamily="18" charset="0"/>
                          </a:rPr>
                          <m:t>−1</m:t>
                        </m:r>
                      </m:sub>
                    </m:sSub>
                  </m:oMath>
                </a14:m>
                <a:r>
                  <a:rPr lang="en-US" altLang="zh-CN" sz="1100" dirty="0">
                    <a:solidFill>
                      <a:schemeClr val="tx1"/>
                    </a:solidFill>
                    <a:latin typeface="Cambria Math" panose="02040503050406030204" pitchFamily="18" charset="0"/>
                  </a:rPr>
                  <a:t> is the price per share of security s at time t - 1</a:t>
                </a:r>
              </a:p>
            </p:txBody>
          </p:sp>
        </mc:Choice>
        <mc:Fallback xmlns="">
          <p:sp>
            <p:nvSpPr>
              <p:cNvPr id="6" name="Rectangle 5"/>
              <p:cNvSpPr>
                <a:spLocks noRot="1" noChangeAspect="1" noMove="1" noResize="1" noEditPoints="1" noAdjustHandles="1" noChangeArrowheads="1" noChangeShapeType="1" noTextEdit="1"/>
              </p:cNvSpPr>
              <p:nvPr/>
            </p:nvSpPr>
            <p:spPr>
              <a:xfrm>
                <a:off x="228600" y="918057"/>
                <a:ext cx="8536195" cy="5348103"/>
              </a:xfrm>
              <a:prstGeom prst="rect">
                <a:avLst/>
              </a:prstGeom>
              <a:blipFill>
                <a:blip r:embed="rId3"/>
                <a:stretch>
                  <a:fillRect l="-429" t="-456"/>
                </a:stretch>
              </a:blipFill>
              <a:ln>
                <a:noFill/>
              </a:ln>
              <a:effectLst/>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93AC2C76-E6AA-46CB-A2DE-F6E097F7C440}" type="slidenum">
              <a:rPr lang="en-GB" smtClean="0"/>
              <a:pPr/>
              <a:t>17</a:t>
            </a:fld>
            <a:endParaRPr lang="en-GB" dirty="0"/>
          </a:p>
        </p:txBody>
      </p:sp>
    </p:spTree>
    <p:extLst>
      <p:ext uri="{BB962C8B-B14F-4D97-AF65-F5344CB8AC3E}">
        <p14:creationId xmlns:p14="http://schemas.microsoft.com/office/powerpoint/2010/main" val="2127442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MSCI Price Index Methodology</a:t>
            </a:r>
            <a:endParaRPr lang="en-US" dirty="0"/>
          </a:p>
        </p:txBody>
      </p:sp>
      <p:sp>
        <p:nvSpPr>
          <p:cNvPr id="6" name="Rectangle 5"/>
          <p:cNvSpPr/>
          <p:nvPr/>
        </p:nvSpPr>
        <p:spPr>
          <a:xfrm>
            <a:off x="228600" y="918057"/>
            <a:ext cx="8536195" cy="5348103"/>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1" algn="just">
              <a:spcBef>
                <a:spcPts val="600"/>
              </a:spcBef>
            </a:pPr>
            <a:r>
              <a:rPr lang="en-US" altLang="zh-CN" sz="1600" b="1" dirty="0">
                <a:solidFill>
                  <a:schemeClr val="accent6"/>
                </a:solidFill>
                <a:latin typeface="Cambria Math" panose="02040503050406030204" pitchFamily="18" charset="0"/>
              </a:rPr>
              <a:t>PRICE INDEX LEVEL (Cont.) – SECURITY DAILY PRICE RETURN (Example)</a:t>
            </a:r>
            <a:endParaRPr lang="en-US" altLang="zh-CN" sz="1400" dirty="0">
              <a:solidFill>
                <a:schemeClr val="tx1"/>
              </a:solidFill>
              <a:latin typeface="Cambria Math" panose="02040503050406030204" pitchFamily="18" charset="0"/>
            </a:endParaRPr>
          </a:p>
          <a:p>
            <a:pPr marL="0" lvl="1" algn="just">
              <a:spcBef>
                <a:spcPts val="600"/>
              </a:spcBef>
            </a:pPr>
            <a:r>
              <a:rPr lang="en-US" altLang="zh-CN" sz="1100" dirty="0">
                <a:solidFill>
                  <a:schemeClr val="tx1"/>
                </a:solidFill>
                <a:latin typeface="Cambria Math" panose="02040503050406030204" pitchFamily="18" charset="0"/>
              </a:rPr>
              <a:t>Example of Calculation Using Contribution</a:t>
            </a:r>
          </a:p>
        </p:txBody>
      </p:sp>
      <p:sp>
        <p:nvSpPr>
          <p:cNvPr id="4" name="Slide Number Placeholder 3"/>
          <p:cNvSpPr>
            <a:spLocks noGrp="1"/>
          </p:cNvSpPr>
          <p:nvPr>
            <p:ph type="sldNum" sz="quarter" idx="10"/>
          </p:nvPr>
        </p:nvSpPr>
        <p:spPr/>
        <p:txBody>
          <a:bodyPr/>
          <a:lstStyle/>
          <a:p>
            <a:fld id="{93AC2C76-E6AA-46CB-A2DE-F6E097F7C440}" type="slidenum">
              <a:rPr lang="en-GB" smtClean="0"/>
              <a:pPr/>
              <a:t>18</a:t>
            </a:fld>
            <a:endParaRPr lang="en-GB" dirty="0"/>
          </a:p>
        </p:txBody>
      </p:sp>
      <p:pic>
        <p:nvPicPr>
          <p:cNvPr id="3" name="Picture 2"/>
          <p:cNvPicPr>
            <a:picLocks noChangeAspect="1"/>
          </p:cNvPicPr>
          <p:nvPr/>
        </p:nvPicPr>
        <p:blipFill>
          <a:blip r:embed="rId3"/>
          <a:stretch>
            <a:fillRect/>
          </a:stretch>
        </p:blipFill>
        <p:spPr>
          <a:xfrm>
            <a:off x="735040" y="1545848"/>
            <a:ext cx="7429500" cy="2324100"/>
          </a:xfrm>
          <a:prstGeom prst="rect">
            <a:avLst/>
          </a:prstGeom>
        </p:spPr>
      </p:pic>
      <p:pic>
        <p:nvPicPr>
          <p:cNvPr id="5" name="Picture 4"/>
          <p:cNvPicPr>
            <a:picLocks noChangeAspect="1"/>
          </p:cNvPicPr>
          <p:nvPr/>
        </p:nvPicPr>
        <p:blipFill>
          <a:blip r:embed="rId4"/>
          <a:stretch>
            <a:fillRect/>
          </a:stretch>
        </p:blipFill>
        <p:spPr>
          <a:xfrm>
            <a:off x="735040" y="3920291"/>
            <a:ext cx="7439025" cy="2295525"/>
          </a:xfrm>
          <a:prstGeom prst="rect">
            <a:avLst/>
          </a:prstGeom>
        </p:spPr>
      </p:pic>
    </p:spTree>
    <p:extLst>
      <p:ext uri="{BB962C8B-B14F-4D97-AF65-F5344CB8AC3E}">
        <p14:creationId xmlns:p14="http://schemas.microsoft.com/office/powerpoint/2010/main" val="1334399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MSCI Price Index Methodology</a:t>
            </a:r>
            <a:endParaRPr lang="en-US" dirty="0"/>
          </a:p>
        </p:txBody>
      </p:sp>
      <p:sp>
        <p:nvSpPr>
          <p:cNvPr id="6" name="Rectangle 5"/>
          <p:cNvSpPr/>
          <p:nvPr/>
        </p:nvSpPr>
        <p:spPr>
          <a:xfrm>
            <a:off x="228600" y="918057"/>
            <a:ext cx="8536195" cy="5348103"/>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1" algn="just">
              <a:spcBef>
                <a:spcPts val="600"/>
              </a:spcBef>
            </a:pPr>
            <a:r>
              <a:rPr lang="en-US" altLang="zh-CN" sz="1600" b="1" dirty="0">
                <a:solidFill>
                  <a:schemeClr val="accent6"/>
                </a:solidFill>
                <a:latin typeface="Cambria Math" panose="02040503050406030204" pitchFamily="18" charset="0"/>
              </a:rPr>
              <a:t>PRICE INDEX LEVEL (Cont.) – SECURITY DAILY PRICE RETURN (Example)</a:t>
            </a:r>
            <a:endParaRPr lang="en-US" altLang="zh-CN" sz="1400" dirty="0">
              <a:solidFill>
                <a:schemeClr val="tx1"/>
              </a:solidFill>
              <a:latin typeface="Cambria Math" panose="02040503050406030204" pitchFamily="18" charset="0"/>
            </a:endParaRPr>
          </a:p>
          <a:p>
            <a:pPr marL="0" lvl="1" algn="just">
              <a:spcBef>
                <a:spcPts val="600"/>
              </a:spcBef>
            </a:pPr>
            <a:r>
              <a:rPr lang="en-US" altLang="zh-CN" sz="1100" dirty="0">
                <a:solidFill>
                  <a:schemeClr val="tx1"/>
                </a:solidFill>
                <a:latin typeface="Cambria Math" panose="02040503050406030204" pitchFamily="18" charset="0"/>
              </a:rPr>
              <a:t>Example of Calculation Using Contribution</a:t>
            </a:r>
          </a:p>
        </p:txBody>
      </p:sp>
      <p:sp>
        <p:nvSpPr>
          <p:cNvPr id="4" name="Slide Number Placeholder 3"/>
          <p:cNvSpPr>
            <a:spLocks noGrp="1"/>
          </p:cNvSpPr>
          <p:nvPr>
            <p:ph type="sldNum" sz="quarter" idx="10"/>
          </p:nvPr>
        </p:nvSpPr>
        <p:spPr/>
        <p:txBody>
          <a:bodyPr/>
          <a:lstStyle/>
          <a:p>
            <a:fld id="{93AC2C76-E6AA-46CB-A2DE-F6E097F7C440}" type="slidenum">
              <a:rPr lang="en-GB" smtClean="0"/>
              <a:pPr/>
              <a:t>19</a:t>
            </a:fld>
            <a:endParaRPr lang="en-GB" dirty="0"/>
          </a:p>
        </p:txBody>
      </p:sp>
      <p:pic>
        <p:nvPicPr>
          <p:cNvPr id="7" name="Picture 6"/>
          <p:cNvPicPr>
            <a:picLocks noChangeAspect="1"/>
          </p:cNvPicPr>
          <p:nvPr/>
        </p:nvPicPr>
        <p:blipFill>
          <a:blip r:embed="rId3"/>
          <a:stretch>
            <a:fillRect/>
          </a:stretch>
        </p:blipFill>
        <p:spPr>
          <a:xfrm>
            <a:off x="791472" y="1515282"/>
            <a:ext cx="7410450" cy="2324100"/>
          </a:xfrm>
          <a:prstGeom prst="rect">
            <a:avLst/>
          </a:prstGeom>
        </p:spPr>
      </p:pic>
    </p:spTree>
    <p:extLst>
      <p:ext uri="{BB962C8B-B14F-4D97-AF65-F5344CB8AC3E}">
        <p14:creationId xmlns:p14="http://schemas.microsoft.com/office/powerpoint/2010/main" val="947200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16871" y="924359"/>
            <a:ext cx="8519311" cy="5141463"/>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buClr>
                <a:srgbClr val="FFB838"/>
              </a:buClr>
            </a:pPr>
            <a:endParaRPr lang="en-US" sz="1600" dirty="0">
              <a:solidFill>
                <a:schemeClr val="tx1"/>
              </a:solidFill>
            </a:endParaRPr>
          </a:p>
        </p:txBody>
      </p:sp>
      <p:sp>
        <p:nvSpPr>
          <p:cNvPr id="2" name="Title 1"/>
          <p:cNvSpPr>
            <a:spLocks noGrp="1"/>
          </p:cNvSpPr>
          <p:nvPr>
            <p:ph type="title"/>
          </p:nvPr>
        </p:nvSpPr>
        <p:spPr/>
        <p:txBody>
          <a:bodyPr/>
          <a:lstStyle/>
          <a:p>
            <a:r>
              <a:rPr lang="en-US" dirty="0"/>
              <a:t>summary</a:t>
            </a:r>
          </a:p>
        </p:txBody>
      </p:sp>
      <p:sp>
        <p:nvSpPr>
          <p:cNvPr id="5" name="Content Placeholder 2"/>
          <p:cNvSpPr txBox="1">
            <a:spLocks/>
          </p:cNvSpPr>
          <p:nvPr/>
        </p:nvSpPr>
        <p:spPr>
          <a:xfrm>
            <a:off x="407884" y="1206178"/>
            <a:ext cx="8229122" cy="4660468"/>
          </a:xfrm>
          <a:prstGeom prst="rect">
            <a:avLst/>
          </a:prstGeom>
          <a:ln w="6350">
            <a:solidFill>
              <a:schemeClr val="bg1"/>
            </a:solidFill>
          </a:ln>
        </p:spPr>
        <p:txBody>
          <a:bodyPr vert="horz" lIns="91440" tIns="45720" rIns="91440" bIns="45720" rtlCol="0">
            <a:normAutofit/>
          </a:bodyPr>
          <a:lstStyle>
            <a:lvl1pPr marL="230188" indent="-230188" algn="l" defTabSz="457200" rtl="0" eaLnBrk="1" latinLnBrk="0" hangingPunct="1">
              <a:lnSpc>
                <a:spcPts val="1800"/>
              </a:lnSpc>
              <a:spcBef>
                <a:spcPts val="1800"/>
              </a:spcBef>
              <a:spcAft>
                <a:spcPts val="600"/>
              </a:spcAft>
              <a:buClr>
                <a:schemeClr val="accent1"/>
              </a:buClr>
              <a:buFont typeface="Arial" panose="020B0604020202020204" pitchFamily="34" charset="0"/>
              <a:buChar char="•"/>
              <a:defRPr sz="1600" b="0" i="0" kern="1200">
                <a:solidFill>
                  <a:schemeClr val="bg2"/>
                </a:solidFill>
                <a:latin typeface="Calibri"/>
                <a:ea typeface="+mn-ea"/>
                <a:cs typeface="Calibri"/>
              </a:defRPr>
            </a:lvl1pPr>
            <a:lvl2pPr marL="461963" indent="-231775" algn="l" defTabSz="457200" rtl="0" eaLnBrk="1" latinLnBrk="0" hangingPunct="1">
              <a:lnSpc>
                <a:spcPts val="1800"/>
              </a:lnSpc>
              <a:spcBef>
                <a:spcPts val="0"/>
              </a:spcBef>
              <a:spcAft>
                <a:spcPts val="600"/>
              </a:spcAft>
              <a:buClr>
                <a:schemeClr val="accent1"/>
              </a:buClr>
              <a:buFont typeface="Arial" panose="020B0604020202020204" pitchFamily="34" charset="0"/>
              <a:buChar char="•"/>
              <a:defRPr sz="1600" b="0" i="0" kern="1200">
                <a:solidFill>
                  <a:schemeClr val="bg2"/>
                </a:solidFill>
                <a:latin typeface="Calibri"/>
                <a:ea typeface="+mn-ea"/>
                <a:cs typeface="Calibri"/>
              </a:defRPr>
            </a:lvl2pPr>
            <a:lvl3pPr marL="681038" indent="-219075" algn="l" defTabSz="457200" rtl="0" eaLnBrk="1" latinLnBrk="0" hangingPunct="1">
              <a:lnSpc>
                <a:spcPts val="1800"/>
              </a:lnSpc>
              <a:spcBef>
                <a:spcPts val="0"/>
              </a:spcBef>
              <a:spcAft>
                <a:spcPts val="600"/>
              </a:spcAft>
              <a:buClr>
                <a:schemeClr val="accent1"/>
              </a:buClr>
              <a:buFont typeface="Arial" panose="020B0604020202020204" pitchFamily="34" charset="0"/>
              <a:buChar char="•"/>
              <a:defRPr sz="1600" b="0" i="0" kern="1200">
                <a:solidFill>
                  <a:schemeClr val="bg2"/>
                </a:solidFill>
                <a:latin typeface="Calibri"/>
                <a:ea typeface="+mn-ea"/>
                <a:cs typeface="Calibri"/>
              </a:defRPr>
            </a:lvl3pPr>
            <a:lvl4pPr marL="912813" indent="-231775" algn="l" defTabSz="457200" rtl="0" eaLnBrk="1" latinLnBrk="0" hangingPunct="1">
              <a:lnSpc>
                <a:spcPts val="1800"/>
              </a:lnSpc>
              <a:spcBef>
                <a:spcPts val="0"/>
              </a:spcBef>
              <a:spcAft>
                <a:spcPts val="600"/>
              </a:spcAft>
              <a:buClr>
                <a:schemeClr val="accent1"/>
              </a:buClr>
              <a:buFont typeface="Arial" panose="020B0604020202020204" pitchFamily="34" charset="0"/>
              <a:buChar char="•"/>
              <a:defRPr sz="1600" b="0" i="0" kern="1200">
                <a:solidFill>
                  <a:schemeClr val="bg2"/>
                </a:solidFill>
                <a:latin typeface="Calibri"/>
                <a:ea typeface="+mn-ea"/>
                <a:cs typeface="Calibri"/>
              </a:defRPr>
            </a:lvl4pPr>
            <a:lvl5pPr marL="1143000" indent="-230188" algn="l" defTabSz="457200" rtl="0" eaLnBrk="1" latinLnBrk="0" hangingPunct="1">
              <a:lnSpc>
                <a:spcPts val="1800"/>
              </a:lnSpc>
              <a:spcBef>
                <a:spcPts val="0"/>
              </a:spcBef>
              <a:spcAft>
                <a:spcPts val="600"/>
              </a:spcAft>
              <a:buClr>
                <a:schemeClr val="accent1"/>
              </a:buClr>
              <a:buFont typeface="Arial" panose="020B0604020202020204" pitchFamily="34" charset="0"/>
              <a:buChar char="•"/>
              <a:defRPr sz="1600" b="0" i="0" kern="1200">
                <a:solidFill>
                  <a:schemeClr val="bg2"/>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0188" lvl="1" indent="-230188">
              <a:lnSpc>
                <a:spcPts val="2300"/>
              </a:lnSpc>
              <a:spcBef>
                <a:spcPts val="600"/>
              </a:spcBef>
            </a:pPr>
            <a:r>
              <a:rPr lang="en-US" sz="2400" dirty="0">
                <a:solidFill>
                  <a:srgbClr val="465058"/>
                </a:solidFill>
              </a:rPr>
              <a:t>Two ways to calculate the MSCI Price Index will be introduced, accompanying with the corresponding formulas and terms. In fact, most definitions are easy to understand, the true obstacles are the </a:t>
            </a:r>
            <a:r>
              <a:rPr lang="en-US" sz="2400" i="1" dirty="0">
                <a:solidFill>
                  <a:srgbClr val="465058"/>
                </a:solidFill>
              </a:rPr>
              <a:t>countless details and special cases</a:t>
            </a:r>
            <a:r>
              <a:rPr lang="en-US" sz="2400" dirty="0">
                <a:solidFill>
                  <a:srgbClr val="465058"/>
                </a:solidFill>
              </a:rPr>
              <a:t>.</a:t>
            </a:r>
          </a:p>
          <a:p>
            <a:pPr marL="230188" lvl="1" indent="-230188">
              <a:lnSpc>
                <a:spcPts val="2300"/>
              </a:lnSpc>
              <a:spcBef>
                <a:spcPts val="600"/>
              </a:spcBef>
            </a:pPr>
            <a:endParaRPr lang="en-US" sz="2400" dirty="0">
              <a:solidFill>
                <a:srgbClr val="465058"/>
              </a:solidFill>
            </a:endParaRPr>
          </a:p>
          <a:p>
            <a:pPr marL="230188" lvl="1" indent="-230188">
              <a:lnSpc>
                <a:spcPts val="2300"/>
              </a:lnSpc>
              <a:spcBef>
                <a:spcPts val="600"/>
              </a:spcBef>
            </a:pPr>
            <a:r>
              <a:rPr lang="en-US" sz="2400" dirty="0">
                <a:solidFill>
                  <a:srgbClr val="465058"/>
                </a:solidFill>
                <a:cs typeface="+mn-cs"/>
              </a:rPr>
              <a:t>The MSCI Daily Total Return (DTR in short) index methodology will also be discussed. It shares something the same with the MSCI Price Index</a:t>
            </a:r>
          </a:p>
          <a:p>
            <a:pPr marL="744537" lvl="3" indent="-285750">
              <a:buClr>
                <a:srgbClr val="404040"/>
              </a:buClr>
            </a:pPr>
            <a:endParaRPr lang="en-US" sz="1800" dirty="0">
              <a:solidFill>
                <a:srgbClr val="465058"/>
              </a:solidFill>
              <a:cs typeface="+mn-cs"/>
            </a:endParaRPr>
          </a:p>
        </p:txBody>
      </p:sp>
      <p:sp>
        <p:nvSpPr>
          <p:cNvPr id="4" name="Slide Number Placeholder 3"/>
          <p:cNvSpPr>
            <a:spLocks noGrp="1"/>
          </p:cNvSpPr>
          <p:nvPr>
            <p:ph type="sldNum" sz="quarter" idx="10"/>
          </p:nvPr>
        </p:nvSpPr>
        <p:spPr/>
        <p:txBody>
          <a:bodyPr/>
          <a:lstStyle/>
          <a:p>
            <a:fld id="{93AC2C76-E6AA-46CB-A2DE-F6E097F7C440}" type="slidenum">
              <a:rPr lang="en-GB" smtClean="0"/>
              <a:pPr/>
              <a:t>2</a:t>
            </a:fld>
            <a:endParaRPr lang="en-GB" dirty="0"/>
          </a:p>
        </p:txBody>
      </p:sp>
    </p:spTree>
    <p:extLst>
      <p:ext uri="{BB962C8B-B14F-4D97-AF65-F5344CB8AC3E}">
        <p14:creationId xmlns:p14="http://schemas.microsoft.com/office/powerpoint/2010/main" val="654702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MSCI Price Index Methodology</a:t>
            </a:r>
            <a:endParaRPr lang="en-US" dirty="0"/>
          </a:p>
        </p:txBody>
      </p:sp>
      <mc:AlternateContent xmlns:mc="http://schemas.openxmlformats.org/markup-compatibility/2006" xmlns:a14="http://schemas.microsoft.com/office/drawing/2010/main">
        <mc:Choice Requires="a14">
          <p:sp>
            <p:nvSpPr>
              <p:cNvPr id="6" name="Rectangle 5"/>
              <p:cNvSpPr/>
              <p:nvPr/>
            </p:nvSpPr>
            <p:spPr>
              <a:xfrm>
                <a:off x="228600" y="918057"/>
                <a:ext cx="8536195" cy="5348103"/>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1" algn="just">
                  <a:spcBef>
                    <a:spcPts val="600"/>
                  </a:spcBef>
                </a:pPr>
                <a:r>
                  <a:rPr lang="en-US" altLang="zh-CN" sz="1600" b="1" dirty="0">
                    <a:solidFill>
                      <a:schemeClr val="accent6"/>
                    </a:solidFill>
                    <a:latin typeface="Cambria Math" panose="02040503050406030204" pitchFamily="18" charset="0"/>
                  </a:rPr>
                  <a:t>NOTE ON INDEX CALCULATION IN LOCAL CURRENCY</a:t>
                </a:r>
              </a:p>
              <a:p>
                <a:pPr marL="0" lvl="1" algn="just">
                  <a:spcBef>
                    <a:spcPts val="600"/>
                  </a:spcBef>
                </a:pPr>
                <a:endParaRPr lang="en-US" altLang="zh-CN" sz="1600" b="1" dirty="0">
                  <a:solidFill>
                    <a:schemeClr val="accent6"/>
                  </a:solidFill>
                  <a:latin typeface="Cambria Math" panose="02040503050406030204" pitchFamily="18" charset="0"/>
                </a:endParaRPr>
              </a:p>
              <a:p>
                <a:pPr marL="171450" lvl="1" indent="-171450" algn="just">
                  <a:lnSpc>
                    <a:spcPct val="150000"/>
                  </a:lnSpc>
                  <a:spcBef>
                    <a:spcPts val="600"/>
                  </a:spcBef>
                  <a:buFont typeface="Arial" panose="020B0604020202020204" pitchFamily="34" charset="0"/>
                  <a:buChar char="•"/>
                </a:pPr>
                <a:r>
                  <a:rPr lang="en-US" altLang="zh-CN" sz="1400" dirty="0">
                    <a:solidFill>
                      <a:schemeClr val="tx1"/>
                    </a:solidFill>
                    <a:latin typeface="Cambria Math" panose="02040503050406030204" pitchFamily="18" charset="0"/>
                  </a:rPr>
                  <a:t>The MSCI Country and Regional Indexes are calculated in local currency as well as in USD. The concept of a “local currency” calculation excludes the impact of currency fluctuations. </a:t>
                </a:r>
              </a:p>
              <a:p>
                <a:pPr marL="171450" lvl="1" indent="-171450" algn="just">
                  <a:lnSpc>
                    <a:spcPct val="150000"/>
                  </a:lnSpc>
                  <a:spcBef>
                    <a:spcPts val="600"/>
                  </a:spcBef>
                  <a:buFont typeface="Arial" panose="020B0604020202020204" pitchFamily="34" charset="0"/>
                  <a:buChar char="•"/>
                </a:pPr>
                <a:r>
                  <a:rPr lang="en-US" altLang="zh-CN" sz="1400" dirty="0">
                    <a:solidFill>
                      <a:schemeClr val="tx1"/>
                    </a:solidFill>
                    <a:latin typeface="Cambria Math" panose="02040503050406030204" pitchFamily="18" charset="0"/>
                  </a:rPr>
                  <a:t>Note that for a country index, the local currency index will not be the same as an index calculated with the official currency of that country, if there is more than one currency of listing. </a:t>
                </a:r>
              </a:p>
              <a:p>
                <a:pPr marL="171450" lvl="1" indent="-171450" algn="just">
                  <a:lnSpc>
                    <a:spcPct val="150000"/>
                  </a:lnSpc>
                  <a:spcBef>
                    <a:spcPts val="600"/>
                  </a:spcBef>
                  <a:buFont typeface="Arial" panose="020B0604020202020204" pitchFamily="34" charset="0"/>
                  <a:buChar char="•"/>
                </a:pPr>
                <a:r>
                  <a:rPr lang="en-US" altLang="zh-CN" sz="1400" dirty="0">
                    <a:solidFill>
                      <a:schemeClr val="tx1"/>
                    </a:solidFill>
                    <a:latin typeface="Cambria Math" panose="02040503050406030204" pitchFamily="18" charset="0"/>
                  </a:rPr>
                  <a:t>All currencies of listing are considered in the index calculation in local currency where current </a:t>
                </a:r>
                <a14:m>
                  <m:oMath xmlns:m="http://schemas.openxmlformats.org/officeDocument/2006/math">
                    <m:sSub>
                      <m:sSubPr>
                        <m:ctrlPr>
                          <a:rPr lang="en-US" altLang="zh-CN" sz="1400" i="1" dirty="0" smtClean="0">
                            <a:solidFill>
                              <a:schemeClr val="tx1"/>
                            </a:solidFill>
                            <a:latin typeface="Cambria Math" panose="02040503050406030204" pitchFamily="18" charset="0"/>
                          </a:rPr>
                        </m:ctrlPr>
                      </m:sSubPr>
                      <m:e>
                        <m:r>
                          <a:rPr lang="en-US" altLang="zh-CN" sz="1400" b="0" i="1" dirty="0" smtClean="0">
                            <a:solidFill>
                              <a:schemeClr val="tx1"/>
                            </a:solidFill>
                            <a:latin typeface="Cambria Math" panose="02040503050406030204" pitchFamily="18" charset="0"/>
                          </a:rPr>
                          <m:t>𝑃𝑟𝑖𝑐𝑒𝑠</m:t>
                        </m:r>
                      </m:e>
                      <m:sub>
                        <m:r>
                          <a:rPr lang="en-US" altLang="zh-CN" sz="1400" b="0" i="1" dirty="0" smtClean="0">
                            <a:solidFill>
                              <a:schemeClr val="tx1"/>
                            </a:solidFill>
                            <a:latin typeface="Cambria Math" panose="02040503050406030204" pitchFamily="18" charset="0"/>
                          </a:rPr>
                          <m:t>𝑡</m:t>
                        </m:r>
                      </m:sub>
                    </m:sSub>
                  </m:oMath>
                </a14:m>
                <a:r>
                  <a:rPr lang="en-US" altLang="zh-CN" sz="1400" dirty="0">
                    <a:solidFill>
                      <a:schemeClr val="tx1"/>
                    </a:solidFill>
                    <a:latin typeface="Cambria Math" panose="02040503050406030204" pitchFamily="18" charset="0"/>
                  </a:rPr>
                  <a:t> and previous day pricest-1 are converted into USD using the same exchange rate (exchange ratet-1) in the numerator and denominator. As a consequence, the FX factor drops out of the equation. </a:t>
                </a:r>
              </a:p>
              <a:p>
                <a:pPr marL="171450" lvl="1" indent="-171450" algn="just">
                  <a:lnSpc>
                    <a:spcPct val="150000"/>
                  </a:lnSpc>
                  <a:spcBef>
                    <a:spcPts val="600"/>
                  </a:spcBef>
                  <a:buFont typeface="Arial" panose="020B0604020202020204" pitchFamily="34" charset="0"/>
                  <a:buChar char="•"/>
                </a:pPr>
                <a:r>
                  <a:rPr lang="en-US" altLang="zh-CN" sz="1400" dirty="0">
                    <a:solidFill>
                      <a:schemeClr val="tx1"/>
                    </a:solidFill>
                    <a:latin typeface="Cambria Math" panose="02040503050406030204" pitchFamily="18" charset="0"/>
                  </a:rPr>
                  <a:t>The USD calculation includes exchange rates at t and t-1. Therefore, the local currency calculation only represents the price appreciation or depreciation of the securities, whereas the USD calculation also accounts for the performance of the currency (or currencies) relative to the USD.</a:t>
                </a:r>
              </a:p>
            </p:txBody>
          </p:sp>
        </mc:Choice>
        <mc:Fallback xmlns="">
          <p:sp>
            <p:nvSpPr>
              <p:cNvPr id="6" name="Rectangle 5"/>
              <p:cNvSpPr>
                <a:spLocks noRot="1" noChangeAspect="1" noMove="1" noResize="1" noEditPoints="1" noAdjustHandles="1" noChangeArrowheads="1" noChangeShapeType="1" noTextEdit="1"/>
              </p:cNvSpPr>
              <p:nvPr/>
            </p:nvSpPr>
            <p:spPr>
              <a:xfrm>
                <a:off x="228600" y="918057"/>
                <a:ext cx="8536195" cy="5348103"/>
              </a:xfrm>
              <a:prstGeom prst="rect">
                <a:avLst/>
              </a:prstGeom>
              <a:blipFill>
                <a:blip r:embed="rId3"/>
                <a:stretch>
                  <a:fillRect l="-429" t="-456" r="-143"/>
                </a:stretch>
              </a:blipFill>
              <a:ln>
                <a:noFill/>
              </a:ln>
              <a:effectLst/>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93AC2C76-E6AA-46CB-A2DE-F6E097F7C440}" type="slidenum">
              <a:rPr lang="en-GB" smtClean="0"/>
              <a:pPr/>
              <a:t>20</a:t>
            </a:fld>
            <a:endParaRPr lang="en-GB" dirty="0"/>
          </a:p>
        </p:txBody>
      </p:sp>
    </p:spTree>
    <p:extLst>
      <p:ext uri="{BB962C8B-B14F-4D97-AF65-F5344CB8AC3E}">
        <p14:creationId xmlns:p14="http://schemas.microsoft.com/office/powerpoint/2010/main" val="2437440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MSCI Price Index Methodology</a:t>
            </a:r>
            <a:endParaRPr lang="en-US" dirty="0"/>
          </a:p>
        </p:txBody>
      </p:sp>
      <mc:AlternateContent xmlns:mc="http://schemas.openxmlformats.org/markup-compatibility/2006" xmlns:a14="http://schemas.microsoft.com/office/drawing/2010/main">
        <mc:Choice Requires="a14">
          <p:sp>
            <p:nvSpPr>
              <p:cNvPr id="6" name="Rectangle 5"/>
              <p:cNvSpPr/>
              <p:nvPr/>
            </p:nvSpPr>
            <p:spPr>
              <a:xfrm>
                <a:off x="228600" y="918057"/>
                <a:ext cx="8536195" cy="5348103"/>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1" algn="just">
                  <a:spcBef>
                    <a:spcPts val="600"/>
                  </a:spcBef>
                </a:pPr>
                <a:r>
                  <a:rPr lang="en-US" altLang="zh-CN" sz="1600" b="1" dirty="0">
                    <a:solidFill>
                      <a:schemeClr val="accent6"/>
                    </a:solidFill>
                    <a:latin typeface="Cambria Math" panose="02040503050406030204" pitchFamily="18" charset="0"/>
                  </a:rPr>
                  <a:t>CONVERSION OF INDEXES INTO ANOTHER CURRENCY</a:t>
                </a:r>
              </a:p>
              <a:p>
                <a:pPr marL="0" lvl="1" algn="just">
                  <a:spcBef>
                    <a:spcPts val="600"/>
                  </a:spcBef>
                </a:pPr>
                <a:endParaRPr lang="en-US" altLang="zh-CN" sz="1600" b="1" dirty="0">
                  <a:solidFill>
                    <a:schemeClr val="accent6"/>
                  </a:solidFill>
                  <a:latin typeface="Cambria Math" panose="02040503050406030204" pitchFamily="18" charset="0"/>
                </a:endParaRPr>
              </a:p>
              <a:p>
                <a:pPr marL="171450" lvl="1" indent="-171450" algn="just">
                  <a:lnSpc>
                    <a:spcPct val="150000"/>
                  </a:lnSpc>
                  <a:spcBef>
                    <a:spcPts val="600"/>
                  </a:spcBef>
                  <a:buFont typeface="Arial" panose="020B0604020202020204" pitchFamily="34" charset="0"/>
                  <a:buChar char="•"/>
                </a:pPr>
                <a:r>
                  <a:rPr lang="en-US" altLang="zh-CN" sz="1400" dirty="0">
                    <a:solidFill>
                      <a:schemeClr val="tx1"/>
                    </a:solidFill>
                    <a:latin typeface="Cambria Math" panose="02040503050406030204" pitchFamily="18" charset="0"/>
                  </a:rPr>
                  <a:t>An index can be calculated into any currency by converting the index in USD into the selected currency using the formula below.</a:t>
                </a:r>
              </a:p>
              <a:p>
                <a:pPr marL="171450" lvl="1" indent="-171450" algn="just">
                  <a:lnSpc>
                    <a:spcPct val="150000"/>
                  </a:lnSpc>
                  <a:spcBef>
                    <a:spcPts val="600"/>
                  </a:spcBef>
                  <a:buFont typeface="Arial" panose="020B0604020202020204" pitchFamily="34" charset="0"/>
                  <a:buChar char="•"/>
                </a:pPr>
                <a:r>
                  <a:rPr lang="en-US" altLang="zh-CN" sz="1400" dirty="0">
                    <a:solidFill>
                      <a:schemeClr val="tx1"/>
                    </a:solidFill>
                    <a:latin typeface="Cambria Math" panose="02040503050406030204" pitchFamily="18" charset="0"/>
                  </a:rPr>
                  <a:t>If the base date of the index is prior to the start date of the currency, the indexes should be rebased and converted using the following formula:</a:t>
                </a:r>
              </a:p>
              <a:p>
                <a:pPr marL="628650" lvl="2" indent="-171450" algn="just">
                  <a:lnSpc>
                    <a:spcPct val="150000"/>
                  </a:lnSpc>
                  <a:spcBef>
                    <a:spcPts val="600"/>
                  </a:spcBef>
                  <a:buFont typeface="Arial" panose="020B0604020202020204" pitchFamily="34" charset="0"/>
                  <a:buChar char="•"/>
                </a:pPr>
                <a14:m>
                  <m:oMath xmlns:m="http://schemas.openxmlformats.org/officeDocument/2006/math">
                    <m:sSub>
                      <m:sSubPr>
                        <m:ctrlPr>
                          <a:rPr lang="en-US" altLang="zh-CN" sz="1200" i="1" smtClean="0">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𝐼𝑛𝑑𝑒𝑥𝐿𝑒𝑣𝑒𝑙𝑖𝑛𝐶𝑢𝑟𝑟𝑒𝑛𝑐𝑦</m:t>
                        </m:r>
                      </m:e>
                      <m:sub>
                        <m:r>
                          <a:rPr lang="en-US" altLang="zh-CN" sz="1200" i="1">
                            <a:solidFill>
                              <a:srgbClr val="465058"/>
                            </a:solidFill>
                            <a:latin typeface="Cambria Math" panose="02040503050406030204" pitchFamily="18" charset="0"/>
                          </a:rPr>
                          <m:t>𝑡</m:t>
                        </m:r>
                      </m:sub>
                    </m:sSub>
                    <m:r>
                      <a:rPr lang="en-US" altLang="zh-CN" sz="1200" i="1">
                        <a:solidFill>
                          <a:srgbClr val="465058"/>
                        </a:solidFill>
                        <a:latin typeface="Cambria Math" panose="02040503050406030204" pitchFamily="18" charset="0"/>
                      </a:rPr>
                      <m:t>=</m:t>
                    </m:r>
                    <m:r>
                      <a:rPr lang="en-US" altLang="zh-CN" sz="1200" b="0" i="1" smtClean="0">
                        <a:solidFill>
                          <a:srgbClr val="465058"/>
                        </a:solidFill>
                        <a:latin typeface="Cambria Math" panose="02040503050406030204" pitchFamily="18" charset="0"/>
                      </a:rPr>
                      <m:t>100∗</m:t>
                    </m:r>
                    <m:f>
                      <m:fPr>
                        <m:ctrlPr>
                          <a:rPr lang="en-US" altLang="zh-CN" sz="1200" i="1">
                            <a:solidFill>
                              <a:srgbClr val="465058"/>
                            </a:solidFill>
                            <a:latin typeface="Cambria Math" panose="02040503050406030204" pitchFamily="18" charset="0"/>
                          </a:rPr>
                        </m:ctrlPr>
                      </m:fPr>
                      <m:num>
                        <m:sSub>
                          <m:sSubPr>
                            <m:ctrlPr>
                              <a:rPr lang="en-US" altLang="zh-CN" sz="1200" i="1" smtClean="0">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𝐼𝑛𝑑𝑒𝑥𝐿𝑒𝑣𝑒𝑙𝑖𝑛𝑈𝑆𝐷</m:t>
                            </m:r>
                          </m:e>
                          <m:sub>
                            <m:r>
                              <a:rPr lang="en-US" altLang="zh-CN" sz="1200" i="1">
                                <a:solidFill>
                                  <a:srgbClr val="465058"/>
                                </a:solidFill>
                                <a:latin typeface="Cambria Math" panose="02040503050406030204" pitchFamily="18" charset="0"/>
                              </a:rPr>
                              <m:t>𝑡</m:t>
                            </m:r>
                          </m:sub>
                        </m:sSub>
                      </m:num>
                      <m:den>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𝐼𝑛𝑑𝑒𝑥𝐿𝑒𝑣𝑒𝑙𝑖𝑛𝑈𝑆𝐷</m:t>
                            </m:r>
                          </m:e>
                          <m:sub>
                            <m:r>
                              <a:rPr lang="en-US" altLang="zh-CN" sz="1200" b="0" i="1" smtClean="0">
                                <a:solidFill>
                                  <a:srgbClr val="465058"/>
                                </a:solidFill>
                                <a:latin typeface="Cambria Math" panose="02040503050406030204" pitchFamily="18" charset="0"/>
                              </a:rPr>
                              <m:t>𝐶𝑢𝑟𝑟𝑒𝑛𝑐𝑦</m:t>
                            </m:r>
                            <m:r>
                              <a:rPr lang="en-US" altLang="zh-CN" sz="1200" b="0" i="1" smtClean="0">
                                <a:solidFill>
                                  <a:srgbClr val="465058"/>
                                </a:solidFill>
                                <a:latin typeface="Cambria Math" panose="02040503050406030204" pitchFamily="18" charset="0"/>
                              </a:rPr>
                              <m:t>_</m:t>
                            </m:r>
                            <m:r>
                              <a:rPr lang="en-US" altLang="zh-CN" sz="1200" b="0" i="1" smtClean="0">
                                <a:solidFill>
                                  <a:srgbClr val="465058"/>
                                </a:solidFill>
                                <a:latin typeface="Cambria Math" panose="02040503050406030204" pitchFamily="18" charset="0"/>
                              </a:rPr>
                              <m:t>𝑏𝑎𝑠𝑒</m:t>
                            </m:r>
                            <m:r>
                              <a:rPr lang="en-US" altLang="zh-CN" sz="1200" b="0" i="1" smtClean="0">
                                <a:solidFill>
                                  <a:srgbClr val="465058"/>
                                </a:solidFill>
                                <a:latin typeface="Cambria Math" panose="02040503050406030204" pitchFamily="18" charset="0"/>
                              </a:rPr>
                              <m:t>_</m:t>
                            </m:r>
                            <m:r>
                              <a:rPr lang="en-US" altLang="zh-CN" sz="1200" b="0" i="1" smtClean="0">
                                <a:solidFill>
                                  <a:srgbClr val="465058"/>
                                </a:solidFill>
                                <a:latin typeface="Cambria Math" panose="02040503050406030204" pitchFamily="18" charset="0"/>
                              </a:rPr>
                              <m:t>𝑑𝑎𝑡𝑒</m:t>
                            </m:r>
                          </m:sub>
                        </m:sSub>
                      </m:den>
                    </m:f>
                    <m:r>
                      <a:rPr lang="en-US" altLang="zh-CN" sz="1200" i="1">
                        <a:solidFill>
                          <a:srgbClr val="465058"/>
                        </a:solidFill>
                        <a:latin typeface="Cambria Math" panose="02040503050406030204" pitchFamily="18" charset="0"/>
                      </a:rPr>
                      <m:t>∗</m:t>
                    </m:r>
                    <m:f>
                      <m:fPr>
                        <m:ctrlPr>
                          <a:rPr lang="en-US" altLang="zh-CN" sz="1200" i="1">
                            <a:solidFill>
                              <a:srgbClr val="465058"/>
                            </a:solidFill>
                            <a:latin typeface="Cambria Math" panose="02040503050406030204" pitchFamily="18" charset="0"/>
                          </a:rPr>
                        </m:ctrlPr>
                      </m:fPr>
                      <m:num>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𝐹𝑋𝑟𝑎𝑡𝑒</m:t>
                            </m:r>
                          </m:e>
                          <m:sub>
                            <m:r>
                              <a:rPr lang="en-US" altLang="zh-CN" sz="1200" i="1">
                                <a:solidFill>
                                  <a:srgbClr val="465058"/>
                                </a:solidFill>
                                <a:latin typeface="Cambria Math" panose="02040503050406030204" pitchFamily="18" charset="0"/>
                              </a:rPr>
                              <m:t>𝑡</m:t>
                            </m:r>
                          </m:sub>
                        </m:sSub>
                      </m:num>
                      <m:den>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𝐹𝑋𝑟𝑎𝑡𝑒</m:t>
                            </m:r>
                          </m:e>
                          <m:sub>
                            <m:r>
                              <a:rPr lang="en-US" altLang="zh-CN" sz="1200" i="1">
                                <a:solidFill>
                                  <a:srgbClr val="465058"/>
                                </a:solidFill>
                                <a:latin typeface="Cambria Math" panose="02040503050406030204" pitchFamily="18" charset="0"/>
                              </a:rPr>
                              <m:t>𝐶𝑢𝑟𝑟𝑒𝑛𝑐𝑦</m:t>
                            </m:r>
                            <m:r>
                              <a:rPr lang="en-US" altLang="zh-CN" sz="1200" i="1">
                                <a:solidFill>
                                  <a:srgbClr val="465058"/>
                                </a:solidFill>
                                <a:latin typeface="Cambria Math" panose="02040503050406030204" pitchFamily="18" charset="0"/>
                              </a:rPr>
                              <m:t>_</m:t>
                            </m:r>
                            <m:r>
                              <a:rPr lang="en-US" altLang="zh-CN" sz="1200" i="1">
                                <a:solidFill>
                                  <a:srgbClr val="465058"/>
                                </a:solidFill>
                                <a:latin typeface="Cambria Math" panose="02040503050406030204" pitchFamily="18" charset="0"/>
                              </a:rPr>
                              <m:t>𝑏𝑎𝑠𝑒</m:t>
                            </m:r>
                            <m:r>
                              <a:rPr lang="en-US" altLang="zh-CN" sz="1200" i="1">
                                <a:solidFill>
                                  <a:srgbClr val="465058"/>
                                </a:solidFill>
                                <a:latin typeface="Cambria Math" panose="02040503050406030204" pitchFamily="18" charset="0"/>
                              </a:rPr>
                              <m:t>_</m:t>
                            </m:r>
                            <m:r>
                              <a:rPr lang="en-US" altLang="zh-CN" sz="1200" i="1">
                                <a:solidFill>
                                  <a:srgbClr val="465058"/>
                                </a:solidFill>
                                <a:latin typeface="Cambria Math" panose="02040503050406030204" pitchFamily="18" charset="0"/>
                              </a:rPr>
                              <m:t>𝑑𝑎𝑡𝑒</m:t>
                            </m:r>
                          </m:sub>
                        </m:sSub>
                      </m:den>
                    </m:f>
                  </m:oMath>
                </a14:m>
                <a:r>
                  <a:rPr lang="en-US" altLang="zh-CN" sz="1200" dirty="0">
                    <a:solidFill>
                      <a:schemeClr val="tx1"/>
                    </a:solidFill>
                    <a:latin typeface="Cambria Math" panose="02040503050406030204" pitchFamily="18" charset="0"/>
                  </a:rPr>
                  <a:t> </a:t>
                </a:r>
              </a:p>
              <a:p>
                <a:pPr marL="628650" lvl="2" indent="-171450" algn="just">
                  <a:lnSpc>
                    <a:spcPct val="150000"/>
                  </a:lnSpc>
                  <a:spcBef>
                    <a:spcPts val="600"/>
                  </a:spcBef>
                  <a:buFont typeface="Arial" panose="020B0604020202020204" pitchFamily="34" charset="0"/>
                  <a:buChar char="•"/>
                </a:pPr>
                <a:r>
                  <a:rPr lang="en-US" altLang="zh-CN" sz="1200" dirty="0">
                    <a:solidFill>
                      <a:schemeClr val="tx1"/>
                    </a:solidFill>
                    <a:latin typeface="Cambria Math" panose="02040503050406030204" pitchFamily="18" charset="0"/>
                  </a:rPr>
                  <a:t>100 is the base value, depends on the index</a:t>
                </a:r>
              </a:p>
              <a:p>
                <a:pPr marL="171450" lvl="1" indent="-171450" algn="just">
                  <a:lnSpc>
                    <a:spcPct val="150000"/>
                  </a:lnSpc>
                  <a:spcBef>
                    <a:spcPts val="600"/>
                  </a:spcBef>
                  <a:buFont typeface="Arial" panose="020B0604020202020204" pitchFamily="34" charset="0"/>
                  <a:buChar char="•"/>
                </a:pPr>
                <a:r>
                  <a:rPr lang="en-US" altLang="zh-CN" sz="1400" dirty="0">
                    <a:solidFill>
                      <a:schemeClr val="tx1"/>
                    </a:solidFill>
                    <a:latin typeface="Cambria Math" panose="02040503050406030204" pitchFamily="18" charset="0"/>
                  </a:rPr>
                  <a:t>If the base date of the index is prior to the start date of the currency, the indexes should be rebased and converted using the following formula:</a:t>
                </a:r>
              </a:p>
              <a:p>
                <a:pPr marL="628650" lvl="2" indent="-171450" algn="just">
                  <a:lnSpc>
                    <a:spcPct val="150000"/>
                  </a:lnSpc>
                  <a:spcBef>
                    <a:spcPts val="600"/>
                  </a:spcBef>
                  <a:buFont typeface="Arial" panose="020B0604020202020204" pitchFamily="34" charset="0"/>
                  <a:buChar char="•"/>
                </a:pPr>
                <a14:m>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𝐼𝑛𝑑𝑒𝑥𝐿𝑒𝑣𝑒𝑙𝑖𝑛𝐶𝑢𝑟𝑟𝑒𝑛𝑐𝑦</m:t>
                        </m:r>
                      </m:e>
                      <m:sub>
                        <m:r>
                          <a:rPr lang="en-US" altLang="zh-CN" sz="1200" i="1">
                            <a:solidFill>
                              <a:srgbClr val="465058"/>
                            </a:solidFill>
                            <a:latin typeface="Cambria Math" panose="02040503050406030204" pitchFamily="18" charset="0"/>
                          </a:rPr>
                          <m:t>𝑡</m:t>
                        </m:r>
                      </m:sub>
                    </m:sSub>
                    <m:r>
                      <a:rPr lang="en-US" altLang="zh-CN" sz="1200" i="1">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𝐼𝑛𝑑𝑒𝑥𝐿𝑒𝑣𝑒𝑙𝑖𝑛𝑈𝑆𝐷</m:t>
                        </m:r>
                      </m:e>
                      <m:sub>
                        <m:r>
                          <a:rPr lang="en-US" altLang="zh-CN" sz="1200" i="1">
                            <a:solidFill>
                              <a:srgbClr val="465058"/>
                            </a:solidFill>
                            <a:latin typeface="Cambria Math" panose="02040503050406030204" pitchFamily="18" charset="0"/>
                          </a:rPr>
                          <m:t>𝑡</m:t>
                        </m:r>
                      </m:sub>
                    </m:sSub>
                    <m:r>
                      <a:rPr lang="en-US" altLang="zh-CN" sz="1200" i="1">
                        <a:solidFill>
                          <a:srgbClr val="465058"/>
                        </a:solidFill>
                        <a:latin typeface="Cambria Math" panose="02040503050406030204" pitchFamily="18" charset="0"/>
                      </a:rPr>
                      <m:t>∗</m:t>
                    </m:r>
                    <m:f>
                      <m:fPr>
                        <m:ctrlPr>
                          <a:rPr lang="en-US" altLang="zh-CN" sz="1200" i="1">
                            <a:solidFill>
                              <a:srgbClr val="465058"/>
                            </a:solidFill>
                            <a:latin typeface="Cambria Math" panose="02040503050406030204" pitchFamily="18" charset="0"/>
                          </a:rPr>
                        </m:ctrlPr>
                      </m:fPr>
                      <m:num>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𝐹𝑋𝑟𝑎𝑡𝑒</m:t>
                            </m:r>
                          </m:e>
                          <m:sub>
                            <m:r>
                              <a:rPr lang="en-US" altLang="zh-CN" sz="1200" i="1">
                                <a:solidFill>
                                  <a:srgbClr val="465058"/>
                                </a:solidFill>
                                <a:latin typeface="Cambria Math" panose="02040503050406030204" pitchFamily="18" charset="0"/>
                              </a:rPr>
                              <m:t>𝑡</m:t>
                            </m:r>
                          </m:sub>
                        </m:sSub>
                      </m:num>
                      <m:den>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𝐹𝑋𝑟𝑎𝑡𝑒</m:t>
                            </m:r>
                          </m:e>
                          <m:sub>
                            <m:r>
                              <a:rPr lang="en-US" altLang="zh-CN" sz="1200" b="0" i="1" smtClean="0">
                                <a:solidFill>
                                  <a:srgbClr val="465058"/>
                                </a:solidFill>
                                <a:latin typeface="Cambria Math" panose="02040503050406030204" pitchFamily="18" charset="0"/>
                              </a:rPr>
                              <m:t>𝐼𝑛𝑑𝑒𝑥</m:t>
                            </m:r>
                            <m:r>
                              <a:rPr lang="en-US" altLang="zh-CN" sz="1200" i="1">
                                <a:solidFill>
                                  <a:srgbClr val="465058"/>
                                </a:solidFill>
                                <a:latin typeface="Cambria Math" panose="02040503050406030204" pitchFamily="18" charset="0"/>
                              </a:rPr>
                              <m:t>_</m:t>
                            </m:r>
                            <m:r>
                              <a:rPr lang="en-US" altLang="zh-CN" sz="1200" i="1">
                                <a:solidFill>
                                  <a:srgbClr val="465058"/>
                                </a:solidFill>
                                <a:latin typeface="Cambria Math" panose="02040503050406030204" pitchFamily="18" charset="0"/>
                              </a:rPr>
                              <m:t>𝑏𝑎𝑠𝑒</m:t>
                            </m:r>
                            <m:r>
                              <a:rPr lang="en-US" altLang="zh-CN" sz="1200" i="1">
                                <a:solidFill>
                                  <a:srgbClr val="465058"/>
                                </a:solidFill>
                                <a:latin typeface="Cambria Math" panose="02040503050406030204" pitchFamily="18" charset="0"/>
                              </a:rPr>
                              <m:t>_</m:t>
                            </m:r>
                            <m:r>
                              <a:rPr lang="en-US" altLang="zh-CN" sz="1200" i="1">
                                <a:solidFill>
                                  <a:srgbClr val="465058"/>
                                </a:solidFill>
                                <a:latin typeface="Cambria Math" panose="02040503050406030204" pitchFamily="18" charset="0"/>
                              </a:rPr>
                              <m:t>𝑑𝑎𝑡𝑒</m:t>
                            </m:r>
                          </m:sub>
                        </m:sSub>
                      </m:den>
                    </m:f>
                  </m:oMath>
                </a14:m>
                <a:r>
                  <a:rPr lang="en-US" altLang="zh-CN" sz="1200" dirty="0">
                    <a:solidFill>
                      <a:schemeClr val="tx1"/>
                    </a:solidFill>
                    <a:latin typeface="Cambria Math" panose="02040503050406030204" pitchFamily="18" charset="0"/>
                  </a:rPr>
                  <a:t> </a:t>
                </a:r>
              </a:p>
              <a:p>
                <a:pPr marL="0" lvl="1" algn="just">
                  <a:lnSpc>
                    <a:spcPct val="150000"/>
                  </a:lnSpc>
                  <a:spcBef>
                    <a:spcPts val="600"/>
                  </a:spcBef>
                </a:pPr>
                <a:endParaRPr lang="en-US" altLang="zh-CN" sz="1400" dirty="0">
                  <a:solidFill>
                    <a:schemeClr val="tx1"/>
                  </a:solidFill>
                  <a:latin typeface="Cambria Math" panose="020405030504060302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228600" y="918057"/>
                <a:ext cx="8536195" cy="5348103"/>
              </a:xfrm>
              <a:prstGeom prst="rect">
                <a:avLst/>
              </a:prstGeom>
              <a:blipFill>
                <a:blip r:embed="rId3"/>
                <a:stretch>
                  <a:fillRect l="-429" t="-456" r="-143"/>
                </a:stretch>
              </a:blipFill>
              <a:ln>
                <a:noFill/>
              </a:ln>
              <a:effectLst/>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93AC2C76-E6AA-46CB-A2DE-F6E097F7C440}" type="slidenum">
              <a:rPr lang="en-GB" smtClean="0"/>
              <a:pPr/>
              <a:t>21</a:t>
            </a:fld>
            <a:endParaRPr lang="en-GB" dirty="0"/>
          </a:p>
        </p:txBody>
      </p:sp>
    </p:spTree>
    <p:extLst>
      <p:ext uri="{BB962C8B-B14F-4D97-AF65-F5344CB8AC3E}">
        <p14:creationId xmlns:p14="http://schemas.microsoft.com/office/powerpoint/2010/main" val="1496848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MSCI Price Index Methodology</a:t>
            </a:r>
            <a:endParaRPr lang="en-US" dirty="0"/>
          </a:p>
        </p:txBody>
      </p:sp>
      <p:sp>
        <p:nvSpPr>
          <p:cNvPr id="6" name="Rectangle 5"/>
          <p:cNvSpPr/>
          <p:nvPr/>
        </p:nvSpPr>
        <p:spPr>
          <a:xfrm>
            <a:off x="228600" y="918057"/>
            <a:ext cx="8536195" cy="5348103"/>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1" algn="just">
              <a:spcBef>
                <a:spcPts val="600"/>
              </a:spcBef>
            </a:pPr>
            <a:r>
              <a:rPr lang="en-US" altLang="zh-CN" sz="1600" b="1" dirty="0">
                <a:solidFill>
                  <a:schemeClr val="accent6"/>
                </a:solidFill>
                <a:latin typeface="Cambria Math" panose="02040503050406030204" pitchFamily="18" charset="0"/>
              </a:rPr>
              <a:t>CONVERSION OF INDEXES INTO ANOTHER CURRENCY (Example)</a:t>
            </a:r>
          </a:p>
          <a:p>
            <a:pPr marL="0" lvl="1" algn="just">
              <a:spcBef>
                <a:spcPts val="600"/>
              </a:spcBef>
            </a:pPr>
            <a:endParaRPr lang="en-US" altLang="zh-CN" sz="1600" b="1" dirty="0">
              <a:solidFill>
                <a:schemeClr val="accent6"/>
              </a:solidFill>
              <a:latin typeface="Cambria Math" panose="02040503050406030204" pitchFamily="18" charset="0"/>
            </a:endParaRPr>
          </a:p>
          <a:p>
            <a:pPr marL="0" lvl="1" algn="just">
              <a:lnSpc>
                <a:spcPct val="150000"/>
              </a:lnSpc>
              <a:spcBef>
                <a:spcPts val="600"/>
              </a:spcBef>
            </a:pPr>
            <a:r>
              <a:rPr lang="en-US" altLang="zh-CN" sz="1400" dirty="0">
                <a:solidFill>
                  <a:schemeClr val="tx1"/>
                </a:solidFill>
                <a:latin typeface="Cambria Math" panose="02040503050406030204" pitchFamily="18" charset="0"/>
              </a:rPr>
              <a:t>Example:</a:t>
            </a:r>
          </a:p>
          <a:p>
            <a:pPr marL="0" lvl="1" algn="just">
              <a:lnSpc>
                <a:spcPct val="150000"/>
              </a:lnSpc>
              <a:spcBef>
                <a:spcPts val="600"/>
              </a:spcBef>
            </a:pPr>
            <a:r>
              <a:rPr lang="en-US" altLang="zh-CN" sz="1400" dirty="0">
                <a:solidFill>
                  <a:schemeClr val="tx1"/>
                </a:solidFill>
                <a:latin typeface="Cambria Math" panose="02040503050406030204" pitchFamily="18" charset="0"/>
              </a:rPr>
              <a:t>Calculation of the ‘The World Index’ in EUR as of October 20, 1999:</a:t>
            </a:r>
          </a:p>
          <a:p>
            <a:pPr marL="0" lvl="1" algn="just">
              <a:lnSpc>
                <a:spcPct val="150000"/>
              </a:lnSpc>
              <a:spcBef>
                <a:spcPts val="600"/>
              </a:spcBef>
            </a:pPr>
            <a:r>
              <a:rPr lang="en-US" altLang="zh-CN" sz="1400" dirty="0">
                <a:solidFill>
                  <a:schemeClr val="tx1"/>
                </a:solidFill>
                <a:latin typeface="Cambria Math" panose="02040503050406030204" pitchFamily="18" charset="0"/>
              </a:rPr>
              <a:t>Note that the start date of EUR is 31-Dec-1998</a:t>
            </a:r>
          </a:p>
          <a:p>
            <a:pPr marL="0" lvl="1" algn="just">
              <a:lnSpc>
                <a:spcPct val="150000"/>
              </a:lnSpc>
              <a:spcBef>
                <a:spcPts val="600"/>
              </a:spcBef>
            </a:pPr>
            <a:r>
              <a:rPr lang="en-US" altLang="zh-CN" sz="1400" dirty="0">
                <a:solidFill>
                  <a:schemeClr val="tx1"/>
                </a:solidFill>
                <a:latin typeface="Cambria Math" panose="02040503050406030204" pitchFamily="18" charset="0"/>
              </a:rPr>
              <a:t>The World Index in USD as of 31-Dec-98 = 1,149.951577</a:t>
            </a:r>
          </a:p>
          <a:p>
            <a:pPr marL="0" lvl="1" algn="just">
              <a:lnSpc>
                <a:spcPct val="150000"/>
              </a:lnSpc>
              <a:spcBef>
                <a:spcPts val="600"/>
              </a:spcBef>
            </a:pPr>
            <a:r>
              <a:rPr lang="en-US" altLang="zh-CN" sz="1400" dirty="0">
                <a:solidFill>
                  <a:schemeClr val="tx1"/>
                </a:solidFill>
                <a:latin typeface="Cambria Math" panose="02040503050406030204" pitchFamily="18" charset="0"/>
              </a:rPr>
              <a:t>The World Index as of 20- Oct- 99 = 1,224.048387</a:t>
            </a:r>
          </a:p>
          <a:p>
            <a:pPr marL="0" lvl="1" algn="just">
              <a:lnSpc>
                <a:spcPct val="150000"/>
              </a:lnSpc>
              <a:spcBef>
                <a:spcPts val="600"/>
              </a:spcBef>
            </a:pPr>
            <a:r>
              <a:rPr lang="en-US" altLang="zh-CN" sz="1400" dirty="0" err="1">
                <a:solidFill>
                  <a:schemeClr val="tx1"/>
                </a:solidFill>
                <a:latin typeface="Cambria Math" panose="02040503050406030204" pitchFamily="18" charset="0"/>
              </a:rPr>
              <a:t>FXrate</a:t>
            </a:r>
            <a:r>
              <a:rPr lang="en-US" altLang="zh-CN" sz="1400" dirty="0">
                <a:solidFill>
                  <a:schemeClr val="tx1"/>
                </a:solidFill>
                <a:latin typeface="Cambria Math" panose="02040503050406030204" pitchFamily="18" charset="0"/>
              </a:rPr>
              <a:t> EUR vs USD as of 31-Dec- 98 = 0.8516074</a:t>
            </a:r>
          </a:p>
          <a:p>
            <a:pPr marL="0" lvl="1" algn="just">
              <a:lnSpc>
                <a:spcPct val="150000"/>
              </a:lnSpc>
              <a:spcBef>
                <a:spcPts val="600"/>
              </a:spcBef>
            </a:pPr>
            <a:r>
              <a:rPr lang="en-US" altLang="zh-CN" sz="1400" dirty="0" err="1">
                <a:solidFill>
                  <a:schemeClr val="tx1"/>
                </a:solidFill>
                <a:latin typeface="Cambria Math" panose="02040503050406030204" pitchFamily="18" charset="0"/>
              </a:rPr>
              <a:t>FXrate</a:t>
            </a:r>
            <a:r>
              <a:rPr lang="en-US" altLang="zh-CN" sz="1400" dirty="0">
                <a:solidFill>
                  <a:schemeClr val="tx1"/>
                </a:solidFill>
                <a:latin typeface="Cambria Math" panose="02040503050406030204" pitchFamily="18" charset="0"/>
              </a:rPr>
              <a:t> EUR vs USD as of 20-Oct-99 = 0.9279451</a:t>
            </a:r>
          </a:p>
        </p:txBody>
      </p:sp>
      <p:sp>
        <p:nvSpPr>
          <p:cNvPr id="4" name="Slide Number Placeholder 3"/>
          <p:cNvSpPr>
            <a:spLocks noGrp="1"/>
          </p:cNvSpPr>
          <p:nvPr>
            <p:ph type="sldNum" sz="quarter" idx="10"/>
          </p:nvPr>
        </p:nvSpPr>
        <p:spPr/>
        <p:txBody>
          <a:bodyPr/>
          <a:lstStyle/>
          <a:p>
            <a:fld id="{93AC2C76-E6AA-46CB-A2DE-F6E097F7C440}" type="slidenum">
              <a:rPr lang="en-GB" smtClean="0"/>
              <a:pPr/>
              <a:t>22</a:t>
            </a:fld>
            <a:endParaRPr lang="en-GB" dirty="0"/>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sharpenSoften amount="44000"/>
                    </a14:imgEffect>
                  </a14:imgLayer>
                </a14:imgProps>
              </a:ext>
            </a:extLst>
          </a:blip>
          <a:stretch>
            <a:fillRect/>
          </a:stretch>
        </p:blipFill>
        <p:spPr>
          <a:xfrm>
            <a:off x="1648722" y="4526474"/>
            <a:ext cx="5695950" cy="1028700"/>
          </a:xfrm>
          <a:prstGeom prst="rect">
            <a:avLst/>
          </a:prstGeom>
        </p:spPr>
      </p:pic>
    </p:spTree>
    <p:extLst>
      <p:ext uri="{BB962C8B-B14F-4D97-AF65-F5344CB8AC3E}">
        <p14:creationId xmlns:p14="http://schemas.microsoft.com/office/powerpoint/2010/main" val="3341596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MSCI Price Index Methodology</a:t>
            </a:r>
            <a:endParaRPr lang="en-US" dirty="0"/>
          </a:p>
        </p:txBody>
      </p:sp>
      <p:sp>
        <p:nvSpPr>
          <p:cNvPr id="6" name="Rectangle 5"/>
          <p:cNvSpPr/>
          <p:nvPr/>
        </p:nvSpPr>
        <p:spPr>
          <a:xfrm>
            <a:off x="228600" y="918057"/>
            <a:ext cx="8536195" cy="5348103"/>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1" algn="just">
              <a:spcBef>
                <a:spcPts val="600"/>
              </a:spcBef>
            </a:pPr>
            <a:r>
              <a:rPr lang="en-US" altLang="zh-CN" sz="1600" b="1" dirty="0">
                <a:solidFill>
                  <a:schemeClr val="accent6"/>
                </a:solidFill>
                <a:latin typeface="Cambria Math" panose="02040503050406030204" pitchFamily="18" charset="0"/>
              </a:rPr>
              <a:t>MSCI Daily Total Return (DTR) Index Methodology</a:t>
            </a:r>
          </a:p>
          <a:p>
            <a:pPr marL="0" lvl="1" algn="just">
              <a:spcBef>
                <a:spcPts val="600"/>
              </a:spcBef>
            </a:pPr>
            <a:endParaRPr lang="en-US" altLang="zh-CN" sz="1600" b="1" dirty="0">
              <a:solidFill>
                <a:schemeClr val="accent6"/>
              </a:solidFill>
              <a:latin typeface="Cambria Math" panose="02040503050406030204" pitchFamily="18" charset="0"/>
            </a:endParaRPr>
          </a:p>
          <a:p>
            <a:pPr marL="285750" lvl="1" indent="-285750" algn="just">
              <a:lnSpc>
                <a:spcPct val="150000"/>
              </a:lnSpc>
              <a:spcBef>
                <a:spcPts val="600"/>
              </a:spcBef>
              <a:buFont typeface="Arial" panose="020B0604020202020204" pitchFamily="34" charset="0"/>
              <a:buChar char="•"/>
            </a:pPr>
            <a:r>
              <a:rPr lang="en-US" altLang="zh-CN" sz="1400" b="1" dirty="0">
                <a:solidFill>
                  <a:schemeClr val="tx1"/>
                </a:solidFill>
                <a:latin typeface="Cambria Math" panose="02040503050406030204" pitchFamily="18" charset="0"/>
              </a:rPr>
              <a:t>Total Return Indexes </a:t>
            </a:r>
            <a:r>
              <a:rPr lang="en-US" altLang="zh-CN" sz="1400" dirty="0">
                <a:solidFill>
                  <a:schemeClr val="tx1"/>
                </a:solidFill>
                <a:latin typeface="Cambria Math" panose="02040503050406030204" pitchFamily="18" charset="0"/>
              </a:rPr>
              <a:t>measure the </a:t>
            </a:r>
            <a:r>
              <a:rPr lang="en-US" altLang="zh-CN" sz="1400" i="1" dirty="0">
                <a:solidFill>
                  <a:schemeClr val="tx1"/>
                </a:solidFill>
                <a:latin typeface="Cambria Math" panose="02040503050406030204" pitchFamily="18" charset="0"/>
              </a:rPr>
              <a:t>market performance</a:t>
            </a:r>
            <a:r>
              <a:rPr lang="en-US" altLang="zh-CN" sz="1400" dirty="0">
                <a:solidFill>
                  <a:schemeClr val="tx1"/>
                </a:solidFill>
                <a:latin typeface="Cambria Math" panose="02040503050406030204" pitchFamily="18" charset="0"/>
              </a:rPr>
              <a:t>, including price performance and income from regular cash distributions (cash dividend payments or capital repayments). Regular cash distributions paid out of share capital or capital contribution reserves are treated in the same manner as regular cash dividends paid out of retained earnings. This </a:t>
            </a:r>
            <a:r>
              <a:rPr lang="en-US" altLang="zh-CN" sz="1400" b="1" dirty="0">
                <a:solidFill>
                  <a:schemeClr val="tx1"/>
                </a:solidFill>
                <a:latin typeface="Cambria Math" panose="02040503050406030204" pitchFamily="18" charset="0"/>
              </a:rPr>
              <a:t>income is reinvested </a:t>
            </a:r>
            <a:r>
              <a:rPr lang="en-US" altLang="zh-CN" sz="1400" dirty="0">
                <a:solidFill>
                  <a:schemeClr val="tx1"/>
                </a:solidFill>
                <a:latin typeface="Cambria Math" panose="02040503050406030204" pitchFamily="18" charset="0"/>
              </a:rPr>
              <a:t>in the index and thus makes up part of the total index performance.</a:t>
            </a:r>
          </a:p>
          <a:p>
            <a:pPr marL="285750" lvl="1" indent="-285750" algn="just">
              <a:lnSpc>
                <a:spcPct val="150000"/>
              </a:lnSpc>
              <a:spcBef>
                <a:spcPts val="600"/>
              </a:spcBef>
              <a:buFont typeface="Arial" panose="020B0604020202020204" pitchFamily="34" charset="0"/>
              <a:buChar char="•"/>
            </a:pPr>
            <a:r>
              <a:rPr lang="en-US" altLang="zh-CN" sz="1400" dirty="0">
                <a:solidFill>
                  <a:schemeClr val="tx1"/>
                </a:solidFill>
                <a:latin typeface="Cambria Math" panose="02040503050406030204" pitchFamily="18" charset="0"/>
              </a:rPr>
              <a:t>MSCI’s Daily Total Return (DTR) methodology reinvests regular cash distributions in indexes on the ex-date of such distributions. Regular cash distributions are not considered in price indexes, except for special dividends and capital repayments deemed extraordinary in certain circumstances described below.</a:t>
            </a:r>
          </a:p>
          <a:p>
            <a:pPr marL="285750" lvl="1" indent="-285750" algn="just">
              <a:lnSpc>
                <a:spcPct val="150000"/>
              </a:lnSpc>
              <a:spcBef>
                <a:spcPts val="600"/>
              </a:spcBef>
              <a:buFont typeface="Arial" panose="020B0604020202020204" pitchFamily="34" charset="0"/>
              <a:buChar char="•"/>
            </a:pPr>
            <a:r>
              <a:rPr lang="en-US" altLang="zh-CN" sz="1400" dirty="0">
                <a:solidFill>
                  <a:schemeClr val="tx1"/>
                </a:solidFill>
                <a:latin typeface="Cambria Math" panose="02040503050406030204" pitchFamily="18" charset="0"/>
              </a:rPr>
              <a:t>The standard Daily Total Return (DTR) Indexes are calculated and distributed on a </a:t>
            </a:r>
            <a:r>
              <a:rPr lang="en-US" altLang="zh-CN" sz="1400" b="1" dirty="0">
                <a:solidFill>
                  <a:schemeClr val="tx1"/>
                </a:solidFill>
                <a:latin typeface="Cambria Math" panose="02040503050406030204" pitchFamily="18" charset="0"/>
              </a:rPr>
              <a:t>daily basis</a:t>
            </a:r>
            <a:r>
              <a:rPr lang="en-US" altLang="zh-CN" sz="1400" dirty="0">
                <a:solidFill>
                  <a:schemeClr val="tx1"/>
                </a:solidFill>
                <a:latin typeface="Cambria Math" panose="02040503050406030204" pitchFamily="18" charset="0"/>
              </a:rPr>
              <a:t>. The indexes are available in USD and local currency (no currency impact), with gross and net total return.</a:t>
            </a:r>
          </a:p>
          <a:p>
            <a:pPr marL="0" lvl="1" algn="just">
              <a:lnSpc>
                <a:spcPct val="150000"/>
              </a:lnSpc>
              <a:spcBef>
                <a:spcPts val="600"/>
              </a:spcBef>
            </a:pPr>
            <a:endParaRPr lang="en-US" altLang="zh-CN" sz="1400" dirty="0">
              <a:solidFill>
                <a:schemeClr val="tx1"/>
              </a:solidFill>
              <a:latin typeface="Cambria Math" panose="02040503050406030204" pitchFamily="18" charset="0"/>
            </a:endParaRPr>
          </a:p>
        </p:txBody>
      </p:sp>
      <p:sp>
        <p:nvSpPr>
          <p:cNvPr id="4" name="Slide Number Placeholder 3"/>
          <p:cNvSpPr>
            <a:spLocks noGrp="1"/>
          </p:cNvSpPr>
          <p:nvPr>
            <p:ph type="sldNum" sz="quarter" idx="10"/>
          </p:nvPr>
        </p:nvSpPr>
        <p:spPr/>
        <p:txBody>
          <a:bodyPr/>
          <a:lstStyle/>
          <a:p>
            <a:fld id="{93AC2C76-E6AA-46CB-A2DE-F6E097F7C440}" type="slidenum">
              <a:rPr lang="en-GB" smtClean="0"/>
              <a:pPr/>
              <a:t>23</a:t>
            </a:fld>
            <a:endParaRPr lang="en-GB" dirty="0"/>
          </a:p>
        </p:txBody>
      </p:sp>
    </p:spTree>
    <p:extLst>
      <p:ext uri="{BB962C8B-B14F-4D97-AF65-F5344CB8AC3E}">
        <p14:creationId xmlns:p14="http://schemas.microsoft.com/office/powerpoint/2010/main" val="1472892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MSCI Price Index Methodology</a:t>
            </a:r>
            <a:endParaRPr lang="en-US" dirty="0"/>
          </a:p>
        </p:txBody>
      </p:sp>
      <mc:AlternateContent xmlns:mc="http://schemas.openxmlformats.org/markup-compatibility/2006" xmlns:a14="http://schemas.microsoft.com/office/drawing/2010/main">
        <mc:Choice Requires="a14">
          <p:sp>
            <p:nvSpPr>
              <p:cNvPr id="6" name="Rectangle 5"/>
              <p:cNvSpPr/>
              <p:nvPr/>
            </p:nvSpPr>
            <p:spPr>
              <a:xfrm>
                <a:off x="228600" y="918057"/>
                <a:ext cx="8536195" cy="5348103"/>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1" algn="just">
                  <a:spcBef>
                    <a:spcPts val="600"/>
                  </a:spcBef>
                </a:pPr>
                <a:r>
                  <a:rPr lang="en-US" altLang="zh-CN" sz="1600" b="1" dirty="0">
                    <a:solidFill>
                      <a:schemeClr val="accent6"/>
                    </a:solidFill>
                    <a:latin typeface="Cambria Math" panose="02040503050406030204" pitchFamily="18" charset="0"/>
                  </a:rPr>
                  <a:t>MSCI Daily Total Return (DTR) Index Methodology: Calculation Methodology</a:t>
                </a:r>
              </a:p>
              <a:p>
                <a:pPr marL="0" lvl="1" algn="just">
                  <a:spcBef>
                    <a:spcPts val="600"/>
                  </a:spcBef>
                </a:pPr>
                <a:endParaRPr lang="en-US" altLang="zh-CN" sz="1600" b="1" dirty="0">
                  <a:solidFill>
                    <a:schemeClr val="accent6"/>
                  </a:solidFill>
                  <a:latin typeface="Cambria Math" panose="02040503050406030204" pitchFamily="18" charset="0"/>
                </a:endParaRPr>
              </a:p>
              <a:p>
                <a:pPr marL="0" lvl="1" algn="just">
                  <a:lnSpc>
                    <a:spcPct val="150000"/>
                  </a:lnSpc>
                  <a:spcBef>
                    <a:spcPts val="600"/>
                  </a:spcBef>
                </a:pPr>
                <a14:m>
                  <m:oMath xmlns:m="http://schemas.openxmlformats.org/officeDocument/2006/math">
                    <m:sSub>
                      <m:sSubPr>
                        <m:ctrlPr>
                          <a:rPr lang="en-US" altLang="zh-CN" sz="1400" i="1" smtClean="0">
                            <a:solidFill>
                              <a:srgbClr val="465058"/>
                            </a:solidFill>
                            <a:latin typeface="Cambria Math" panose="02040503050406030204" pitchFamily="18" charset="0"/>
                          </a:rPr>
                        </m:ctrlPr>
                      </m:sSubPr>
                      <m:e>
                        <m:r>
                          <a:rPr lang="en-US" altLang="zh-CN" sz="1400" b="0" i="1" smtClean="0">
                            <a:solidFill>
                              <a:srgbClr val="465058"/>
                            </a:solidFill>
                            <a:latin typeface="Cambria Math" panose="02040503050406030204" pitchFamily="18" charset="0"/>
                          </a:rPr>
                          <m:t>𝐷𝑇𝑅𝑖𝑛𝑑𝑒𝑥𝐿𝑒𝑣𝑒𝑙𝑈𝑆𝐷</m:t>
                        </m:r>
                      </m:e>
                      <m:sub>
                        <m:r>
                          <a:rPr lang="en-US" altLang="zh-CN" sz="1400" i="1">
                            <a:solidFill>
                              <a:srgbClr val="465058"/>
                            </a:solidFill>
                            <a:latin typeface="Cambria Math" panose="02040503050406030204" pitchFamily="18" charset="0"/>
                          </a:rPr>
                          <m:t>𝑡</m:t>
                        </m:r>
                      </m:sub>
                    </m:sSub>
                    <m:r>
                      <a:rPr lang="en-US" altLang="zh-CN" sz="1400" i="1" smtClean="0">
                        <a:solidFill>
                          <a:srgbClr val="465058"/>
                        </a:solidFill>
                        <a:latin typeface="Cambria Math" panose="02040503050406030204" pitchFamily="18" charset="0"/>
                      </a:rPr>
                      <m:t>=</m:t>
                    </m:r>
                    <m:sSub>
                      <m:sSubPr>
                        <m:ctrlPr>
                          <a:rPr lang="en-US" altLang="zh-CN" sz="1400" i="1">
                            <a:solidFill>
                              <a:srgbClr val="465058"/>
                            </a:solidFill>
                            <a:latin typeface="Cambria Math" panose="02040503050406030204" pitchFamily="18" charset="0"/>
                          </a:rPr>
                        </m:ctrlPr>
                      </m:sSubPr>
                      <m:e>
                        <m:r>
                          <a:rPr lang="en-US" altLang="zh-CN" sz="1400" i="1">
                            <a:solidFill>
                              <a:srgbClr val="465058"/>
                            </a:solidFill>
                            <a:latin typeface="Cambria Math" panose="02040503050406030204" pitchFamily="18" charset="0"/>
                          </a:rPr>
                          <m:t>𝐷𝑇𝑅𝑖𝑛𝑑𝑒𝑥𝐿𝑒𝑣𝑒𝑙𝑈𝑆𝐷</m:t>
                        </m:r>
                      </m:e>
                      <m:sub>
                        <m:r>
                          <a:rPr lang="en-US" altLang="zh-CN" sz="1400" i="1">
                            <a:solidFill>
                              <a:srgbClr val="465058"/>
                            </a:solidFill>
                            <a:latin typeface="Cambria Math" panose="02040503050406030204" pitchFamily="18" charset="0"/>
                          </a:rPr>
                          <m:t>𝑡</m:t>
                        </m:r>
                        <m:r>
                          <a:rPr lang="en-US" altLang="zh-CN" sz="1400" i="1">
                            <a:solidFill>
                              <a:srgbClr val="465058"/>
                            </a:solidFill>
                            <a:latin typeface="Cambria Math" panose="02040503050406030204" pitchFamily="18" charset="0"/>
                          </a:rPr>
                          <m:t>−1</m:t>
                        </m:r>
                      </m:sub>
                    </m:sSub>
                    <m:r>
                      <a:rPr lang="en-US" altLang="zh-CN" sz="1400" b="0" i="1" smtClean="0">
                        <a:solidFill>
                          <a:srgbClr val="465058"/>
                        </a:solidFill>
                        <a:latin typeface="Cambria Math" panose="02040503050406030204" pitchFamily="18" charset="0"/>
                      </a:rPr>
                      <m:t>∗</m:t>
                    </m:r>
                    <m:f>
                      <m:fPr>
                        <m:ctrlPr>
                          <a:rPr lang="en-US" altLang="zh-CN" sz="1400" i="1">
                            <a:solidFill>
                              <a:srgbClr val="465058"/>
                            </a:solidFill>
                            <a:latin typeface="Cambria Math" panose="02040503050406030204" pitchFamily="18" charset="0"/>
                          </a:rPr>
                        </m:ctrlPr>
                      </m:fPr>
                      <m:num>
                        <m:sSub>
                          <m:sSubPr>
                            <m:ctrlPr>
                              <a:rPr lang="en-US" altLang="zh-CN" sz="1400" i="1">
                                <a:solidFill>
                                  <a:srgbClr val="465058"/>
                                </a:solidFill>
                                <a:latin typeface="Cambria Math" panose="02040503050406030204" pitchFamily="18" charset="0"/>
                              </a:rPr>
                            </m:ctrlPr>
                          </m:sSubPr>
                          <m:e>
                            <m:r>
                              <a:rPr lang="en-US" altLang="zh-CN" sz="1400" b="0" i="1" smtClean="0">
                                <a:solidFill>
                                  <a:srgbClr val="465058"/>
                                </a:solidFill>
                                <a:latin typeface="Cambria Math" panose="02040503050406030204" pitchFamily="18" charset="0"/>
                              </a:rPr>
                              <m:t>𝐼𝑛𝑑𝑒𝑥𝐴𝑑𝑗𝑢𝑠𝑡𝑒𝑑𝑀𝑎𝑟𝑘𝑒𝑡𝐶𝑎𝑝𝑈𝑆𝐷</m:t>
                            </m:r>
                          </m:e>
                          <m:sub>
                            <m:r>
                              <a:rPr lang="en-US" altLang="zh-CN" sz="1400" i="1">
                                <a:solidFill>
                                  <a:srgbClr val="465058"/>
                                </a:solidFill>
                                <a:latin typeface="Cambria Math" panose="02040503050406030204" pitchFamily="18" charset="0"/>
                              </a:rPr>
                              <m:t>𝑡</m:t>
                            </m:r>
                          </m:sub>
                        </m:sSub>
                        <m:r>
                          <a:rPr lang="en-US" altLang="zh-CN" sz="1400" b="0" i="1" smtClean="0">
                            <a:solidFill>
                              <a:srgbClr val="465058"/>
                            </a:solidFill>
                            <a:latin typeface="Cambria Math" panose="02040503050406030204" pitchFamily="18" charset="0"/>
                          </a:rPr>
                          <m:t>+</m:t>
                        </m:r>
                        <m:sSub>
                          <m:sSubPr>
                            <m:ctrlPr>
                              <a:rPr lang="en-US" altLang="zh-CN" sz="1400" i="1">
                                <a:solidFill>
                                  <a:srgbClr val="465058"/>
                                </a:solidFill>
                                <a:latin typeface="Cambria Math" panose="02040503050406030204" pitchFamily="18" charset="0"/>
                              </a:rPr>
                            </m:ctrlPr>
                          </m:sSubPr>
                          <m:e>
                            <m:r>
                              <a:rPr lang="en-US" altLang="zh-CN" sz="1400" i="1">
                                <a:solidFill>
                                  <a:srgbClr val="465058"/>
                                </a:solidFill>
                                <a:latin typeface="Cambria Math" panose="02040503050406030204" pitchFamily="18" charset="0"/>
                              </a:rPr>
                              <m:t>𝐼𝑛𝑑𝑒𝑥</m:t>
                            </m:r>
                            <m:r>
                              <a:rPr lang="en-US" altLang="zh-CN" sz="1400" b="0" i="1" smtClean="0">
                                <a:solidFill>
                                  <a:srgbClr val="465058"/>
                                </a:solidFill>
                                <a:latin typeface="Cambria Math" panose="02040503050406030204" pitchFamily="18" charset="0"/>
                              </a:rPr>
                              <m:t>𝐷𝑖𝑣𝑖𝑑𝑒𝑛𝑑𝐼𝑚𝑝𝑎𝑐𝑡𝑈𝑆𝐷</m:t>
                            </m:r>
                          </m:e>
                          <m:sub>
                            <m:r>
                              <a:rPr lang="en-US" altLang="zh-CN" sz="1400" i="1">
                                <a:solidFill>
                                  <a:srgbClr val="465058"/>
                                </a:solidFill>
                                <a:latin typeface="Cambria Math" panose="02040503050406030204" pitchFamily="18" charset="0"/>
                              </a:rPr>
                              <m:t>𝑡</m:t>
                            </m:r>
                          </m:sub>
                        </m:sSub>
                      </m:num>
                      <m:den>
                        <m:sSub>
                          <m:sSubPr>
                            <m:ctrlPr>
                              <a:rPr lang="en-US" altLang="zh-CN" sz="1400" i="1">
                                <a:solidFill>
                                  <a:srgbClr val="465058"/>
                                </a:solidFill>
                                <a:latin typeface="Cambria Math" panose="02040503050406030204" pitchFamily="18" charset="0"/>
                              </a:rPr>
                            </m:ctrlPr>
                          </m:sSubPr>
                          <m:e>
                            <m:r>
                              <a:rPr lang="en-US" altLang="zh-CN" sz="1400" i="1">
                                <a:solidFill>
                                  <a:srgbClr val="465058"/>
                                </a:solidFill>
                                <a:latin typeface="Cambria Math" panose="02040503050406030204" pitchFamily="18" charset="0"/>
                              </a:rPr>
                              <m:t>𝐼𝑛𝑑𝑒𝑥</m:t>
                            </m:r>
                            <m:r>
                              <a:rPr lang="en-US" altLang="zh-CN" sz="1400" b="0" i="1" smtClean="0">
                                <a:solidFill>
                                  <a:srgbClr val="465058"/>
                                </a:solidFill>
                                <a:latin typeface="Cambria Math" panose="02040503050406030204" pitchFamily="18" charset="0"/>
                              </a:rPr>
                              <m:t>𝐼𝑛𝑖𝑡𝑖𝑎𝑙</m:t>
                            </m:r>
                            <m:r>
                              <a:rPr lang="en-US" altLang="zh-CN" sz="1400" i="1">
                                <a:solidFill>
                                  <a:srgbClr val="465058"/>
                                </a:solidFill>
                                <a:latin typeface="Cambria Math" panose="02040503050406030204" pitchFamily="18" charset="0"/>
                              </a:rPr>
                              <m:t>𝑀𝑎𝑟𝑘𝑒𝑡𝐶𝑎𝑝𝑈𝑆𝐷</m:t>
                            </m:r>
                          </m:e>
                          <m:sub>
                            <m:r>
                              <a:rPr lang="en-US" altLang="zh-CN" sz="1400" i="1">
                                <a:solidFill>
                                  <a:srgbClr val="465058"/>
                                </a:solidFill>
                                <a:latin typeface="Cambria Math" panose="02040503050406030204" pitchFamily="18" charset="0"/>
                              </a:rPr>
                              <m:t>𝑡</m:t>
                            </m:r>
                          </m:sub>
                        </m:sSub>
                      </m:den>
                    </m:f>
                  </m:oMath>
                </a14:m>
                <a:r>
                  <a:rPr lang="en-US" altLang="zh-CN" sz="1400" dirty="0">
                    <a:solidFill>
                      <a:schemeClr val="tx1"/>
                    </a:solidFill>
                    <a:latin typeface="Cambria Math" panose="02040503050406030204" pitchFamily="18" charset="0"/>
                  </a:rPr>
                  <a:t> </a:t>
                </a:r>
              </a:p>
              <a:p>
                <a:pPr marL="0" lvl="1" algn="just">
                  <a:lnSpc>
                    <a:spcPct val="150000"/>
                  </a:lnSpc>
                  <a:spcBef>
                    <a:spcPts val="600"/>
                  </a:spcBef>
                </a:pPr>
                <a:endParaRPr lang="en-US" altLang="zh-CN" sz="1400" dirty="0">
                  <a:solidFill>
                    <a:schemeClr val="tx1"/>
                  </a:solidFill>
                  <a:latin typeface="Cambria Math" panose="02040503050406030204" pitchFamily="18" charset="0"/>
                </a:endParaRPr>
              </a:p>
              <a:p>
                <a:pPr marL="0" lvl="1" algn="just">
                  <a:lnSpc>
                    <a:spcPct val="150000"/>
                  </a:lnSpc>
                  <a:spcBef>
                    <a:spcPts val="600"/>
                  </a:spcBef>
                </a:pPr>
                <a14:m>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𝐷𝑇𝑅𝑖𝑛𝑑𝑒𝑥𝐿𝑒𝑣𝑒𝑙</m:t>
                        </m:r>
                        <m:r>
                          <a:rPr lang="en-US" altLang="zh-CN" sz="1200" b="0" i="1" smtClean="0">
                            <a:solidFill>
                              <a:srgbClr val="465058"/>
                            </a:solidFill>
                            <a:latin typeface="Cambria Math" panose="02040503050406030204" pitchFamily="18" charset="0"/>
                          </a:rPr>
                          <m:t>𝐿𝑜𝑐𝑎𝑙</m:t>
                        </m:r>
                      </m:e>
                      <m:sub>
                        <m:r>
                          <a:rPr lang="en-US" altLang="zh-CN" sz="1200" i="1">
                            <a:solidFill>
                              <a:srgbClr val="465058"/>
                            </a:solidFill>
                            <a:latin typeface="Cambria Math" panose="02040503050406030204" pitchFamily="18" charset="0"/>
                          </a:rPr>
                          <m:t>𝑡</m:t>
                        </m:r>
                      </m:sub>
                    </m:sSub>
                    <m:r>
                      <a:rPr lang="en-US" altLang="zh-CN" sz="1200" i="1">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𝐷𝑇𝑅𝑖𝑛𝑑𝑒𝑥𝐿𝑒𝑣𝑒𝑙</m:t>
                        </m:r>
                        <m:r>
                          <a:rPr lang="en-US" altLang="zh-CN" sz="1200" b="0" i="1" smtClean="0">
                            <a:solidFill>
                              <a:srgbClr val="465058"/>
                            </a:solidFill>
                            <a:latin typeface="Cambria Math" panose="02040503050406030204" pitchFamily="18" charset="0"/>
                          </a:rPr>
                          <m:t>𝐿𝑜𝑐𝑎𝑙</m:t>
                        </m:r>
                      </m:e>
                      <m:sub>
                        <m:r>
                          <a:rPr lang="en-US" altLang="zh-CN" sz="1200" i="1">
                            <a:solidFill>
                              <a:srgbClr val="465058"/>
                            </a:solidFill>
                            <a:latin typeface="Cambria Math" panose="02040503050406030204" pitchFamily="18" charset="0"/>
                          </a:rPr>
                          <m:t>𝑡</m:t>
                        </m:r>
                        <m:r>
                          <a:rPr lang="en-US" altLang="zh-CN" sz="1200" i="1">
                            <a:solidFill>
                              <a:srgbClr val="465058"/>
                            </a:solidFill>
                            <a:latin typeface="Cambria Math" panose="02040503050406030204" pitchFamily="18" charset="0"/>
                          </a:rPr>
                          <m:t>−1</m:t>
                        </m:r>
                      </m:sub>
                    </m:sSub>
                    <m:r>
                      <a:rPr lang="en-US" altLang="zh-CN" sz="1200" i="1">
                        <a:solidFill>
                          <a:srgbClr val="465058"/>
                        </a:solidFill>
                        <a:latin typeface="Cambria Math" panose="02040503050406030204" pitchFamily="18" charset="0"/>
                      </a:rPr>
                      <m:t>∗</m:t>
                    </m:r>
                    <m:f>
                      <m:fPr>
                        <m:ctrlPr>
                          <a:rPr lang="en-US" altLang="zh-CN" sz="1200" i="1">
                            <a:solidFill>
                              <a:srgbClr val="465058"/>
                            </a:solidFill>
                            <a:latin typeface="Cambria Math" panose="02040503050406030204" pitchFamily="18" charset="0"/>
                          </a:rPr>
                        </m:ctrlPr>
                      </m:fPr>
                      <m:num>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𝐼𝑛𝑑𝑒𝑥𝐴𝑑𝑗𝑢𝑠𝑡𝑒𝑑𝑀𝑎𝑟𝑘𝑒𝑡𝐶𝑎𝑝</m:t>
                            </m:r>
                            <m:r>
                              <a:rPr lang="en-US" altLang="zh-CN" sz="1200" b="0" i="1" smtClean="0">
                                <a:solidFill>
                                  <a:srgbClr val="465058"/>
                                </a:solidFill>
                                <a:latin typeface="Cambria Math" panose="02040503050406030204" pitchFamily="18" charset="0"/>
                              </a:rPr>
                              <m:t>𝐹𝑜𝑟𝐿𝑜𝑐𝑎𝑙</m:t>
                            </m:r>
                          </m:e>
                          <m:sub>
                            <m:r>
                              <a:rPr lang="en-US" altLang="zh-CN" sz="1200" i="1">
                                <a:solidFill>
                                  <a:srgbClr val="465058"/>
                                </a:solidFill>
                                <a:latin typeface="Cambria Math" panose="02040503050406030204" pitchFamily="18" charset="0"/>
                              </a:rPr>
                              <m:t>𝑡</m:t>
                            </m:r>
                          </m:sub>
                        </m:sSub>
                        <m:r>
                          <a:rPr lang="en-US" altLang="zh-CN" sz="1200" i="1">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𝐼𝑛𝑑𝑒𝑥𝐷𝑖𝑣𝑖𝑑𝑒𝑛𝑑𝐼𝑚𝑝𝑎𝑐𝑡𝐹𝑜𝑟𝐿𝑜𝑐𝑎𝑙</m:t>
                            </m:r>
                          </m:e>
                          <m:sub>
                            <m:r>
                              <a:rPr lang="en-US" altLang="zh-CN" sz="1200" i="1">
                                <a:solidFill>
                                  <a:srgbClr val="465058"/>
                                </a:solidFill>
                                <a:latin typeface="Cambria Math" panose="02040503050406030204" pitchFamily="18" charset="0"/>
                              </a:rPr>
                              <m:t>𝑡</m:t>
                            </m:r>
                          </m:sub>
                        </m:sSub>
                      </m:num>
                      <m:den>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𝐼𝑛𝑑𝑒𝑥𝐼𝑛𝑖𝑡𝑖𝑎𝑙𝑀𝑎𝑟𝑘𝑒𝑡𝐶𝑎𝑝𝑈𝑆𝐷</m:t>
                            </m:r>
                          </m:e>
                          <m:sub>
                            <m:r>
                              <a:rPr lang="en-US" altLang="zh-CN" sz="1200" i="1">
                                <a:solidFill>
                                  <a:srgbClr val="465058"/>
                                </a:solidFill>
                                <a:latin typeface="Cambria Math" panose="02040503050406030204" pitchFamily="18" charset="0"/>
                              </a:rPr>
                              <m:t>𝑡</m:t>
                            </m:r>
                          </m:sub>
                        </m:sSub>
                      </m:den>
                    </m:f>
                  </m:oMath>
                </a14:m>
                <a:r>
                  <a:rPr lang="en-US" altLang="zh-CN" sz="1400" dirty="0">
                    <a:solidFill>
                      <a:schemeClr val="tx1"/>
                    </a:solidFill>
                    <a:latin typeface="Cambria Math" panose="02040503050406030204" pitchFamily="18" charset="0"/>
                  </a:rPr>
                  <a:t> </a:t>
                </a:r>
              </a:p>
              <a:p>
                <a:pPr marL="0" lvl="1" algn="just">
                  <a:lnSpc>
                    <a:spcPct val="150000"/>
                  </a:lnSpc>
                  <a:spcBef>
                    <a:spcPts val="600"/>
                  </a:spcBef>
                </a:pPr>
                <a:endParaRPr lang="en-US" altLang="zh-CN" sz="1400" dirty="0">
                  <a:solidFill>
                    <a:schemeClr val="tx1"/>
                  </a:solidFill>
                  <a:latin typeface="Cambria Math" panose="02040503050406030204" pitchFamily="18" charset="0"/>
                </a:endParaRPr>
              </a:p>
              <a:p>
                <a:pPr marL="0" lvl="1" algn="just">
                  <a:lnSpc>
                    <a:spcPct val="150000"/>
                  </a:lnSpc>
                  <a:spcBef>
                    <a:spcPts val="600"/>
                  </a:spcBef>
                </a:pPr>
                <a:r>
                  <a:rPr lang="en-US" altLang="zh-CN" sz="1400" dirty="0">
                    <a:solidFill>
                      <a:schemeClr val="tx1"/>
                    </a:solidFill>
                    <a:latin typeface="Cambria Math" panose="02040503050406030204" pitchFamily="18" charset="0"/>
                  </a:rPr>
                  <a:t>Where:</a:t>
                </a:r>
              </a:p>
              <a:p>
                <a:pPr marL="285750" lvl="1" indent="-285750" algn="just">
                  <a:lnSpc>
                    <a:spcPct val="150000"/>
                  </a:lnSpc>
                  <a:spcBef>
                    <a:spcPts val="600"/>
                  </a:spcBef>
                  <a:buFont typeface="Arial" panose="020B0604020202020204" pitchFamily="34" charset="0"/>
                  <a:buChar char="•"/>
                </a:pPr>
                <a14:m>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𝐷𝑇𝑅𝑖𝑛𝑑𝑒𝑥𝐿𝑒𝑣𝑒𝑙𝑈𝑆𝐷</m:t>
                        </m:r>
                      </m:e>
                      <m:sub>
                        <m:r>
                          <a:rPr lang="en-US" altLang="zh-CN" sz="1200" i="1">
                            <a:solidFill>
                              <a:srgbClr val="465058"/>
                            </a:solidFill>
                            <a:latin typeface="Cambria Math" panose="02040503050406030204" pitchFamily="18" charset="0"/>
                          </a:rPr>
                          <m:t>𝑡</m:t>
                        </m:r>
                        <m:r>
                          <a:rPr lang="en-US" altLang="zh-CN" sz="1200" i="1">
                            <a:solidFill>
                              <a:srgbClr val="465058"/>
                            </a:solidFill>
                            <a:latin typeface="Cambria Math" panose="02040503050406030204" pitchFamily="18" charset="0"/>
                          </a:rPr>
                          <m:t>−1</m:t>
                        </m:r>
                      </m:sub>
                    </m:sSub>
                  </m:oMath>
                </a14:m>
                <a:r>
                  <a:rPr lang="en-US" altLang="zh-CN" sz="1200" dirty="0">
                    <a:solidFill>
                      <a:schemeClr val="tx1"/>
                    </a:solidFill>
                    <a:latin typeface="Cambria Math" panose="02040503050406030204" pitchFamily="18" charset="0"/>
                  </a:rPr>
                  <a:t> is the Daily Total Return index level in USD at time t-1</a:t>
                </a:r>
              </a:p>
              <a:p>
                <a:pPr marL="285750" lvl="1" indent="-285750" algn="just">
                  <a:lnSpc>
                    <a:spcPct val="150000"/>
                  </a:lnSpc>
                  <a:spcBef>
                    <a:spcPts val="600"/>
                  </a:spcBef>
                  <a:buFont typeface="Arial" panose="020B0604020202020204" pitchFamily="34" charset="0"/>
                  <a:buChar char="•"/>
                </a:pPr>
                <a14:m>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𝐼𝑛𝑑𝑒𝑥𝐴𝑑𝑗𝑢𝑠𝑡𝑒𝑑𝑀𝑎𝑟𝑘𝑒𝑡𝐶𝑎𝑝𝑈𝑆𝐷</m:t>
                        </m:r>
                      </m:e>
                      <m:sub>
                        <m:r>
                          <a:rPr lang="en-US" altLang="zh-CN" sz="1200" i="1">
                            <a:solidFill>
                              <a:srgbClr val="465058"/>
                            </a:solidFill>
                            <a:latin typeface="Cambria Math" panose="02040503050406030204" pitchFamily="18" charset="0"/>
                          </a:rPr>
                          <m:t>𝑡</m:t>
                        </m:r>
                      </m:sub>
                    </m:sSub>
                  </m:oMath>
                </a14:m>
                <a:r>
                  <a:rPr lang="en-US" altLang="zh-CN" sz="1200" dirty="0">
                    <a:solidFill>
                      <a:schemeClr val="tx1"/>
                    </a:solidFill>
                    <a:latin typeface="Cambria Math" panose="02040503050406030204" pitchFamily="18" charset="0"/>
                  </a:rPr>
                  <a:t> is the gross or net amount of dividends in USD to be reinvested in the index in USD at time t</a:t>
                </a:r>
              </a:p>
              <a:p>
                <a:pPr marL="285750" lvl="1" indent="-285750" algn="just">
                  <a:lnSpc>
                    <a:spcPct val="150000"/>
                  </a:lnSpc>
                  <a:spcBef>
                    <a:spcPts val="600"/>
                  </a:spcBef>
                  <a:buFont typeface="Arial" panose="020B0604020202020204" pitchFamily="34" charset="0"/>
                  <a:buChar char="•"/>
                </a:pPr>
                <a14:m>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𝐼𝑛𝑑𝑒𝑥𝐴𝑑𝑗𝑢𝑠𝑡𝑒𝑑𝑀𝑎𝑟𝑘𝑒𝑡𝐶𝑎𝑝𝐹𝑜𝑟𝐿𝑜𝑐𝑎𝑙</m:t>
                        </m:r>
                      </m:e>
                      <m:sub>
                        <m:r>
                          <a:rPr lang="en-US" altLang="zh-CN" sz="1200" i="1">
                            <a:solidFill>
                              <a:srgbClr val="465058"/>
                            </a:solidFill>
                            <a:latin typeface="Cambria Math" panose="02040503050406030204" pitchFamily="18" charset="0"/>
                          </a:rPr>
                          <m:t>𝑡</m:t>
                        </m:r>
                      </m:sub>
                    </m:sSub>
                  </m:oMath>
                </a14:m>
                <a:r>
                  <a:rPr lang="en-US" altLang="zh-CN" sz="1200" dirty="0">
                    <a:solidFill>
                      <a:schemeClr val="tx1"/>
                    </a:solidFill>
                    <a:latin typeface="Cambria Math" panose="02040503050406030204" pitchFamily="18" charset="0"/>
                  </a:rPr>
                  <a:t> </a:t>
                </a:r>
                <a:r>
                  <a:rPr lang="en-US" sz="1200" dirty="0">
                    <a:solidFill>
                      <a:schemeClr val="tx1"/>
                    </a:solidFill>
                  </a:rPr>
                  <a:t>is the gross or net amount of dividend in USD converted using FX rate as of t-1 to be reinvested in the local currency index at time t</a:t>
                </a:r>
                <a:endParaRPr lang="en-US" altLang="zh-CN" sz="1200" dirty="0">
                  <a:solidFill>
                    <a:schemeClr val="tx1"/>
                  </a:solidFill>
                  <a:latin typeface="Cambria Math" panose="02040503050406030204" pitchFamily="18" charset="0"/>
                </a:endParaRPr>
              </a:p>
              <a:p>
                <a:pPr marL="0" lvl="1" algn="just">
                  <a:lnSpc>
                    <a:spcPct val="150000"/>
                  </a:lnSpc>
                  <a:spcBef>
                    <a:spcPts val="600"/>
                  </a:spcBef>
                </a:pPr>
                <a:endParaRPr lang="en-US" altLang="zh-CN" sz="1400" dirty="0">
                  <a:solidFill>
                    <a:schemeClr val="tx1"/>
                  </a:solidFill>
                  <a:latin typeface="Cambria Math" panose="020405030504060302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228600" y="918057"/>
                <a:ext cx="8536195" cy="5348103"/>
              </a:xfrm>
              <a:prstGeom prst="rect">
                <a:avLst/>
              </a:prstGeom>
              <a:blipFill>
                <a:blip r:embed="rId3"/>
                <a:stretch>
                  <a:fillRect l="-429" t="-456"/>
                </a:stretch>
              </a:blipFill>
              <a:ln>
                <a:noFill/>
              </a:ln>
              <a:effectLst/>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93AC2C76-E6AA-46CB-A2DE-F6E097F7C440}" type="slidenum">
              <a:rPr lang="en-GB" smtClean="0"/>
              <a:pPr/>
              <a:t>24</a:t>
            </a:fld>
            <a:endParaRPr lang="en-GB" dirty="0"/>
          </a:p>
        </p:txBody>
      </p:sp>
    </p:spTree>
    <p:extLst>
      <p:ext uri="{BB962C8B-B14F-4D97-AF65-F5344CB8AC3E}">
        <p14:creationId xmlns:p14="http://schemas.microsoft.com/office/powerpoint/2010/main" val="1267811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MSCI Price Index Methodology</a:t>
            </a:r>
            <a:endParaRPr lang="en-US" dirty="0"/>
          </a:p>
        </p:txBody>
      </p:sp>
      <mc:AlternateContent xmlns:mc="http://schemas.openxmlformats.org/markup-compatibility/2006" xmlns:a14="http://schemas.microsoft.com/office/drawing/2010/main">
        <mc:Choice Requires="a14">
          <p:sp>
            <p:nvSpPr>
              <p:cNvPr id="6" name="Rectangle 5"/>
              <p:cNvSpPr/>
              <p:nvPr/>
            </p:nvSpPr>
            <p:spPr>
              <a:xfrm>
                <a:off x="228600" y="918057"/>
                <a:ext cx="8536195" cy="5348103"/>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1" algn="just">
                  <a:spcBef>
                    <a:spcPts val="600"/>
                  </a:spcBef>
                </a:pPr>
                <a:r>
                  <a:rPr lang="en-US" altLang="zh-CN" sz="1600" b="1" dirty="0">
                    <a:solidFill>
                      <a:schemeClr val="accent6"/>
                    </a:solidFill>
                    <a:latin typeface="Cambria Math" panose="02040503050406030204" pitchFamily="18" charset="0"/>
                  </a:rPr>
                  <a:t>MSCI Daily Total Return (DTR) Index Methodology: Dividend Impact</a:t>
                </a:r>
              </a:p>
              <a:p>
                <a:pPr marL="0" lvl="1" algn="just">
                  <a:spcBef>
                    <a:spcPts val="600"/>
                  </a:spcBef>
                </a:pPr>
                <a:endParaRPr lang="en-US" altLang="zh-CN" sz="1400" dirty="0">
                  <a:solidFill>
                    <a:schemeClr val="tx1"/>
                  </a:solidFill>
                  <a:latin typeface="Cambria Math" panose="02040503050406030204" pitchFamily="18" charset="0"/>
                </a:endParaRPr>
              </a:p>
              <a:p>
                <a:pPr marL="0" lvl="1" algn="just">
                  <a:spcBef>
                    <a:spcPts val="600"/>
                  </a:spcBef>
                </a:pPr>
                <a:r>
                  <a:rPr lang="en-US" altLang="zh-CN" sz="1400" dirty="0">
                    <a:solidFill>
                      <a:schemeClr val="tx1"/>
                    </a:solidFill>
                    <a:latin typeface="Cambria Math" panose="02040503050406030204" pitchFamily="18" charset="0"/>
                  </a:rPr>
                  <a:t>To calculate its dividend impact:</a:t>
                </a:r>
              </a:p>
              <a:p>
                <a:pPr marL="0" lvl="1" algn="just">
                  <a:spcBef>
                    <a:spcPts val="600"/>
                  </a:spcBef>
                </a:pPr>
                <a:endParaRPr lang="en-US" altLang="zh-CN" sz="1400" dirty="0">
                  <a:solidFill>
                    <a:schemeClr val="tx1"/>
                  </a:solidFill>
                  <a:latin typeface="Cambria Math" panose="02040503050406030204" pitchFamily="18" charset="0"/>
                </a:endParaRPr>
              </a:p>
              <a:p>
                <a:pPr marL="0" lvl="1" algn="just">
                  <a:spcBef>
                    <a:spcPts val="600"/>
                  </a:spcBef>
                </a:pPr>
                <a14:m>
                  <m:oMathPara xmlns:m="http://schemas.openxmlformats.org/officeDocument/2006/math">
                    <m:oMathParaPr>
                      <m:jc m:val="centerGroup"/>
                    </m:oMathParaPr>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𝐼𝑛𝑑𝑒𝑥</m:t>
                          </m:r>
                          <m:r>
                            <a:rPr lang="en-US" altLang="zh-CN" sz="1200" b="0" i="1" smtClean="0">
                              <a:solidFill>
                                <a:srgbClr val="465058"/>
                              </a:solidFill>
                              <a:latin typeface="Cambria Math" panose="02040503050406030204" pitchFamily="18" charset="0"/>
                            </a:rPr>
                            <m:t>𝐷𝑖𝑣𝑖𝑑𝑒𝑛𝑑𝐼𝑚𝑝𝑎𝑐𝑡𝑈𝑆𝐷</m:t>
                          </m:r>
                        </m:e>
                        <m:sub>
                          <m:r>
                            <a:rPr lang="en-US" altLang="zh-CN" sz="1200" i="1">
                              <a:solidFill>
                                <a:srgbClr val="465058"/>
                              </a:solidFill>
                              <a:latin typeface="Cambria Math" panose="02040503050406030204" pitchFamily="18" charset="0"/>
                            </a:rPr>
                            <m:t>𝑡</m:t>
                          </m:r>
                        </m:sub>
                      </m:sSub>
                      <m:r>
                        <a:rPr lang="en-US" altLang="zh-CN" sz="1200" i="1">
                          <a:solidFill>
                            <a:srgbClr val="465058"/>
                          </a:solidFill>
                          <a:latin typeface="Cambria Math" panose="02040503050406030204" pitchFamily="18" charset="0"/>
                        </a:rPr>
                        <m:t>=</m:t>
                      </m:r>
                      <m:nary>
                        <m:naryPr>
                          <m:chr m:val="∑"/>
                          <m:supHide m:val="on"/>
                          <m:ctrlPr>
                            <a:rPr lang="en-US" altLang="zh-CN" sz="1200" i="1">
                              <a:solidFill>
                                <a:srgbClr val="465058"/>
                              </a:solidFill>
                              <a:latin typeface="Cambria Math" panose="02040503050406030204" pitchFamily="18" charset="0"/>
                            </a:rPr>
                          </m:ctrlPr>
                        </m:naryPr>
                        <m:sub>
                          <m:r>
                            <m:rPr>
                              <m:brk m:alnAt="7"/>
                            </m:rPr>
                            <a:rPr lang="en-US" altLang="zh-CN" sz="1200" i="1">
                              <a:solidFill>
                                <a:srgbClr val="465058"/>
                              </a:solidFill>
                              <a:latin typeface="Cambria Math" panose="02040503050406030204" pitchFamily="18" charset="0"/>
                            </a:rPr>
                            <m:t>𝑆</m:t>
                          </m:r>
                          <m:r>
                            <a:rPr lang="en-US" altLang="zh-CN" sz="1200" i="1">
                              <a:solidFill>
                                <a:srgbClr val="465058"/>
                              </a:solidFill>
                              <a:latin typeface="Cambria Math" panose="02040503050406030204" pitchFamily="18" charset="0"/>
                            </a:rPr>
                            <m:t>∈</m:t>
                          </m:r>
                          <m:r>
                            <a:rPr lang="en-US" altLang="zh-CN" sz="1200" i="1">
                              <a:solidFill>
                                <a:srgbClr val="465058"/>
                              </a:solidFill>
                              <a:latin typeface="Cambria Math" panose="02040503050406030204" pitchFamily="18" charset="0"/>
                            </a:rPr>
                            <m:t>𝐼</m:t>
                          </m:r>
                          <m:r>
                            <a:rPr lang="en-US" altLang="zh-CN" sz="1200" i="1">
                              <a:solidFill>
                                <a:srgbClr val="465058"/>
                              </a:solidFill>
                              <a:latin typeface="Cambria Math" panose="02040503050406030204" pitchFamily="18" charset="0"/>
                            </a:rPr>
                            <m:t>, </m:t>
                          </m:r>
                          <m:r>
                            <a:rPr lang="en-US" altLang="zh-CN" sz="1200" i="1">
                              <a:solidFill>
                                <a:srgbClr val="465058"/>
                              </a:solidFill>
                              <a:latin typeface="Cambria Math" panose="02040503050406030204" pitchFamily="18" charset="0"/>
                            </a:rPr>
                            <m:t>𝑡</m:t>
                          </m:r>
                        </m:sub>
                        <m:sup/>
                        <m:e>
                          <m:f>
                            <m:fPr>
                              <m:ctrlPr>
                                <a:rPr lang="en-US" altLang="zh-CN" sz="1200" i="1">
                                  <a:solidFill>
                                    <a:srgbClr val="465058"/>
                                  </a:solidFill>
                                  <a:latin typeface="Cambria Math" panose="02040503050406030204" pitchFamily="18" charset="0"/>
                                </a:rPr>
                              </m:ctrlPr>
                            </m:fPr>
                            <m:num>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𝐸𝑛𝑑𝑂𝑓𝐷𝑎𝑦𝑁𝑢𝑚𝑏𝑒𝑟𝑂𝑓𝑆h𝑎𝑟𝑒𝑠</m:t>
                                  </m:r>
                                </m:e>
                                <m:sub>
                                  <m:r>
                                    <a:rPr lang="en-US" altLang="zh-CN" sz="1200" b="0" i="1" smtClean="0">
                                      <a:solidFill>
                                        <a:srgbClr val="465058"/>
                                      </a:solidFill>
                                      <a:latin typeface="Cambria Math" panose="02040503050406030204" pitchFamily="18" charset="0"/>
                                    </a:rPr>
                                    <m:t>𝑒𝑥</m:t>
                                  </m:r>
                                  <m:r>
                                    <a:rPr lang="en-US" altLang="zh-CN" sz="1200" b="0" i="1" smtClean="0">
                                      <a:solidFill>
                                        <a:srgbClr val="465058"/>
                                      </a:solidFill>
                                      <a:latin typeface="Cambria Math" panose="02040503050406030204" pitchFamily="18" charset="0"/>
                                    </a:rPr>
                                    <m:t>−</m:t>
                                  </m:r>
                                  <m:r>
                                    <a:rPr lang="en-US" altLang="zh-CN" sz="1200" b="0" i="1" smtClean="0">
                                      <a:solidFill>
                                        <a:srgbClr val="465058"/>
                                      </a:solidFill>
                                      <a:latin typeface="Cambria Math" panose="02040503050406030204" pitchFamily="18" charset="0"/>
                                    </a:rPr>
                                    <m:t>𝑑𝑎𝑡𝑒</m:t>
                                  </m:r>
                                  <m:r>
                                    <a:rPr lang="en-US" altLang="zh-CN" sz="1200" i="1">
                                      <a:solidFill>
                                        <a:srgbClr val="465058"/>
                                      </a:solidFill>
                                      <a:latin typeface="Cambria Math" panose="02040503050406030204" pitchFamily="18" charset="0"/>
                                    </a:rPr>
                                    <m:t>−1</m:t>
                                  </m:r>
                                </m:sub>
                              </m:sSub>
                              <m:r>
                                <a:rPr lang="en-US" altLang="zh-CN" sz="1200" i="1">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𝐷𝑖𝑣𝑖𝑑𝑒𝑛𝑑</m:t>
                                  </m:r>
                                  <m:r>
                                    <a:rPr lang="en-US" altLang="zh-CN" sz="1200" i="1">
                                      <a:solidFill>
                                        <a:srgbClr val="465058"/>
                                      </a:solidFill>
                                      <a:latin typeface="Cambria Math" panose="02040503050406030204" pitchFamily="18" charset="0"/>
                                    </a:rPr>
                                    <m:t>𝑃𝑒𝑟𝑆h𝑎𝑟𝑒</m:t>
                                  </m:r>
                                </m:e>
                                <m:sub>
                                  <m:r>
                                    <a:rPr lang="en-US" altLang="zh-CN" sz="1200" i="1">
                                      <a:solidFill>
                                        <a:srgbClr val="465058"/>
                                      </a:solidFill>
                                      <a:latin typeface="Cambria Math" panose="02040503050406030204" pitchFamily="18" charset="0"/>
                                    </a:rPr>
                                    <m:t>𝑡</m:t>
                                  </m:r>
                                </m:sub>
                              </m:sSub>
                              <m:r>
                                <a:rPr lang="en-US" altLang="zh-CN" sz="1200" i="1">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𝐼𝑛𝑐𝑙𝑢𝑠𝑖𝑜𝑛𝐹𝑎𝑐𝑡𝑜𝑟</m:t>
                                  </m:r>
                                </m:e>
                                <m:sub>
                                  <m:r>
                                    <a:rPr lang="en-US" altLang="zh-CN" sz="1200" i="1">
                                      <a:solidFill>
                                        <a:srgbClr val="465058"/>
                                      </a:solidFill>
                                      <a:latin typeface="Cambria Math" panose="02040503050406030204" pitchFamily="18" charset="0"/>
                                    </a:rPr>
                                    <m:t>𝑡</m:t>
                                  </m:r>
                                </m:sub>
                              </m:sSub>
                            </m:num>
                            <m:den>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𝐹𝑋𝑟𝑎𝑡𝑒</m:t>
                                  </m:r>
                                </m:e>
                                <m:sub>
                                  <m:r>
                                    <a:rPr lang="en-US" altLang="zh-CN" sz="1200" i="1">
                                      <a:solidFill>
                                        <a:srgbClr val="465058"/>
                                      </a:solidFill>
                                      <a:latin typeface="Cambria Math" panose="02040503050406030204" pitchFamily="18" charset="0"/>
                                    </a:rPr>
                                    <m:t>𝑡</m:t>
                                  </m:r>
                                </m:sub>
                              </m:sSub>
                            </m:den>
                          </m:f>
                        </m:e>
                      </m:nary>
                    </m:oMath>
                  </m:oMathPara>
                </a14:m>
                <a:endParaRPr lang="en-US" altLang="zh-CN" sz="1600" dirty="0">
                  <a:solidFill>
                    <a:schemeClr val="accent6"/>
                  </a:solidFill>
                  <a:latin typeface="Cambria Math" panose="02040503050406030204" pitchFamily="18" charset="0"/>
                </a:endParaRPr>
              </a:p>
              <a:p>
                <a:pPr marL="0" lvl="1" algn="just">
                  <a:spcBef>
                    <a:spcPts val="600"/>
                  </a:spcBef>
                </a:pPr>
                <a:endParaRPr lang="en-US" altLang="zh-CN" sz="1600" dirty="0">
                  <a:solidFill>
                    <a:schemeClr val="accent6"/>
                  </a:solidFill>
                  <a:latin typeface="Cambria Math" panose="02040503050406030204" pitchFamily="18" charset="0"/>
                </a:endParaRPr>
              </a:p>
              <a:p>
                <a:pPr marL="0" lvl="1" algn="ctr">
                  <a:spcBef>
                    <a:spcPts val="600"/>
                  </a:spcBef>
                </a:pPr>
                <a14:m>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𝐼𝑛𝑑𝑒𝑥𝐷𝑖𝑣𝑖𝑑𝑒𝑛𝑑𝐼𝑚𝑝𝑎𝑐𝑡</m:t>
                        </m:r>
                        <m:r>
                          <a:rPr lang="en-US" altLang="zh-CN" sz="1200" b="0" i="1" smtClean="0">
                            <a:solidFill>
                              <a:srgbClr val="465058"/>
                            </a:solidFill>
                            <a:latin typeface="Cambria Math" panose="02040503050406030204" pitchFamily="18" charset="0"/>
                          </a:rPr>
                          <m:t>𝐹𝑜𝑟𝐿𝑜𝑐𝑎𝑙</m:t>
                        </m:r>
                      </m:e>
                      <m:sub>
                        <m:r>
                          <a:rPr lang="en-US" altLang="zh-CN" sz="1200" i="1">
                            <a:solidFill>
                              <a:srgbClr val="465058"/>
                            </a:solidFill>
                            <a:latin typeface="Cambria Math" panose="02040503050406030204" pitchFamily="18" charset="0"/>
                          </a:rPr>
                          <m:t>𝑡</m:t>
                        </m:r>
                      </m:sub>
                    </m:sSub>
                    <m:r>
                      <a:rPr lang="en-US" altLang="zh-CN" sz="1200" i="1">
                        <a:solidFill>
                          <a:srgbClr val="465058"/>
                        </a:solidFill>
                        <a:latin typeface="Cambria Math" panose="02040503050406030204" pitchFamily="18" charset="0"/>
                      </a:rPr>
                      <m:t>=</m:t>
                    </m:r>
                    <m:nary>
                      <m:naryPr>
                        <m:chr m:val="∑"/>
                        <m:supHide m:val="on"/>
                        <m:ctrlPr>
                          <a:rPr lang="en-US" altLang="zh-CN" sz="1200" i="1">
                            <a:solidFill>
                              <a:srgbClr val="465058"/>
                            </a:solidFill>
                            <a:latin typeface="Cambria Math" panose="02040503050406030204" pitchFamily="18" charset="0"/>
                          </a:rPr>
                        </m:ctrlPr>
                      </m:naryPr>
                      <m:sub>
                        <m:r>
                          <m:rPr>
                            <m:brk m:alnAt="7"/>
                          </m:rPr>
                          <a:rPr lang="en-US" altLang="zh-CN" sz="1200" i="1">
                            <a:solidFill>
                              <a:srgbClr val="465058"/>
                            </a:solidFill>
                            <a:latin typeface="Cambria Math" panose="02040503050406030204" pitchFamily="18" charset="0"/>
                          </a:rPr>
                          <m:t>𝑆</m:t>
                        </m:r>
                        <m:r>
                          <a:rPr lang="en-US" altLang="zh-CN" sz="1200" i="1">
                            <a:solidFill>
                              <a:srgbClr val="465058"/>
                            </a:solidFill>
                            <a:latin typeface="Cambria Math" panose="02040503050406030204" pitchFamily="18" charset="0"/>
                          </a:rPr>
                          <m:t>∈</m:t>
                        </m:r>
                        <m:r>
                          <a:rPr lang="en-US" altLang="zh-CN" sz="1200" i="1">
                            <a:solidFill>
                              <a:srgbClr val="465058"/>
                            </a:solidFill>
                            <a:latin typeface="Cambria Math" panose="02040503050406030204" pitchFamily="18" charset="0"/>
                          </a:rPr>
                          <m:t>𝐼</m:t>
                        </m:r>
                        <m:r>
                          <a:rPr lang="en-US" altLang="zh-CN" sz="1200" i="1">
                            <a:solidFill>
                              <a:srgbClr val="465058"/>
                            </a:solidFill>
                            <a:latin typeface="Cambria Math" panose="02040503050406030204" pitchFamily="18" charset="0"/>
                          </a:rPr>
                          <m:t>, </m:t>
                        </m:r>
                        <m:r>
                          <a:rPr lang="en-US" altLang="zh-CN" sz="1200" i="1">
                            <a:solidFill>
                              <a:srgbClr val="465058"/>
                            </a:solidFill>
                            <a:latin typeface="Cambria Math" panose="02040503050406030204" pitchFamily="18" charset="0"/>
                          </a:rPr>
                          <m:t>𝑡</m:t>
                        </m:r>
                      </m:sub>
                      <m:sup/>
                      <m:e>
                        <m:r>
                          <a:rPr lang="en-US" altLang="zh-CN" sz="1200" b="0" i="1" smtClean="0">
                            <a:solidFill>
                              <a:srgbClr val="465058"/>
                            </a:solidFill>
                            <a:latin typeface="Cambria Math" panose="02040503050406030204" pitchFamily="18" charset="0"/>
                          </a:rPr>
                          <m:t>(</m:t>
                        </m:r>
                        <m:f>
                          <m:fPr>
                            <m:ctrlPr>
                              <a:rPr lang="en-US" altLang="zh-CN" sz="1200" i="1">
                                <a:solidFill>
                                  <a:srgbClr val="465058"/>
                                </a:solidFill>
                                <a:latin typeface="Cambria Math" panose="02040503050406030204" pitchFamily="18" charset="0"/>
                              </a:rPr>
                            </m:ctrlPr>
                          </m:fPr>
                          <m:num>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𝐸𝑛𝑑𝑂𝑓𝐷𝑎𝑦𝑁𝑢𝑚𝑏𝑒𝑟𝑂𝑓𝑆h𝑎𝑟𝑒𝑠</m:t>
                                </m:r>
                              </m:e>
                              <m:sub>
                                <m:r>
                                  <a:rPr lang="en-US" altLang="zh-CN" sz="1200" i="1">
                                    <a:solidFill>
                                      <a:srgbClr val="465058"/>
                                    </a:solidFill>
                                    <a:latin typeface="Cambria Math" panose="02040503050406030204" pitchFamily="18" charset="0"/>
                                  </a:rPr>
                                  <m:t>𝑒𝑥</m:t>
                                </m:r>
                                <m:r>
                                  <a:rPr lang="en-US" altLang="zh-CN" sz="1200" i="1">
                                    <a:solidFill>
                                      <a:srgbClr val="465058"/>
                                    </a:solidFill>
                                    <a:latin typeface="Cambria Math" panose="02040503050406030204" pitchFamily="18" charset="0"/>
                                  </a:rPr>
                                  <m:t>−</m:t>
                                </m:r>
                                <m:r>
                                  <a:rPr lang="en-US" altLang="zh-CN" sz="1200" i="1">
                                    <a:solidFill>
                                      <a:srgbClr val="465058"/>
                                    </a:solidFill>
                                    <a:latin typeface="Cambria Math" panose="02040503050406030204" pitchFamily="18" charset="0"/>
                                  </a:rPr>
                                  <m:t>𝑑𝑎𝑡𝑒</m:t>
                                </m:r>
                                <m:r>
                                  <a:rPr lang="en-US" altLang="zh-CN" sz="1200" i="1">
                                    <a:solidFill>
                                      <a:srgbClr val="465058"/>
                                    </a:solidFill>
                                    <a:latin typeface="Cambria Math" panose="02040503050406030204" pitchFamily="18" charset="0"/>
                                  </a:rPr>
                                  <m:t>−1</m:t>
                                </m:r>
                              </m:sub>
                            </m:sSub>
                            <m:r>
                              <a:rPr lang="en-US" altLang="zh-CN" sz="1200" i="1">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𝐷𝑖𝑣𝑖𝑑𝑒𝑛𝑑𝑃𝑒𝑟𝑆h𝑎𝑟𝑒</m:t>
                                </m:r>
                              </m:e>
                              <m:sub>
                                <m:r>
                                  <a:rPr lang="en-US" altLang="zh-CN" sz="1200" i="1">
                                    <a:solidFill>
                                      <a:srgbClr val="465058"/>
                                    </a:solidFill>
                                    <a:latin typeface="Cambria Math" panose="02040503050406030204" pitchFamily="18" charset="0"/>
                                  </a:rPr>
                                  <m:t>𝑡</m:t>
                                </m:r>
                              </m:sub>
                            </m:sSub>
                            <m:r>
                              <a:rPr lang="en-US" altLang="zh-CN" sz="1200" i="1">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𝐼𝑛𝑐𝑙𝑢𝑠𝑖𝑜𝑛𝐹𝑎𝑐𝑡𝑜𝑟</m:t>
                                </m:r>
                              </m:e>
                              <m:sub>
                                <m:r>
                                  <a:rPr lang="en-US" altLang="zh-CN" sz="1200" i="1">
                                    <a:solidFill>
                                      <a:srgbClr val="465058"/>
                                    </a:solidFill>
                                    <a:latin typeface="Cambria Math" panose="02040503050406030204" pitchFamily="18" charset="0"/>
                                  </a:rPr>
                                  <m:t>𝑡</m:t>
                                </m:r>
                              </m:sub>
                            </m:sSub>
                          </m:num>
                          <m:den>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𝐹𝑋𝑟𝑎𝑡𝑒</m:t>
                                </m:r>
                              </m:e>
                              <m:sub>
                                <m:r>
                                  <a:rPr lang="en-US" altLang="zh-CN" sz="1200" i="1">
                                    <a:solidFill>
                                      <a:srgbClr val="465058"/>
                                    </a:solidFill>
                                    <a:latin typeface="Cambria Math" panose="02040503050406030204" pitchFamily="18" charset="0"/>
                                  </a:rPr>
                                  <m:t>𝑡</m:t>
                                </m:r>
                              </m:sub>
                            </m:sSub>
                          </m:den>
                        </m:f>
                      </m:e>
                    </m:nary>
                    <m:r>
                      <a:rPr lang="en-US" altLang="zh-CN" sz="1200" b="0" i="0" smtClean="0">
                        <a:solidFill>
                          <a:srgbClr val="465058"/>
                        </a:solidFill>
                        <a:latin typeface="Cambria Math" panose="02040503050406030204" pitchFamily="18" charset="0"/>
                      </a:rPr>
                      <m:t>∗</m:t>
                    </m:r>
                    <m:f>
                      <m:fPr>
                        <m:ctrlPr>
                          <a:rPr lang="en-US" altLang="zh-CN" sz="1200" i="1">
                            <a:solidFill>
                              <a:srgbClr val="465058"/>
                            </a:solidFill>
                            <a:latin typeface="Cambria Math" panose="02040503050406030204" pitchFamily="18" charset="0"/>
                          </a:rPr>
                        </m:ctrlPr>
                      </m:fPr>
                      <m:num>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𝐼𝐶𝐼</m:t>
                            </m:r>
                          </m:e>
                          <m:sub>
                            <m:r>
                              <a:rPr lang="en-US" altLang="zh-CN" sz="1200" i="1">
                                <a:solidFill>
                                  <a:srgbClr val="465058"/>
                                </a:solidFill>
                                <a:latin typeface="Cambria Math" panose="02040503050406030204" pitchFamily="18" charset="0"/>
                              </a:rPr>
                              <m:t>𝑡</m:t>
                            </m:r>
                          </m:sub>
                        </m:sSub>
                      </m:num>
                      <m:den>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𝐼𝐶𝐼</m:t>
                            </m:r>
                          </m:e>
                          <m:sub>
                            <m:r>
                              <a:rPr lang="en-US" altLang="zh-CN" sz="1200" i="1">
                                <a:solidFill>
                                  <a:srgbClr val="465058"/>
                                </a:solidFill>
                                <a:latin typeface="Cambria Math" panose="02040503050406030204" pitchFamily="18" charset="0"/>
                              </a:rPr>
                              <m:t>𝑡</m:t>
                            </m:r>
                            <m:r>
                              <a:rPr lang="en-US" altLang="zh-CN" sz="1200" i="1">
                                <a:solidFill>
                                  <a:srgbClr val="465058"/>
                                </a:solidFill>
                                <a:latin typeface="Cambria Math" panose="02040503050406030204" pitchFamily="18" charset="0"/>
                              </a:rPr>
                              <m:t>−1</m:t>
                            </m:r>
                          </m:sub>
                        </m:sSub>
                      </m:den>
                    </m:f>
                  </m:oMath>
                </a14:m>
                <a:r>
                  <a:rPr lang="en-US" altLang="zh-CN" sz="1200" dirty="0">
                    <a:solidFill>
                      <a:schemeClr val="tx1"/>
                    </a:solidFill>
                    <a:latin typeface="Cambria Math" panose="02040503050406030204" pitchFamily="18" charset="0"/>
                  </a:rPr>
                  <a:t>)</a:t>
                </a:r>
              </a:p>
              <a:p>
                <a:pPr marL="0" lvl="1" algn="ctr">
                  <a:spcBef>
                    <a:spcPts val="600"/>
                  </a:spcBef>
                </a:pPr>
                <a:endParaRPr lang="en-US" altLang="zh-CN" sz="1200" dirty="0">
                  <a:solidFill>
                    <a:schemeClr val="tx1"/>
                  </a:solidFill>
                  <a:latin typeface="Cambria Math" panose="02040503050406030204" pitchFamily="18" charset="0"/>
                </a:endParaRPr>
              </a:p>
              <a:p>
                <a:pPr marL="0" lvl="1">
                  <a:spcBef>
                    <a:spcPts val="600"/>
                  </a:spcBef>
                </a:pPr>
                <a:r>
                  <a:rPr lang="en-US" altLang="zh-CN" sz="1200" dirty="0">
                    <a:solidFill>
                      <a:schemeClr val="tx1"/>
                    </a:solidFill>
                    <a:latin typeface="Cambria Math" panose="02040503050406030204" pitchFamily="18" charset="0"/>
                  </a:rPr>
                  <a:t>Where:</a:t>
                </a:r>
              </a:p>
              <a:p>
                <a:pPr marL="171450" lvl="1" indent="-171450">
                  <a:spcBef>
                    <a:spcPts val="600"/>
                  </a:spcBef>
                  <a:buFont typeface="Arial" panose="020B0604020202020204" pitchFamily="34" charset="0"/>
                  <a:buChar char="•"/>
                </a:pPr>
                <a14:m>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𝐸𝑛𝑑𝑂𝑓𝐷𝑎𝑦𝑁𝑢𝑚𝑏𝑒𝑟𝑂𝑓𝑆h𝑎𝑟𝑒𝑠</m:t>
                        </m:r>
                      </m:e>
                      <m:sub>
                        <m:r>
                          <a:rPr lang="en-US" altLang="zh-CN" sz="1200" i="1">
                            <a:solidFill>
                              <a:srgbClr val="465058"/>
                            </a:solidFill>
                            <a:latin typeface="Cambria Math" panose="02040503050406030204" pitchFamily="18" charset="0"/>
                          </a:rPr>
                          <m:t>𝑒𝑥</m:t>
                        </m:r>
                        <m:r>
                          <a:rPr lang="en-US" altLang="zh-CN" sz="1200" i="1">
                            <a:solidFill>
                              <a:srgbClr val="465058"/>
                            </a:solidFill>
                            <a:latin typeface="Cambria Math" panose="02040503050406030204" pitchFamily="18" charset="0"/>
                          </a:rPr>
                          <m:t>−</m:t>
                        </m:r>
                        <m:r>
                          <a:rPr lang="en-US" altLang="zh-CN" sz="1200" i="1">
                            <a:solidFill>
                              <a:srgbClr val="465058"/>
                            </a:solidFill>
                            <a:latin typeface="Cambria Math" panose="02040503050406030204" pitchFamily="18" charset="0"/>
                          </a:rPr>
                          <m:t>𝑑𝑎𝑡𝑒</m:t>
                        </m:r>
                        <m:r>
                          <a:rPr lang="en-US" altLang="zh-CN" sz="1200" i="1">
                            <a:solidFill>
                              <a:srgbClr val="465058"/>
                            </a:solidFill>
                            <a:latin typeface="Cambria Math" panose="02040503050406030204" pitchFamily="18" charset="0"/>
                          </a:rPr>
                          <m:t>−1</m:t>
                        </m:r>
                      </m:sub>
                    </m:sSub>
                  </m:oMath>
                </a14:m>
                <a:r>
                  <a:rPr lang="en-US" altLang="zh-CN" sz="1200" dirty="0">
                    <a:solidFill>
                      <a:schemeClr val="tx1"/>
                    </a:solidFill>
                    <a:latin typeface="Cambria Math" panose="02040503050406030204" pitchFamily="18" charset="0"/>
                  </a:rPr>
                  <a:t> is the number of shares of the security s at the end of the dividend ex-date-1</a:t>
                </a:r>
              </a:p>
              <a:p>
                <a:pPr marL="171450" lvl="1" indent="-171450">
                  <a:spcBef>
                    <a:spcPts val="600"/>
                  </a:spcBef>
                  <a:buFont typeface="Arial" panose="020B0604020202020204" pitchFamily="34" charset="0"/>
                  <a:buChar char="•"/>
                </a:pPr>
                <a14:m>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𝐷𝑖𝑣𝑖𝑑𝑒𝑛𝑑𝑃𝑒𝑟𝑆h𝑎𝑟𝑒</m:t>
                        </m:r>
                      </m:e>
                      <m:sub>
                        <m:r>
                          <a:rPr lang="en-US" altLang="zh-CN" sz="1200" i="1">
                            <a:solidFill>
                              <a:srgbClr val="465058"/>
                            </a:solidFill>
                            <a:latin typeface="Cambria Math" panose="02040503050406030204" pitchFamily="18" charset="0"/>
                          </a:rPr>
                          <m:t>𝑡</m:t>
                        </m:r>
                      </m:sub>
                    </m:sSub>
                  </m:oMath>
                </a14:m>
                <a:r>
                  <a:rPr lang="en-US" altLang="zh-CN" sz="1200" dirty="0">
                    <a:solidFill>
                      <a:schemeClr val="tx1"/>
                    </a:solidFill>
                    <a:latin typeface="Cambria Math" panose="02040503050406030204" pitchFamily="18" charset="0"/>
                  </a:rPr>
                  <a:t> is the gross or net dividend per share expressed in the same currency unit as the price per share of the security s to be reinvested at time t</a:t>
                </a:r>
              </a:p>
            </p:txBody>
          </p:sp>
        </mc:Choice>
        <mc:Fallback xmlns="">
          <p:sp>
            <p:nvSpPr>
              <p:cNvPr id="6" name="Rectangle 5"/>
              <p:cNvSpPr>
                <a:spLocks noRot="1" noChangeAspect="1" noMove="1" noResize="1" noEditPoints="1" noAdjustHandles="1" noChangeArrowheads="1" noChangeShapeType="1" noTextEdit="1"/>
              </p:cNvSpPr>
              <p:nvPr/>
            </p:nvSpPr>
            <p:spPr>
              <a:xfrm>
                <a:off x="228600" y="918057"/>
                <a:ext cx="8536195" cy="5348103"/>
              </a:xfrm>
              <a:prstGeom prst="rect">
                <a:avLst/>
              </a:prstGeom>
              <a:blipFill>
                <a:blip r:embed="rId3"/>
                <a:stretch>
                  <a:fillRect l="-429" t="-456"/>
                </a:stretch>
              </a:blipFill>
              <a:ln>
                <a:noFill/>
              </a:ln>
              <a:effectLst/>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93AC2C76-E6AA-46CB-A2DE-F6E097F7C440}" type="slidenum">
              <a:rPr lang="en-GB" smtClean="0"/>
              <a:pPr/>
              <a:t>25</a:t>
            </a:fld>
            <a:endParaRPr lang="en-GB" dirty="0"/>
          </a:p>
        </p:txBody>
      </p:sp>
    </p:spTree>
    <p:extLst>
      <p:ext uri="{BB962C8B-B14F-4D97-AF65-F5344CB8AC3E}">
        <p14:creationId xmlns:p14="http://schemas.microsoft.com/office/powerpoint/2010/main" val="904275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MSCI Price Index Methodology</a:t>
            </a:r>
            <a:endParaRPr lang="en-US" dirty="0"/>
          </a:p>
        </p:txBody>
      </p:sp>
      <mc:AlternateContent xmlns:mc="http://schemas.openxmlformats.org/markup-compatibility/2006" xmlns:a14="http://schemas.microsoft.com/office/drawing/2010/main">
        <mc:Choice Requires="a14">
          <p:sp>
            <p:nvSpPr>
              <p:cNvPr id="6" name="Rectangle 5"/>
              <p:cNvSpPr/>
              <p:nvPr/>
            </p:nvSpPr>
            <p:spPr>
              <a:xfrm>
                <a:off x="228600" y="918057"/>
                <a:ext cx="8536195" cy="5348103"/>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1" algn="just">
                  <a:spcBef>
                    <a:spcPts val="600"/>
                  </a:spcBef>
                </a:pPr>
                <a:r>
                  <a:rPr lang="en-US" altLang="zh-CN" sz="1600" b="1" dirty="0">
                    <a:solidFill>
                      <a:schemeClr val="accent6"/>
                    </a:solidFill>
                    <a:latin typeface="Cambria Math" panose="02040503050406030204" pitchFamily="18" charset="0"/>
                  </a:rPr>
                  <a:t>MSCI Daily Total Return (DTR) Index Methodology: DTR Index Level From Security Info</a:t>
                </a:r>
              </a:p>
              <a:p>
                <a:pPr marL="0" lvl="1" algn="just">
                  <a:spcBef>
                    <a:spcPts val="600"/>
                  </a:spcBef>
                </a:pPr>
                <a:endParaRPr lang="en-US" altLang="zh-CN" sz="1400" dirty="0">
                  <a:solidFill>
                    <a:schemeClr val="tx1"/>
                  </a:solidFill>
                  <a:latin typeface="Cambria Math" panose="02040503050406030204" pitchFamily="18" charset="0"/>
                </a:endParaRPr>
              </a:p>
              <a:p>
                <a:pPr marL="0" lvl="1" algn="just">
                  <a:spcBef>
                    <a:spcPts val="600"/>
                  </a:spcBef>
                </a:pPr>
                <a:r>
                  <a:rPr lang="en-US" altLang="zh-CN" sz="1400" dirty="0">
                    <a:solidFill>
                      <a:schemeClr val="tx1"/>
                    </a:solidFill>
                    <a:latin typeface="Cambria Math" panose="02040503050406030204" pitchFamily="18" charset="0"/>
                  </a:rPr>
                  <a:t>Another way to calculate a DTR index would be to use the security initial weight and security total return:</a:t>
                </a:r>
              </a:p>
              <a:p>
                <a:pPr marL="0" lvl="1" algn="just">
                  <a:spcBef>
                    <a:spcPts val="600"/>
                  </a:spcBef>
                </a:pPr>
                <a:endParaRPr lang="en-US" altLang="zh-CN" sz="1400" dirty="0">
                  <a:solidFill>
                    <a:schemeClr val="tx1"/>
                  </a:solidFill>
                  <a:latin typeface="Cambria Math" panose="02040503050406030204" pitchFamily="18" charset="0"/>
                </a:endParaRPr>
              </a:p>
              <a:p>
                <a:pPr marL="0" lvl="1" algn="just">
                  <a:spcBef>
                    <a:spcPts val="600"/>
                  </a:spcBef>
                </a:pPr>
                <a14:m>
                  <m:oMathPara xmlns:m="http://schemas.openxmlformats.org/officeDocument/2006/math">
                    <m:oMathParaPr>
                      <m:jc m:val="centerGroup"/>
                    </m:oMathParaPr>
                    <m:oMath xmlns:m="http://schemas.openxmlformats.org/officeDocument/2006/math">
                      <m:sSub>
                        <m:sSubPr>
                          <m:ctrlPr>
                            <a:rPr lang="en-US" altLang="zh-CN" sz="1200" i="1" smtClean="0">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𝐷𝑇𝑅𝑖𝑛𝑑𝑒𝑥𝐿𝑒𝑣𝑒𝑙𝑈𝑆𝐷</m:t>
                          </m:r>
                        </m:e>
                        <m:sub>
                          <m:r>
                            <a:rPr lang="en-US" altLang="zh-CN" sz="1200" i="1">
                              <a:solidFill>
                                <a:srgbClr val="465058"/>
                              </a:solidFill>
                              <a:latin typeface="Cambria Math" panose="02040503050406030204" pitchFamily="18" charset="0"/>
                            </a:rPr>
                            <m:t>𝑡</m:t>
                          </m:r>
                        </m:sub>
                      </m:sSub>
                      <m:r>
                        <a:rPr lang="en-US" altLang="zh-CN" sz="1200" i="1">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𝐷𝑇𝑅𝑖𝑛𝑑𝑒𝑥𝐿𝑒𝑣𝑒𝑙𝑈𝑆𝐷</m:t>
                          </m:r>
                        </m:e>
                        <m:sub>
                          <m:r>
                            <a:rPr lang="en-US" altLang="zh-CN" sz="1200" i="1">
                              <a:solidFill>
                                <a:srgbClr val="465058"/>
                              </a:solidFill>
                              <a:latin typeface="Cambria Math" panose="02040503050406030204" pitchFamily="18" charset="0"/>
                            </a:rPr>
                            <m:t>𝑡</m:t>
                          </m:r>
                          <m:r>
                            <a:rPr lang="en-US" altLang="zh-CN" sz="1200" b="0" i="1" smtClean="0">
                              <a:solidFill>
                                <a:srgbClr val="465058"/>
                              </a:solidFill>
                              <a:latin typeface="Cambria Math" panose="02040503050406030204" pitchFamily="18" charset="0"/>
                            </a:rPr>
                            <m:t>−1</m:t>
                          </m:r>
                        </m:sub>
                      </m:sSub>
                      <m:r>
                        <a:rPr lang="zh-CN" altLang="en-US" sz="1200" i="1">
                          <a:solidFill>
                            <a:srgbClr val="465058"/>
                          </a:solidFill>
                          <a:latin typeface="Cambria Math" panose="02040503050406030204" pitchFamily="18" charset="0"/>
                        </a:rPr>
                        <m:t>∗</m:t>
                      </m:r>
                      <m:r>
                        <a:rPr lang="en-US" altLang="zh-CN" sz="1200" b="0" i="1" smtClean="0">
                          <a:solidFill>
                            <a:srgbClr val="465058"/>
                          </a:solidFill>
                          <a:latin typeface="Cambria Math" panose="02040503050406030204" pitchFamily="18" charset="0"/>
                        </a:rPr>
                        <m:t>(1+</m:t>
                      </m:r>
                      <m:nary>
                        <m:naryPr>
                          <m:chr m:val="∑"/>
                          <m:supHide m:val="on"/>
                          <m:ctrlPr>
                            <a:rPr lang="en-US" altLang="zh-CN" sz="1200" i="1">
                              <a:solidFill>
                                <a:srgbClr val="465058"/>
                              </a:solidFill>
                              <a:latin typeface="Cambria Math" panose="02040503050406030204" pitchFamily="18" charset="0"/>
                            </a:rPr>
                          </m:ctrlPr>
                        </m:naryPr>
                        <m:sub>
                          <m:r>
                            <m:rPr>
                              <m:brk m:alnAt="7"/>
                            </m:rPr>
                            <a:rPr lang="en-US" altLang="zh-CN" sz="1200" i="1">
                              <a:solidFill>
                                <a:srgbClr val="465058"/>
                              </a:solidFill>
                              <a:latin typeface="Cambria Math" panose="02040503050406030204" pitchFamily="18" charset="0"/>
                            </a:rPr>
                            <m:t>𝑆</m:t>
                          </m:r>
                          <m:r>
                            <a:rPr lang="en-US" altLang="zh-CN" sz="1200" i="1">
                              <a:solidFill>
                                <a:srgbClr val="465058"/>
                              </a:solidFill>
                              <a:latin typeface="Cambria Math" panose="02040503050406030204" pitchFamily="18" charset="0"/>
                            </a:rPr>
                            <m:t>∈</m:t>
                          </m:r>
                          <m:r>
                            <a:rPr lang="en-US" altLang="zh-CN" sz="1200" i="1">
                              <a:solidFill>
                                <a:srgbClr val="465058"/>
                              </a:solidFill>
                              <a:latin typeface="Cambria Math" panose="02040503050406030204" pitchFamily="18" charset="0"/>
                            </a:rPr>
                            <m:t>𝐼</m:t>
                          </m:r>
                          <m:r>
                            <a:rPr lang="en-US" altLang="zh-CN" sz="1200" i="1">
                              <a:solidFill>
                                <a:srgbClr val="465058"/>
                              </a:solidFill>
                              <a:latin typeface="Cambria Math" panose="02040503050406030204" pitchFamily="18" charset="0"/>
                            </a:rPr>
                            <m:t>, </m:t>
                          </m:r>
                          <m:r>
                            <a:rPr lang="en-US" altLang="zh-CN" sz="1200" i="1">
                              <a:solidFill>
                                <a:srgbClr val="465058"/>
                              </a:solidFill>
                              <a:latin typeface="Cambria Math" panose="02040503050406030204" pitchFamily="18" charset="0"/>
                            </a:rPr>
                            <m:t>𝑡</m:t>
                          </m:r>
                        </m:sub>
                        <m:sup/>
                        <m:e>
                          <m:sSub>
                            <m:sSubPr>
                              <m:ctrlPr>
                                <a:rPr lang="en-US" altLang="zh-CN" sz="1200" i="1" smtClean="0">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𝑆𝑒𝑐𝑢𝑟𝑖𝑡𝑦𝑇𝑜𝑡𝑎𝑙𝐶𝑜𝑛𝑡𝑟𝑖𝑏𝑢𝑡𝑖𝑜𝑛𝑇𝑜𝐼𝑛𝑑𝑒𝑥𝑈𝑆𝐷</m:t>
                              </m:r>
                            </m:e>
                            <m:sub>
                              <m:r>
                                <a:rPr lang="en-US" altLang="zh-CN" sz="1200" i="1">
                                  <a:solidFill>
                                    <a:srgbClr val="465058"/>
                                  </a:solidFill>
                                  <a:latin typeface="Cambria Math" panose="02040503050406030204" pitchFamily="18" charset="0"/>
                                </a:rPr>
                                <m:t>𝑡</m:t>
                              </m:r>
                            </m:sub>
                          </m:sSub>
                          <m:r>
                            <a:rPr lang="en-US" altLang="zh-CN" sz="1200" b="0" i="1" smtClean="0">
                              <a:solidFill>
                                <a:srgbClr val="465058"/>
                              </a:solidFill>
                              <a:latin typeface="Cambria Math" panose="02040503050406030204" pitchFamily="18" charset="0"/>
                            </a:rPr>
                            <m:t>)</m:t>
                          </m:r>
                        </m:e>
                      </m:nary>
                    </m:oMath>
                  </m:oMathPara>
                </a14:m>
                <a:endParaRPr lang="en-US" altLang="zh-CN" sz="1600" dirty="0">
                  <a:solidFill>
                    <a:schemeClr val="accent6"/>
                  </a:solidFill>
                  <a:latin typeface="Cambria Math" panose="02040503050406030204" pitchFamily="18" charset="0"/>
                </a:endParaRPr>
              </a:p>
              <a:p>
                <a:pPr marL="0" lvl="1" algn="just">
                  <a:spcBef>
                    <a:spcPts val="600"/>
                  </a:spcBef>
                </a:pPr>
                <a:endParaRPr lang="en-US" altLang="zh-CN" sz="1600" dirty="0">
                  <a:solidFill>
                    <a:schemeClr val="accent6"/>
                  </a:solidFill>
                  <a:latin typeface="Cambria Math" panose="02040503050406030204" pitchFamily="18" charset="0"/>
                </a:endParaRPr>
              </a:p>
              <a:p>
                <a:pPr marL="0" lvl="1" algn="ctr">
                  <a:spcBef>
                    <a:spcPts val="600"/>
                  </a:spcBef>
                </a:pPr>
                <a14:m>
                  <m:oMathPara xmlns:m="http://schemas.openxmlformats.org/officeDocument/2006/math">
                    <m:oMathParaPr>
                      <m:jc m:val="centerGroup"/>
                    </m:oMathParaPr>
                    <m:oMath xmlns:m="http://schemas.openxmlformats.org/officeDocument/2006/math">
                      <m:sSub>
                        <m:sSubPr>
                          <m:ctrlPr>
                            <a:rPr lang="en-US" altLang="zh-CN" sz="1200" i="1" smtClean="0">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𝐷𝑇𝑅𝑖𝑛𝑑𝑒𝑥𝐿𝑒𝑣𝑒𝑙</m:t>
                          </m:r>
                          <m:r>
                            <a:rPr lang="en-US" altLang="zh-CN" sz="1200" b="0" i="1" smtClean="0">
                              <a:solidFill>
                                <a:srgbClr val="465058"/>
                              </a:solidFill>
                              <a:latin typeface="Cambria Math" panose="02040503050406030204" pitchFamily="18" charset="0"/>
                            </a:rPr>
                            <m:t>𝐿𝑜𝑐𝑎𝑙</m:t>
                          </m:r>
                        </m:e>
                        <m:sub>
                          <m:r>
                            <a:rPr lang="en-US" altLang="zh-CN" sz="1200" i="1">
                              <a:solidFill>
                                <a:srgbClr val="465058"/>
                              </a:solidFill>
                              <a:latin typeface="Cambria Math" panose="02040503050406030204" pitchFamily="18" charset="0"/>
                            </a:rPr>
                            <m:t>𝑡</m:t>
                          </m:r>
                        </m:sub>
                      </m:sSub>
                      <m:r>
                        <a:rPr lang="en-US" altLang="zh-CN" sz="1200" i="1">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𝐷𝑇𝑅𝑖𝑛𝑑𝑒𝑥𝐿𝑒𝑣𝑒𝑙𝐿𝑜𝑐𝑎𝑙</m:t>
                          </m:r>
                        </m:e>
                        <m:sub>
                          <m:r>
                            <a:rPr lang="en-US" altLang="zh-CN" sz="1200" i="1">
                              <a:solidFill>
                                <a:srgbClr val="465058"/>
                              </a:solidFill>
                              <a:latin typeface="Cambria Math" panose="02040503050406030204" pitchFamily="18" charset="0"/>
                            </a:rPr>
                            <m:t>𝑡</m:t>
                          </m:r>
                          <m:r>
                            <a:rPr lang="en-US" altLang="zh-CN" sz="1200" i="1">
                              <a:solidFill>
                                <a:srgbClr val="465058"/>
                              </a:solidFill>
                              <a:latin typeface="Cambria Math" panose="02040503050406030204" pitchFamily="18" charset="0"/>
                            </a:rPr>
                            <m:t>−1</m:t>
                          </m:r>
                        </m:sub>
                      </m:sSub>
                      <m:r>
                        <a:rPr lang="zh-CN" altLang="en-US" sz="1200" i="1">
                          <a:solidFill>
                            <a:srgbClr val="465058"/>
                          </a:solidFill>
                          <a:latin typeface="Cambria Math" panose="02040503050406030204" pitchFamily="18" charset="0"/>
                        </a:rPr>
                        <m:t>∗</m:t>
                      </m:r>
                      <m:r>
                        <a:rPr lang="en-US" altLang="zh-CN" sz="1200" i="1">
                          <a:solidFill>
                            <a:srgbClr val="465058"/>
                          </a:solidFill>
                          <a:latin typeface="Cambria Math" panose="02040503050406030204" pitchFamily="18" charset="0"/>
                        </a:rPr>
                        <m:t>(1+</m:t>
                      </m:r>
                      <m:nary>
                        <m:naryPr>
                          <m:chr m:val="∑"/>
                          <m:supHide m:val="on"/>
                          <m:ctrlPr>
                            <a:rPr lang="en-US" altLang="zh-CN" sz="1200" i="1">
                              <a:solidFill>
                                <a:srgbClr val="465058"/>
                              </a:solidFill>
                              <a:latin typeface="Cambria Math" panose="02040503050406030204" pitchFamily="18" charset="0"/>
                            </a:rPr>
                          </m:ctrlPr>
                        </m:naryPr>
                        <m:sub>
                          <m:r>
                            <m:rPr>
                              <m:brk m:alnAt="7"/>
                            </m:rPr>
                            <a:rPr lang="en-US" altLang="zh-CN" sz="1200" i="1">
                              <a:solidFill>
                                <a:srgbClr val="465058"/>
                              </a:solidFill>
                              <a:latin typeface="Cambria Math" panose="02040503050406030204" pitchFamily="18" charset="0"/>
                            </a:rPr>
                            <m:t>𝑆</m:t>
                          </m:r>
                          <m:r>
                            <a:rPr lang="en-US" altLang="zh-CN" sz="1200" i="1">
                              <a:solidFill>
                                <a:srgbClr val="465058"/>
                              </a:solidFill>
                              <a:latin typeface="Cambria Math" panose="02040503050406030204" pitchFamily="18" charset="0"/>
                            </a:rPr>
                            <m:t>∈</m:t>
                          </m:r>
                          <m:r>
                            <a:rPr lang="en-US" altLang="zh-CN" sz="1200" i="1">
                              <a:solidFill>
                                <a:srgbClr val="465058"/>
                              </a:solidFill>
                              <a:latin typeface="Cambria Math" panose="02040503050406030204" pitchFamily="18" charset="0"/>
                            </a:rPr>
                            <m:t>𝐼</m:t>
                          </m:r>
                          <m:r>
                            <a:rPr lang="en-US" altLang="zh-CN" sz="1200" i="1">
                              <a:solidFill>
                                <a:srgbClr val="465058"/>
                              </a:solidFill>
                              <a:latin typeface="Cambria Math" panose="02040503050406030204" pitchFamily="18" charset="0"/>
                            </a:rPr>
                            <m:t>, </m:t>
                          </m:r>
                          <m:r>
                            <a:rPr lang="en-US" altLang="zh-CN" sz="1200" i="1">
                              <a:solidFill>
                                <a:srgbClr val="465058"/>
                              </a:solidFill>
                              <a:latin typeface="Cambria Math" panose="02040503050406030204" pitchFamily="18" charset="0"/>
                            </a:rPr>
                            <m:t>𝑡</m:t>
                          </m:r>
                        </m:sub>
                        <m:sup/>
                        <m:e>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𝑆𝑒𝑐𝑢𝑟𝑖𝑡𝑦𝑇𝑜𝑡𝑎𝑙𝐶𝑜𝑛𝑡𝑟𝑖𝑏𝑢𝑡𝑖𝑜𝑛𝑇𝑜𝐼𝑛𝑑𝑒𝑥𝐿𝑜𝑐𝑎𝑙</m:t>
                              </m:r>
                            </m:e>
                            <m:sub>
                              <m:r>
                                <a:rPr lang="en-US" altLang="zh-CN" sz="1200" i="1">
                                  <a:solidFill>
                                    <a:srgbClr val="465058"/>
                                  </a:solidFill>
                                  <a:latin typeface="Cambria Math" panose="02040503050406030204" pitchFamily="18" charset="0"/>
                                </a:rPr>
                                <m:t>𝑡</m:t>
                              </m:r>
                            </m:sub>
                          </m:sSub>
                          <m:r>
                            <a:rPr lang="en-US" altLang="zh-CN" sz="1200" i="1">
                              <a:solidFill>
                                <a:srgbClr val="465058"/>
                              </a:solidFill>
                              <a:latin typeface="Cambria Math" panose="02040503050406030204" pitchFamily="18" charset="0"/>
                            </a:rPr>
                            <m:t>)</m:t>
                          </m:r>
                        </m:e>
                      </m:nary>
                    </m:oMath>
                  </m:oMathPara>
                </a14:m>
                <a:endParaRPr lang="en-US" altLang="zh-CN" sz="1200" dirty="0">
                  <a:solidFill>
                    <a:schemeClr val="tx1"/>
                  </a:solidFill>
                  <a:latin typeface="Cambria Math" panose="02040503050406030204" pitchFamily="18" charset="0"/>
                </a:endParaRPr>
              </a:p>
              <a:p>
                <a:pPr marL="0" lvl="1">
                  <a:spcBef>
                    <a:spcPts val="600"/>
                  </a:spcBef>
                </a:pPr>
                <a:r>
                  <a:rPr lang="en-US" altLang="zh-CN" sz="1200" dirty="0">
                    <a:solidFill>
                      <a:schemeClr val="tx1"/>
                    </a:solidFill>
                    <a:latin typeface="Cambria Math" panose="02040503050406030204" pitchFamily="18" charset="0"/>
                  </a:rPr>
                  <a:t>Where:</a:t>
                </a:r>
              </a:p>
              <a:p>
                <a:pPr marL="171450" lvl="1" indent="-171450">
                  <a:spcBef>
                    <a:spcPts val="600"/>
                  </a:spcBef>
                  <a:buFont typeface="Arial" panose="020B0604020202020204" pitchFamily="34" charset="0"/>
                  <a:buChar char="•"/>
                </a:pPr>
                <a14:m>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𝐸𝑛𝑑𝑂𝑓𝐷𝑎𝑦𝑁𝑢𝑚𝑏𝑒𝑟𝑂𝑓𝑆h𝑎𝑟𝑒𝑠</m:t>
                        </m:r>
                      </m:e>
                      <m:sub>
                        <m:r>
                          <a:rPr lang="en-US" altLang="zh-CN" sz="1200" i="1">
                            <a:solidFill>
                              <a:srgbClr val="465058"/>
                            </a:solidFill>
                            <a:latin typeface="Cambria Math" panose="02040503050406030204" pitchFamily="18" charset="0"/>
                          </a:rPr>
                          <m:t>𝑒𝑥</m:t>
                        </m:r>
                        <m:r>
                          <a:rPr lang="en-US" altLang="zh-CN" sz="1200" i="1">
                            <a:solidFill>
                              <a:srgbClr val="465058"/>
                            </a:solidFill>
                            <a:latin typeface="Cambria Math" panose="02040503050406030204" pitchFamily="18" charset="0"/>
                          </a:rPr>
                          <m:t>−</m:t>
                        </m:r>
                        <m:r>
                          <a:rPr lang="en-US" altLang="zh-CN" sz="1200" i="1">
                            <a:solidFill>
                              <a:srgbClr val="465058"/>
                            </a:solidFill>
                            <a:latin typeface="Cambria Math" panose="02040503050406030204" pitchFamily="18" charset="0"/>
                          </a:rPr>
                          <m:t>𝑑𝑎𝑡𝑒</m:t>
                        </m:r>
                        <m:r>
                          <a:rPr lang="en-US" altLang="zh-CN" sz="1200" i="1">
                            <a:solidFill>
                              <a:srgbClr val="465058"/>
                            </a:solidFill>
                            <a:latin typeface="Cambria Math" panose="02040503050406030204" pitchFamily="18" charset="0"/>
                          </a:rPr>
                          <m:t>−1</m:t>
                        </m:r>
                      </m:sub>
                    </m:sSub>
                  </m:oMath>
                </a14:m>
                <a:r>
                  <a:rPr lang="en-US" altLang="zh-CN" sz="1200" dirty="0">
                    <a:solidFill>
                      <a:schemeClr val="tx1"/>
                    </a:solidFill>
                    <a:latin typeface="Cambria Math" panose="02040503050406030204" pitchFamily="18" charset="0"/>
                  </a:rPr>
                  <a:t> is the number of shares of the security s at the end of the dividend ex-date-1</a:t>
                </a:r>
              </a:p>
              <a:p>
                <a:pPr marL="171450" lvl="1" indent="-171450">
                  <a:spcBef>
                    <a:spcPts val="600"/>
                  </a:spcBef>
                  <a:buFont typeface="Arial" panose="020B0604020202020204" pitchFamily="34" charset="0"/>
                  <a:buChar char="•"/>
                </a:pPr>
                <a14:m>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𝐷𝑖𝑣𝑖𝑑𝑒𝑛𝑑𝑃𝑒𝑟𝑆h𝑎𝑟𝑒</m:t>
                        </m:r>
                      </m:e>
                      <m:sub>
                        <m:r>
                          <a:rPr lang="en-US" altLang="zh-CN" sz="1200" i="1">
                            <a:solidFill>
                              <a:srgbClr val="465058"/>
                            </a:solidFill>
                            <a:latin typeface="Cambria Math" panose="02040503050406030204" pitchFamily="18" charset="0"/>
                          </a:rPr>
                          <m:t>𝑡</m:t>
                        </m:r>
                      </m:sub>
                    </m:sSub>
                  </m:oMath>
                </a14:m>
                <a:r>
                  <a:rPr lang="en-US" altLang="zh-CN" sz="1200" dirty="0">
                    <a:solidFill>
                      <a:schemeClr val="tx1"/>
                    </a:solidFill>
                    <a:latin typeface="Cambria Math" panose="02040503050406030204" pitchFamily="18" charset="0"/>
                  </a:rPr>
                  <a:t> is the gross or net dividend per share expressed in the same currency unit as the price per share of the security s to be reinvested at time t</a:t>
                </a:r>
              </a:p>
            </p:txBody>
          </p:sp>
        </mc:Choice>
        <mc:Fallback xmlns="">
          <p:sp>
            <p:nvSpPr>
              <p:cNvPr id="6" name="Rectangle 5"/>
              <p:cNvSpPr>
                <a:spLocks noRot="1" noChangeAspect="1" noMove="1" noResize="1" noEditPoints="1" noAdjustHandles="1" noChangeArrowheads="1" noChangeShapeType="1" noTextEdit="1"/>
              </p:cNvSpPr>
              <p:nvPr/>
            </p:nvSpPr>
            <p:spPr>
              <a:xfrm>
                <a:off x="228600" y="918057"/>
                <a:ext cx="8536195" cy="5348103"/>
              </a:xfrm>
              <a:prstGeom prst="rect">
                <a:avLst/>
              </a:prstGeom>
              <a:blipFill>
                <a:blip r:embed="rId3"/>
                <a:stretch>
                  <a:fillRect l="-429" t="-456"/>
                </a:stretch>
              </a:blipFill>
              <a:ln>
                <a:noFill/>
              </a:ln>
              <a:effectLst/>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93AC2C76-E6AA-46CB-A2DE-F6E097F7C440}" type="slidenum">
              <a:rPr lang="en-GB" smtClean="0"/>
              <a:pPr/>
              <a:t>26</a:t>
            </a:fld>
            <a:endParaRPr lang="en-GB" dirty="0"/>
          </a:p>
        </p:txBody>
      </p:sp>
    </p:spTree>
    <p:extLst>
      <p:ext uri="{BB962C8B-B14F-4D97-AF65-F5344CB8AC3E}">
        <p14:creationId xmlns:p14="http://schemas.microsoft.com/office/powerpoint/2010/main" val="845207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MSCI Price Index Methodology</a:t>
            </a:r>
            <a:endParaRPr lang="en-US" dirty="0"/>
          </a:p>
        </p:txBody>
      </p:sp>
      <mc:AlternateContent xmlns:mc="http://schemas.openxmlformats.org/markup-compatibility/2006" xmlns:a14="http://schemas.microsoft.com/office/drawing/2010/main">
        <mc:Choice Requires="a14">
          <p:sp>
            <p:nvSpPr>
              <p:cNvPr id="6" name="Rectangle 5"/>
              <p:cNvSpPr/>
              <p:nvPr/>
            </p:nvSpPr>
            <p:spPr>
              <a:xfrm>
                <a:off x="228600" y="918057"/>
                <a:ext cx="8536195" cy="5348103"/>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1" algn="just">
                  <a:spcBef>
                    <a:spcPts val="600"/>
                  </a:spcBef>
                </a:pPr>
                <a:r>
                  <a:rPr lang="en-US" altLang="zh-CN" sz="1600" b="1" dirty="0">
                    <a:solidFill>
                      <a:schemeClr val="accent6"/>
                    </a:solidFill>
                    <a:latin typeface="Cambria Math" panose="02040503050406030204" pitchFamily="18" charset="0"/>
                  </a:rPr>
                  <a:t>MSCI Daily Total Return (DTR) Index Methodology: Security Contribution to the Index</a:t>
                </a:r>
              </a:p>
              <a:p>
                <a:pPr marL="0" lvl="1" algn="just">
                  <a:spcBef>
                    <a:spcPts val="600"/>
                  </a:spcBef>
                </a:pPr>
                <a:endParaRPr lang="en-US" altLang="zh-CN" sz="1400" dirty="0">
                  <a:solidFill>
                    <a:schemeClr val="tx1"/>
                  </a:solidFill>
                  <a:latin typeface="Cambria Math" panose="02040503050406030204" pitchFamily="18" charset="0"/>
                </a:endParaRPr>
              </a:p>
              <a:p>
                <a:pPr marL="0" lvl="1" algn="just">
                  <a:spcBef>
                    <a:spcPts val="600"/>
                  </a:spcBef>
                </a:pPr>
                <a:r>
                  <a:rPr lang="en-US" altLang="zh-CN" sz="1400" dirty="0">
                    <a:solidFill>
                      <a:schemeClr val="tx1"/>
                    </a:solidFill>
                    <a:latin typeface="Cambria Math" panose="02040503050406030204" pitchFamily="18" charset="0"/>
                  </a:rPr>
                  <a:t>Calculation Formulas:</a:t>
                </a:r>
              </a:p>
              <a:p>
                <a:pPr marL="0" lvl="1" algn="just">
                  <a:spcBef>
                    <a:spcPts val="600"/>
                  </a:spcBef>
                </a:pPr>
                <a:endParaRPr lang="en-US" altLang="zh-CN" sz="1400" dirty="0">
                  <a:solidFill>
                    <a:schemeClr val="tx1"/>
                  </a:solidFill>
                  <a:latin typeface="Cambria Math" panose="02040503050406030204" pitchFamily="18" charset="0"/>
                </a:endParaRPr>
              </a:p>
              <a:p>
                <a:pPr marL="0" lvl="1" algn="just">
                  <a:spcBef>
                    <a:spcPts val="600"/>
                  </a:spcBef>
                </a:pPr>
                <a14:m>
                  <m:oMathPara xmlns:m="http://schemas.openxmlformats.org/officeDocument/2006/math">
                    <m:oMathParaPr>
                      <m:jc m:val="centerGroup"/>
                    </m:oMathParaPr>
                    <m:oMath xmlns:m="http://schemas.openxmlformats.org/officeDocument/2006/math">
                      <m:sSub>
                        <m:sSubPr>
                          <m:ctrlPr>
                            <a:rPr lang="en-US" altLang="zh-CN" sz="1200" i="1" smtClean="0">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𝑆𝑒𝑐𝑢𝑟𝑖𝑡𝑦𝑇𝑜𝑡𝑎𝑙𝑅𝑒𝑡𝑢𝑟𝑛𝐶𝑜𝑛𝑡𝑟𝑖𝑏𝑢𝑡𝑖𝑜𝑛𝑇𝑜𝐼𝑛𝑑𝑒𝑥𝑈𝑆𝐷</m:t>
                          </m:r>
                        </m:e>
                        <m:sub>
                          <m:r>
                            <a:rPr lang="en-US" altLang="zh-CN" sz="1200" i="1">
                              <a:solidFill>
                                <a:srgbClr val="465058"/>
                              </a:solidFill>
                              <a:latin typeface="Cambria Math" panose="02040503050406030204" pitchFamily="18" charset="0"/>
                            </a:rPr>
                            <m:t>𝑡</m:t>
                          </m:r>
                        </m:sub>
                      </m:sSub>
                      <m:r>
                        <a:rPr lang="en-US" altLang="zh-CN" sz="1200" i="1">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𝐼𝑛𝑖𝑡𝑖𝑎𝑙𝑆𝑒𝑐𝑢𝑟𝑖𝑡𝑦𝑊𝑒𝑖𝑔h𝑡</m:t>
                          </m:r>
                        </m:e>
                        <m:sub>
                          <m:r>
                            <a:rPr lang="en-US" altLang="zh-CN" sz="1200" i="1">
                              <a:solidFill>
                                <a:srgbClr val="465058"/>
                              </a:solidFill>
                              <a:latin typeface="Cambria Math" panose="02040503050406030204" pitchFamily="18" charset="0"/>
                            </a:rPr>
                            <m:t>𝑡</m:t>
                          </m:r>
                        </m:sub>
                      </m:sSub>
                      <m:r>
                        <a:rPr lang="zh-CN" altLang="en-US" sz="1200" i="1">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𝑆</m:t>
                          </m:r>
                          <m:r>
                            <a:rPr lang="en-US" altLang="zh-CN" sz="1200" i="1">
                              <a:solidFill>
                                <a:srgbClr val="465058"/>
                              </a:solidFill>
                              <a:latin typeface="Cambria Math" panose="02040503050406030204" pitchFamily="18" charset="0"/>
                            </a:rPr>
                            <m:t>𝑒𝑐𝑢𝑟𝑖𝑡𝑦</m:t>
                          </m:r>
                          <m:r>
                            <a:rPr lang="en-US" altLang="zh-CN" sz="1200" b="0" i="1" smtClean="0">
                              <a:solidFill>
                                <a:srgbClr val="465058"/>
                              </a:solidFill>
                              <a:latin typeface="Cambria Math" panose="02040503050406030204" pitchFamily="18" charset="0"/>
                            </a:rPr>
                            <m:t>𝐷𝑎𝑖𝑙𝑦</m:t>
                          </m:r>
                          <m:r>
                            <a:rPr lang="en-US" altLang="zh-CN" sz="1200" i="1">
                              <a:solidFill>
                                <a:srgbClr val="465058"/>
                              </a:solidFill>
                              <a:latin typeface="Cambria Math" panose="02040503050406030204" pitchFamily="18" charset="0"/>
                            </a:rPr>
                            <m:t>𝑇𝑜𝑡𝑎𝑙𝑅𝑒𝑡𝑢𝑟𝑛𝑈𝑆𝐷</m:t>
                          </m:r>
                        </m:e>
                        <m:sub>
                          <m:r>
                            <a:rPr lang="en-US" altLang="zh-CN" sz="1200" i="1">
                              <a:solidFill>
                                <a:srgbClr val="465058"/>
                              </a:solidFill>
                              <a:latin typeface="Cambria Math" panose="02040503050406030204" pitchFamily="18" charset="0"/>
                            </a:rPr>
                            <m:t>𝑡</m:t>
                          </m:r>
                        </m:sub>
                      </m:sSub>
                    </m:oMath>
                  </m:oMathPara>
                </a14:m>
                <a:endParaRPr lang="en-US" altLang="zh-CN" sz="1600" dirty="0">
                  <a:solidFill>
                    <a:schemeClr val="accent6"/>
                  </a:solidFill>
                  <a:latin typeface="Cambria Math" panose="02040503050406030204" pitchFamily="18" charset="0"/>
                </a:endParaRPr>
              </a:p>
              <a:p>
                <a:pPr marL="0" lvl="1" algn="just">
                  <a:spcBef>
                    <a:spcPts val="600"/>
                  </a:spcBef>
                </a:pPr>
                <a:endParaRPr lang="en-US" altLang="zh-CN" sz="1600" dirty="0">
                  <a:solidFill>
                    <a:schemeClr val="accent6"/>
                  </a:solidFill>
                  <a:latin typeface="Cambria Math" panose="02040503050406030204" pitchFamily="18" charset="0"/>
                </a:endParaRPr>
              </a:p>
              <a:p>
                <a:pPr marL="0" lvl="1" algn="ctr">
                  <a:spcBef>
                    <a:spcPts val="600"/>
                  </a:spcBef>
                </a:pPr>
                <a14:m>
                  <m:oMathPara xmlns:m="http://schemas.openxmlformats.org/officeDocument/2006/math">
                    <m:oMathParaPr>
                      <m:jc m:val="centerGroup"/>
                    </m:oMathParaPr>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𝑆𝑒𝑐𝑢𝑟𝑖𝑡𝑦𝑇𝑜𝑡𝑎𝑙𝑅𝑒𝑡𝑢𝑟𝑛𝐶𝑜𝑛𝑡𝑟𝑖𝑏𝑢𝑡𝑖𝑜𝑛𝑇𝑜𝐼𝑛𝑑𝑒𝑥</m:t>
                          </m:r>
                          <m:r>
                            <a:rPr lang="en-US" altLang="zh-CN" sz="1200" b="0" i="1" smtClean="0">
                              <a:solidFill>
                                <a:srgbClr val="465058"/>
                              </a:solidFill>
                              <a:latin typeface="Cambria Math" panose="02040503050406030204" pitchFamily="18" charset="0"/>
                            </a:rPr>
                            <m:t>𝐿𝑜𝑐𝑎𝑙</m:t>
                          </m:r>
                        </m:e>
                        <m:sub>
                          <m:r>
                            <a:rPr lang="en-US" altLang="zh-CN" sz="1200" i="1">
                              <a:solidFill>
                                <a:srgbClr val="465058"/>
                              </a:solidFill>
                              <a:latin typeface="Cambria Math" panose="02040503050406030204" pitchFamily="18" charset="0"/>
                            </a:rPr>
                            <m:t>𝑡</m:t>
                          </m:r>
                        </m:sub>
                      </m:sSub>
                      <m:r>
                        <a:rPr lang="en-US" altLang="zh-CN" sz="1200" i="1">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𝐼𝑛𝑖𝑡𝑖𝑎𝑙𝑆𝑒𝑐𝑢𝑟𝑖𝑡𝑦𝑊𝑒𝑖𝑔h𝑡</m:t>
                          </m:r>
                        </m:e>
                        <m:sub>
                          <m:r>
                            <a:rPr lang="en-US" altLang="zh-CN" sz="1200" i="1">
                              <a:solidFill>
                                <a:srgbClr val="465058"/>
                              </a:solidFill>
                              <a:latin typeface="Cambria Math" panose="02040503050406030204" pitchFamily="18" charset="0"/>
                            </a:rPr>
                            <m:t>𝑡</m:t>
                          </m:r>
                        </m:sub>
                      </m:sSub>
                      <m:r>
                        <a:rPr lang="zh-CN" altLang="en-US" sz="1200" i="1">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𝑆𝑒𝑐𝑢𝑟𝑖𝑡𝑦𝐷𝑎𝑖𝑙𝑦𝑇𝑜𝑡𝑎𝑙𝑅𝑒𝑡𝑢𝑟𝑛</m:t>
                          </m:r>
                          <m:r>
                            <a:rPr lang="en-US" altLang="zh-CN" sz="1200" b="0" i="1" smtClean="0">
                              <a:solidFill>
                                <a:srgbClr val="465058"/>
                              </a:solidFill>
                              <a:latin typeface="Cambria Math" panose="02040503050406030204" pitchFamily="18" charset="0"/>
                            </a:rPr>
                            <m:t>𝐿𝑜𝑐𝑎𝑙</m:t>
                          </m:r>
                        </m:e>
                        <m:sub>
                          <m:r>
                            <a:rPr lang="en-US" altLang="zh-CN" sz="1200" i="1">
                              <a:solidFill>
                                <a:srgbClr val="465058"/>
                              </a:solidFill>
                              <a:latin typeface="Cambria Math" panose="02040503050406030204" pitchFamily="18" charset="0"/>
                            </a:rPr>
                            <m:t>𝑡</m:t>
                          </m:r>
                        </m:sub>
                      </m:sSub>
                    </m:oMath>
                  </m:oMathPara>
                </a14:m>
                <a:endParaRPr lang="en-US" altLang="zh-CN" sz="1200" dirty="0">
                  <a:solidFill>
                    <a:schemeClr val="tx1"/>
                  </a:solidFill>
                  <a:latin typeface="Cambria Math" panose="02040503050406030204" pitchFamily="18" charset="0"/>
                </a:endParaRPr>
              </a:p>
              <a:p>
                <a:pPr marL="0" lvl="1">
                  <a:spcBef>
                    <a:spcPts val="600"/>
                  </a:spcBef>
                </a:pPr>
                <a:r>
                  <a:rPr lang="en-US" altLang="zh-CN" sz="1200" dirty="0">
                    <a:solidFill>
                      <a:schemeClr val="tx1"/>
                    </a:solidFill>
                    <a:latin typeface="Cambria Math" panose="02040503050406030204" pitchFamily="18" charset="0"/>
                  </a:rPr>
                  <a:t>Where:</a:t>
                </a:r>
              </a:p>
              <a:p>
                <a:pPr marL="171450" lvl="1" indent="-171450">
                  <a:spcBef>
                    <a:spcPts val="600"/>
                  </a:spcBef>
                  <a:buFont typeface="Arial" panose="020B0604020202020204" pitchFamily="34" charset="0"/>
                  <a:buChar char="•"/>
                </a:pPr>
                <a14:m>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𝑆𝑒𝑐𝑢𝑟𝑖𝑡𝑦𝐷𝑎𝑖𝑙𝑦𝑇𝑜𝑡𝑎𝑙𝑅𝑒𝑡𝑢𝑟𝑛𝑈𝑆𝐷</m:t>
                        </m:r>
                      </m:e>
                      <m:sub>
                        <m:r>
                          <a:rPr lang="en-US" altLang="zh-CN" sz="1200" i="1">
                            <a:solidFill>
                              <a:srgbClr val="465058"/>
                            </a:solidFill>
                            <a:latin typeface="Cambria Math" panose="02040503050406030204" pitchFamily="18" charset="0"/>
                          </a:rPr>
                          <m:t>𝑡</m:t>
                        </m:r>
                      </m:sub>
                    </m:sSub>
                  </m:oMath>
                </a14:m>
                <a:r>
                  <a:rPr lang="en-US" altLang="zh-CN" sz="1200" i="1" dirty="0">
                    <a:solidFill>
                      <a:srgbClr val="465058"/>
                    </a:solidFill>
                    <a:latin typeface="Cambria Math" panose="02040503050406030204" pitchFamily="18" charset="0"/>
                  </a:rPr>
                  <a:t> </a:t>
                </a:r>
                <a:r>
                  <a:rPr lang="en-US" altLang="zh-CN" sz="1200" dirty="0">
                    <a:solidFill>
                      <a:srgbClr val="465058"/>
                    </a:solidFill>
                    <a:latin typeface="Cambria Math" panose="02040503050406030204" pitchFamily="18" charset="0"/>
                  </a:rPr>
                  <a:t>is the gross or net return in USD of security s at time t</a:t>
                </a:r>
                <a:endParaRPr lang="en-US" altLang="zh-CN" sz="1200" i="1" dirty="0">
                  <a:solidFill>
                    <a:srgbClr val="465058"/>
                  </a:solidFill>
                  <a:latin typeface="Cambria Math" panose="02040503050406030204" pitchFamily="18" charset="0"/>
                </a:endParaRPr>
              </a:p>
              <a:p>
                <a:pPr marL="171450" lvl="1" indent="-171450">
                  <a:spcBef>
                    <a:spcPts val="600"/>
                  </a:spcBef>
                  <a:buFont typeface="Arial" panose="020B0604020202020204" pitchFamily="34" charset="0"/>
                  <a:buChar char="•"/>
                </a:pPr>
                <a14:m>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𝑆𝑒𝑐𝑢𝑟𝑖𝑡𝑦𝐷𝑎𝑖𝑙𝑦𝑇𝑜𝑡𝑎𝑙𝑅𝑒𝑡𝑢𝑟𝑛</m:t>
                        </m:r>
                        <m:r>
                          <a:rPr lang="en-US" altLang="zh-CN" sz="1200" b="0" i="1" smtClean="0">
                            <a:solidFill>
                              <a:srgbClr val="465058"/>
                            </a:solidFill>
                            <a:latin typeface="Cambria Math" panose="02040503050406030204" pitchFamily="18" charset="0"/>
                          </a:rPr>
                          <m:t>𝐿𝑜𝑐𝑎𝑙</m:t>
                        </m:r>
                      </m:e>
                      <m:sub>
                        <m:r>
                          <a:rPr lang="en-US" altLang="zh-CN" sz="1200" i="1">
                            <a:solidFill>
                              <a:srgbClr val="465058"/>
                            </a:solidFill>
                            <a:latin typeface="Cambria Math" panose="02040503050406030204" pitchFamily="18" charset="0"/>
                          </a:rPr>
                          <m:t>𝑡</m:t>
                        </m:r>
                      </m:sub>
                    </m:sSub>
                  </m:oMath>
                </a14:m>
                <a:r>
                  <a:rPr lang="en-US" altLang="zh-CN" sz="1200" i="1" dirty="0">
                    <a:solidFill>
                      <a:srgbClr val="465058"/>
                    </a:solidFill>
                    <a:latin typeface="Cambria Math" panose="02040503050406030204" pitchFamily="18" charset="0"/>
                  </a:rPr>
                  <a:t> </a:t>
                </a:r>
                <a:r>
                  <a:rPr lang="en-US" altLang="zh-CN" sz="1200" dirty="0">
                    <a:solidFill>
                      <a:srgbClr val="465058"/>
                    </a:solidFill>
                    <a:latin typeface="Cambria Math" panose="02040503050406030204" pitchFamily="18" charset="0"/>
                  </a:rPr>
                  <a:t>is the gross or net return of security s at time t converted using the FX rate as of t – 1 and used for local currency calculation at time t</a:t>
                </a:r>
                <a:endParaRPr lang="en-US" altLang="zh-CN" sz="1200" i="1" dirty="0">
                  <a:solidFill>
                    <a:srgbClr val="465058"/>
                  </a:solidFill>
                  <a:latin typeface="Cambria Math" panose="020405030504060302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228600" y="918057"/>
                <a:ext cx="8536195" cy="5348103"/>
              </a:xfrm>
              <a:prstGeom prst="rect">
                <a:avLst/>
              </a:prstGeom>
              <a:blipFill>
                <a:blip r:embed="rId3"/>
                <a:stretch>
                  <a:fillRect l="-429" t="-456"/>
                </a:stretch>
              </a:blipFill>
              <a:ln>
                <a:noFill/>
              </a:ln>
              <a:effectLst/>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93AC2C76-E6AA-46CB-A2DE-F6E097F7C440}" type="slidenum">
              <a:rPr lang="en-GB" smtClean="0"/>
              <a:pPr/>
              <a:t>27</a:t>
            </a:fld>
            <a:endParaRPr lang="en-GB" dirty="0"/>
          </a:p>
        </p:txBody>
      </p:sp>
    </p:spTree>
    <p:extLst>
      <p:ext uri="{BB962C8B-B14F-4D97-AF65-F5344CB8AC3E}">
        <p14:creationId xmlns:p14="http://schemas.microsoft.com/office/powerpoint/2010/main" val="1248683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MSCI Price Index Methodology</a:t>
            </a:r>
            <a:endParaRPr lang="en-US" dirty="0"/>
          </a:p>
        </p:txBody>
      </p:sp>
      <mc:AlternateContent xmlns:mc="http://schemas.openxmlformats.org/markup-compatibility/2006" xmlns:a14="http://schemas.microsoft.com/office/drawing/2010/main">
        <mc:Choice Requires="a14">
          <p:sp>
            <p:nvSpPr>
              <p:cNvPr id="6" name="Rectangle 5"/>
              <p:cNvSpPr/>
              <p:nvPr/>
            </p:nvSpPr>
            <p:spPr>
              <a:xfrm>
                <a:off x="228600" y="918057"/>
                <a:ext cx="8536195" cy="5348103"/>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1" algn="just">
                  <a:spcBef>
                    <a:spcPts val="600"/>
                  </a:spcBef>
                </a:pPr>
                <a:r>
                  <a:rPr lang="en-US" altLang="zh-CN" sz="1600" b="1" dirty="0">
                    <a:solidFill>
                      <a:schemeClr val="accent6"/>
                    </a:solidFill>
                    <a:latin typeface="Cambria Math" panose="02040503050406030204" pitchFamily="18" charset="0"/>
                  </a:rPr>
                  <a:t>MSCI Daily Total Return (DTR) Index Methodology: Security Daily Gross Return</a:t>
                </a:r>
              </a:p>
              <a:p>
                <a:pPr marL="0" lvl="1" algn="just">
                  <a:spcBef>
                    <a:spcPts val="600"/>
                  </a:spcBef>
                </a:pPr>
                <a:endParaRPr lang="en-US" altLang="zh-CN" sz="1400" dirty="0">
                  <a:solidFill>
                    <a:schemeClr val="tx1"/>
                  </a:solidFill>
                  <a:latin typeface="Cambria Math" panose="02040503050406030204" pitchFamily="18" charset="0"/>
                </a:endParaRPr>
              </a:p>
              <a:p>
                <a:pPr marL="0" lvl="1" algn="just">
                  <a:spcBef>
                    <a:spcPts val="600"/>
                  </a:spcBef>
                </a:pPr>
                <a:r>
                  <a:rPr lang="en-US" altLang="zh-CN" sz="1400" dirty="0">
                    <a:solidFill>
                      <a:schemeClr val="tx1"/>
                    </a:solidFill>
                    <a:latin typeface="Cambria Math" panose="02040503050406030204" pitchFamily="18" charset="0"/>
                  </a:rPr>
                  <a:t>Calculation Formulas:</a:t>
                </a:r>
              </a:p>
              <a:p>
                <a:pPr marL="0" lvl="1" algn="just">
                  <a:spcBef>
                    <a:spcPts val="600"/>
                  </a:spcBef>
                </a:pPr>
                <a:endParaRPr lang="en-US" altLang="zh-CN" sz="1400" dirty="0">
                  <a:solidFill>
                    <a:schemeClr val="tx1"/>
                  </a:solidFill>
                  <a:latin typeface="Cambria Math" panose="02040503050406030204" pitchFamily="18" charset="0"/>
                </a:endParaRPr>
              </a:p>
              <a:p>
                <a:pPr marL="0" lvl="1" algn="just">
                  <a:spcBef>
                    <a:spcPts val="600"/>
                  </a:spcBef>
                </a:pPr>
                <a14:m>
                  <m:oMathPara xmlns:m="http://schemas.openxmlformats.org/officeDocument/2006/math">
                    <m:oMathParaPr>
                      <m:jc m:val="centerGroup"/>
                    </m:oMathParaPr>
                    <m:oMath xmlns:m="http://schemas.openxmlformats.org/officeDocument/2006/math">
                      <m:sSub>
                        <m:sSubPr>
                          <m:ctrlPr>
                            <a:rPr lang="en-US" altLang="zh-CN" sz="1200" i="1" smtClean="0">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𝑆𝑒𝑐𝑢𝑟𝑖𝑡𝑦𝐷𝑎𝑖𝑙𝑙𝑦𝐺𝑟𝑜𝑠𝑠𝑅𝑒𝑡𝑢𝑟𝑛𝑈𝑆𝐷</m:t>
                          </m:r>
                        </m:e>
                        <m:sub>
                          <m:r>
                            <a:rPr lang="en-US" altLang="zh-CN" sz="1200" i="1">
                              <a:solidFill>
                                <a:srgbClr val="465058"/>
                              </a:solidFill>
                              <a:latin typeface="Cambria Math" panose="02040503050406030204" pitchFamily="18" charset="0"/>
                            </a:rPr>
                            <m:t>𝑡</m:t>
                          </m:r>
                        </m:sub>
                      </m:sSub>
                      <m:r>
                        <a:rPr lang="en-US" altLang="zh-CN" sz="1200" i="1">
                          <a:solidFill>
                            <a:srgbClr val="465058"/>
                          </a:solidFill>
                          <a:latin typeface="Cambria Math" panose="02040503050406030204" pitchFamily="18" charset="0"/>
                        </a:rPr>
                        <m:t>=</m:t>
                      </m:r>
                      <m:r>
                        <a:rPr lang="en-US" altLang="zh-CN" sz="1200" b="0" i="1" smtClean="0">
                          <a:solidFill>
                            <a:srgbClr val="465058"/>
                          </a:solidFill>
                          <a:latin typeface="Cambria Math" panose="02040503050406030204" pitchFamily="18" charset="0"/>
                        </a:rPr>
                        <m:t>[</m:t>
                      </m:r>
                      <m:f>
                        <m:fPr>
                          <m:ctrlPr>
                            <a:rPr lang="en-US" altLang="zh-CN" sz="1200" i="1">
                              <a:solidFill>
                                <a:srgbClr val="465058"/>
                              </a:solidFill>
                              <a:latin typeface="Cambria Math" panose="02040503050406030204" pitchFamily="18" charset="0"/>
                            </a:rPr>
                          </m:ctrlPr>
                        </m:fPr>
                        <m:num>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𝑆𝑒𝑐𝑢𝑟𝑖𝑡𝑦𝐴𝑑𝑗𝑢𝑠𝑡𝑒𝑑𝑀𝑎𝑟𝑘𝑒𝑡𝐶𝑎𝑝𝑈𝑆𝐷</m:t>
                              </m:r>
                            </m:e>
                            <m:sub>
                              <m:r>
                                <a:rPr lang="en-US" altLang="zh-CN" sz="1200" b="0" i="1" smtClean="0">
                                  <a:solidFill>
                                    <a:srgbClr val="465058"/>
                                  </a:solidFill>
                                  <a:latin typeface="Cambria Math" panose="02040503050406030204" pitchFamily="18" charset="0"/>
                                </a:rPr>
                                <m:t>𝑡</m:t>
                              </m:r>
                            </m:sub>
                          </m:sSub>
                          <m:r>
                            <a:rPr lang="en-US" altLang="zh-CN" sz="1200" b="0" i="1" smtClean="0">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𝑆𝑒𝑐𝑢𝑟𝑖𝑡𝑦𝐺𝑟𝑜𝑠𝑠𝐷𝑖𝑣𝑖𝑑𝑒𝑛𝑑𝐼𝑚𝑝𝑎𝑐𝑡𝑈𝑆𝐷</m:t>
                              </m:r>
                            </m:e>
                            <m:sub>
                              <m:r>
                                <a:rPr lang="en-US" altLang="zh-CN" sz="1200" i="1">
                                  <a:solidFill>
                                    <a:srgbClr val="465058"/>
                                  </a:solidFill>
                                  <a:latin typeface="Cambria Math" panose="02040503050406030204" pitchFamily="18" charset="0"/>
                                </a:rPr>
                                <m:t>𝑡</m:t>
                              </m:r>
                            </m:sub>
                          </m:sSub>
                        </m:num>
                        <m:den>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𝑆𝑒𝑐𝑢𝑟𝑖𝑡𝑦𝐼𝑛𝑖𝑡𝑖𝑎𝑙𝑀𝑎𝑟𝑘𝑒𝑡𝐶𝑎𝑝𝑈𝑆𝐷</m:t>
                              </m:r>
                            </m:e>
                            <m:sub>
                              <m:r>
                                <a:rPr lang="en-US" altLang="zh-CN" sz="1200" i="1">
                                  <a:solidFill>
                                    <a:srgbClr val="465058"/>
                                  </a:solidFill>
                                  <a:latin typeface="Cambria Math" panose="02040503050406030204" pitchFamily="18" charset="0"/>
                                </a:rPr>
                                <m:t>𝑡</m:t>
                              </m:r>
                            </m:sub>
                          </m:sSub>
                        </m:den>
                      </m:f>
                      <m:r>
                        <a:rPr lang="en-US" altLang="zh-CN" sz="1200" b="0" i="1" smtClean="0">
                          <a:solidFill>
                            <a:srgbClr val="465058"/>
                          </a:solidFill>
                          <a:latin typeface="Cambria Math" panose="02040503050406030204" pitchFamily="18" charset="0"/>
                        </a:rPr>
                        <m:t>−1]∗100</m:t>
                      </m:r>
                    </m:oMath>
                  </m:oMathPara>
                </a14:m>
                <a:endParaRPr lang="en-US" altLang="zh-CN" sz="1600" dirty="0">
                  <a:solidFill>
                    <a:schemeClr val="accent6"/>
                  </a:solidFill>
                  <a:latin typeface="Cambria Math" panose="02040503050406030204" pitchFamily="18" charset="0"/>
                </a:endParaRPr>
              </a:p>
              <a:p>
                <a:pPr marL="0" lvl="1" algn="just">
                  <a:spcBef>
                    <a:spcPts val="600"/>
                  </a:spcBef>
                </a:pPr>
                <a:endParaRPr lang="en-US" altLang="zh-CN" sz="1600" dirty="0">
                  <a:solidFill>
                    <a:schemeClr val="accent6"/>
                  </a:solidFill>
                  <a:latin typeface="Cambria Math" panose="02040503050406030204" pitchFamily="18" charset="0"/>
                </a:endParaRPr>
              </a:p>
              <a:p>
                <a:pPr marL="0" lvl="1" algn="ctr">
                  <a:spcBef>
                    <a:spcPts val="600"/>
                  </a:spcBef>
                </a:pPr>
                <a14:m>
                  <m:oMathPara xmlns:m="http://schemas.openxmlformats.org/officeDocument/2006/math">
                    <m:oMathParaPr>
                      <m:jc m:val="centerGroup"/>
                    </m:oMathParaPr>
                    <m:oMath xmlns:m="http://schemas.openxmlformats.org/officeDocument/2006/math">
                      <m:sSub>
                        <m:sSubPr>
                          <m:ctrlPr>
                            <a:rPr lang="en-US" altLang="zh-CN" sz="1100" i="1">
                              <a:solidFill>
                                <a:srgbClr val="465058"/>
                              </a:solidFill>
                              <a:latin typeface="Cambria Math" panose="02040503050406030204" pitchFamily="18" charset="0"/>
                            </a:rPr>
                          </m:ctrlPr>
                        </m:sSubPr>
                        <m:e>
                          <m:r>
                            <a:rPr lang="en-US" altLang="zh-CN" sz="1100" i="1">
                              <a:solidFill>
                                <a:srgbClr val="465058"/>
                              </a:solidFill>
                              <a:latin typeface="Cambria Math" panose="02040503050406030204" pitchFamily="18" charset="0"/>
                            </a:rPr>
                            <m:t>𝑆𝑒𝑐𝑢𝑟𝑖𝑡𝑦𝐷𝑎𝑖𝑙𝑙𝑦𝐺𝑟𝑜𝑠𝑠𝑅𝑒𝑡𝑢𝑟𝑛</m:t>
                          </m:r>
                          <m:r>
                            <a:rPr lang="en-US" altLang="zh-CN" sz="1100" b="0" i="1" smtClean="0">
                              <a:solidFill>
                                <a:srgbClr val="465058"/>
                              </a:solidFill>
                              <a:latin typeface="Cambria Math" panose="02040503050406030204" pitchFamily="18" charset="0"/>
                            </a:rPr>
                            <m:t>𝐿𝑜𝑐𝑎𝑙</m:t>
                          </m:r>
                        </m:e>
                        <m:sub>
                          <m:r>
                            <a:rPr lang="en-US" altLang="zh-CN" sz="1100" i="1">
                              <a:solidFill>
                                <a:srgbClr val="465058"/>
                              </a:solidFill>
                              <a:latin typeface="Cambria Math" panose="02040503050406030204" pitchFamily="18" charset="0"/>
                            </a:rPr>
                            <m:t>𝑡</m:t>
                          </m:r>
                        </m:sub>
                      </m:sSub>
                      <m:r>
                        <a:rPr lang="en-US" altLang="zh-CN" sz="1100" i="1">
                          <a:solidFill>
                            <a:srgbClr val="465058"/>
                          </a:solidFill>
                          <a:latin typeface="Cambria Math" panose="02040503050406030204" pitchFamily="18" charset="0"/>
                        </a:rPr>
                        <m:t>=[</m:t>
                      </m:r>
                      <m:f>
                        <m:fPr>
                          <m:ctrlPr>
                            <a:rPr lang="en-US" altLang="zh-CN" sz="1100" i="1">
                              <a:solidFill>
                                <a:srgbClr val="465058"/>
                              </a:solidFill>
                              <a:latin typeface="Cambria Math" panose="02040503050406030204" pitchFamily="18" charset="0"/>
                            </a:rPr>
                          </m:ctrlPr>
                        </m:fPr>
                        <m:num>
                          <m:sSub>
                            <m:sSubPr>
                              <m:ctrlPr>
                                <a:rPr lang="en-US" altLang="zh-CN" sz="1100" i="1">
                                  <a:solidFill>
                                    <a:srgbClr val="465058"/>
                                  </a:solidFill>
                                  <a:latin typeface="Cambria Math" panose="02040503050406030204" pitchFamily="18" charset="0"/>
                                </a:rPr>
                              </m:ctrlPr>
                            </m:sSubPr>
                            <m:e>
                              <m:r>
                                <a:rPr lang="en-US" altLang="zh-CN" sz="1100" i="1">
                                  <a:solidFill>
                                    <a:srgbClr val="465058"/>
                                  </a:solidFill>
                                  <a:latin typeface="Cambria Math" panose="02040503050406030204" pitchFamily="18" charset="0"/>
                                </a:rPr>
                                <m:t>𝑆𝑒𝑐𝑢𝑟𝑖𝑡𝑦𝐴𝑑𝑗𝑢𝑠𝑡𝑒𝑑𝑀𝑎𝑟𝑘𝑒𝑡𝐶𝑎𝑝</m:t>
                              </m:r>
                              <m:r>
                                <a:rPr lang="en-US" altLang="zh-CN" sz="1100" b="0" i="1" smtClean="0">
                                  <a:solidFill>
                                    <a:srgbClr val="465058"/>
                                  </a:solidFill>
                                  <a:latin typeface="Cambria Math" panose="02040503050406030204" pitchFamily="18" charset="0"/>
                                </a:rPr>
                                <m:t>𝐹𝑜𝑟𝐿𝑜𝑐𝑎𝑙</m:t>
                              </m:r>
                            </m:e>
                            <m:sub>
                              <m:r>
                                <a:rPr lang="en-US" altLang="zh-CN" sz="1100" i="1">
                                  <a:solidFill>
                                    <a:srgbClr val="465058"/>
                                  </a:solidFill>
                                  <a:latin typeface="Cambria Math" panose="02040503050406030204" pitchFamily="18" charset="0"/>
                                </a:rPr>
                                <m:t>𝑡</m:t>
                              </m:r>
                            </m:sub>
                          </m:sSub>
                          <m:r>
                            <a:rPr lang="en-US" altLang="zh-CN" sz="1100" i="1">
                              <a:solidFill>
                                <a:srgbClr val="465058"/>
                              </a:solidFill>
                              <a:latin typeface="Cambria Math" panose="02040503050406030204" pitchFamily="18" charset="0"/>
                            </a:rPr>
                            <m:t>+</m:t>
                          </m:r>
                          <m:sSub>
                            <m:sSubPr>
                              <m:ctrlPr>
                                <a:rPr lang="en-US" altLang="zh-CN" sz="1100" i="1">
                                  <a:solidFill>
                                    <a:srgbClr val="465058"/>
                                  </a:solidFill>
                                  <a:latin typeface="Cambria Math" panose="02040503050406030204" pitchFamily="18" charset="0"/>
                                </a:rPr>
                              </m:ctrlPr>
                            </m:sSubPr>
                            <m:e>
                              <m:r>
                                <a:rPr lang="en-US" altLang="zh-CN" sz="1100" i="1">
                                  <a:solidFill>
                                    <a:srgbClr val="465058"/>
                                  </a:solidFill>
                                  <a:latin typeface="Cambria Math" panose="02040503050406030204" pitchFamily="18" charset="0"/>
                                </a:rPr>
                                <m:t>𝑆𝑒𝑐𝑢𝑟𝑖𝑡𝑦𝐺𝑟𝑜𝑠𝑠𝐷𝑖𝑣𝑖𝑑𝑒𝑛𝑑𝐼𝑚𝑝𝑎𝑐𝑡</m:t>
                              </m:r>
                              <m:r>
                                <a:rPr lang="en-US" altLang="zh-CN" sz="1100" b="0" i="1" smtClean="0">
                                  <a:solidFill>
                                    <a:srgbClr val="465058"/>
                                  </a:solidFill>
                                  <a:latin typeface="Cambria Math" panose="02040503050406030204" pitchFamily="18" charset="0"/>
                                </a:rPr>
                                <m:t>𝐹𝑜𝑟𝐿𝑜𝑐𝑎𝑙</m:t>
                              </m:r>
                            </m:e>
                            <m:sub>
                              <m:r>
                                <a:rPr lang="en-US" altLang="zh-CN" sz="1100" i="1">
                                  <a:solidFill>
                                    <a:srgbClr val="465058"/>
                                  </a:solidFill>
                                  <a:latin typeface="Cambria Math" panose="02040503050406030204" pitchFamily="18" charset="0"/>
                                </a:rPr>
                                <m:t>𝑡</m:t>
                              </m:r>
                            </m:sub>
                          </m:sSub>
                        </m:num>
                        <m:den>
                          <m:sSub>
                            <m:sSubPr>
                              <m:ctrlPr>
                                <a:rPr lang="en-US" altLang="zh-CN" sz="1100" i="1">
                                  <a:solidFill>
                                    <a:srgbClr val="465058"/>
                                  </a:solidFill>
                                  <a:latin typeface="Cambria Math" panose="02040503050406030204" pitchFamily="18" charset="0"/>
                                </a:rPr>
                              </m:ctrlPr>
                            </m:sSubPr>
                            <m:e>
                              <m:r>
                                <a:rPr lang="en-US" altLang="zh-CN" sz="1100" i="1">
                                  <a:solidFill>
                                    <a:srgbClr val="465058"/>
                                  </a:solidFill>
                                  <a:latin typeface="Cambria Math" panose="02040503050406030204" pitchFamily="18" charset="0"/>
                                </a:rPr>
                                <m:t>𝑆𝑒𝑐𝑢𝑟𝑖𝑡𝑦𝐼𝑛𝑖𝑡𝑖𝑎𝑙𝑀𝑎𝑟𝑘𝑒𝑡𝐶𝑎𝑝𝑈𝑆𝐷</m:t>
                              </m:r>
                            </m:e>
                            <m:sub>
                              <m:r>
                                <a:rPr lang="en-US" altLang="zh-CN" sz="1100" i="1">
                                  <a:solidFill>
                                    <a:srgbClr val="465058"/>
                                  </a:solidFill>
                                  <a:latin typeface="Cambria Math" panose="02040503050406030204" pitchFamily="18" charset="0"/>
                                </a:rPr>
                                <m:t>𝑡</m:t>
                              </m:r>
                            </m:sub>
                          </m:sSub>
                        </m:den>
                      </m:f>
                      <m:r>
                        <a:rPr lang="en-US" altLang="zh-CN" sz="1100" i="1">
                          <a:solidFill>
                            <a:srgbClr val="465058"/>
                          </a:solidFill>
                          <a:latin typeface="Cambria Math" panose="02040503050406030204" pitchFamily="18" charset="0"/>
                        </a:rPr>
                        <m:t>−1]∗100</m:t>
                      </m:r>
                    </m:oMath>
                  </m:oMathPara>
                </a14:m>
                <a:endParaRPr lang="en-US" altLang="zh-CN" sz="1200" dirty="0">
                  <a:solidFill>
                    <a:schemeClr val="tx1"/>
                  </a:solidFill>
                  <a:latin typeface="Cambria Math" panose="02040503050406030204" pitchFamily="18" charset="0"/>
                </a:endParaRPr>
              </a:p>
              <a:p>
                <a:pPr marL="0" lvl="1">
                  <a:spcBef>
                    <a:spcPts val="600"/>
                  </a:spcBef>
                </a:pPr>
                <a:r>
                  <a:rPr lang="en-US" altLang="zh-CN" sz="1200" dirty="0">
                    <a:solidFill>
                      <a:schemeClr val="tx1"/>
                    </a:solidFill>
                    <a:latin typeface="Cambria Math" panose="02040503050406030204" pitchFamily="18" charset="0"/>
                  </a:rPr>
                  <a:t>Where:</a:t>
                </a:r>
              </a:p>
              <a:p>
                <a:pPr marL="171450" lvl="1" indent="-171450">
                  <a:spcBef>
                    <a:spcPts val="600"/>
                  </a:spcBef>
                  <a:buFont typeface="Arial" panose="020B0604020202020204" pitchFamily="34" charset="0"/>
                  <a:buChar char="•"/>
                </a:pPr>
                <a14:m>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𝑆𝑒𝑐𝑢𝑟𝑖𝑡𝑦𝐺𝑟𝑜𝑠𝑠𝐷𝑖𝑣𝑖𝑑𝑒𝑛𝑑𝐼𝑚𝑝𝑎𝑐𝑡𝑈𝑆𝐷</m:t>
                        </m:r>
                      </m:e>
                      <m:sub>
                        <m:r>
                          <a:rPr lang="en-US" altLang="zh-CN" sz="1200" i="1">
                            <a:solidFill>
                              <a:srgbClr val="465058"/>
                            </a:solidFill>
                            <a:latin typeface="Cambria Math" panose="02040503050406030204" pitchFamily="18" charset="0"/>
                          </a:rPr>
                          <m:t>𝑡</m:t>
                        </m:r>
                      </m:sub>
                    </m:sSub>
                  </m:oMath>
                </a14:m>
                <a:r>
                  <a:rPr lang="en-US" altLang="zh-CN" sz="1200" dirty="0">
                    <a:solidFill>
                      <a:srgbClr val="465058"/>
                    </a:solidFill>
                    <a:latin typeface="Cambria Math" panose="02040503050406030204" pitchFamily="18" charset="0"/>
                  </a:rPr>
                  <a:t> </a:t>
                </a:r>
                <a14:m>
                  <m:oMath xmlns:m="http://schemas.openxmlformats.org/officeDocument/2006/math">
                    <m:r>
                      <a:rPr lang="en-US" altLang="zh-CN" sz="1200" i="1">
                        <a:solidFill>
                          <a:srgbClr val="465058"/>
                        </a:solidFill>
                        <a:latin typeface="Cambria Math" panose="02040503050406030204" pitchFamily="18" charset="0"/>
                      </a:rPr>
                      <m:t>=</m:t>
                    </m:r>
                    <m:f>
                      <m:fPr>
                        <m:ctrlPr>
                          <a:rPr lang="en-US" altLang="zh-CN" sz="1200" i="1">
                            <a:solidFill>
                              <a:srgbClr val="465058"/>
                            </a:solidFill>
                            <a:latin typeface="Cambria Math" panose="02040503050406030204" pitchFamily="18" charset="0"/>
                          </a:rPr>
                        </m:ctrlPr>
                      </m:fPr>
                      <m:num>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𝐸𝑜𝑑𝑂𝑓𝐷𝑎𝑦𝑁𝑢𝑚𝑏𝑒𝑟𝑂𝑓𝑆h𝑎𝑟𝑒𝑠</m:t>
                            </m:r>
                          </m:e>
                          <m:sub>
                            <m:r>
                              <a:rPr lang="en-US" altLang="zh-CN" sz="1200" b="0" i="1" smtClean="0">
                                <a:solidFill>
                                  <a:srgbClr val="465058"/>
                                </a:solidFill>
                                <a:latin typeface="Cambria Math" panose="02040503050406030204" pitchFamily="18" charset="0"/>
                              </a:rPr>
                              <m:t>𝑒𝑥</m:t>
                            </m:r>
                            <m:r>
                              <a:rPr lang="en-US" altLang="zh-CN" sz="1200" b="0" i="1" smtClean="0">
                                <a:solidFill>
                                  <a:srgbClr val="465058"/>
                                </a:solidFill>
                                <a:latin typeface="Cambria Math" panose="02040503050406030204" pitchFamily="18" charset="0"/>
                              </a:rPr>
                              <m:t>−</m:t>
                            </m:r>
                            <m:r>
                              <a:rPr lang="en-US" altLang="zh-CN" sz="1200" b="0" i="1" smtClean="0">
                                <a:solidFill>
                                  <a:srgbClr val="465058"/>
                                </a:solidFill>
                                <a:latin typeface="Cambria Math" panose="02040503050406030204" pitchFamily="18" charset="0"/>
                              </a:rPr>
                              <m:t>𝑑𝑎𝑡𝑒</m:t>
                            </m:r>
                            <m:r>
                              <a:rPr lang="en-US" altLang="zh-CN" sz="1200" b="0" i="1" smtClean="0">
                                <a:solidFill>
                                  <a:srgbClr val="465058"/>
                                </a:solidFill>
                                <a:latin typeface="Cambria Math" panose="02040503050406030204" pitchFamily="18" charset="0"/>
                              </a:rPr>
                              <m:t>−1</m:t>
                            </m:r>
                          </m:sub>
                        </m:sSub>
                        <m:r>
                          <a:rPr lang="en-US" altLang="zh-CN" sz="1200" b="0" i="1" smtClean="0">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𝐺𝑟𝑜𝑠𝑠𝐷𝑖𝑣𝑖𝑑𝑒𝑛𝑑𝑝𝑒𝑟𝑆h𝑎𝑟𝑒</m:t>
                            </m:r>
                          </m:e>
                          <m:sub>
                            <m:r>
                              <a:rPr lang="en-US" altLang="zh-CN" sz="1200" i="1">
                                <a:solidFill>
                                  <a:srgbClr val="465058"/>
                                </a:solidFill>
                                <a:latin typeface="Cambria Math" panose="02040503050406030204" pitchFamily="18" charset="0"/>
                              </a:rPr>
                              <m:t>𝑡</m:t>
                            </m:r>
                          </m:sub>
                        </m:sSub>
                        <m:r>
                          <a:rPr lang="en-US" altLang="zh-CN" sz="1200" b="0" i="1" smtClean="0">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𝐼𝑛𝑐𝑙𝑢𝑠𝑖𝑜𝑛𝐹𝑎𝑐𝑡𝑜𝑟</m:t>
                            </m:r>
                          </m:e>
                          <m:sub>
                            <m:r>
                              <a:rPr lang="en-US" altLang="zh-CN" sz="1200" i="1">
                                <a:solidFill>
                                  <a:srgbClr val="465058"/>
                                </a:solidFill>
                                <a:latin typeface="Cambria Math" panose="02040503050406030204" pitchFamily="18" charset="0"/>
                              </a:rPr>
                              <m:t>𝑡</m:t>
                            </m:r>
                          </m:sub>
                        </m:sSub>
                      </m:num>
                      <m:den>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𝐹𝑋𝑟𝑎𝑡𝑒</m:t>
                            </m:r>
                          </m:e>
                          <m:sub>
                            <m:r>
                              <a:rPr lang="en-US" altLang="zh-CN" sz="1200" i="1">
                                <a:solidFill>
                                  <a:srgbClr val="465058"/>
                                </a:solidFill>
                                <a:latin typeface="Cambria Math" panose="02040503050406030204" pitchFamily="18" charset="0"/>
                              </a:rPr>
                              <m:t>𝑡</m:t>
                            </m:r>
                          </m:sub>
                        </m:sSub>
                      </m:den>
                    </m:f>
                  </m:oMath>
                </a14:m>
                <a:endParaRPr lang="en-US" altLang="zh-CN" sz="1200" dirty="0">
                  <a:solidFill>
                    <a:srgbClr val="465058"/>
                  </a:solidFill>
                  <a:latin typeface="Cambria Math" panose="02040503050406030204" pitchFamily="18" charset="0"/>
                </a:endParaRPr>
              </a:p>
              <a:p>
                <a:pPr marL="171450" lvl="1" indent="-171450">
                  <a:spcBef>
                    <a:spcPts val="600"/>
                  </a:spcBef>
                  <a:buFont typeface="Arial" panose="020B0604020202020204" pitchFamily="34" charset="0"/>
                  <a:buChar char="•"/>
                </a:pPr>
                <a14:m>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𝑆𝑒𝑐𝑢𝑟𝑖𝑡𝑦𝐺𝑟𝑜𝑠𝑠𝐷𝑖𝑣𝑖𝑑𝑒𝑛𝑑𝐼𝑚𝑝𝑎𝑐𝑡</m:t>
                        </m:r>
                        <m:r>
                          <a:rPr lang="en-US" altLang="zh-CN" sz="1200" b="0" i="1" smtClean="0">
                            <a:solidFill>
                              <a:srgbClr val="465058"/>
                            </a:solidFill>
                            <a:latin typeface="Cambria Math" panose="02040503050406030204" pitchFamily="18" charset="0"/>
                          </a:rPr>
                          <m:t>𝐿𝑜𝑐𝑎𝑙</m:t>
                        </m:r>
                      </m:e>
                      <m:sub>
                        <m:r>
                          <a:rPr lang="en-US" altLang="zh-CN" sz="1200" i="1">
                            <a:solidFill>
                              <a:srgbClr val="465058"/>
                            </a:solidFill>
                            <a:latin typeface="Cambria Math" panose="02040503050406030204" pitchFamily="18" charset="0"/>
                          </a:rPr>
                          <m:t>𝑡</m:t>
                        </m:r>
                      </m:sub>
                    </m:sSub>
                  </m:oMath>
                </a14:m>
                <a:r>
                  <a:rPr lang="en-US" altLang="zh-CN" sz="1200" dirty="0">
                    <a:solidFill>
                      <a:srgbClr val="465058"/>
                    </a:solidFill>
                    <a:latin typeface="Cambria Math" panose="02040503050406030204" pitchFamily="18" charset="0"/>
                  </a:rPr>
                  <a:t> </a:t>
                </a:r>
                <a14:m>
                  <m:oMath xmlns:m="http://schemas.openxmlformats.org/officeDocument/2006/math">
                    <m:r>
                      <a:rPr lang="en-US" altLang="zh-CN" sz="1200" i="1">
                        <a:solidFill>
                          <a:srgbClr val="465058"/>
                        </a:solidFill>
                        <a:latin typeface="Cambria Math" panose="02040503050406030204" pitchFamily="18" charset="0"/>
                      </a:rPr>
                      <m:t>=</m:t>
                    </m:r>
                    <m:f>
                      <m:fPr>
                        <m:ctrlPr>
                          <a:rPr lang="en-US" altLang="zh-CN" sz="1200" i="1">
                            <a:solidFill>
                              <a:srgbClr val="465058"/>
                            </a:solidFill>
                            <a:latin typeface="Cambria Math" panose="02040503050406030204" pitchFamily="18" charset="0"/>
                          </a:rPr>
                        </m:ctrlPr>
                      </m:fPr>
                      <m:num>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𝐸𝑜𝑑𝑂𝑓𝐷𝑎𝑦𝑁𝑢𝑚𝑏𝑒𝑟𝑂𝑓𝑆h𝑎𝑟𝑒𝑠</m:t>
                            </m:r>
                          </m:e>
                          <m:sub>
                            <m:r>
                              <a:rPr lang="en-US" altLang="zh-CN" sz="1200" i="1">
                                <a:solidFill>
                                  <a:srgbClr val="465058"/>
                                </a:solidFill>
                                <a:latin typeface="Cambria Math" panose="02040503050406030204" pitchFamily="18" charset="0"/>
                              </a:rPr>
                              <m:t>𝑒𝑥</m:t>
                            </m:r>
                            <m:r>
                              <a:rPr lang="en-US" altLang="zh-CN" sz="1200" i="1">
                                <a:solidFill>
                                  <a:srgbClr val="465058"/>
                                </a:solidFill>
                                <a:latin typeface="Cambria Math" panose="02040503050406030204" pitchFamily="18" charset="0"/>
                              </a:rPr>
                              <m:t>−</m:t>
                            </m:r>
                            <m:r>
                              <a:rPr lang="en-US" altLang="zh-CN" sz="1200" i="1">
                                <a:solidFill>
                                  <a:srgbClr val="465058"/>
                                </a:solidFill>
                                <a:latin typeface="Cambria Math" panose="02040503050406030204" pitchFamily="18" charset="0"/>
                              </a:rPr>
                              <m:t>𝑑𝑎𝑡𝑒</m:t>
                            </m:r>
                            <m:r>
                              <a:rPr lang="en-US" altLang="zh-CN" sz="1200" i="1">
                                <a:solidFill>
                                  <a:srgbClr val="465058"/>
                                </a:solidFill>
                                <a:latin typeface="Cambria Math" panose="02040503050406030204" pitchFamily="18" charset="0"/>
                              </a:rPr>
                              <m:t>−1</m:t>
                            </m:r>
                          </m:sub>
                        </m:sSub>
                        <m:r>
                          <a:rPr lang="en-US" altLang="zh-CN" sz="1200" i="1">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𝐺𝑟𝑜𝑠𝑠𝐷𝑖𝑣𝑖𝑑𝑒𝑛𝑑𝑝𝑒𝑟𝑆h𝑎𝑟𝑒</m:t>
                            </m:r>
                          </m:e>
                          <m:sub>
                            <m:r>
                              <a:rPr lang="en-US" altLang="zh-CN" sz="1200" i="1">
                                <a:solidFill>
                                  <a:srgbClr val="465058"/>
                                </a:solidFill>
                                <a:latin typeface="Cambria Math" panose="02040503050406030204" pitchFamily="18" charset="0"/>
                              </a:rPr>
                              <m:t>𝑡</m:t>
                            </m:r>
                          </m:sub>
                        </m:sSub>
                        <m:r>
                          <a:rPr lang="en-US" altLang="zh-CN" sz="1200" i="1">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𝐼𝑛𝑐𝑙𝑢𝑠𝑖𝑜𝑛𝐹𝑎𝑐𝑡𝑜𝑟</m:t>
                            </m:r>
                          </m:e>
                          <m:sub>
                            <m:r>
                              <a:rPr lang="en-US" altLang="zh-CN" sz="1200" i="1">
                                <a:solidFill>
                                  <a:srgbClr val="465058"/>
                                </a:solidFill>
                                <a:latin typeface="Cambria Math" panose="02040503050406030204" pitchFamily="18" charset="0"/>
                              </a:rPr>
                              <m:t>𝑡</m:t>
                            </m:r>
                          </m:sub>
                        </m:sSub>
                      </m:num>
                      <m:den>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𝐹𝑋𝑟𝑎𝑡𝑒</m:t>
                            </m:r>
                          </m:e>
                          <m:sub>
                            <m:r>
                              <a:rPr lang="en-US" altLang="zh-CN" sz="1200" i="1">
                                <a:solidFill>
                                  <a:srgbClr val="465058"/>
                                </a:solidFill>
                                <a:latin typeface="Cambria Math" panose="02040503050406030204" pitchFamily="18" charset="0"/>
                              </a:rPr>
                              <m:t>𝑡</m:t>
                            </m:r>
                          </m:sub>
                        </m:sSub>
                      </m:den>
                    </m:f>
                    <m:r>
                      <a:rPr lang="en-US" altLang="zh-CN" sz="1200">
                        <a:solidFill>
                          <a:srgbClr val="465058"/>
                        </a:solidFill>
                        <a:latin typeface="Cambria Math" panose="02040503050406030204" pitchFamily="18" charset="0"/>
                      </a:rPr>
                      <m:t>∗</m:t>
                    </m:r>
                    <m:f>
                      <m:fPr>
                        <m:ctrlPr>
                          <a:rPr lang="en-US" altLang="zh-CN" sz="1200" i="1">
                            <a:solidFill>
                              <a:srgbClr val="465058"/>
                            </a:solidFill>
                            <a:latin typeface="Cambria Math" panose="02040503050406030204" pitchFamily="18" charset="0"/>
                          </a:rPr>
                        </m:ctrlPr>
                      </m:fPr>
                      <m:num>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𝐼𝐶𝐼</m:t>
                            </m:r>
                          </m:e>
                          <m:sub>
                            <m:r>
                              <a:rPr lang="en-US" altLang="zh-CN" sz="1200" i="1">
                                <a:solidFill>
                                  <a:srgbClr val="465058"/>
                                </a:solidFill>
                                <a:latin typeface="Cambria Math" panose="02040503050406030204" pitchFamily="18" charset="0"/>
                              </a:rPr>
                              <m:t>𝑡</m:t>
                            </m:r>
                          </m:sub>
                        </m:sSub>
                      </m:num>
                      <m:den>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𝐼𝐶𝐼</m:t>
                            </m:r>
                          </m:e>
                          <m:sub>
                            <m:r>
                              <a:rPr lang="en-US" altLang="zh-CN" sz="1200" i="1">
                                <a:solidFill>
                                  <a:srgbClr val="465058"/>
                                </a:solidFill>
                                <a:latin typeface="Cambria Math" panose="02040503050406030204" pitchFamily="18" charset="0"/>
                              </a:rPr>
                              <m:t>𝑡</m:t>
                            </m:r>
                            <m:r>
                              <a:rPr lang="en-US" altLang="zh-CN" sz="1200" i="1">
                                <a:solidFill>
                                  <a:srgbClr val="465058"/>
                                </a:solidFill>
                                <a:latin typeface="Cambria Math" panose="02040503050406030204" pitchFamily="18" charset="0"/>
                              </a:rPr>
                              <m:t>−1</m:t>
                            </m:r>
                          </m:sub>
                        </m:sSub>
                      </m:den>
                    </m:f>
                  </m:oMath>
                </a14:m>
                <a:endParaRPr lang="en-US" altLang="zh-CN" sz="1200" i="1" dirty="0">
                  <a:solidFill>
                    <a:srgbClr val="465058"/>
                  </a:solidFill>
                  <a:latin typeface="Cambria Math" panose="020405030504060302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228600" y="918057"/>
                <a:ext cx="8536195" cy="5348103"/>
              </a:xfrm>
              <a:prstGeom prst="rect">
                <a:avLst/>
              </a:prstGeom>
              <a:blipFill>
                <a:blip r:embed="rId3"/>
                <a:stretch>
                  <a:fillRect l="-429" t="-456"/>
                </a:stretch>
              </a:blipFill>
              <a:ln>
                <a:noFill/>
              </a:ln>
              <a:effectLst/>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93AC2C76-E6AA-46CB-A2DE-F6E097F7C440}" type="slidenum">
              <a:rPr lang="en-GB" smtClean="0"/>
              <a:pPr/>
              <a:t>28</a:t>
            </a:fld>
            <a:endParaRPr lang="en-GB" dirty="0"/>
          </a:p>
        </p:txBody>
      </p:sp>
    </p:spTree>
    <p:extLst>
      <p:ext uri="{BB962C8B-B14F-4D97-AF65-F5344CB8AC3E}">
        <p14:creationId xmlns:p14="http://schemas.microsoft.com/office/powerpoint/2010/main" val="97946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MSCI Price Index Methodology</a:t>
            </a:r>
            <a:endParaRPr lang="en-US" dirty="0"/>
          </a:p>
        </p:txBody>
      </p:sp>
      <mc:AlternateContent xmlns:mc="http://schemas.openxmlformats.org/markup-compatibility/2006" xmlns:a14="http://schemas.microsoft.com/office/drawing/2010/main">
        <mc:Choice Requires="a14">
          <p:sp>
            <p:nvSpPr>
              <p:cNvPr id="6" name="Rectangle 5"/>
              <p:cNvSpPr/>
              <p:nvPr/>
            </p:nvSpPr>
            <p:spPr>
              <a:xfrm>
                <a:off x="228600" y="918057"/>
                <a:ext cx="8536195" cy="5348103"/>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1" algn="just">
                  <a:spcBef>
                    <a:spcPts val="600"/>
                  </a:spcBef>
                </a:pPr>
                <a:r>
                  <a:rPr lang="en-US" altLang="zh-CN" sz="1600" b="1" dirty="0">
                    <a:solidFill>
                      <a:schemeClr val="accent6"/>
                    </a:solidFill>
                    <a:latin typeface="Cambria Math" panose="02040503050406030204" pitchFamily="18" charset="0"/>
                  </a:rPr>
                  <a:t>MSCI Daily Total Return (DTR) Index Methodology: Security Daily Net Return</a:t>
                </a:r>
              </a:p>
              <a:p>
                <a:pPr marL="0" lvl="1" algn="just">
                  <a:spcBef>
                    <a:spcPts val="600"/>
                  </a:spcBef>
                </a:pPr>
                <a:endParaRPr lang="en-US" altLang="zh-CN" sz="1400" dirty="0">
                  <a:solidFill>
                    <a:schemeClr val="tx1"/>
                  </a:solidFill>
                  <a:latin typeface="Cambria Math" panose="02040503050406030204" pitchFamily="18" charset="0"/>
                </a:endParaRPr>
              </a:p>
              <a:p>
                <a:pPr marL="0" lvl="1" algn="just">
                  <a:spcBef>
                    <a:spcPts val="600"/>
                  </a:spcBef>
                </a:pPr>
                <a:r>
                  <a:rPr lang="en-US" altLang="zh-CN" sz="1400" dirty="0">
                    <a:solidFill>
                      <a:schemeClr val="tx1"/>
                    </a:solidFill>
                    <a:latin typeface="Cambria Math" panose="02040503050406030204" pitchFamily="18" charset="0"/>
                  </a:rPr>
                  <a:t>Calculation Formulas:</a:t>
                </a:r>
              </a:p>
              <a:p>
                <a:pPr marL="0" lvl="1" algn="just">
                  <a:spcBef>
                    <a:spcPts val="600"/>
                  </a:spcBef>
                </a:pPr>
                <a:endParaRPr lang="en-US" altLang="zh-CN" sz="1400" dirty="0">
                  <a:solidFill>
                    <a:schemeClr val="tx1"/>
                  </a:solidFill>
                  <a:latin typeface="Cambria Math" panose="02040503050406030204" pitchFamily="18" charset="0"/>
                </a:endParaRPr>
              </a:p>
              <a:p>
                <a:pPr marL="0" lvl="1" algn="just">
                  <a:spcBef>
                    <a:spcPts val="600"/>
                  </a:spcBef>
                </a:pPr>
                <a14:m>
                  <m:oMathPara xmlns:m="http://schemas.openxmlformats.org/officeDocument/2006/math">
                    <m:oMathParaPr>
                      <m:jc m:val="centerGroup"/>
                    </m:oMathParaPr>
                    <m:oMath xmlns:m="http://schemas.openxmlformats.org/officeDocument/2006/math">
                      <m:sSub>
                        <m:sSubPr>
                          <m:ctrlPr>
                            <a:rPr lang="en-US" altLang="zh-CN" sz="1200" i="1" smtClean="0">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𝑆𝑒𝑐𝑢𝑟𝑖𝑡𝑦𝐷𝑎𝑖𝑙𝑙𝑦𝑁𝑒𝑡𝑅𝑒𝑡𝑢𝑟𝑛𝑈𝑆𝐷</m:t>
                          </m:r>
                        </m:e>
                        <m:sub>
                          <m:r>
                            <a:rPr lang="en-US" altLang="zh-CN" sz="1200" i="1">
                              <a:solidFill>
                                <a:srgbClr val="465058"/>
                              </a:solidFill>
                              <a:latin typeface="Cambria Math" panose="02040503050406030204" pitchFamily="18" charset="0"/>
                            </a:rPr>
                            <m:t>𝑡</m:t>
                          </m:r>
                        </m:sub>
                      </m:sSub>
                      <m:r>
                        <a:rPr lang="en-US" altLang="zh-CN" sz="1200" i="1">
                          <a:solidFill>
                            <a:srgbClr val="465058"/>
                          </a:solidFill>
                          <a:latin typeface="Cambria Math" panose="02040503050406030204" pitchFamily="18" charset="0"/>
                        </a:rPr>
                        <m:t>=</m:t>
                      </m:r>
                      <m:r>
                        <a:rPr lang="en-US" altLang="zh-CN" sz="1200" b="0" i="1" smtClean="0">
                          <a:solidFill>
                            <a:srgbClr val="465058"/>
                          </a:solidFill>
                          <a:latin typeface="Cambria Math" panose="02040503050406030204" pitchFamily="18" charset="0"/>
                        </a:rPr>
                        <m:t>[</m:t>
                      </m:r>
                      <m:f>
                        <m:fPr>
                          <m:ctrlPr>
                            <a:rPr lang="en-US" altLang="zh-CN" sz="1200" i="1">
                              <a:solidFill>
                                <a:srgbClr val="465058"/>
                              </a:solidFill>
                              <a:latin typeface="Cambria Math" panose="02040503050406030204" pitchFamily="18" charset="0"/>
                            </a:rPr>
                          </m:ctrlPr>
                        </m:fPr>
                        <m:num>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𝑆𝑒𝑐𝑢𝑟𝑖𝑡𝑦𝐴𝑑𝑗𝑢𝑠𝑡𝑒𝑑𝑀𝑎𝑟𝑘𝑒𝑡𝐶𝑎𝑝𝑈𝑆𝐷</m:t>
                              </m:r>
                            </m:e>
                            <m:sub>
                              <m:r>
                                <a:rPr lang="en-US" altLang="zh-CN" sz="1200" b="0" i="1" smtClean="0">
                                  <a:solidFill>
                                    <a:srgbClr val="465058"/>
                                  </a:solidFill>
                                  <a:latin typeface="Cambria Math" panose="02040503050406030204" pitchFamily="18" charset="0"/>
                                </a:rPr>
                                <m:t>𝑡</m:t>
                              </m:r>
                            </m:sub>
                          </m:sSub>
                          <m:r>
                            <a:rPr lang="en-US" altLang="zh-CN" sz="1200" b="0" i="1" smtClean="0">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𝑆𝑒𝑐𝑢𝑟𝑖𝑡𝑦𝑁𝑒𝑡𝐷𝑖𝑣𝑖𝑑𝑒𝑛𝑑𝐼𝑚𝑝𝑎𝑐𝑡𝑈𝑆𝐷</m:t>
                              </m:r>
                            </m:e>
                            <m:sub>
                              <m:r>
                                <a:rPr lang="en-US" altLang="zh-CN" sz="1200" i="1">
                                  <a:solidFill>
                                    <a:srgbClr val="465058"/>
                                  </a:solidFill>
                                  <a:latin typeface="Cambria Math" panose="02040503050406030204" pitchFamily="18" charset="0"/>
                                </a:rPr>
                                <m:t>𝑡</m:t>
                              </m:r>
                            </m:sub>
                          </m:sSub>
                        </m:num>
                        <m:den>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𝑆𝑒𝑐𝑢𝑟𝑖𝑡𝑦𝐼𝑛𝑖𝑡𝑖𝑎𝑙𝑀𝑎𝑟𝑘𝑒𝑡𝐶𝑎𝑝𝑈𝑆𝐷</m:t>
                              </m:r>
                            </m:e>
                            <m:sub>
                              <m:r>
                                <a:rPr lang="en-US" altLang="zh-CN" sz="1200" i="1">
                                  <a:solidFill>
                                    <a:srgbClr val="465058"/>
                                  </a:solidFill>
                                  <a:latin typeface="Cambria Math" panose="02040503050406030204" pitchFamily="18" charset="0"/>
                                </a:rPr>
                                <m:t>𝑡</m:t>
                              </m:r>
                            </m:sub>
                          </m:sSub>
                        </m:den>
                      </m:f>
                      <m:r>
                        <a:rPr lang="en-US" altLang="zh-CN" sz="1200" b="0" i="1" smtClean="0">
                          <a:solidFill>
                            <a:srgbClr val="465058"/>
                          </a:solidFill>
                          <a:latin typeface="Cambria Math" panose="02040503050406030204" pitchFamily="18" charset="0"/>
                        </a:rPr>
                        <m:t>−1]∗100</m:t>
                      </m:r>
                    </m:oMath>
                  </m:oMathPara>
                </a14:m>
                <a:endParaRPr lang="en-US" altLang="zh-CN" sz="1600" dirty="0">
                  <a:solidFill>
                    <a:schemeClr val="accent6"/>
                  </a:solidFill>
                  <a:latin typeface="Cambria Math" panose="02040503050406030204" pitchFamily="18" charset="0"/>
                </a:endParaRPr>
              </a:p>
              <a:p>
                <a:pPr marL="0" lvl="1" algn="just">
                  <a:spcBef>
                    <a:spcPts val="600"/>
                  </a:spcBef>
                </a:pPr>
                <a:endParaRPr lang="en-US" altLang="zh-CN" sz="1600" dirty="0">
                  <a:solidFill>
                    <a:schemeClr val="accent6"/>
                  </a:solidFill>
                  <a:latin typeface="Cambria Math" panose="02040503050406030204" pitchFamily="18" charset="0"/>
                </a:endParaRPr>
              </a:p>
              <a:p>
                <a:pPr marL="0" lvl="1" algn="ctr">
                  <a:spcBef>
                    <a:spcPts val="600"/>
                  </a:spcBef>
                </a:pPr>
                <a14:m>
                  <m:oMathPara xmlns:m="http://schemas.openxmlformats.org/officeDocument/2006/math">
                    <m:oMathParaPr>
                      <m:jc m:val="centerGroup"/>
                    </m:oMathParaPr>
                    <m:oMath xmlns:m="http://schemas.openxmlformats.org/officeDocument/2006/math">
                      <m:sSub>
                        <m:sSubPr>
                          <m:ctrlPr>
                            <a:rPr lang="en-US" altLang="zh-CN" sz="1100" i="1">
                              <a:solidFill>
                                <a:srgbClr val="465058"/>
                              </a:solidFill>
                              <a:latin typeface="Cambria Math" panose="02040503050406030204" pitchFamily="18" charset="0"/>
                            </a:rPr>
                          </m:ctrlPr>
                        </m:sSubPr>
                        <m:e>
                          <m:r>
                            <a:rPr lang="en-US" altLang="zh-CN" sz="1100" i="1">
                              <a:solidFill>
                                <a:srgbClr val="465058"/>
                              </a:solidFill>
                              <a:latin typeface="Cambria Math" panose="02040503050406030204" pitchFamily="18" charset="0"/>
                            </a:rPr>
                            <m:t>𝑆𝑒𝑐𝑢𝑟𝑖𝑡𝑦𝐷𝑎𝑖𝑙𝑙𝑦</m:t>
                          </m:r>
                          <m:r>
                            <a:rPr lang="en-US" altLang="zh-CN" sz="1100" b="0" i="1" smtClean="0">
                              <a:solidFill>
                                <a:srgbClr val="465058"/>
                              </a:solidFill>
                              <a:latin typeface="Cambria Math" panose="02040503050406030204" pitchFamily="18" charset="0"/>
                            </a:rPr>
                            <m:t>𝑁𝑒𝑡</m:t>
                          </m:r>
                          <m:r>
                            <a:rPr lang="en-US" altLang="zh-CN" sz="1100" i="1">
                              <a:solidFill>
                                <a:srgbClr val="465058"/>
                              </a:solidFill>
                              <a:latin typeface="Cambria Math" panose="02040503050406030204" pitchFamily="18" charset="0"/>
                            </a:rPr>
                            <m:t>𝑅𝑒𝑡𝑢𝑟𝑛</m:t>
                          </m:r>
                          <m:r>
                            <a:rPr lang="en-US" altLang="zh-CN" sz="1100" b="0" i="1" smtClean="0">
                              <a:solidFill>
                                <a:srgbClr val="465058"/>
                              </a:solidFill>
                              <a:latin typeface="Cambria Math" panose="02040503050406030204" pitchFamily="18" charset="0"/>
                            </a:rPr>
                            <m:t>𝐿𝑜𝑐𝑎𝑙</m:t>
                          </m:r>
                        </m:e>
                        <m:sub>
                          <m:r>
                            <a:rPr lang="en-US" altLang="zh-CN" sz="1100" i="1">
                              <a:solidFill>
                                <a:srgbClr val="465058"/>
                              </a:solidFill>
                              <a:latin typeface="Cambria Math" panose="02040503050406030204" pitchFamily="18" charset="0"/>
                            </a:rPr>
                            <m:t>𝑡</m:t>
                          </m:r>
                        </m:sub>
                      </m:sSub>
                      <m:r>
                        <a:rPr lang="en-US" altLang="zh-CN" sz="1100" i="1">
                          <a:solidFill>
                            <a:srgbClr val="465058"/>
                          </a:solidFill>
                          <a:latin typeface="Cambria Math" panose="02040503050406030204" pitchFamily="18" charset="0"/>
                        </a:rPr>
                        <m:t>=[</m:t>
                      </m:r>
                      <m:f>
                        <m:fPr>
                          <m:ctrlPr>
                            <a:rPr lang="en-US" altLang="zh-CN" sz="1100" i="1">
                              <a:solidFill>
                                <a:srgbClr val="465058"/>
                              </a:solidFill>
                              <a:latin typeface="Cambria Math" panose="02040503050406030204" pitchFamily="18" charset="0"/>
                            </a:rPr>
                          </m:ctrlPr>
                        </m:fPr>
                        <m:num>
                          <m:sSub>
                            <m:sSubPr>
                              <m:ctrlPr>
                                <a:rPr lang="en-US" altLang="zh-CN" sz="1100" i="1">
                                  <a:solidFill>
                                    <a:srgbClr val="465058"/>
                                  </a:solidFill>
                                  <a:latin typeface="Cambria Math" panose="02040503050406030204" pitchFamily="18" charset="0"/>
                                </a:rPr>
                              </m:ctrlPr>
                            </m:sSubPr>
                            <m:e>
                              <m:r>
                                <a:rPr lang="en-US" altLang="zh-CN" sz="1100" i="1">
                                  <a:solidFill>
                                    <a:srgbClr val="465058"/>
                                  </a:solidFill>
                                  <a:latin typeface="Cambria Math" panose="02040503050406030204" pitchFamily="18" charset="0"/>
                                </a:rPr>
                                <m:t>𝑆𝑒𝑐𝑢𝑟𝑖𝑡𝑦𝐴𝑑𝑗𝑢𝑠𝑡𝑒𝑑𝑀𝑎𝑟𝑘𝑒𝑡𝐶𝑎𝑝</m:t>
                              </m:r>
                              <m:r>
                                <a:rPr lang="en-US" altLang="zh-CN" sz="1100" b="0" i="1" smtClean="0">
                                  <a:solidFill>
                                    <a:srgbClr val="465058"/>
                                  </a:solidFill>
                                  <a:latin typeface="Cambria Math" panose="02040503050406030204" pitchFamily="18" charset="0"/>
                                </a:rPr>
                                <m:t>𝐹𝑜𝑟𝐿𝑜𝑐𝑎𝑙</m:t>
                              </m:r>
                            </m:e>
                            <m:sub>
                              <m:r>
                                <a:rPr lang="en-US" altLang="zh-CN" sz="1100" i="1">
                                  <a:solidFill>
                                    <a:srgbClr val="465058"/>
                                  </a:solidFill>
                                  <a:latin typeface="Cambria Math" panose="02040503050406030204" pitchFamily="18" charset="0"/>
                                </a:rPr>
                                <m:t>𝑡</m:t>
                              </m:r>
                            </m:sub>
                          </m:sSub>
                          <m:r>
                            <a:rPr lang="en-US" altLang="zh-CN" sz="1100" i="1">
                              <a:solidFill>
                                <a:srgbClr val="465058"/>
                              </a:solidFill>
                              <a:latin typeface="Cambria Math" panose="02040503050406030204" pitchFamily="18" charset="0"/>
                            </a:rPr>
                            <m:t>+</m:t>
                          </m:r>
                          <m:sSub>
                            <m:sSubPr>
                              <m:ctrlPr>
                                <a:rPr lang="en-US" altLang="zh-CN" sz="1100" i="1">
                                  <a:solidFill>
                                    <a:srgbClr val="465058"/>
                                  </a:solidFill>
                                  <a:latin typeface="Cambria Math" panose="02040503050406030204" pitchFamily="18" charset="0"/>
                                </a:rPr>
                              </m:ctrlPr>
                            </m:sSubPr>
                            <m:e>
                              <m:r>
                                <a:rPr lang="en-US" altLang="zh-CN" sz="1100" i="1">
                                  <a:solidFill>
                                    <a:srgbClr val="465058"/>
                                  </a:solidFill>
                                  <a:latin typeface="Cambria Math" panose="02040503050406030204" pitchFamily="18" charset="0"/>
                                </a:rPr>
                                <m:t>𝑆𝑒𝑐𝑢𝑟𝑖𝑡𝑦</m:t>
                              </m:r>
                              <m:r>
                                <a:rPr lang="en-US" altLang="zh-CN" sz="1100" b="0" i="1" smtClean="0">
                                  <a:solidFill>
                                    <a:srgbClr val="465058"/>
                                  </a:solidFill>
                                  <a:latin typeface="Cambria Math" panose="02040503050406030204" pitchFamily="18" charset="0"/>
                                </a:rPr>
                                <m:t>𝑁𝑒𝑡</m:t>
                              </m:r>
                              <m:r>
                                <a:rPr lang="en-US" altLang="zh-CN" sz="1100" i="1">
                                  <a:solidFill>
                                    <a:srgbClr val="465058"/>
                                  </a:solidFill>
                                  <a:latin typeface="Cambria Math" panose="02040503050406030204" pitchFamily="18" charset="0"/>
                                </a:rPr>
                                <m:t>𝐷𝑖𝑣𝑖𝑑𝑒𝑛𝑑𝐼𝑚𝑝𝑎𝑐𝑡</m:t>
                              </m:r>
                              <m:r>
                                <a:rPr lang="en-US" altLang="zh-CN" sz="1100" b="0" i="1" smtClean="0">
                                  <a:solidFill>
                                    <a:srgbClr val="465058"/>
                                  </a:solidFill>
                                  <a:latin typeface="Cambria Math" panose="02040503050406030204" pitchFamily="18" charset="0"/>
                                </a:rPr>
                                <m:t>𝐹𝑜𝑟𝐿𝑜𝑐𝑎𝑙</m:t>
                              </m:r>
                            </m:e>
                            <m:sub>
                              <m:r>
                                <a:rPr lang="en-US" altLang="zh-CN" sz="1100" i="1">
                                  <a:solidFill>
                                    <a:srgbClr val="465058"/>
                                  </a:solidFill>
                                  <a:latin typeface="Cambria Math" panose="02040503050406030204" pitchFamily="18" charset="0"/>
                                </a:rPr>
                                <m:t>𝑡</m:t>
                              </m:r>
                            </m:sub>
                          </m:sSub>
                        </m:num>
                        <m:den>
                          <m:sSub>
                            <m:sSubPr>
                              <m:ctrlPr>
                                <a:rPr lang="en-US" altLang="zh-CN" sz="1100" i="1">
                                  <a:solidFill>
                                    <a:srgbClr val="465058"/>
                                  </a:solidFill>
                                  <a:latin typeface="Cambria Math" panose="02040503050406030204" pitchFamily="18" charset="0"/>
                                </a:rPr>
                              </m:ctrlPr>
                            </m:sSubPr>
                            <m:e>
                              <m:r>
                                <a:rPr lang="en-US" altLang="zh-CN" sz="1100" i="1">
                                  <a:solidFill>
                                    <a:srgbClr val="465058"/>
                                  </a:solidFill>
                                  <a:latin typeface="Cambria Math" panose="02040503050406030204" pitchFamily="18" charset="0"/>
                                </a:rPr>
                                <m:t>𝑆𝑒𝑐𝑢𝑟𝑖𝑡𝑦𝐼𝑛𝑖𝑡𝑖𝑎𝑙𝑀𝑎𝑟𝑘𝑒𝑡𝐶𝑎𝑝𝑈𝑆𝐷</m:t>
                              </m:r>
                            </m:e>
                            <m:sub>
                              <m:r>
                                <a:rPr lang="en-US" altLang="zh-CN" sz="1100" i="1">
                                  <a:solidFill>
                                    <a:srgbClr val="465058"/>
                                  </a:solidFill>
                                  <a:latin typeface="Cambria Math" panose="02040503050406030204" pitchFamily="18" charset="0"/>
                                </a:rPr>
                                <m:t>𝑡</m:t>
                              </m:r>
                            </m:sub>
                          </m:sSub>
                        </m:den>
                      </m:f>
                      <m:r>
                        <a:rPr lang="en-US" altLang="zh-CN" sz="1100" i="1">
                          <a:solidFill>
                            <a:srgbClr val="465058"/>
                          </a:solidFill>
                          <a:latin typeface="Cambria Math" panose="02040503050406030204" pitchFamily="18" charset="0"/>
                        </a:rPr>
                        <m:t>−1]∗100</m:t>
                      </m:r>
                    </m:oMath>
                  </m:oMathPara>
                </a14:m>
                <a:endParaRPr lang="en-US" altLang="zh-CN" sz="1200" dirty="0">
                  <a:solidFill>
                    <a:schemeClr val="tx1"/>
                  </a:solidFill>
                  <a:latin typeface="Cambria Math" panose="02040503050406030204" pitchFamily="18" charset="0"/>
                </a:endParaRPr>
              </a:p>
              <a:p>
                <a:pPr marL="0" lvl="1">
                  <a:spcBef>
                    <a:spcPts val="600"/>
                  </a:spcBef>
                </a:pPr>
                <a:r>
                  <a:rPr lang="en-US" altLang="zh-CN" sz="1200" dirty="0">
                    <a:solidFill>
                      <a:schemeClr val="tx1"/>
                    </a:solidFill>
                    <a:latin typeface="Cambria Math" panose="02040503050406030204" pitchFamily="18" charset="0"/>
                  </a:rPr>
                  <a:t>Where:</a:t>
                </a:r>
              </a:p>
              <a:p>
                <a:pPr marL="171450" lvl="1" indent="-171450">
                  <a:spcBef>
                    <a:spcPts val="600"/>
                  </a:spcBef>
                  <a:buFont typeface="Arial" panose="020B0604020202020204" pitchFamily="34" charset="0"/>
                  <a:buChar char="•"/>
                </a:pPr>
                <a14:m>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𝑆𝑒𝑐𝑢𝑟𝑖𝑡𝑦𝑁𝑒𝑡𝐷𝑖𝑣𝑖𝑑𝑒𝑛𝑑𝐼𝑚𝑝𝑎𝑐𝑡𝑈𝑆𝐷</m:t>
                        </m:r>
                      </m:e>
                      <m:sub>
                        <m:r>
                          <a:rPr lang="en-US" altLang="zh-CN" sz="1200" i="1">
                            <a:solidFill>
                              <a:srgbClr val="465058"/>
                            </a:solidFill>
                            <a:latin typeface="Cambria Math" panose="02040503050406030204" pitchFamily="18" charset="0"/>
                          </a:rPr>
                          <m:t>𝑡</m:t>
                        </m:r>
                      </m:sub>
                    </m:sSub>
                  </m:oMath>
                </a14:m>
                <a:r>
                  <a:rPr lang="en-US" altLang="zh-CN" sz="1200" dirty="0">
                    <a:solidFill>
                      <a:srgbClr val="465058"/>
                    </a:solidFill>
                    <a:latin typeface="Cambria Math" panose="02040503050406030204" pitchFamily="18" charset="0"/>
                  </a:rPr>
                  <a:t> </a:t>
                </a:r>
                <a14:m>
                  <m:oMath xmlns:m="http://schemas.openxmlformats.org/officeDocument/2006/math">
                    <m:r>
                      <a:rPr lang="en-US" altLang="zh-CN" sz="1200" i="1">
                        <a:solidFill>
                          <a:srgbClr val="465058"/>
                        </a:solidFill>
                        <a:latin typeface="Cambria Math" panose="02040503050406030204" pitchFamily="18" charset="0"/>
                      </a:rPr>
                      <m:t>=</m:t>
                    </m:r>
                    <m:f>
                      <m:fPr>
                        <m:ctrlPr>
                          <a:rPr lang="en-US" altLang="zh-CN" sz="1200" i="1">
                            <a:solidFill>
                              <a:srgbClr val="465058"/>
                            </a:solidFill>
                            <a:latin typeface="Cambria Math" panose="02040503050406030204" pitchFamily="18" charset="0"/>
                          </a:rPr>
                        </m:ctrlPr>
                      </m:fPr>
                      <m:num>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𝐸𝑜𝑑𝑂𝑓𝐷𝑎𝑦𝑁𝑢𝑚𝑏𝑒𝑟𝑂𝑓𝑆h𝑎𝑟𝑒𝑠</m:t>
                            </m:r>
                          </m:e>
                          <m:sub>
                            <m:r>
                              <a:rPr lang="en-US" altLang="zh-CN" sz="1200" b="0" i="1" smtClean="0">
                                <a:solidFill>
                                  <a:srgbClr val="465058"/>
                                </a:solidFill>
                                <a:latin typeface="Cambria Math" panose="02040503050406030204" pitchFamily="18" charset="0"/>
                              </a:rPr>
                              <m:t>𝑒𝑥</m:t>
                            </m:r>
                            <m:r>
                              <a:rPr lang="en-US" altLang="zh-CN" sz="1200" b="0" i="1" smtClean="0">
                                <a:solidFill>
                                  <a:srgbClr val="465058"/>
                                </a:solidFill>
                                <a:latin typeface="Cambria Math" panose="02040503050406030204" pitchFamily="18" charset="0"/>
                              </a:rPr>
                              <m:t>−</m:t>
                            </m:r>
                            <m:r>
                              <a:rPr lang="en-US" altLang="zh-CN" sz="1200" b="0" i="1" smtClean="0">
                                <a:solidFill>
                                  <a:srgbClr val="465058"/>
                                </a:solidFill>
                                <a:latin typeface="Cambria Math" panose="02040503050406030204" pitchFamily="18" charset="0"/>
                              </a:rPr>
                              <m:t>𝑑𝑎𝑡𝑒</m:t>
                            </m:r>
                            <m:r>
                              <a:rPr lang="en-US" altLang="zh-CN" sz="1200" b="0" i="1" smtClean="0">
                                <a:solidFill>
                                  <a:srgbClr val="465058"/>
                                </a:solidFill>
                                <a:latin typeface="Cambria Math" panose="02040503050406030204" pitchFamily="18" charset="0"/>
                              </a:rPr>
                              <m:t>−1</m:t>
                            </m:r>
                          </m:sub>
                        </m:sSub>
                        <m:r>
                          <a:rPr lang="en-US" altLang="zh-CN" sz="1200" b="0" i="1" smtClean="0">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𝑁𝑒𝑡</m:t>
                            </m:r>
                            <m:r>
                              <a:rPr lang="en-US" altLang="zh-CN" sz="1200" b="0" i="1" smtClean="0">
                                <a:solidFill>
                                  <a:srgbClr val="465058"/>
                                </a:solidFill>
                                <a:latin typeface="Cambria Math" panose="02040503050406030204" pitchFamily="18" charset="0"/>
                              </a:rPr>
                              <m:t>𝐷𝑖𝑣𝑖𝑑𝑒𝑛𝑑𝑝𝑒𝑟𝑆h𝑎𝑟𝑒</m:t>
                            </m:r>
                          </m:e>
                          <m:sub>
                            <m:r>
                              <a:rPr lang="en-US" altLang="zh-CN" sz="1200" i="1">
                                <a:solidFill>
                                  <a:srgbClr val="465058"/>
                                </a:solidFill>
                                <a:latin typeface="Cambria Math" panose="02040503050406030204" pitchFamily="18" charset="0"/>
                              </a:rPr>
                              <m:t>𝑡</m:t>
                            </m:r>
                          </m:sub>
                        </m:sSub>
                        <m:r>
                          <a:rPr lang="en-US" altLang="zh-CN" sz="1200" b="0" i="1" smtClean="0">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𝐼𝑛𝑐𝑙𝑢𝑠𝑖𝑜𝑛𝐹𝑎𝑐𝑡𝑜𝑟</m:t>
                            </m:r>
                          </m:e>
                          <m:sub>
                            <m:r>
                              <a:rPr lang="en-US" altLang="zh-CN" sz="1200" i="1">
                                <a:solidFill>
                                  <a:srgbClr val="465058"/>
                                </a:solidFill>
                                <a:latin typeface="Cambria Math" panose="02040503050406030204" pitchFamily="18" charset="0"/>
                              </a:rPr>
                              <m:t>𝑡</m:t>
                            </m:r>
                          </m:sub>
                        </m:sSub>
                      </m:num>
                      <m:den>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𝐹𝑋𝑟𝑎𝑡𝑒</m:t>
                            </m:r>
                          </m:e>
                          <m:sub>
                            <m:r>
                              <a:rPr lang="en-US" altLang="zh-CN" sz="1200" i="1">
                                <a:solidFill>
                                  <a:srgbClr val="465058"/>
                                </a:solidFill>
                                <a:latin typeface="Cambria Math" panose="02040503050406030204" pitchFamily="18" charset="0"/>
                              </a:rPr>
                              <m:t>𝑡</m:t>
                            </m:r>
                          </m:sub>
                        </m:sSub>
                      </m:den>
                    </m:f>
                  </m:oMath>
                </a14:m>
                <a:endParaRPr lang="en-US" altLang="zh-CN" sz="1200" dirty="0">
                  <a:solidFill>
                    <a:srgbClr val="465058"/>
                  </a:solidFill>
                  <a:latin typeface="Cambria Math" panose="02040503050406030204" pitchFamily="18" charset="0"/>
                </a:endParaRPr>
              </a:p>
              <a:p>
                <a:pPr marL="171450" lvl="1" indent="-171450">
                  <a:spcBef>
                    <a:spcPts val="600"/>
                  </a:spcBef>
                  <a:buFont typeface="Arial" panose="020B0604020202020204" pitchFamily="34" charset="0"/>
                  <a:buChar char="•"/>
                </a:pPr>
                <a14:m>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𝑆𝑒𝑐𝑢𝑟𝑖𝑡𝑦𝑁𝑒𝑡𝐷𝑖𝑣𝑖𝑑𝑒𝑛𝑑𝐼𝑚𝑝𝑎𝑐𝑡</m:t>
                        </m:r>
                        <m:r>
                          <a:rPr lang="en-US" altLang="zh-CN" sz="1200" b="0" i="1" smtClean="0">
                            <a:solidFill>
                              <a:srgbClr val="465058"/>
                            </a:solidFill>
                            <a:latin typeface="Cambria Math" panose="02040503050406030204" pitchFamily="18" charset="0"/>
                          </a:rPr>
                          <m:t>𝐿𝑜𝑐𝑎𝑙</m:t>
                        </m:r>
                      </m:e>
                      <m:sub>
                        <m:r>
                          <a:rPr lang="en-US" altLang="zh-CN" sz="1200" i="1">
                            <a:solidFill>
                              <a:srgbClr val="465058"/>
                            </a:solidFill>
                            <a:latin typeface="Cambria Math" panose="02040503050406030204" pitchFamily="18" charset="0"/>
                          </a:rPr>
                          <m:t>𝑡</m:t>
                        </m:r>
                      </m:sub>
                    </m:sSub>
                  </m:oMath>
                </a14:m>
                <a:r>
                  <a:rPr lang="en-US" altLang="zh-CN" sz="1200" dirty="0">
                    <a:solidFill>
                      <a:srgbClr val="465058"/>
                    </a:solidFill>
                    <a:latin typeface="Cambria Math" panose="02040503050406030204" pitchFamily="18" charset="0"/>
                  </a:rPr>
                  <a:t> </a:t>
                </a:r>
                <a14:m>
                  <m:oMath xmlns:m="http://schemas.openxmlformats.org/officeDocument/2006/math">
                    <m:r>
                      <a:rPr lang="en-US" altLang="zh-CN" sz="1200" i="1">
                        <a:solidFill>
                          <a:srgbClr val="465058"/>
                        </a:solidFill>
                        <a:latin typeface="Cambria Math" panose="02040503050406030204" pitchFamily="18" charset="0"/>
                      </a:rPr>
                      <m:t>=</m:t>
                    </m:r>
                    <m:f>
                      <m:fPr>
                        <m:ctrlPr>
                          <a:rPr lang="en-US" altLang="zh-CN" sz="1200" i="1">
                            <a:solidFill>
                              <a:srgbClr val="465058"/>
                            </a:solidFill>
                            <a:latin typeface="Cambria Math" panose="02040503050406030204" pitchFamily="18" charset="0"/>
                          </a:rPr>
                        </m:ctrlPr>
                      </m:fPr>
                      <m:num>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𝐸𝑜𝑑𝑂𝑓𝐷𝑎𝑦𝑁𝑢𝑚𝑏𝑒𝑟𝑂𝑓𝑆h𝑎𝑟𝑒𝑠</m:t>
                            </m:r>
                          </m:e>
                          <m:sub>
                            <m:r>
                              <a:rPr lang="en-US" altLang="zh-CN" sz="1200" i="1">
                                <a:solidFill>
                                  <a:srgbClr val="465058"/>
                                </a:solidFill>
                                <a:latin typeface="Cambria Math" panose="02040503050406030204" pitchFamily="18" charset="0"/>
                              </a:rPr>
                              <m:t>𝑒𝑥</m:t>
                            </m:r>
                            <m:r>
                              <a:rPr lang="en-US" altLang="zh-CN" sz="1200" i="1">
                                <a:solidFill>
                                  <a:srgbClr val="465058"/>
                                </a:solidFill>
                                <a:latin typeface="Cambria Math" panose="02040503050406030204" pitchFamily="18" charset="0"/>
                              </a:rPr>
                              <m:t>−</m:t>
                            </m:r>
                            <m:r>
                              <a:rPr lang="en-US" altLang="zh-CN" sz="1200" i="1">
                                <a:solidFill>
                                  <a:srgbClr val="465058"/>
                                </a:solidFill>
                                <a:latin typeface="Cambria Math" panose="02040503050406030204" pitchFamily="18" charset="0"/>
                              </a:rPr>
                              <m:t>𝑑𝑎𝑡𝑒</m:t>
                            </m:r>
                            <m:r>
                              <a:rPr lang="en-US" altLang="zh-CN" sz="1200" i="1">
                                <a:solidFill>
                                  <a:srgbClr val="465058"/>
                                </a:solidFill>
                                <a:latin typeface="Cambria Math" panose="02040503050406030204" pitchFamily="18" charset="0"/>
                              </a:rPr>
                              <m:t>−1</m:t>
                            </m:r>
                          </m:sub>
                        </m:sSub>
                        <m:r>
                          <a:rPr lang="en-US" altLang="zh-CN" sz="1200" i="1">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𝑁𝑒𝑡𝐷𝑖𝑣𝑖𝑑𝑒𝑛𝑑𝑝𝑒𝑟𝑆h𝑎𝑟𝑒</m:t>
                            </m:r>
                          </m:e>
                          <m:sub>
                            <m:r>
                              <a:rPr lang="en-US" altLang="zh-CN" sz="1200" i="1">
                                <a:solidFill>
                                  <a:srgbClr val="465058"/>
                                </a:solidFill>
                                <a:latin typeface="Cambria Math" panose="02040503050406030204" pitchFamily="18" charset="0"/>
                              </a:rPr>
                              <m:t>𝑡</m:t>
                            </m:r>
                          </m:sub>
                        </m:sSub>
                        <m:r>
                          <a:rPr lang="en-US" altLang="zh-CN" sz="1200" i="1">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𝐼𝑛𝑐𝑙𝑢𝑠𝑖𝑜𝑛𝐹𝑎𝑐𝑡𝑜𝑟</m:t>
                            </m:r>
                          </m:e>
                          <m:sub>
                            <m:r>
                              <a:rPr lang="en-US" altLang="zh-CN" sz="1200" i="1">
                                <a:solidFill>
                                  <a:srgbClr val="465058"/>
                                </a:solidFill>
                                <a:latin typeface="Cambria Math" panose="02040503050406030204" pitchFamily="18" charset="0"/>
                              </a:rPr>
                              <m:t>𝑡</m:t>
                            </m:r>
                          </m:sub>
                        </m:sSub>
                      </m:num>
                      <m:den>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𝐹𝑋𝑟𝑎𝑡𝑒</m:t>
                            </m:r>
                          </m:e>
                          <m:sub>
                            <m:r>
                              <a:rPr lang="en-US" altLang="zh-CN" sz="1200" i="1">
                                <a:solidFill>
                                  <a:srgbClr val="465058"/>
                                </a:solidFill>
                                <a:latin typeface="Cambria Math" panose="02040503050406030204" pitchFamily="18" charset="0"/>
                              </a:rPr>
                              <m:t>𝑡</m:t>
                            </m:r>
                          </m:sub>
                        </m:sSub>
                      </m:den>
                    </m:f>
                    <m:r>
                      <a:rPr lang="en-US" altLang="zh-CN" sz="1200">
                        <a:solidFill>
                          <a:srgbClr val="465058"/>
                        </a:solidFill>
                        <a:latin typeface="Cambria Math" panose="02040503050406030204" pitchFamily="18" charset="0"/>
                      </a:rPr>
                      <m:t>∗</m:t>
                    </m:r>
                    <m:f>
                      <m:fPr>
                        <m:ctrlPr>
                          <a:rPr lang="en-US" altLang="zh-CN" sz="1200" i="1">
                            <a:solidFill>
                              <a:srgbClr val="465058"/>
                            </a:solidFill>
                            <a:latin typeface="Cambria Math" panose="02040503050406030204" pitchFamily="18" charset="0"/>
                          </a:rPr>
                        </m:ctrlPr>
                      </m:fPr>
                      <m:num>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𝐼𝐶𝐼</m:t>
                            </m:r>
                          </m:e>
                          <m:sub>
                            <m:r>
                              <a:rPr lang="en-US" altLang="zh-CN" sz="1200" i="1">
                                <a:solidFill>
                                  <a:srgbClr val="465058"/>
                                </a:solidFill>
                                <a:latin typeface="Cambria Math" panose="02040503050406030204" pitchFamily="18" charset="0"/>
                              </a:rPr>
                              <m:t>𝑡</m:t>
                            </m:r>
                          </m:sub>
                        </m:sSub>
                      </m:num>
                      <m:den>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𝐼𝐶𝐼</m:t>
                            </m:r>
                          </m:e>
                          <m:sub>
                            <m:r>
                              <a:rPr lang="en-US" altLang="zh-CN" sz="1200" i="1">
                                <a:solidFill>
                                  <a:srgbClr val="465058"/>
                                </a:solidFill>
                                <a:latin typeface="Cambria Math" panose="02040503050406030204" pitchFamily="18" charset="0"/>
                              </a:rPr>
                              <m:t>𝑡</m:t>
                            </m:r>
                            <m:r>
                              <a:rPr lang="en-US" altLang="zh-CN" sz="1200" i="1">
                                <a:solidFill>
                                  <a:srgbClr val="465058"/>
                                </a:solidFill>
                                <a:latin typeface="Cambria Math" panose="02040503050406030204" pitchFamily="18" charset="0"/>
                              </a:rPr>
                              <m:t>−1</m:t>
                            </m:r>
                          </m:sub>
                        </m:sSub>
                      </m:den>
                    </m:f>
                  </m:oMath>
                </a14:m>
                <a:endParaRPr lang="en-US" altLang="zh-CN" sz="1200" i="1" dirty="0">
                  <a:solidFill>
                    <a:srgbClr val="465058"/>
                  </a:solidFill>
                  <a:latin typeface="Cambria Math" panose="020405030504060302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228600" y="918057"/>
                <a:ext cx="8536195" cy="5348103"/>
              </a:xfrm>
              <a:prstGeom prst="rect">
                <a:avLst/>
              </a:prstGeom>
              <a:blipFill>
                <a:blip r:embed="rId3"/>
                <a:stretch>
                  <a:fillRect l="-429" t="-456"/>
                </a:stretch>
              </a:blipFill>
              <a:ln>
                <a:noFill/>
              </a:ln>
              <a:effectLst/>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93AC2C76-E6AA-46CB-A2DE-F6E097F7C440}" type="slidenum">
              <a:rPr lang="en-GB" smtClean="0"/>
              <a:pPr/>
              <a:t>29</a:t>
            </a:fld>
            <a:endParaRPr lang="en-GB" dirty="0"/>
          </a:p>
        </p:txBody>
      </p:sp>
    </p:spTree>
    <p:extLst>
      <p:ext uri="{BB962C8B-B14F-4D97-AF65-F5344CB8AC3E}">
        <p14:creationId xmlns:p14="http://schemas.microsoft.com/office/powerpoint/2010/main" val="1391401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content</a:t>
            </a:r>
            <a:endParaRPr lang="en-US" dirty="0"/>
          </a:p>
        </p:txBody>
      </p:sp>
      <p:sp>
        <p:nvSpPr>
          <p:cNvPr id="6" name="Rectangle 5"/>
          <p:cNvSpPr/>
          <p:nvPr/>
        </p:nvSpPr>
        <p:spPr>
          <a:xfrm>
            <a:off x="308666" y="877825"/>
            <a:ext cx="8536194" cy="5281573"/>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342900" lvl="1" indent="-342900">
              <a:spcBef>
                <a:spcPts val="600"/>
              </a:spcBef>
              <a:buFont typeface="+mj-lt"/>
              <a:buAutoNum type="arabicPeriod"/>
            </a:pPr>
            <a:endParaRPr lang="en-US" altLang="zh-CN" sz="2000" dirty="0">
              <a:solidFill>
                <a:srgbClr val="465058"/>
              </a:solidFill>
            </a:endParaRPr>
          </a:p>
          <a:p>
            <a:pPr marL="342900" lvl="1" indent="-342900">
              <a:spcBef>
                <a:spcPts val="600"/>
              </a:spcBef>
              <a:buFont typeface="+mj-lt"/>
              <a:buAutoNum type="arabicPeriod"/>
            </a:pPr>
            <a:r>
              <a:rPr lang="en-US" altLang="zh-CN" sz="2000" i="1" dirty="0">
                <a:solidFill>
                  <a:srgbClr val="465058"/>
                </a:solidFill>
              </a:rPr>
              <a:t>Introduction</a:t>
            </a:r>
          </a:p>
          <a:p>
            <a:pPr marL="342900" lvl="1" indent="-342900">
              <a:spcBef>
                <a:spcPts val="600"/>
              </a:spcBef>
              <a:buFont typeface="+mj-lt"/>
              <a:buAutoNum type="arabicPeriod"/>
            </a:pPr>
            <a:endParaRPr lang="en-US" altLang="zh-CN" sz="2000" i="1" dirty="0">
              <a:solidFill>
                <a:srgbClr val="465058"/>
              </a:solidFill>
            </a:endParaRPr>
          </a:p>
          <a:p>
            <a:pPr marL="342900" lvl="1" indent="-342900">
              <a:spcBef>
                <a:spcPts val="600"/>
              </a:spcBef>
              <a:buFont typeface="+mj-lt"/>
              <a:buAutoNum type="arabicPeriod"/>
            </a:pPr>
            <a:r>
              <a:rPr lang="en-US" altLang="zh-CN" sz="2000" i="1" dirty="0">
                <a:solidFill>
                  <a:srgbClr val="465058"/>
                </a:solidFill>
              </a:rPr>
              <a:t>MSCI Price Index Methodology (Including two ways of calculation)</a:t>
            </a:r>
          </a:p>
          <a:p>
            <a:pPr marL="342900" lvl="1" indent="-342900">
              <a:spcBef>
                <a:spcPts val="600"/>
              </a:spcBef>
              <a:buFont typeface="+mj-lt"/>
              <a:buAutoNum type="arabicPeriod"/>
            </a:pPr>
            <a:endParaRPr lang="en-US" altLang="zh-CN" sz="2000" i="1" dirty="0">
              <a:solidFill>
                <a:srgbClr val="465058"/>
              </a:solidFill>
            </a:endParaRPr>
          </a:p>
          <a:p>
            <a:pPr marL="342900" lvl="1" indent="-342900">
              <a:spcBef>
                <a:spcPts val="600"/>
              </a:spcBef>
              <a:buFont typeface="+mj-lt"/>
              <a:buAutoNum type="arabicPeriod"/>
            </a:pPr>
            <a:r>
              <a:rPr lang="en-US" sz="2000" i="1" dirty="0">
                <a:solidFill>
                  <a:srgbClr val="465058"/>
                </a:solidFill>
              </a:rPr>
              <a:t>MSCI Daily Total Return (DTR) Index Methodology</a:t>
            </a:r>
          </a:p>
          <a:p>
            <a:pPr marL="342900" lvl="1" indent="-342900">
              <a:spcBef>
                <a:spcPts val="600"/>
              </a:spcBef>
              <a:buFont typeface="+mj-lt"/>
              <a:buAutoNum type="arabicPeriod"/>
            </a:pPr>
            <a:endParaRPr lang="en-US" sz="2000" i="1" dirty="0">
              <a:solidFill>
                <a:srgbClr val="465058"/>
              </a:solidFill>
            </a:endParaRPr>
          </a:p>
          <a:p>
            <a:pPr marL="342900" lvl="1" indent="-342900">
              <a:spcBef>
                <a:spcPts val="600"/>
              </a:spcBef>
              <a:buFont typeface="+mj-lt"/>
              <a:buAutoNum type="arabicPeriod"/>
            </a:pPr>
            <a:r>
              <a:rPr lang="en-US" sz="2000" i="1" dirty="0">
                <a:solidFill>
                  <a:srgbClr val="465058"/>
                </a:solidFill>
              </a:rPr>
              <a:t>Appendix</a:t>
            </a:r>
          </a:p>
          <a:p>
            <a:pPr marL="342900" lvl="1" indent="-342900" algn="just">
              <a:spcBef>
                <a:spcPts val="600"/>
              </a:spcBef>
              <a:buFont typeface="+mj-lt"/>
              <a:buAutoNum type="arabicPeriod"/>
            </a:pPr>
            <a:endParaRPr lang="en-US" sz="2000" dirty="0">
              <a:solidFill>
                <a:srgbClr val="465058"/>
              </a:solidFill>
            </a:endParaRPr>
          </a:p>
        </p:txBody>
      </p:sp>
      <p:sp>
        <p:nvSpPr>
          <p:cNvPr id="4" name="Slide Number Placeholder 3"/>
          <p:cNvSpPr>
            <a:spLocks noGrp="1"/>
          </p:cNvSpPr>
          <p:nvPr>
            <p:ph type="sldNum" sz="quarter" idx="10"/>
          </p:nvPr>
        </p:nvSpPr>
        <p:spPr/>
        <p:txBody>
          <a:bodyPr/>
          <a:lstStyle/>
          <a:p>
            <a:fld id="{93AC2C76-E6AA-46CB-A2DE-F6E097F7C440}" type="slidenum">
              <a:rPr lang="en-GB" smtClean="0"/>
              <a:pPr/>
              <a:t>3</a:t>
            </a:fld>
            <a:endParaRPr lang="en-GB" dirty="0"/>
          </a:p>
        </p:txBody>
      </p:sp>
      <p:pic>
        <p:nvPicPr>
          <p:cNvPr id="8" name="Picture 7"/>
          <p:cNvPicPr>
            <a:picLocks noChangeAspect="1"/>
          </p:cNvPicPr>
          <p:nvPr/>
        </p:nvPicPr>
        <p:blipFill>
          <a:blip r:embed="rId2"/>
          <a:stretch>
            <a:fillRect/>
          </a:stretch>
        </p:blipFill>
        <p:spPr>
          <a:xfrm>
            <a:off x="647700" y="4283346"/>
            <a:ext cx="7858125" cy="1657350"/>
          </a:xfrm>
          <a:prstGeom prst="rect">
            <a:avLst/>
          </a:prstGeom>
        </p:spPr>
      </p:pic>
    </p:spTree>
    <p:extLst>
      <p:ext uri="{BB962C8B-B14F-4D97-AF65-F5344CB8AC3E}">
        <p14:creationId xmlns:p14="http://schemas.microsoft.com/office/powerpoint/2010/main" val="2449909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MSCI Price Index Methodology</a:t>
            </a:r>
            <a:endParaRPr lang="en-US" dirty="0"/>
          </a:p>
        </p:txBody>
      </p:sp>
      <mc:AlternateContent xmlns:mc="http://schemas.openxmlformats.org/markup-compatibility/2006" xmlns:a14="http://schemas.microsoft.com/office/drawing/2010/main">
        <mc:Choice Requires="a14">
          <p:sp>
            <p:nvSpPr>
              <p:cNvPr id="6" name="Rectangle 5"/>
              <p:cNvSpPr/>
              <p:nvPr/>
            </p:nvSpPr>
            <p:spPr>
              <a:xfrm>
                <a:off x="228600" y="918057"/>
                <a:ext cx="8536195" cy="5348103"/>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1" algn="just">
                  <a:spcBef>
                    <a:spcPts val="600"/>
                  </a:spcBef>
                </a:pPr>
                <a:r>
                  <a:rPr lang="en-US" altLang="zh-CN" sz="1600" b="1" dirty="0">
                    <a:solidFill>
                      <a:schemeClr val="accent6"/>
                    </a:solidFill>
                    <a:latin typeface="Cambria Math" panose="02040503050406030204" pitchFamily="18" charset="0"/>
                  </a:rPr>
                  <a:t>MSCI Daily Total Return (DTR) Index Methodology: Initial Security Weight</a:t>
                </a:r>
              </a:p>
              <a:p>
                <a:pPr marL="0" lvl="1" algn="just">
                  <a:spcBef>
                    <a:spcPts val="600"/>
                  </a:spcBef>
                </a:pPr>
                <a:endParaRPr lang="en-US" altLang="zh-CN" sz="1400" dirty="0">
                  <a:solidFill>
                    <a:schemeClr val="tx1"/>
                  </a:solidFill>
                  <a:latin typeface="Cambria Math" panose="02040503050406030204" pitchFamily="18" charset="0"/>
                </a:endParaRPr>
              </a:p>
              <a:p>
                <a:pPr marL="0" lvl="1" algn="just">
                  <a:spcBef>
                    <a:spcPts val="600"/>
                  </a:spcBef>
                </a:pPr>
                <a:r>
                  <a:rPr lang="en-US" altLang="zh-CN" sz="1400" dirty="0">
                    <a:solidFill>
                      <a:schemeClr val="tx1"/>
                    </a:solidFill>
                    <a:latin typeface="Cambria Math" panose="02040503050406030204" pitchFamily="18" charset="0"/>
                  </a:rPr>
                  <a:t>Calculation Formulas:</a:t>
                </a:r>
              </a:p>
              <a:p>
                <a:pPr marL="0" lvl="1" algn="just">
                  <a:spcBef>
                    <a:spcPts val="600"/>
                  </a:spcBef>
                </a:pPr>
                <a:endParaRPr lang="en-US" altLang="zh-CN" sz="1400" dirty="0">
                  <a:solidFill>
                    <a:schemeClr val="tx1"/>
                  </a:solidFill>
                  <a:latin typeface="Cambria Math" panose="02040503050406030204" pitchFamily="18" charset="0"/>
                </a:endParaRPr>
              </a:p>
              <a:p>
                <a:pPr marL="0" lvl="1" algn="just">
                  <a:spcBef>
                    <a:spcPts val="600"/>
                  </a:spcBef>
                </a:pPr>
                <a14:m>
                  <m:oMathPara xmlns:m="http://schemas.openxmlformats.org/officeDocument/2006/math">
                    <m:oMathParaPr>
                      <m:jc m:val="centerGroup"/>
                    </m:oMathParaPr>
                    <m:oMath xmlns:m="http://schemas.openxmlformats.org/officeDocument/2006/math">
                      <m:sSub>
                        <m:sSubPr>
                          <m:ctrlPr>
                            <a:rPr lang="en-US" altLang="zh-CN" sz="1200" i="1" smtClean="0">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𝑆𝑒𝑐𝑢𝑟𝑖𝑡𝑦𝐷𝑎𝑖𝑙𝑙𝑦𝑁𝑒𝑡𝑅𝑒𝑡𝑢𝑟𝑛𝑈𝑆𝐷</m:t>
                          </m:r>
                        </m:e>
                        <m:sub>
                          <m:r>
                            <a:rPr lang="en-US" altLang="zh-CN" sz="1200" i="1">
                              <a:solidFill>
                                <a:srgbClr val="465058"/>
                              </a:solidFill>
                              <a:latin typeface="Cambria Math" panose="02040503050406030204" pitchFamily="18" charset="0"/>
                            </a:rPr>
                            <m:t>𝑡</m:t>
                          </m:r>
                        </m:sub>
                      </m:sSub>
                      <m:r>
                        <a:rPr lang="en-US" altLang="zh-CN" sz="1200" i="1">
                          <a:solidFill>
                            <a:srgbClr val="465058"/>
                          </a:solidFill>
                          <a:latin typeface="Cambria Math" panose="02040503050406030204" pitchFamily="18" charset="0"/>
                        </a:rPr>
                        <m:t>=</m:t>
                      </m:r>
                      <m:r>
                        <a:rPr lang="en-US" altLang="zh-CN" sz="1200" b="0" i="1" smtClean="0">
                          <a:solidFill>
                            <a:srgbClr val="465058"/>
                          </a:solidFill>
                          <a:latin typeface="Cambria Math" panose="02040503050406030204" pitchFamily="18" charset="0"/>
                        </a:rPr>
                        <m:t>[</m:t>
                      </m:r>
                      <m:f>
                        <m:fPr>
                          <m:ctrlPr>
                            <a:rPr lang="en-US" altLang="zh-CN" sz="1200" i="1">
                              <a:solidFill>
                                <a:srgbClr val="465058"/>
                              </a:solidFill>
                              <a:latin typeface="Cambria Math" panose="02040503050406030204" pitchFamily="18" charset="0"/>
                            </a:rPr>
                          </m:ctrlPr>
                        </m:fPr>
                        <m:num>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𝑆𝑒𝑐𝑢𝑟𝑖𝑡𝑦𝐴𝑑𝑗𝑢𝑠𝑡𝑒𝑑𝑀𝑎𝑟𝑘𝑒𝑡𝐶𝑎𝑝𝑈𝑆𝐷</m:t>
                              </m:r>
                            </m:e>
                            <m:sub>
                              <m:r>
                                <a:rPr lang="en-US" altLang="zh-CN" sz="1200" b="0" i="1" smtClean="0">
                                  <a:solidFill>
                                    <a:srgbClr val="465058"/>
                                  </a:solidFill>
                                  <a:latin typeface="Cambria Math" panose="02040503050406030204" pitchFamily="18" charset="0"/>
                                </a:rPr>
                                <m:t>𝑡</m:t>
                              </m:r>
                            </m:sub>
                          </m:sSub>
                          <m:r>
                            <a:rPr lang="en-US" altLang="zh-CN" sz="1200" b="0" i="1" smtClean="0">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𝑆𝑒𝑐𝑢𝑟𝑖𝑡𝑦𝑁𝑒𝑡𝐷𝑖𝑣𝑖𝑑𝑒𝑛𝑑𝐼𝑚𝑝𝑎𝑐𝑡𝑈𝑆𝐷</m:t>
                              </m:r>
                            </m:e>
                            <m:sub>
                              <m:r>
                                <a:rPr lang="en-US" altLang="zh-CN" sz="1200" i="1">
                                  <a:solidFill>
                                    <a:srgbClr val="465058"/>
                                  </a:solidFill>
                                  <a:latin typeface="Cambria Math" panose="02040503050406030204" pitchFamily="18" charset="0"/>
                                </a:rPr>
                                <m:t>𝑡</m:t>
                              </m:r>
                            </m:sub>
                          </m:sSub>
                        </m:num>
                        <m:den>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𝑆𝑒𝑐𝑢𝑟𝑖𝑡𝑦𝐼𝑛𝑖𝑡𝑖𝑎𝑙𝑀𝑎𝑟𝑘𝑒𝑡𝐶𝑎𝑝𝑈𝑆𝐷</m:t>
                              </m:r>
                            </m:e>
                            <m:sub>
                              <m:r>
                                <a:rPr lang="en-US" altLang="zh-CN" sz="1200" i="1">
                                  <a:solidFill>
                                    <a:srgbClr val="465058"/>
                                  </a:solidFill>
                                  <a:latin typeface="Cambria Math" panose="02040503050406030204" pitchFamily="18" charset="0"/>
                                </a:rPr>
                                <m:t>𝑡</m:t>
                              </m:r>
                            </m:sub>
                          </m:sSub>
                        </m:den>
                      </m:f>
                      <m:r>
                        <a:rPr lang="en-US" altLang="zh-CN" sz="1200" b="0" i="1" smtClean="0">
                          <a:solidFill>
                            <a:srgbClr val="465058"/>
                          </a:solidFill>
                          <a:latin typeface="Cambria Math" panose="02040503050406030204" pitchFamily="18" charset="0"/>
                        </a:rPr>
                        <m:t>−1]∗100</m:t>
                      </m:r>
                    </m:oMath>
                  </m:oMathPara>
                </a14:m>
                <a:endParaRPr lang="en-US" altLang="zh-CN" sz="1600" dirty="0">
                  <a:solidFill>
                    <a:schemeClr val="accent6"/>
                  </a:solidFill>
                  <a:latin typeface="Cambria Math" panose="02040503050406030204" pitchFamily="18" charset="0"/>
                </a:endParaRPr>
              </a:p>
              <a:p>
                <a:pPr marL="0" lvl="1" algn="just">
                  <a:spcBef>
                    <a:spcPts val="600"/>
                  </a:spcBef>
                </a:pPr>
                <a:endParaRPr lang="en-US" altLang="zh-CN" sz="1600" dirty="0">
                  <a:solidFill>
                    <a:schemeClr val="accent6"/>
                  </a:solidFill>
                  <a:latin typeface="Cambria Math" panose="02040503050406030204" pitchFamily="18" charset="0"/>
                </a:endParaRPr>
              </a:p>
              <a:p>
                <a:pPr marL="0" lvl="1" algn="ctr">
                  <a:spcBef>
                    <a:spcPts val="600"/>
                  </a:spcBef>
                </a:pPr>
                <a14:m>
                  <m:oMathPara xmlns:m="http://schemas.openxmlformats.org/officeDocument/2006/math">
                    <m:oMathParaPr>
                      <m:jc m:val="centerGroup"/>
                    </m:oMathParaPr>
                    <m:oMath xmlns:m="http://schemas.openxmlformats.org/officeDocument/2006/math">
                      <m:sSub>
                        <m:sSubPr>
                          <m:ctrlPr>
                            <a:rPr lang="en-US" altLang="zh-CN" sz="1100" i="1">
                              <a:solidFill>
                                <a:srgbClr val="465058"/>
                              </a:solidFill>
                              <a:latin typeface="Cambria Math" panose="02040503050406030204" pitchFamily="18" charset="0"/>
                            </a:rPr>
                          </m:ctrlPr>
                        </m:sSubPr>
                        <m:e>
                          <m:r>
                            <a:rPr lang="en-US" altLang="zh-CN" sz="1100" i="1">
                              <a:solidFill>
                                <a:srgbClr val="465058"/>
                              </a:solidFill>
                              <a:latin typeface="Cambria Math" panose="02040503050406030204" pitchFamily="18" charset="0"/>
                            </a:rPr>
                            <m:t>𝑆𝑒𝑐𝑢𝑟𝑖𝑡𝑦𝐷𝑎𝑖𝑙𝑙𝑦</m:t>
                          </m:r>
                          <m:r>
                            <a:rPr lang="en-US" altLang="zh-CN" sz="1100" b="0" i="1" smtClean="0">
                              <a:solidFill>
                                <a:srgbClr val="465058"/>
                              </a:solidFill>
                              <a:latin typeface="Cambria Math" panose="02040503050406030204" pitchFamily="18" charset="0"/>
                            </a:rPr>
                            <m:t>𝑁𝑒𝑡</m:t>
                          </m:r>
                          <m:r>
                            <a:rPr lang="en-US" altLang="zh-CN" sz="1100" i="1">
                              <a:solidFill>
                                <a:srgbClr val="465058"/>
                              </a:solidFill>
                              <a:latin typeface="Cambria Math" panose="02040503050406030204" pitchFamily="18" charset="0"/>
                            </a:rPr>
                            <m:t>𝑅𝑒𝑡𝑢𝑟𝑛</m:t>
                          </m:r>
                          <m:r>
                            <a:rPr lang="en-US" altLang="zh-CN" sz="1100" b="0" i="1" smtClean="0">
                              <a:solidFill>
                                <a:srgbClr val="465058"/>
                              </a:solidFill>
                              <a:latin typeface="Cambria Math" panose="02040503050406030204" pitchFamily="18" charset="0"/>
                            </a:rPr>
                            <m:t>𝐿𝑜𝑐𝑎𝑙</m:t>
                          </m:r>
                        </m:e>
                        <m:sub>
                          <m:r>
                            <a:rPr lang="en-US" altLang="zh-CN" sz="1100" i="1">
                              <a:solidFill>
                                <a:srgbClr val="465058"/>
                              </a:solidFill>
                              <a:latin typeface="Cambria Math" panose="02040503050406030204" pitchFamily="18" charset="0"/>
                            </a:rPr>
                            <m:t>𝑡</m:t>
                          </m:r>
                        </m:sub>
                      </m:sSub>
                      <m:r>
                        <a:rPr lang="en-US" altLang="zh-CN" sz="1100" i="1">
                          <a:solidFill>
                            <a:srgbClr val="465058"/>
                          </a:solidFill>
                          <a:latin typeface="Cambria Math" panose="02040503050406030204" pitchFamily="18" charset="0"/>
                        </a:rPr>
                        <m:t>=[</m:t>
                      </m:r>
                      <m:f>
                        <m:fPr>
                          <m:ctrlPr>
                            <a:rPr lang="en-US" altLang="zh-CN" sz="1100" i="1">
                              <a:solidFill>
                                <a:srgbClr val="465058"/>
                              </a:solidFill>
                              <a:latin typeface="Cambria Math" panose="02040503050406030204" pitchFamily="18" charset="0"/>
                            </a:rPr>
                          </m:ctrlPr>
                        </m:fPr>
                        <m:num>
                          <m:sSub>
                            <m:sSubPr>
                              <m:ctrlPr>
                                <a:rPr lang="en-US" altLang="zh-CN" sz="1100" i="1">
                                  <a:solidFill>
                                    <a:srgbClr val="465058"/>
                                  </a:solidFill>
                                  <a:latin typeface="Cambria Math" panose="02040503050406030204" pitchFamily="18" charset="0"/>
                                </a:rPr>
                              </m:ctrlPr>
                            </m:sSubPr>
                            <m:e>
                              <m:r>
                                <a:rPr lang="en-US" altLang="zh-CN" sz="1100" i="1">
                                  <a:solidFill>
                                    <a:srgbClr val="465058"/>
                                  </a:solidFill>
                                  <a:latin typeface="Cambria Math" panose="02040503050406030204" pitchFamily="18" charset="0"/>
                                </a:rPr>
                                <m:t>𝑆𝑒𝑐𝑢𝑟𝑖𝑡𝑦𝐴𝑑𝑗𝑢𝑠𝑡𝑒𝑑𝑀𝑎𝑟𝑘𝑒𝑡𝐶𝑎𝑝</m:t>
                              </m:r>
                              <m:r>
                                <a:rPr lang="en-US" altLang="zh-CN" sz="1100" b="0" i="1" smtClean="0">
                                  <a:solidFill>
                                    <a:srgbClr val="465058"/>
                                  </a:solidFill>
                                  <a:latin typeface="Cambria Math" panose="02040503050406030204" pitchFamily="18" charset="0"/>
                                </a:rPr>
                                <m:t>𝐹𝑜𝑟𝐿𝑜𝑐𝑎𝑙</m:t>
                              </m:r>
                            </m:e>
                            <m:sub>
                              <m:r>
                                <a:rPr lang="en-US" altLang="zh-CN" sz="1100" i="1">
                                  <a:solidFill>
                                    <a:srgbClr val="465058"/>
                                  </a:solidFill>
                                  <a:latin typeface="Cambria Math" panose="02040503050406030204" pitchFamily="18" charset="0"/>
                                </a:rPr>
                                <m:t>𝑡</m:t>
                              </m:r>
                            </m:sub>
                          </m:sSub>
                          <m:r>
                            <a:rPr lang="en-US" altLang="zh-CN" sz="1100" i="1">
                              <a:solidFill>
                                <a:srgbClr val="465058"/>
                              </a:solidFill>
                              <a:latin typeface="Cambria Math" panose="02040503050406030204" pitchFamily="18" charset="0"/>
                            </a:rPr>
                            <m:t>+</m:t>
                          </m:r>
                          <m:sSub>
                            <m:sSubPr>
                              <m:ctrlPr>
                                <a:rPr lang="en-US" altLang="zh-CN" sz="1100" i="1">
                                  <a:solidFill>
                                    <a:srgbClr val="465058"/>
                                  </a:solidFill>
                                  <a:latin typeface="Cambria Math" panose="02040503050406030204" pitchFamily="18" charset="0"/>
                                </a:rPr>
                              </m:ctrlPr>
                            </m:sSubPr>
                            <m:e>
                              <m:r>
                                <a:rPr lang="en-US" altLang="zh-CN" sz="1100" i="1">
                                  <a:solidFill>
                                    <a:srgbClr val="465058"/>
                                  </a:solidFill>
                                  <a:latin typeface="Cambria Math" panose="02040503050406030204" pitchFamily="18" charset="0"/>
                                </a:rPr>
                                <m:t>𝑆𝑒𝑐𝑢𝑟𝑖𝑡𝑦</m:t>
                              </m:r>
                              <m:r>
                                <a:rPr lang="en-US" altLang="zh-CN" sz="1100" b="0" i="1" smtClean="0">
                                  <a:solidFill>
                                    <a:srgbClr val="465058"/>
                                  </a:solidFill>
                                  <a:latin typeface="Cambria Math" panose="02040503050406030204" pitchFamily="18" charset="0"/>
                                </a:rPr>
                                <m:t>𝑁𝑒𝑡</m:t>
                              </m:r>
                              <m:r>
                                <a:rPr lang="en-US" altLang="zh-CN" sz="1100" i="1">
                                  <a:solidFill>
                                    <a:srgbClr val="465058"/>
                                  </a:solidFill>
                                  <a:latin typeface="Cambria Math" panose="02040503050406030204" pitchFamily="18" charset="0"/>
                                </a:rPr>
                                <m:t>𝐷𝑖𝑣𝑖𝑑𝑒𝑛𝑑𝐼𝑚𝑝𝑎𝑐𝑡</m:t>
                              </m:r>
                              <m:r>
                                <a:rPr lang="en-US" altLang="zh-CN" sz="1100" b="0" i="1" smtClean="0">
                                  <a:solidFill>
                                    <a:srgbClr val="465058"/>
                                  </a:solidFill>
                                  <a:latin typeface="Cambria Math" panose="02040503050406030204" pitchFamily="18" charset="0"/>
                                </a:rPr>
                                <m:t>𝐹𝑜𝑟𝐿𝑜𝑐𝑎𝑙</m:t>
                              </m:r>
                            </m:e>
                            <m:sub>
                              <m:r>
                                <a:rPr lang="en-US" altLang="zh-CN" sz="1100" i="1">
                                  <a:solidFill>
                                    <a:srgbClr val="465058"/>
                                  </a:solidFill>
                                  <a:latin typeface="Cambria Math" panose="02040503050406030204" pitchFamily="18" charset="0"/>
                                </a:rPr>
                                <m:t>𝑡</m:t>
                              </m:r>
                            </m:sub>
                          </m:sSub>
                        </m:num>
                        <m:den>
                          <m:sSub>
                            <m:sSubPr>
                              <m:ctrlPr>
                                <a:rPr lang="en-US" altLang="zh-CN" sz="1100" i="1">
                                  <a:solidFill>
                                    <a:srgbClr val="465058"/>
                                  </a:solidFill>
                                  <a:latin typeface="Cambria Math" panose="02040503050406030204" pitchFamily="18" charset="0"/>
                                </a:rPr>
                              </m:ctrlPr>
                            </m:sSubPr>
                            <m:e>
                              <m:r>
                                <a:rPr lang="en-US" altLang="zh-CN" sz="1100" i="1">
                                  <a:solidFill>
                                    <a:srgbClr val="465058"/>
                                  </a:solidFill>
                                  <a:latin typeface="Cambria Math" panose="02040503050406030204" pitchFamily="18" charset="0"/>
                                </a:rPr>
                                <m:t>𝑆𝑒𝑐𝑢𝑟𝑖𝑡𝑦𝐼𝑛𝑖𝑡𝑖𝑎𝑙𝑀𝑎𝑟𝑘𝑒𝑡𝐶𝑎𝑝𝑈𝑆𝐷</m:t>
                              </m:r>
                            </m:e>
                            <m:sub>
                              <m:r>
                                <a:rPr lang="en-US" altLang="zh-CN" sz="1100" i="1">
                                  <a:solidFill>
                                    <a:srgbClr val="465058"/>
                                  </a:solidFill>
                                  <a:latin typeface="Cambria Math" panose="02040503050406030204" pitchFamily="18" charset="0"/>
                                </a:rPr>
                                <m:t>𝑡</m:t>
                              </m:r>
                            </m:sub>
                          </m:sSub>
                        </m:den>
                      </m:f>
                      <m:r>
                        <a:rPr lang="en-US" altLang="zh-CN" sz="1100" i="1">
                          <a:solidFill>
                            <a:srgbClr val="465058"/>
                          </a:solidFill>
                          <a:latin typeface="Cambria Math" panose="02040503050406030204" pitchFamily="18" charset="0"/>
                        </a:rPr>
                        <m:t>−1]∗100</m:t>
                      </m:r>
                    </m:oMath>
                  </m:oMathPara>
                </a14:m>
                <a:endParaRPr lang="en-US" altLang="zh-CN" sz="1200" dirty="0">
                  <a:solidFill>
                    <a:schemeClr val="tx1"/>
                  </a:solidFill>
                  <a:latin typeface="Cambria Math" panose="02040503050406030204" pitchFamily="18" charset="0"/>
                </a:endParaRPr>
              </a:p>
              <a:p>
                <a:pPr marL="0" lvl="1">
                  <a:spcBef>
                    <a:spcPts val="600"/>
                  </a:spcBef>
                </a:pPr>
                <a:r>
                  <a:rPr lang="en-US" altLang="zh-CN" sz="1200" dirty="0">
                    <a:solidFill>
                      <a:schemeClr val="tx1"/>
                    </a:solidFill>
                    <a:latin typeface="Cambria Math" panose="02040503050406030204" pitchFamily="18" charset="0"/>
                  </a:rPr>
                  <a:t>Where:</a:t>
                </a:r>
              </a:p>
              <a:p>
                <a:pPr marL="171450" lvl="1" indent="-171450">
                  <a:spcBef>
                    <a:spcPts val="600"/>
                  </a:spcBef>
                  <a:buFont typeface="Arial" panose="020B0604020202020204" pitchFamily="34" charset="0"/>
                  <a:buChar char="•"/>
                </a:pPr>
                <a14:m>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𝑆𝑒𝑐𝑢𝑟𝑖𝑡𝑦𝑁𝑒𝑡𝐷𝑖𝑣𝑖𝑑𝑒𝑛𝑑𝐼𝑚𝑝𝑎𝑐𝑡𝑈𝑆𝐷</m:t>
                        </m:r>
                      </m:e>
                      <m:sub>
                        <m:r>
                          <a:rPr lang="en-US" altLang="zh-CN" sz="1200" i="1">
                            <a:solidFill>
                              <a:srgbClr val="465058"/>
                            </a:solidFill>
                            <a:latin typeface="Cambria Math" panose="02040503050406030204" pitchFamily="18" charset="0"/>
                          </a:rPr>
                          <m:t>𝑡</m:t>
                        </m:r>
                      </m:sub>
                    </m:sSub>
                  </m:oMath>
                </a14:m>
                <a:r>
                  <a:rPr lang="en-US" altLang="zh-CN" sz="1200" dirty="0">
                    <a:solidFill>
                      <a:srgbClr val="465058"/>
                    </a:solidFill>
                    <a:latin typeface="Cambria Math" panose="02040503050406030204" pitchFamily="18" charset="0"/>
                  </a:rPr>
                  <a:t> </a:t>
                </a:r>
                <a14:m>
                  <m:oMath xmlns:m="http://schemas.openxmlformats.org/officeDocument/2006/math">
                    <m:r>
                      <a:rPr lang="en-US" altLang="zh-CN" sz="1200" i="1">
                        <a:solidFill>
                          <a:srgbClr val="465058"/>
                        </a:solidFill>
                        <a:latin typeface="Cambria Math" panose="02040503050406030204" pitchFamily="18" charset="0"/>
                      </a:rPr>
                      <m:t>=</m:t>
                    </m:r>
                    <m:f>
                      <m:fPr>
                        <m:ctrlPr>
                          <a:rPr lang="en-US" altLang="zh-CN" sz="1200" i="1">
                            <a:solidFill>
                              <a:srgbClr val="465058"/>
                            </a:solidFill>
                            <a:latin typeface="Cambria Math" panose="02040503050406030204" pitchFamily="18" charset="0"/>
                          </a:rPr>
                        </m:ctrlPr>
                      </m:fPr>
                      <m:num>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𝐸𝑜𝑑𝑂𝑓𝐷𝑎𝑦𝑁𝑢𝑚𝑏𝑒𝑟𝑂𝑓𝑆h𝑎𝑟𝑒𝑠</m:t>
                            </m:r>
                          </m:e>
                          <m:sub>
                            <m:r>
                              <a:rPr lang="en-US" altLang="zh-CN" sz="1200" b="0" i="1" smtClean="0">
                                <a:solidFill>
                                  <a:srgbClr val="465058"/>
                                </a:solidFill>
                                <a:latin typeface="Cambria Math" panose="02040503050406030204" pitchFamily="18" charset="0"/>
                              </a:rPr>
                              <m:t>𝑒𝑥</m:t>
                            </m:r>
                            <m:r>
                              <a:rPr lang="en-US" altLang="zh-CN" sz="1200" b="0" i="1" smtClean="0">
                                <a:solidFill>
                                  <a:srgbClr val="465058"/>
                                </a:solidFill>
                                <a:latin typeface="Cambria Math" panose="02040503050406030204" pitchFamily="18" charset="0"/>
                              </a:rPr>
                              <m:t>−</m:t>
                            </m:r>
                            <m:r>
                              <a:rPr lang="en-US" altLang="zh-CN" sz="1200" b="0" i="1" smtClean="0">
                                <a:solidFill>
                                  <a:srgbClr val="465058"/>
                                </a:solidFill>
                                <a:latin typeface="Cambria Math" panose="02040503050406030204" pitchFamily="18" charset="0"/>
                              </a:rPr>
                              <m:t>𝑑𝑎𝑡𝑒</m:t>
                            </m:r>
                            <m:r>
                              <a:rPr lang="en-US" altLang="zh-CN" sz="1200" b="0" i="1" smtClean="0">
                                <a:solidFill>
                                  <a:srgbClr val="465058"/>
                                </a:solidFill>
                                <a:latin typeface="Cambria Math" panose="02040503050406030204" pitchFamily="18" charset="0"/>
                              </a:rPr>
                              <m:t>−1</m:t>
                            </m:r>
                          </m:sub>
                        </m:sSub>
                        <m:r>
                          <a:rPr lang="en-US" altLang="zh-CN" sz="1200" b="0" i="1" smtClean="0">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𝑁𝑒𝑡</m:t>
                            </m:r>
                            <m:r>
                              <a:rPr lang="en-US" altLang="zh-CN" sz="1200" b="0" i="1" smtClean="0">
                                <a:solidFill>
                                  <a:srgbClr val="465058"/>
                                </a:solidFill>
                                <a:latin typeface="Cambria Math" panose="02040503050406030204" pitchFamily="18" charset="0"/>
                              </a:rPr>
                              <m:t>𝐷𝑖𝑣𝑖𝑑𝑒𝑛𝑑𝑝𝑒𝑟𝑆h𝑎𝑟𝑒</m:t>
                            </m:r>
                          </m:e>
                          <m:sub>
                            <m:r>
                              <a:rPr lang="en-US" altLang="zh-CN" sz="1200" i="1">
                                <a:solidFill>
                                  <a:srgbClr val="465058"/>
                                </a:solidFill>
                                <a:latin typeface="Cambria Math" panose="02040503050406030204" pitchFamily="18" charset="0"/>
                              </a:rPr>
                              <m:t>𝑡</m:t>
                            </m:r>
                          </m:sub>
                        </m:sSub>
                        <m:r>
                          <a:rPr lang="en-US" altLang="zh-CN" sz="1200" b="0" i="1" smtClean="0">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𝐼𝑛𝑐𝑙𝑢𝑠𝑖𝑜𝑛𝐹𝑎𝑐𝑡𝑜𝑟</m:t>
                            </m:r>
                          </m:e>
                          <m:sub>
                            <m:r>
                              <a:rPr lang="en-US" altLang="zh-CN" sz="1200" i="1">
                                <a:solidFill>
                                  <a:srgbClr val="465058"/>
                                </a:solidFill>
                                <a:latin typeface="Cambria Math" panose="02040503050406030204" pitchFamily="18" charset="0"/>
                              </a:rPr>
                              <m:t>𝑡</m:t>
                            </m:r>
                          </m:sub>
                        </m:sSub>
                      </m:num>
                      <m:den>
                        <m:sSub>
                          <m:sSubPr>
                            <m:ctrlPr>
                              <a:rPr lang="en-US" altLang="zh-CN" sz="1200" i="1">
                                <a:solidFill>
                                  <a:srgbClr val="465058"/>
                                </a:solidFill>
                                <a:latin typeface="Cambria Math" panose="02040503050406030204" pitchFamily="18" charset="0"/>
                              </a:rPr>
                            </m:ctrlPr>
                          </m:sSubPr>
                          <m:e>
                            <m:r>
                              <a:rPr lang="en-US" altLang="zh-CN" sz="1200" b="0" i="1" smtClean="0">
                                <a:solidFill>
                                  <a:srgbClr val="465058"/>
                                </a:solidFill>
                                <a:latin typeface="Cambria Math" panose="02040503050406030204" pitchFamily="18" charset="0"/>
                              </a:rPr>
                              <m:t>𝐹𝑋𝑟𝑎𝑡𝑒</m:t>
                            </m:r>
                          </m:e>
                          <m:sub>
                            <m:r>
                              <a:rPr lang="en-US" altLang="zh-CN" sz="1200" i="1">
                                <a:solidFill>
                                  <a:srgbClr val="465058"/>
                                </a:solidFill>
                                <a:latin typeface="Cambria Math" panose="02040503050406030204" pitchFamily="18" charset="0"/>
                              </a:rPr>
                              <m:t>𝑡</m:t>
                            </m:r>
                          </m:sub>
                        </m:sSub>
                      </m:den>
                    </m:f>
                  </m:oMath>
                </a14:m>
                <a:endParaRPr lang="en-US" altLang="zh-CN" sz="1200" dirty="0">
                  <a:solidFill>
                    <a:srgbClr val="465058"/>
                  </a:solidFill>
                  <a:latin typeface="Cambria Math" panose="02040503050406030204" pitchFamily="18" charset="0"/>
                </a:endParaRPr>
              </a:p>
              <a:p>
                <a:pPr marL="171450" lvl="1" indent="-171450">
                  <a:spcBef>
                    <a:spcPts val="600"/>
                  </a:spcBef>
                  <a:buFont typeface="Arial" panose="020B0604020202020204" pitchFamily="34" charset="0"/>
                  <a:buChar char="•"/>
                </a:pPr>
                <a14:m>
                  <m:oMath xmlns:m="http://schemas.openxmlformats.org/officeDocument/2006/math">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𝑆𝑒𝑐𝑢𝑟𝑖𝑡𝑦𝑁𝑒𝑡𝐷𝑖𝑣𝑖𝑑𝑒𝑛𝑑𝐼𝑚𝑝𝑎𝑐𝑡</m:t>
                        </m:r>
                        <m:r>
                          <a:rPr lang="en-US" altLang="zh-CN" sz="1200" b="0" i="1" smtClean="0">
                            <a:solidFill>
                              <a:srgbClr val="465058"/>
                            </a:solidFill>
                            <a:latin typeface="Cambria Math" panose="02040503050406030204" pitchFamily="18" charset="0"/>
                          </a:rPr>
                          <m:t>𝐿𝑜𝑐𝑎𝑙</m:t>
                        </m:r>
                      </m:e>
                      <m:sub>
                        <m:r>
                          <a:rPr lang="en-US" altLang="zh-CN" sz="1200" i="1">
                            <a:solidFill>
                              <a:srgbClr val="465058"/>
                            </a:solidFill>
                            <a:latin typeface="Cambria Math" panose="02040503050406030204" pitchFamily="18" charset="0"/>
                          </a:rPr>
                          <m:t>𝑡</m:t>
                        </m:r>
                      </m:sub>
                    </m:sSub>
                  </m:oMath>
                </a14:m>
                <a:r>
                  <a:rPr lang="en-US" altLang="zh-CN" sz="1200" dirty="0">
                    <a:solidFill>
                      <a:srgbClr val="465058"/>
                    </a:solidFill>
                    <a:latin typeface="Cambria Math" panose="02040503050406030204" pitchFamily="18" charset="0"/>
                  </a:rPr>
                  <a:t> </a:t>
                </a:r>
                <a14:m>
                  <m:oMath xmlns:m="http://schemas.openxmlformats.org/officeDocument/2006/math">
                    <m:r>
                      <a:rPr lang="en-US" altLang="zh-CN" sz="1200" i="1">
                        <a:solidFill>
                          <a:srgbClr val="465058"/>
                        </a:solidFill>
                        <a:latin typeface="Cambria Math" panose="02040503050406030204" pitchFamily="18" charset="0"/>
                      </a:rPr>
                      <m:t>=</m:t>
                    </m:r>
                    <m:f>
                      <m:fPr>
                        <m:ctrlPr>
                          <a:rPr lang="en-US" altLang="zh-CN" sz="1200" i="1">
                            <a:solidFill>
                              <a:srgbClr val="465058"/>
                            </a:solidFill>
                            <a:latin typeface="Cambria Math" panose="02040503050406030204" pitchFamily="18" charset="0"/>
                          </a:rPr>
                        </m:ctrlPr>
                      </m:fPr>
                      <m:num>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𝐸𝑜𝑑𝑂𝑓𝐷𝑎𝑦𝑁𝑢𝑚𝑏𝑒𝑟𝑂𝑓𝑆h𝑎𝑟𝑒𝑠</m:t>
                            </m:r>
                          </m:e>
                          <m:sub>
                            <m:r>
                              <a:rPr lang="en-US" altLang="zh-CN" sz="1200" i="1">
                                <a:solidFill>
                                  <a:srgbClr val="465058"/>
                                </a:solidFill>
                                <a:latin typeface="Cambria Math" panose="02040503050406030204" pitchFamily="18" charset="0"/>
                              </a:rPr>
                              <m:t>𝑒𝑥</m:t>
                            </m:r>
                            <m:r>
                              <a:rPr lang="en-US" altLang="zh-CN" sz="1200" i="1">
                                <a:solidFill>
                                  <a:srgbClr val="465058"/>
                                </a:solidFill>
                                <a:latin typeface="Cambria Math" panose="02040503050406030204" pitchFamily="18" charset="0"/>
                              </a:rPr>
                              <m:t>−</m:t>
                            </m:r>
                            <m:r>
                              <a:rPr lang="en-US" altLang="zh-CN" sz="1200" i="1">
                                <a:solidFill>
                                  <a:srgbClr val="465058"/>
                                </a:solidFill>
                                <a:latin typeface="Cambria Math" panose="02040503050406030204" pitchFamily="18" charset="0"/>
                              </a:rPr>
                              <m:t>𝑑𝑎𝑡𝑒</m:t>
                            </m:r>
                            <m:r>
                              <a:rPr lang="en-US" altLang="zh-CN" sz="1200" i="1">
                                <a:solidFill>
                                  <a:srgbClr val="465058"/>
                                </a:solidFill>
                                <a:latin typeface="Cambria Math" panose="02040503050406030204" pitchFamily="18" charset="0"/>
                              </a:rPr>
                              <m:t>−1</m:t>
                            </m:r>
                          </m:sub>
                        </m:sSub>
                        <m:r>
                          <a:rPr lang="en-US" altLang="zh-CN" sz="1200" i="1">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𝑁𝑒𝑡𝐷𝑖𝑣𝑖𝑑𝑒𝑛𝑑𝑝𝑒𝑟𝑆h𝑎𝑟𝑒</m:t>
                            </m:r>
                          </m:e>
                          <m:sub>
                            <m:r>
                              <a:rPr lang="en-US" altLang="zh-CN" sz="1200" i="1">
                                <a:solidFill>
                                  <a:srgbClr val="465058"/>
                                </a:solidFill>
                                <a:latin typeface="Cambria Math" panose="02040503050406030204" pitchFamily="18" charset="0"/>
                              </a:rPr>
                              <m:t>𝑡</m:t>
                            </m:r>
                          </m:sub>
                        </m:sSub>
                        <m:r>
                          <a:rPr lang="en-US" altLang="zh-CN" sz="1200" i="1">
                            <a:solidFill>
                              <a:srgbClr val="465058"/>
                            </a:solidFill>
                            <a:latin typeface="Cambria Math" panose="02040503050406030204" pitchFamily="18" charset="0"/>
                          </a:rPr>
                          <m:t>∗</m:t>
                        </m:r>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𝐼𝑛𝑐𝑙𝑢𝑠𝑖𝑜𝑛𝐹𝑎𝑐𝑡𝑜𝑟</m:t>
                            </m:r>
                          </m:e>
                          <m:sub>
                            <m:r>
                              <a:rPr lang="en-US" altLang="zh-CN" sz="1200" i="1">
                                <a:solidFill>
                                  <a:srgbClr val="465058"/>
                                </a:solidFill>
                                <a:latin typeface="Cambria Math" panose="02040503050406030204" pitchFamily="18" charset="0"/>
                              </a:rPr>
                              <m:t>𝑡</m:t>
                            </m:r>
                          </m:sub>
                        </m:sSub>
                      </m:num>
                      <m:den>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𝐹𝑋𝑟𝑎𝑡𝑒</m:t>
                            </m:r>
                          </m:e>
                          <m:sub>
                            <m:r>
                              <a:rPr lang="en-US" altLang="zh-CN" sz="1200" i="1">
                                <a:solidFill>
                                  <a:srgbClr val="465058"/>
                                </a:solidFill>
                                <a:latin typeface="Cambria Math" panose="02040503050406030204" pitchFamily="18" charset="0"/>
                              </a:rPr>
                              <m:t>𝑡</m:t>
                            </m:r>
                          </m:sub>
                        </m:sSub>
                      </m:den>
                    </m:f>
                    <m:r>
                      <a:rPr lang="en-US" altLang="zh-CN" sz="1200">
                        <a:solidFill>
                          <a:srgbClr val="465058"/>
                        </a:solidFill>
                        <a:latin typeface="Cambria Math" panose="02040503050406030204" pitchFamily="18" charset="0"/>
                      </a:rPr>
                      <m:t>∗</m:t>
                    </m:r>
                    <m:f>
                      <m:fPr>
                        <m:ctrlPr>
                          <a:rPr lang="en-US" altLang="zh-CN" sz="1200" i="1">
                            <a:solidFill>
                              <a:srgbClr val="465058"/>
                            </a:solidFill>
                            <a:latin typeface="Cambria Math" panose="02040503050406030204" pitchFamily="18" charset="0"/>
                          </a:rPr>
                        </m:ctrlPr>
                      </m:fPr>
                      <m:num>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𝐼𝐶𝐼</m:t>
                            </m:r>
                          </m:e>
                          <m:sub>
                            <m:r>
                              <a:rPr lang="en-US" altLang="zh-CN" sz="1200" i="1">
                                <a:solidFill>
                                  <a:srgbClr val="465058"/>
                                </a:solidFill>
                                <a:latin typeface="Cambria Math" panose="02040503050406030204" pitchFamily="18" charset="0"/>
                              </a:rPr>
                              <m:t>𝑡</m:t>
                            </m:r>
                          </m:sub>
                        </m:sSub>
                      </m:num>
                      <m:den>
                        <m:sSub>
                          <m:sSubPr>
                            <m:ctrlPr>
                              <a:rPr lang="en-US" altLang="zh-CN" sz="1200" i="1">
                                <a:solidFill>
                                  <a:srgbClr val="465058"/>
                                </a:solidFill>
                                <a:latin typeface="Cambria Math" panose="02040503050406030204" pitchFamily="18" charset="0"/>
                              </a:rPr>
                            </m:ctrlPr>
                          </m:sSubPr>
                          <m:e>
                            <m:r>
                              <a:rPr lang="en-US" altLang="zh-CN" sz="1200" i="1">
                                <a:solidFill>
                                  <a:srgbClr val="465058"/>
                                </a:solidFill>
                                <a:latin typeface="Cambria Math" panose="02040503050406030204" pitchFamily="18" charset="0"/>
                              </a:rPr>
                              <m:t>𝐼𝐶𝐼</m:t>
                            </m:r>
                          </m:e>
                          <m:sub>
                            <m:r>
                              <a:rPr lang="en-US" altLang="zh-CN" sz="1200" i="1">
                                <a:solidFill>
                                  <a:srgbClr val="465058"/>
                                </a:solidFill>
                                <a:latin typeface="Cambria Math" panose="02040503050406030204" pitchFamily="18" charset="0"/>
                              </a:rPr>
                              <m:t>𝑡</m:t>
                            </m:r>
                            <m:r>
                              <a:rPr lang="en-US" altLang="zh-CN" sz="1200" i="1">
                                <a:solidFill>
                                  <a:srgbClr val="465058"/>
                                </a:solidFill>
                                <a:latin typeface="Cambria Math" panose="02040503050406030204" pitchFamily="18" charset="0"/>
                              </a:rPr>
                              <m:t>−1</m:t>
                            </m:r>
                          </m:sub>
                        </m:sSub>
                      </m:den>
                    </m:f>
                  </m:oMath>
                </a14:m>
                <a:endParaRPr lang="en-US" altLang="zh-CN" sz="1200" i="1" dirty="0">
                  <a:solidFill>
                    <a:srgbClr val="465058"/>
                  </a:solidFill>
                  <a:latin typeface="Cambria Math" panose="020405030504060302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228600" y="918057"/>
                <a:ext cx="8536195" cy="5348103"/>
              </a:xfrm>
              <a:prstGeom prst="rect">
                <a:avLst/>
              </a:prstGeom>
              <a:blipFill>
                <a:blip r:embed="rId3"/>
                <a:stretch>
                  <a:fillRect l="-429" t="-456"/>
                </a:stretch>
              </a:blipFill>
              <a:ln>
                <a:noFill/>
              </a:ln>
              <a:effectLst/>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93AC2C76-E6AA-46CB-A2DE-F6E097F7C440}" type="slidenum">
              <a:rPr lang="en-GB" smtClean="0"/>
              <a:pPr/>
              <a:t>30</a:t>
            </a:fld>
            <a:endParaRPr lang="en-GB" dirty="0"/>
          </a:p>
        </p:txBody>
      </p:sp>
    </p:spTree>
    <p:extLst>
      <p:ext uri="{BB962C8B-B14F-4D97-AF65-F5344CB8AC3E}">
        <p14:creationId xmlns:p14="http://schemas.microsoft.com/office/powerpoint/2010/main" val="1128768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appendix</a:t>
            </a:r>
          </a:p>
        </p:txBody>
      </p:sp>
      <p:sp>
        <p:nvSpPr>
          <p:cNvPr id="9" name="Slide Number Placeholder 3"/>
          <p:cNvSpPr txBox="1">
            <a:spLocks/>
          </p:cNvSpPr>
          <p:nvPr/>
        </p:nvSpPr>
        <p:spPr>
          <a:xfrm>
            <a:off x="6917995" y="6315144"/>
            <a:ext cx="1846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3AC2C76-E6AA-46CB-A2DE-F6E097F7C440}" type="slidenum">
              <a:rPr lang="en-GB" sz="1200" smtClean="0"/>
              <a:pPr algn="r"/>
              <a:t>31</a:t>
            </a:fld>
            <a:endParaRPr lang="en-GB" sz="1200" dirty="0"/>
          </a:p>
        </p:txBody>
      </p:sp>
    </p:spTree>
    <p:extLst>
      <p:ext uri="{BB962C8B-B14F-4D97-AF65-F5344CB8AC3E}">
        <p14:creationId xmlns:p14="http://schemas.microsoft.com/office/powerpoint/2010/main" val="3552292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ln w="6350">
            <a:solidFill>
              <a:schemeClr val="bg1"/>
            </a:solidFill>
          </a:ln>
        </p:spPr>
        <p:txBody>
          <a:bodyPr vert="horz" lIns="91440" tIns="45720" rIns="91440" bIns="45720" rtlCol="0">
            <a:normAutofit/>
          </a:bodyPr>
          <a:lstStyle/>
          <a:p>
            <a:pPr marL="230188" indent="-230188">
              <a:spcBef>
                <a:spcPts val="1800"/>
              </a:spcBef>
              <a:spcAft>
                <a:spcPts val="600"/>
              </a:spcAft>
              <a:buChar char="•"/>
            </a:pPr>
            <a:r>
              <a:rPr lang="en-GB" dirty="0"/>
              <a:t>For more than 40 years, MSCI’s research-based indexes and analytics have helped the world’s leading investors build and manage better portfolios.  Clients rely on our offerings for deeper insights into the drivers of performance and risk in their portfolios, broad asset class coverage and innovative research. </a:t>
            </a:r>
          </a:p>
          <a:p>
            <a:pPr marL="230188" indent="-230188">
              <a:spcBef>
                <a:spcPts val="1800"/>
              </a:spcBef>
              <a:spcAft>
                <a:spcPts val="600"/>
              </a:spcAft>
              <a:buChar char="•"/>
            </a:pPr>
            <a:r>
              <a:rPr lang="en-GB" dirty="0"/>
              <a:t>Our line of products and services includes indexes, analytical models, data, real estate benchmarks and ESG research.  </a:t>
            </a:r>
          </a:p>
          <a:p>
            <a:pPr marL="230188" indent="-230188">
              <a:spcBef>
                <a:spcPts val="1800"/>
              </a:spcBef>
              <a:spcAft>
                <a:spcPts val="600"/>
              </a:spcAft>
              <a:buChar char="•"/>
            </a:pPr>
            <a:r>
              <a:rPr lang="en-GB" dirty="0"/>
              <a:t>MSCI serves 99 of the top 100 largest money managers, according to the most recent P&amp;I ranking. </a:t>
            </a:r>
          </a:p>
          <a:p>
            <a:pPr marL="230188" indent="-230188">
              <a:spcBef>
                <a:spcPts val="1800"/>
              </a:spcBef>
              <a:spcAft>
                <a:spcPts val="600"/>
              </a:spcAft>
              <a:buChar char="•"/>
            </a:pPr>
            <a:r>
              <a:rPr lang="en-GB" dirty="0"/>
              <a:t>For more information, visit us at </a:t>
            </a:r>
            <a:r>
              <a:rPr lang="en-GB" dirty="0">
                <a:hlinkClick r:id="rId2"/>
              </a:rPr>
              <a:t>www.msci.com</a:t>
            </a:r>
            <a:r>
              <a:rPr lang="en-GB" dirty="0"/>
              <a:t>.</a:t>
            </a:r>
          </a:p>
        </p:txBody>
      </p:sp>
      <p:sp>
        <p:nvSpPr>
          <p:cNvPr id="3" name="Title 2"/>
          <p:cNvSpPr>
            <a:spLocks noGrp="1"/>
          </p:cNvSpPr>
          <p:nvPr>
            <p:ph type="title"/>
          </p:nvPr>
        </p:nvSpPr>
        <p:spPr/>
        <p:txBody>
          <a:bodyPr/>
          <a:lstStyle/>
          <a:p>
            <a:r>
              <a:rPr lang="en-GB" dirty="0"/>
              <a:t>About MSCI</a:t>
            </a:r>
          </a:p>
        </p:txBody>
      </p:sp>
      <p:sp>
        <p:nvSpPr>
          <p:cNvPr id="5" name="Slide Number Placeholder 4"/>
          <p:cNvSpPr>
            <a:spLocks noGrp="1"/>
          </p:cNvSpPr>
          <p:nvPr>
            <p:ph type="sldNum" sz="quarter" idx="10"/>
          </p:nvPr>
        </p:nvSpPr>
        <p:spPr>
          <a:xfrm>
            <a:off x="6923448" y="6268052"/>
            <a:ext cx="1846800" cy="365125"/>
          </a:xfrm>
        </p:spPr>
        <p:txBody>
          <a:bodyPr/>
          <a:lstStyle/>
          <a:p>
            <a:fld id="{93AC2C76-E6AA-46CB-A2DE-F6E097F7C440}" type="slidenum">
              <a:rPr lang="en-GB" smtClean="0"/>
              <a:t>32</a:t>
            </a:fld>
            <a:endParaRPr lang="en-GB" dirty="0"/>
          </a:p>
        </p:txBody>
      </p:sp>
    </p:spTree>
    <p:extLst>
      <p:ext uri="{BB962C8B-B14F-4D97-AF65-F5344CB8AC3E}">
        <p14:creationId xmlns:p14="http://schemas.microsoft.com/office/powerpoint/2010/main" val="1839880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a:t>
            </a:r>
            <a:endParaRPr lang="en-US" dirty="0"/>
          </a:p>
        </p:txBody>
      </p:sp>
      <p:sp>
        <p:nvSpPr>
          <p:cNvPr id="6" name="Rectangle 5"/>
          <p:cNvSpPr/>
          <p:nvPr/>
        </p:nvSpPr>
        <p:spPr>
          <a:xfrm>
            <a:off x="228600" y="918057"/>
            <a:ext cx="8536195" cy="5153557"/>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lvl="1" indent="-285750" algn="just">
              <a:spcBef>
                <a:spcPts val="600"/>
              </a:spcBef>
              <a:buFont typeface="Arial" panose="020B0604020202020204" pitchFamily="34" charset="0"/>
              <a:buChar char="•"/>
            </a:pPr>
            <a:r>
              <a:rPr lang="en-US" dirty="0">
                <a:solidFill>
                  <a:srgbClr val="465058"/>
                </a:solidFill>
              </a:rPr>
              <a:t>This methodology book (Version: August, 2020) describes MSCI’s general Index calculation methodology for the </a:t>
            </a:r>
            <a:r>
              <a:rPr lang="en-US" b="1" dirty="0">
                <a:solidFill>
                  <a:srgbClr val="465058"/>
                </a:solidFill>
              </a:rPr>
              <a:t>MSCI Equity Indexes</a:t>
            </a:r>
            <a:r>
              <a:rPr lang="en-US" dirty="0">
                <a:solidFill>
                  <a:srgbClr val="465058"/>
                </a:solidFill>
              </a:rPr>
              <a:t>.</a:t>
            </a:r>
          </a:p>
          <a:p>
            <a:pPr marL="285750" lvl="1" indent="-285750" algn="just">
              <a:spcBef>
                <a:spcPts val="600"/>
              </a:spcBef>
              <a:buFont typeface="Arial" panose="020B0604020202020204" pitchFamily="34" charset="0"/>
              <a:buChar char="•"/>
            </a:pPr>
            <a:endParaRPr lang="en-US" dirty="0">
              <a:solidFill>
                <a:srgbClr val="465058"/>
              </a:solidFill>
            </a:endParaRPr>
          </a:p>
          <a:p>
            <a:pPr marL="285750" lvl="1" indent="-285750" algn="just">
              <a:spcBef>
                <a:spcPts val="600"/>
              </a:spcBef>
              <a:buFont typeface="Arial" panose="020B0604020202020204" pitchFamily="34" charset="0"/>
              <a:buChar char="•"/>
            </a:pPr>
            <a:r>
              <a:rPr lang="en-US" dirty="0">
                <a:solidFill>
                  <a:srgbClr val="465058"/>
                </a:solidFill>
              </a:rPr>
              <a:t>MSCI provides </a:t>
            </a:r>
            <a:r>
              <a:rPr lang="en-US" b="1" dirty="0">
                <a:solidFill>
                  <a:srgbClr val="465058"/>
                </a:solidFill>
              </a:rPr>
              <a:t>two ways</a:t>
            </a:r>
            <a:r>
              <a:rPr lang="en-US" dirty="0">
                <a:solidFill>
                  <a:srgbClr val="465058"/>
                </a:solidFill>
              </a:rPr>
              <a:t> of calculating MSCI Equity Indexes:</a:t>
            </a:r>
          </a:p>
          <a:p>
            <a:pPr marL="742950" lvl="2" indent="-285750" algn="just">
              <a:spcBef>
                <a:spcPts val="600"/>
              </a:spcBef>
              <a:buFont typeface="Arial" panose="020B0604020202020204" pitchFamily="34" charset="0"/>
              <a:buChar char="•"/>
            </a:pPr>
            <a:r>
              <a:rPr lang="en-US" dirty="0">
                <a:solidFill>
                  <a:srgbClr val="465058"/>
                </a:solidFill>
              </a:rPr>
              <a:t>The Price Adjustment Factor (PAF)</a:t>
            </a:r>
          </a:p>
          <a:p>
            <a:pPr marL="742950" lvl="2" indent="-285750" algn="just">
              <a:spcBef>
                <a:spcPts val="600"/>
              </a:spcBef>
              <a:buFont typeface="Arial" panose="020B0604020202020204" pitchFamily="34" charset="0"/>
              <a:buChar char="•"/>
            </a:pPr>
            <a:r>
              <a:rPr lang="en-US" dirty="0">
                <a:solidFill>
                  <a:srgbClr val="465058"/>
                </a:solidFill>
              </a:rPr>
              <a:t>The Index Divisors</a:t>
            </a:r>
          </a:p>
          <a:p>
            <a:pPr marL="742950" lvl="2" indent="-285750" algn="just">
              <a:spcBef>
                <a:spcPts val="600"/>
              </a:spcBef>
              <a:buFont typeface="Arial" panose="020B0604020202020204" pitchFamily="34" charset="0"/>
              <a:buChar char="•"/>
            </a:pPr>
            <a:endParaRPr lang="en-US" dirty="0">
              <a:solidFill>
                <a:srgbClr val="465058"/>
              </a:solidFill>
            </a:endParaRPr>
          </a:p>
          <a:p>
            <a:pPr marL="285750" lvl="1" indent="-285750" algn="just">
              <a:spcBef>
                <a:spcPts val="600"/>
              </a:spcBef>
              <a:buFont typeface="Arial" panose="020B0604020202020204" pitchFamily="34" charset="0"/>
              <a:buChar char="•"/>
            </a:pPr>
            <a:r>
              <a:rPr lang="en-US" dirty="0">
                <a:solidFill>
                  <a:srgbClr val="465058"/>
                </a:solidFill>
              </a:rPr>
              <a:t>These policies and guidelines </a:t>
            </a:r>
            <a:r>
              <a:rPr lang="en-US" b="1" dirty="0">
                <a:solidFill>
                  <a:srgbClr val="465058"/>
                </a:solidFill>
              </a:rPr>
              <a:t>affect all securities</a:t>
            </a:r>
            <a:r>
              <a:rPr lang="en-US" dirty="0">
                <a:solidFill>
                  <a:srgbClr val="465058"/>
                </a:solidFill>
              </a:rPr>
              <a:t> across the MSCI Equity Indexes and products. Unless otherwise stated the policies and guidelines apply therefore to all securities in the MSCI Equity universe.</a:t>
            </a:r>
          </a:p>
        </p:txBody>
      </p:sp>
      <p:sp>
        <p:nvSpPr>
          <p:cNvPr id="4" name="Slide Number Placeholder 3"/>
          <p:cNvSpPr>
            <a:spLocks noGrp="1"/>
          </p:cNvSpPr>
          <p:nvPr>
            <p:ph type="sldNum" sz="quarter" idx="10"/>
          </p:nvPr>
        </p:nvSpPr>
        <p:spPr/>
        <p:txBody>
          <a:bodyPr/>
          <a:lstStyle/>
          <a:p>
            <a:fld id="{93AC2C76-E6AA-46CB-A2DE-F6E097F7C440}" type="slidenum">
              <a:rPr lang="en-GB" smtClean="0"/>
              <a:pPr/>
              <a:t>4</a:t>
            </a:fld>
            <a:endParaRPr lang="en-GB" dirty="0"/>
          </a:p>
        </p:txBody>
      </p:sp>
    </p:spTree>
    <p:extLst>
      <p:ext uri="{BB962C8B-B14F-4D97-AF65-F5344CB8AC3E}">
        <p14:creationId xmlns:p14="http://schemas.microsoft.com/office/powerpoint/2010/main" val="309380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a:t>
            </a:r>
            <a:endParaRPr lang="en-US" dirty="0"/>
          </a:p>
        </p:txBody>
      </p:sp>
      <mc:AlternateContent xmlns:mc="http://schemas.openxmlformats.org/markup-compatibility/2006" xmlns:a14="http://schemas.microsoft.com/office/drawing/2010/main">
        <mc:Choice Requires="a14">
          <p:sp>
            <p:nvSpPr>
              <p:cNvPr id="6" name="Rectangle 5"/>
              <p:cNvSpPr/>
              <p:nvPr/>
            </p:nvSpPr>
            <p:spPr>
              <a:xfrm>
                <a:off x="228600" y="918057"/>
                <a:ext cx="8536195" cy="5153557"/>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lvl="1" indent="-285750" algn="just">
                  <a:spcBef>
                    <a:spcPts val="600"/>
                  </a:spcBef>
                  <a:buFont typeface="Arial" panose="020B0604020202020204" pitchFamily="34" charset="0"/>
                  <a:buChar char="•"/>
                </a:pPr>
                <a:r>
                  <a:rPr lang="en-US" dirty="0">
                    <a:solidFill>
                      <a:srgbClr val="465058"/>
                    </a:solidFill>
                  </a:rPr>
                  <a:t>The MSCI Equity Indexes measure the </a:t>
                </a:r>
                <a:r>
                  <a:rPr lang="en-US" b="1" dirty="0">
                    <a:solidFill>
                      <a:srgbClr val="465058"/>
                    </a:solidFill>
                  </a:rPr>
                  <a:t>performance</a:t>
                </a:r>
                <a:r>
                  <a:rPr lang="en-US" dirty="0">
                    <a:solidFill>
                      <a:srgbClr val="465058"/>
                    </a:solidFill>
                  </a:rPr>
                  <a:t> of a set of equity securities over time. The MSCI equity Indexes are calculated using the </a:t>
                </a:r>
                <a:r>
                  <a:rPr lang="en-US" b="1" dirty="0" err="1">
                    <a:solidFill>
                      <a:srgbClr val="465058"/>
                    </a:solidFill>
                  </a:rPr>
                  <a:t>Laspeyres</a:t>
                </a:r>
                <a:r>
                  <a:rPr lang="en-US" b="1" dirty="0">
                    <a:solidFill>
                      <a:srgbClr val="465058"/>
                    </a:solidFill>
                  </a:rPr>
                  <a:t>’ concept</a:t>
                </a:r>
                <a:r>
                  <a:rPr lang="en-US" dirty="0">
                    <a:solidFill>
                      <a:srgbClr val="465058"/>
                    </a:solidFill>
                  </a:rPr>
                  <a:t> of weighted arithmetic average together with the concept of chain-linking.</a:t>
                </a:r>
              </a:p>
              <a:p>
                <a:pPr marL="742950" lvl="2" indent="-285750" algn="just">
                  <a:spcBef>
                    <a:spcPts val="600"/>
                  </a:spcBef>
                  <a:buFont typeface="Arial" panose="020B0604020202020204" pitchFamily="34" charset="0"/>
                  <a:buChar char="•"/>
                </a:pPr>
                <a:r>
                  <a:rPr lang="en-US" dirty="0" err="1">
                    <a:solidFill>
                      <a:srgbClr val="465058"/>
                    </a:solidFill>
                  </a:rPr>
                  <a:t>Laspeyres</a:t>
                </a:r>
                <a:r>
                  <a:rPr lang="en-US" dirty="0">
                    <a:solidFill>
                      <a:srgbClr val="465058"/>
                    </a:solidFill>
                  </a:rPr>
                  <a:t>: </a:t>
                </a:r>
                <a14:m>
                  <m:oMath xmlns:m="http://schemas.openxmlformats.org/officeDocument/2006/math">
                    <m:sSubSup>
                      <m:sSubSupPr>
                        <m:ctrlPr>
                          <a:rPr lang="en-US" i="1" smtClean="0">
                            <a:solidFill>
                              <a:srgbClr val="465058"/>
                            </a:solidFill>
                            <a:latin typeface="Cambria Math" panose="02040503050406030204" pitchFamily="18" charset="0"/>
                          </a:rPr>
                        </m:ctrlPr>
                      </m:sSubSupPr>
                      <m:e>
                        <m:r>
                          <a:rPr lang="en-US" i="1" smtClean="0">
                            <a:solidFill>
                              <a:srgbClr val="465058"/>
                            </a:solidFill>
                            <a:latin typeface="Cambria Math" panose="02040503050406030204" pitchFamily="18" charset="0"/>
                          </a:rPr>
                          <m:t>𝐼</m:t>
                        </m:r>
                      </m:e>
                      <m:sub>
                        <m:r>
                          <a:rPr lang="en-US" i="1" smtClean="0">
                            <a:solidFill>
                              <a:srgbClr val="465058"/>
                            </a:solidFill>
                            <a:latin typeface="Cambria Math" panose="02040503050406030204" pitchFamily="18" charset="0"/>
                          </a:rPr>
                          <m:t>𝐿𝐴</m:t>
                        </m:r>
                      </m:sub>
                      <m:sup>
                        <m:r>
                          <a:rPr lang="en-US" i="1" smtClean="0">
                            <a:solidFill>
                              <a:srgbClr val="465058"/>
                            </a:solidFill>
                            <a:latin typeface="Cambria Math" panose="02040503050406030204" pitchFamily="18" charset="0"/>
                          </a:rPr>
                          <m:t>𝑝</m:t>
                        </m:r>
                      </m:sup>
                    </m:sSubSup>
                    <m:r>
                      <a:rPr lang="en-US" b="0" i="0" smtClean="0">
                        <a:solidFill>
                          <a:srgbClr val="465058"/>
                        </a:solidFill>
                        <a:latin typeface="Cambria Math" panose="02040503050406030204" pitchFamily="18" charset="0"/>
                      </a:rPr>
                      <m:t>=</m:t>
                    </m:r>
                    <m:f>
                      <m:fPr>
                        <m:ctrlPr>
                          <a:rPr lang="en-US" i="1" dirty="0" smtClean="0">
                            <a:solidFill>
                              <a:srgbClr val="465058"/>
                            </a:solidFill>
                            <a:latin typeface="Cambria Math" panose="02040503050406030204" pitchFamily="18" charset="0"/>
                          </a:rPr>
                        </m:ctrlPr>
                      </m:fPr>
                      <m:num>
                        <m:nary>
                          <m:naryPr>
                            <m:chr m:val="∑"/>
                            <m:grow m:val="on"/>
                            <m:subHide m:val="on"/>
                            <m:supHide m:val="on"/>
                            <m:ctrlPr>
                              <a:rPr lang="en-US" i="1" dirty="0">
                                <a:solidFill>
                                  <a:srgbClr val="465058"/>
                                </a:solidFill>
                                <a:latin typeface="Cambria Math" panose="02040503050406030204" pitchFamily="18" charset="0"/>
                              </a:rPr>
                            </m:ctrlPr>
                          </m:naryPr>
                          <m:sub/>
                          <m:sup/>
                          <m:e>
                            <m:r>
                              <a:rPr lang="en-US" b="0" i="1" dirty="0" smtClean="0">
                                <a:solidFill>
                                  <a:srgbClr val="465058"/>
                                </a:solidFill>
                                <a:latin typeface="Cambria Math" panose="02040503050406030204" pitchFamily="18" charset="0"/>
                              </a:rPr>
                              <m:t>(</m:t>
                            </m:r>
                            <m:sSub>
                              <m:sSubPr>
                                <m:ctrlPr>
                                  <a:rPr lang="en-US" i="1" dirty="0">
                                    <a:solidFill>
                                      <a:srgbClr val="465058"/>
                                    </a:solidFill>
                                    <a:latin typeface="Cambria Math" panose="02040503050406030204" pitchFamily="18" charset="0"/>
                                  </a:rPr>
                                </m:ctrlPr>
                              </m:sSubPr>
                              <m:e>
                                <m:r>
                                  <a:rPr lang="en-US" i="1" dirty="0">
                                    <a:solidFill>
                                      <a:srgbClr val="465058"/>
                                    </a:solidFill>
                                    <a:latin typeface="Cambria Math" panose="02040503050406030204" pitchFamily="18" charset="0"/>
                                  </a:rPr>
                                  <m:t>𝑝</m:t>
                                </m:r>
                              </m:e>
                              <m:sub>
                                <m:r>
                                  <a:rPr lang="en-US" i="1" dirty="0">
                                    <a:solidFill>
                                      <a:srgbClr val="465058"/>
                                    </a:solidFill>
                                    <a:latin typeface="Cambria Math" panose="02040503050406030204" pitchFamily="18" charset="0"/>
                                  </a:rPr>
                                  <m:t>𝑐</m:t>
                                </m:r>
                                <m:r>
                                  <a:rPr lang="en-US" dirty="0">
                                    <a:solidFill>
                                      <a:srgbClr val="465058"/>
                                    </a:solidFill>
                                    <a:latin typeface="Cambria Math" panose="02040503050406030204" pitchFamily="18" charset="0"/>
                                  </a:rPr>
                                  <m:t>,</m:t>
                                </m:r>
                                <m:sSub>
                                  <m:sSubPr>
                                    <m:ctrlPr>
                                      <a:rPr lang="en-US" i="1" dirty="0">
                                        <a:solidFill>
                                          <a:srgbClr val="465058"/>
                                        </a:solidFill>
                                        <a:latin typeface="Cambria Math" panose="02040503050406030204" pitchFamily="18" charset="0"/>
                                      </a:rPr>
                                    </m:ctrlPr>
                                  </m:sSubPr>
                                  <m:e>
                                    <m:r>
                                      <a:rPr lang="en-US" i="1" dirty="0">
                                        <a:solidFill>
                                          <a:srgbClr val="465058"/>
                                        </a:solidFill>
                                        <a:latin typeface="Cambria Math" panose="02040503050406030204" pitchFamily="18" charset="0"/>
                                      </a:rPr>
                                      <m:t>𝑡</m:t>
                                    </m:r>
                                  </m:e>
                                  <m:sub>
                                    <m:r>
                                      <a:rPr lang="en-US" i="1" dirty="0">
                                        <a:solidFill>
                                          <a:srgbClr val="465058"/>
                                        </a:solidFill>
                                        <a:latin typeface="Cambria Math" panose="02040503050406030204" pitchFamily="18" charset="0"/>
                                      </a:rPr>
                                      <m:t>𝑛</m:t>
                                    </m:r>
                                  </m:sub>
                                </m:sSub>
                              </m:sub>
                            </m:sSub>
                            <m:r>
                              <a:rPr lang="en-US" i="1" dirty="0">
                                <a:solidFill>
                                  <a:srgbClr val="465058"/>
                                </a:solidFill>
                                <a:latin typeface="Cambria Math" panose="02040503050406030204" pitchFamily="18" charset="0"/>
                              </a:rPr>
                              <m:t>∗</m:t>
                            </m:r>
                            <m:sSub>
                              <m:sSubPr>
                                <m:ctrlPr>
                                  <a:rPr lang="en-US" i="1" dirty="0">
                                    <a:solidFill>
                                      <a:srgbClr val="465058"/>
                                    </a:solidFill>
                                    <a:latin typeface="Cambria Math" panose="02040503050406030204" pitchFamily="18" charset="0"/>
                                  </a:rPr>
                                </m:ctrlPr>
                              </m:sSubPr>
                              <m:e>
                                <m:r>
                                  <a:rPr lang="en-US" i="1" dirty="0">
                                    <a:solidFill>
                                      <a:srgbClr val="465058"/>
                                    </a:solidFill>
                                    <a:latin typeface="Cambria Math" panose="02040503050406030204" pitchFamily="18" charset="0"/>
                                  </a:rPr>
                                  <m:t>𝑞</m:t>
                                </m:r>
                              </m:e>
                              <m:sub>
                                <m:r>
                                  <a:rPr lang="en-US" i="1" dirty="0">
                                    <a:solidFill>
                                      <a:srgbClr val="465058"/>
                                    </a:solidFill>
                                    <a:latin typeface="Cambria Math" panose="02040503050406030204" pitchFamily="18" charset="0"/>
                                  </a:rPr>
                                  <m:t>𝑐</m:t>
                                </m:r>
                                <m:r>
                                  <a:rPr lang="en-US" dirty="0">
                                    <a:solidFill>
                                      <a:srgbClr val="465058"/>
                                    </a:solidFill>
                                    <a:latin typeface="Cambria Math" panose="02040503050406030204" pitchFamily="18" charset="0"/>
                                  </a:rPr>
                                  <m:t>,</m:t>
                                </m:r>
                                <m:sSub>
                                  <m:sSubPr>
                                    <m:ctrlPr>
                                      <a:rPr lang="en-US" i="1" dirty="0">
                                        <a:solidFill>
                                          <a:srgbClr val="465058"/>
                                        </a:solidFill>
                                        <a:latin typeface="Cambria Math" panose="02040503050406030204" pitchFamily="18" charset="0"/>
                                      </a:rPr>
                                    </m:ctrlPr>
                                  </m:sSubPr>
                                  <m:e>
                                    <m:r>
                                      <a:rPr lang="en-US" i="1" dirty="0">
                                        <a:solidFill>
                                          <a:srgbClr val="465058"/>
                                        </a:solidFill>
                                        <a:latin typeface="Cambria Math" panose="02040503050406030204" pitchFamily="18" charset="0"/>
                                      </a:rPr>
                                      <m:t>𝑡</m:t>
                                    </m:r>
                                  </m:e>
                                  <m:sub>
                                    <m:r>
                                      <a:rPr lang="en-US" i="1" dirty="0">
                                        <a:solidFill>
                                          <a:srgbClr val="465058"/>
                                        </a:solidFill>
                                        <a:latin typeface="Cambria Math" panose="02040503050406030204" pitchFamily="18" charset="0"/>
                                      </a:rPr>
                                      <m:t>0</m:t>
                                    </m:r>
                                  </m:sub>
                                </m:sSub>
                              </m:sub>
                            </m:sSub>
                            <m:r>
                              <a:rPr lang="en-US" b="0" i="1" dirty="0" smtClean="0">
                                <a:solidFill>
                                  <a:srgbClr val="465058"/>
                                </a:solidFill>
                                <a:latin typeface="Cambria Math" panose="02040503050406030204" pitchFamily="18" charset="0"/>
                              </a:rPr>
                              <m:t>)</m:t>
                            </m:r>
                            <m:r>
                              <a:rPr lang="en-US" i="1" dirty="0" smtClean="0">
                                <a:solidFill>
                                  <a:srgbClr val="465058"/>
                                </a:solidFill>
                                <a:latin typeface="Cambria Math" panose="02040503050406030204" pitchFamily="18" charset="0"/>
                              </a:rPr>
                              <m:t> </m:t>
                            </m:r>
                          </m:e>
                        </m:nary>
                      </m:num>
                      <m:den>
                        <m:nary>
                          <m:naryPr>
                            <m:chr m:val="∑"/>
                            <m:grow m:val="on"/>
                            <m:subHide m:val="on"/>
                            <m:supHide m:val="on"/>
                            <m:ctrlPr>
                              <a:rPr lang="en-US" i="1" dirty="0" smtClean="0">
                                <a:solidFill>
                                  <a:srgbClr val="465058"/>
                                </a:solidFill>
                                <a:latin typeface="Cambria Math" panose="02040503050406030204" pitchFamily="18" charset="0"/>
                              </a:rPr>
                            </m:ctrlPr>
                          </m:naryPr>
                          <m:sub/>
                          <m:sup/>
                          <m:e>
                            <m:r>
                              <a:rPr lang="en-US" i="1" dirty="0">
                                <a:solidFill>
                                  <a:srgbClr val="465058"/>
                                </a:solidFill>
                                <a:latin typeface="Cambria Math" panose="02040503050406030204" pitchFamily="18" charset="0"/>
                              </a:rPr>
                              <m:t>(</m:t>
                            </m:r>
                            <m:sSub>
                              <m:sSubPr>
                                <m:ctrlPr>
                                  <a:rPr lang="en-US" i="1" dirty="0">
                                    <a:solidFill>
                                      <a:srgbClr val="465058"/>
                                    </a:solidFill>
                                    <a:latin typeface="Cambria Math" panose="02040503050406030204" pitchFamily="18" charset="0"/>
                                  </a:rPr>
                                </m:ctrlPr>
                              </m:sSubPr>
                              <m:e>
                                <m:r>
                                  <a:rPr lang="en-US" i="1" dirty="0">
                                    <a:solidFill>
                                      <a:srgbClr val="465058"/>
                                    </a:solidFill>
                                    <a:latin typeface="Cambria Math" panose="02040503050406030204" pitchFamily="18" charset="0"/>
                                  </a:rPr>
                                  <m:t>𝑝</m:t>
                                </m:r>
                              </m:e>
                              <m:sub>
                                <m:r>
                                  <a:rPr lang="en-US" i="1" dirty="0">
                                    <a:solidFill>
                                      <a:srgbClr val="465058"/>
                                    </a:solidFill>
                                    <a:latin typeface="Cambria Math" panose="02040503050406030204" pitchFamily="18" charset="0"/>
                                  </a:rPr>
                                  <m:t>𝑐</m:t>
                                </m:r>
                                <m:r>
                                  <a:rPr lang="en-US" dirty="0">
                                    <a:solidFill>
                                      <a:srgbClr val="465058"/>
                                    </a:solidFill>
                                    <a:latin typeface="Cambria Math" panose="02040503050406030204" pitchFamily="18" charset="0"/>
                                  </a:rPr>
                                  <m:t>,</m:t>
                                </m:r>
                                <m:sSub>
                                  <m:sSubPr>
                                    <m:ctrlPr>
                                      <a:rPr lang="en-US" i="1" dirty="0">
                                        <a:solidFill>
                                          <a:srgbClr val="465058"/>
                                        </a:solidFill>
                                        <a:latin typeface="Cambria Math" panose="02040503050406030204" pitchFamily="18" charset="0"/>
                                      </a:rPr>
                                    </m:ctrlPr>
                                  </m:sSubPr>
                                  <m:e>
                                    <m:r>
                                      <a:rPr lang="en-US" i="1" dirty="0">
                                        <a:solidFill>
                                          <a:srgbClr val="465058"/>
                                        </a:solidFill>
                                        <a:latin typeface="Cambria Math" panose="02040503050406030204" pitchFamily="18" charset="0"/>
                                      </a:rPr>
                                      <m:t>𝑡</m:t>
                                    </m:r>
                                  </m:e>
                                  <m:sub>
                                    <m:r>
                                      <a:rPr lang="en-US" b="0" i="1" dirty="0" smtClean="0">
                                        <a:solidFill>
                                          <a:srgbClr val="465058"/>
                                        </a:solidFill>
                                        <a:latin typeface="Cambria Math" panose="02040503050406030204" pitchFamily="18" charset="0"/>
                                      </a:rPr>
                                      <m:t>0</m:t>
                                    </m:r>
                                  </m:sub>
                                </m:sSub>
                              </m:sub>
                            </m:sSub>
                            <m:r>
                              <a:rPr lang="en-US" i="1" dirty="0">
                                <a:solidFill>
                                  <a:srgbClr val="465058"/>
                                </a:solidFill>
                                <a:latin typeface="Cambria Math" panose="02040503050406030204" pitchFamily="18" charset="0"/>
                              </a:rPr>
                              <m:t>∗</m:t>
                            </m:r>
                            <m:sSub>
                              <m:sSubPr>
                                <m:ctrlPr>
                                  <a:rPr lang="en-US" i="1" dirty="0">
                                    <a:solidFill>
                                      <a:srgbClr val="465058"/>
                                    </a:solidFill>
                                    <a:latin typeface="Cambria Math" panose="02040503050406030204" pitchFamily="18" charset="0"/>
                                  </a:rPr>
                                </m:ctrlPr>
                              </m:sSubPr>
                              <m:e>
                                <m:r>
                                  <a:rPr lang="en-US" i="1" dirty="0">
                                    <a:solidFill>
                                      <a:srgbClr val="465058"/>
                                    </a:solidFill>
                                    <a:latin typeface="Cambria Math" panose="02040503050406030204" pitchFamily="18" charset="0"/>
                                  </a:rPr>
                                  <m:t>𝑞</m:t>
                                </m:r>
                              </m:e>
                              <m:sub>
                                <m:r>
                                  <a:rPr lang="en-US" i="1" dirty="0">
                                    <a:solidFill>
                                      <a:srgbClr val="465058"/>
                                    </a:solidFill>
                                    <a:latin typeface="Cambria Math" panose="02040503050406030204" pitchFamily="18" charset="0"/>
                                  </a:rPr>
                                  <m:t>𝑐</m:t>
                                </m:r>
                                <m:r>
                                  <a:rPr lang="en-US" dirty="0">
                                    <a:solidFill>
                                      <a:srgbClr val="465058"/>
                                    </a:solidFill>
                                    <a:latin typeface="Cambria Math" panose="02040503050406030204" pitchFamily="18" charset="0"/>
                                  </a:rPr>
                                  <m:t>,</m:t>
                                </m:r>
                                <m:sSub>
                                  <m:sSubPr>
                                    <m:ctrlPr>
                                      <a:rPr lang="en-US" i="1" dirty="0">
                                        <a:solidFill>
                                          <a:srgbClr val="465058"/>
                                        </a:solidFill>
                                        <a:latin typeface="Cambria Math" panose="02040503050406030204" pitchFamily="18" charset="0"/>
                                      </a:rPr>
                                    </m:ctrlPr>
                                  </m:sSubPr>
                                  <m:e>
                                    <m:r>
                                      <a:rPr lang="en-US" i="1" dirty="0">
                                        <a:solidFill>
                                          <a:srgbClr val="465058"/>
                                        </a:solidFill>
                                        <a:latin typeface="Cambria Math" panose="02040503050406030204" pitchFamily="18" charset="0"/>
                                      </a:rPr>
                                      <m:t>𝑡</m:t>
                                    </m:r>
                                  </m:e>
                                  <m:sub>
                                    <m:r>
                                      <a:rPr lang="en-US" i="1" dirty="0">
                                        <a:solidFill>
                                          <a:srgbClr val="465058"/>
                                        </a:solidFill>
                                        <a:latin typeface="Cambria Math" panose="02040503050406030204" pitchFamily="18" charset="0"/>
                                      </a:rPr>
                                      <m:t>0</m:t>
                                    </m:r>
                                  </m:sub>
                                </m:sSub>
                              </m:sub>
                            </m:sSub>
                            <m:r>
                              <a:rPr lang="en-US" i="1" dirty="0">
                                <a:solidFill>
                                  <a:srgbClr val="465058"/>
                                </a:solidFill>
                                <a:latin typeface="Cambria Math" panose="02040503050406030204" pitchFamily="18" charset="0"/>
                              </a:rPr>
                              <m:t>)</m:t>
                            </m:r>
                          </m:e>
                        </m:nary>
                      </m:den>
                    </m:f>
                  </m:oMath>
                </a14:m>
                <a:endParaRPr lang="en-US" dirty="0">
                  <a:solidFill>
                    <a:srgbClr val="465058"/>
                  </a:solidFill>
                </a:endParaRPr>
              </a:p>
              <a:p>
                <a:pPr marL="742950" lvl="2" indent="-285750" algn="just">
                  <a:spcBef>
                    <a:spcPts val="600"/>
                  </a:spcBef>
                  <a:buFont typeface="Arial" panose="020B0604020202020204" pitchFamily="34" charset="0"/>
                  <a:buChar char="•"/>
                </a:pPr>
                <a:r>
                  <a:rPr lang="en-US" dirty="0" err="1">
                    <a:solidFill>
                      <a:srgbClr val="465058"/>
                    </a:solidFill>
                  </a:rPr>
                  <a:t>Paasche</a:t>
                </a:r>
                <a:r>
                  <a:rPr lang="en-US" dirty="0">
                    <a:solidFill>
                      <a:srgbClr val="465058"/>
                    </a:solidFill>
                  </a:rPr>
                  <a:t>: </a:t>
                </a:r>
                <a14:m>
                  <m:oMath xmlns:m="http://schemas.openxmlformats.org/officeDocument/2006/math">
                    <m:sSubSup>
                      <m:sSubSupPr>
                        <m:ctrlPr>
                          <a:rPr lang="en-US" i="1">
                            <a:solidFill>
                              <a:srgbClr val="465058"/>
                            </a:solidFill>
                            <a:latin typeface="Cambria Math" panose="02040503050406030204" pitchFamily="18" charset="0"/>
                          </a:rPr>
                        </m:ctrlPr>
                      </m:sSubSupPr>
                      <m:e>
                        <m:r>
                          <a:rPr lang="en-US" i="1">
                            <a:solidFill>
                              <a:srgbClr val="465058"/>
                            </a:solidFill>
                            <a:latin typeface="Cambria Math" panose="02040503050406030204" pitchFamily="18" charset="0"/>
                          </a:rPr>
                          <m:t>𝐼</m:t>
                        </m:r>
                      </m:e>
                      <m:sub>
                        <m:r>
                          <a:rPr lang="en-US" b="0" i="1" smtClean="0">
                            <a:solidFill>
                              <a:srgbClr val="465058"/>
                            </a:solidFill>
                            <a:latin typeface="Cambria Math" panose="02040503050406030204" pitchFamily="18" charset="0"/>
                          </a:rPr>
                          <m:t>𝑃</m:t>
                        </m:r>
                        <m:r>
                          <a:rPr lang="en-US" i="1">
                            <a:solidFill>
                              <a:srgbClr val="465058"/>
                            </a:solidFill>
                            <a:latin typeface="Cambria Math" panose="02040503050406030204" pitchFamily="18" charset="0"/>
                          </a:rPr>
                          <m:t>𝐴</m:t>
                        </m:r>
                      </m:sub>
                      <m:sup>
                        <m:r>
                          <a:rPr lang="en-US" i="1">
                            <a:solidFill>
                              <a:srgbClr val="465058"/>
                            </a:solidFill>
                            <a:latin typeface="Cambria Math" panose="02040503050406030204" pitchFamily="18" charset="0"/>
                          </a:rPr>
                          <m:t>𝑝</m:t>
                        </m:r>
                      </m:sup>
                    </m:sSubSup>
                    <m:r>
                      <a:rPr lang="en-US">
                        <a:solidFill>
                          <a:srgbClr val="465058"/>
                        </a:solidFill>
                        <a:latin typeface="Cambria Math" panose="02040503050406030204" pitchFamily="18" charset="0"/>
                      </a:rPr>
                      <m:t>=</m:t>
                    </m:r>
                    <m:f>
                      <m:fPr>
                        <m:ctrlPr>
                          <a:rPr lang="en-US" i="1" dirty="0">
                            <a:solidFill>
                              <a:srgbClr val="465058"/>
                            </a:solidFill>
                            <a:latin typeface="Cambria Math" panose="02040503050406030204" pitchFamily="18" charset="0"/>
                          </a:rPr>
                        </m:ctrlPr>
                      </m:fPr>
                      <m:num>
                        <m:nary>
                          <m:naryPr>
                            <m:chr m:val="∑"/>
                            <m:grow m:val="on"/>
                            <m:subHide m:val="on"/>
                            <m:supHide m:val="on"/>
                            <m:ctrlPr>
                              <a:rPr lang="en-US" i="1" dirty="0">
                                <a:solidFill>
                                  <a:srgbClr val="465058"/>
                                </a:solidFill>
                                <a:latin typeface="Cambria Math" panose="02040503050406030204" pitchFamily="18" charset="0"/>
                              </a:rPr>
                            </m:ctrlPr>
                          </m:naryPr>
                          <m:sub/>
                          <m:sup/>
                          <m:e>
                            <m:r>
                              <a:rPr lang="en-US" i="1" dirty="0">
                                <a:solidFill>
                                  <a:srgbClr val="465058"/>
                                </a:solidFill>
                                <a:latin typeface="Cambria Math" panose="02040503050406030204" pitchFamily="18" charset="0"/>
                              </a:rPr>
                              <m:t>(</m:t>
                            </m:r>
                            <m:sSub>
                              <m:sSubPr>
                                <m:ctrlPr>
                                  <a:rPr lang="en-US" i="1" dirty="0">
                                    <a:solidFill>
                                      <a:srgbClr val="465058"/>
                                    </a:solidFill>
                                    <a:latin typeface="Cambria Math" panose="02040503050406030204" pitchFamily="18" charset="0"/>
                                  </a:rPr>
                                </m:ctrlPr>
                              </m:sSubPr>
                              <m:e>
                                <m:r>
                                  <a:rPr lang="en-US" i="1" dirty="0">
                                    <a:solidFill>
                                      <a:srgbClr val="465058"/>
                                    </a:solidFill>
                                    <a:latin typeface="Cambria Math" panose="02040503050406030204" pitchFamily="18" charset="0"/>
                                  </a:rPr>
                                  <m:t>𝑝</m:t>
                                </m:r>
                              </m:e>
                              <m:sub>
                                <m:r>
                                  <a:rPr lang="en-US" i="1" dirty="0">
                                    <a:solidFill>
                                      <a:srgbClr val="465058"/>
                                    </a:solidFill>
                                    <a:latin typeface="Cambria Math" panose="02040503050406030204" pitchFamily="18" charset="0"/>
                                  </a:rPr>
                                  <m:t>𝑐</m:t>
                                </m:r>
                                <m:r>
                                  <a:rPr lang="en-US" dirty="0">
                                    <a:solidFill>
                                      <a:srgbClr val="465058"/>
                                    </a:solidFill>
                                    <a:latin typeface="Cambria Math" panose="02040503050406030204" pitchFamily="18" charset="0"/>
                                  </a:rPr>
                                  <m:t>,</m:t>
                                </m:r>
                                <m:sSub>
                                  <m:sSubPr>
                                    <m:ctrlPr>
                                      <a:rPr lang="en-US" i="1" dirty="0">
                                        <a:solidFill>
                                          <a:srgbClr val="465058"/>
                                        </a:solidFill>
                                        <a:latin typeface="Cambria Math" panose="02040503050406030204" pitchFamily="18" charset="0"/>
                                      </a:rPr>
                                    </m:ctrlPr>
                                  </m:sSubPr>
                                  <m:e>
                                    <m:r>
                                      <a:rPr lang="en-US" i="1" dirty="0">
                                        <a:solidFill>
                                          <a:srgbClr val="465058"/>
                                        </a:solidFill>
                                        <a:latin typeface="Cambria Math" panose="02040503050406030204" pitchFamily="18" charset="0"/>
                                      </a:rPr>
                                      <m:t>𝑡</m:t>
                                    </m:r>
                                  </m:e>
                                  <m:sub>
                                    <m:r>
                                      <a:rPr lang="en-US" i="1" dirty="0">
                                        <a:solidFill>
                                          <a:srgbClr val="465058"/>
                                        </a:solidFill>
                                        <a:latin typeface="Cambria Math" panose="02040503050406030204" pitchFamily="18" charset="0"/>
                                      </a:rPr>
                                      <m:t>𝑛</m:t>
                                    </m:r>
                                  </m:sub>
                                </m:sSub>
                              </m:sub>
                            </m:sSub>
                            <m:r>
                              <a:rPr lang="en-US" i="1" dirty="0">
                                <a:solidFill>
                                  <a:srgbClr val="465058"/>
                                </a:solidFill>
                                <a:latin typeface="Cambria Math" panose="02040503050406030204" pitchFamily="18" charset="0"/>
                              </a:rPr>
                              <m:t>∗</m:t>
                            </m:r>
                            <m:sSub>
                              <m:sSubPr>
                                <m:ctrlPr>
                                  <a:rPr lang="en-US" i="1" dirty="0">
                                    <a:solidFill>
                                      <a:srgbClr val="465058"/>
                                    </a:solidFill>
                                    <a:latin typeface="Cambria Math" panose="02040503050406030204" pitchFamily="18" charset="0"/>
                                  </a:rPr>
                                </m:ctrlPr>
                              </m:sSubPr>
                              <m:e>
                                <m:r>
                                  <a:rPr lang="en-US" i="1" dirty="0">
                                    <a:solidFill>
                                      <a:srgbClr val="465058"/>
                                    </a:solidFill>
                                    <a:latin typeface="Cambria Math" panose="02040503050406030204" pitchFamily="18" charset="0"/>
                                  </a:rPr>
                                  <m:t>𝑞</m:t>
                                </m:r>
                              </m:e>
                              <m:sub>
                                <m:r>
                                  <a:rPr lang="en-US" i="1" dirty="0">
                                    <a:solidFill>
                                      <a:srgbClr val="465058"/>
                                    </a:solidFill>
                                    <a:latin typeface="Cambria Math" panose="02040503050406030204" pitchFamily="18" charset="0"/>
                                  </a:rPr>
                                  <m:t>𝑐</m:t>
                                </m:r>
                                <m:r>
                                  <a:rPr lang="en-US" dirty="0">
                                    <a:solidFill>
                                      <a:srgbClr val="465058"/>
                                    </a:solidFill>
                                    <a:latin typeface="Cambria Math" panose="02040503050406030204" pitchFamily="18" charset="0"/>
                                  </a:rPr>
                                  <m:t>,</m:t>
                                </m:r>
                                <m:sSub>
                                  <m:sSubPr>
                                    <m:ctrlPr>
                                      <a:rPr lang="en-US" i="1" dirty="0">
                                        <a:solidFill>
                                          <a:srgbClr val="465058"/>
                                        </a:solidFill>
                                        <a:latin typeface="Cambria Math" panose="02040503050406030204" pitchFamily="18" charset="0"/>
                                      </a:rPr>
                                    </m:ctrlPr>
                                  </m:sSubPr>
                                  <m:e>
                                    <m:r>
                                      <a:rPr lang="en-US" i="1" dirty="0">
                                        <a:solidFill>
                                          <a:srgbClr val="465058"/>
                                        </a:solidFill>
                                        <a:latin typeface="Cambria Math" panose="02040503050406030204" pitchFamily="18" charset="0"/>
                                      </a:rPr>
                                      <m:t>𝑡</m:t>
                                    </m:r>
                                  </m:e>
                                  <m:sub>
                                    <m:r>
                                      <a:rPr lang="en-US" b="0" i="1" dirty="0" smtClean="0">
                                        <a:solidFill>
                                          <a:srgbClr val="465058"/>
                                        </a:solidFill>
                                        <a:latin typeface="Cambria Math" panose="02040503050406030204" pitchFamily="18" charset="0"/>
                                      </a:rPr>
                                      <m:t>𝑛</m:t>
                                    </m:r>
                                  </m:sub>
                                </m:sSub>
                              </m:sub>
                            </m:sSub>
                            <m:r>
                              <a:rPr lang="en-US" i="1" dirty="0">
                                <a:solidFill>
                                  <a:srgbClr val="465058"/>
                                </a:solidFill>
                                <a:latin typeface="Cambria Math" panose="02040503050406030204" pitchFamily="18" charset="0"/>
                              </a:rPr>
                              <m:t>) </m:t>
                            </m:r>
                          </m:e>
                        </m:nary>
                      </m:num>
                      <m:den>
                        <m:nary>
                          <m:naryPr>
                            <m:chr m:val="∑"/>
                            <m:grow m:val="on"/>
                            <m:subHide m:val="on"/>
                            <m:supHide m:val="on"/>
                            <m:ctrlPr>
                              <a:rPr lang="en-US" i="1" dirty="0">
                                <a:solidFill>
                                  <a:srgbClr val="465058"/>
                                </a:solidFill>
                                <a:latin typeface="Cambria Math" panose="02040503050406030204" pitchFamily="18" charset="0"/>
                              </a:rPr>
                            </m:ctrlPr>
                          </m:naryPr>
                          <m:sub/>
                          <m:sup/>
                          <m:e>
                            <m:r>
                              <a:rPr lang="en-US" i="1" dirty="0">
                                <a:solidFill>
                                  <a:srgbClr val="465058"/>
                                </a:solidFill>
                                <a:latin typeface="Cambria Math" panose="02040503050406030204" pitchFamily="18" charset="0"/>
                              </a:rPr>
                              <m:t>(</m:t>
                            </m:r>
                            <m:sSub>
                              <m:sSubPr>
                                <m:ctrlPr>
                                  <a:rPr lang="en-US" i="1" dirty="0">
                                    <a:solidFill>
                                      <a:srgbClr val="465058"/>
                                    </a:solidFill>
                                    <a:latin typeface="Cambria Math" panose="02040503050406030204" pitchFamily="18" charset="0"/>
                                  </a:rPr>
                                </m:ctrlPr>
                              </m:sSubPr>
                              <m:e>
                                <m:r>
                                  <a:rPr lang="en-US" i="1" dirty="0">
                                    <a:solidFill>
                                      <a:srgbClr val="465058"/>
                                    </a:solidFill>
                                    <a:latin typeface="Cambria Math" panose="02040503050406030204" pitchFamily="18" charset="0"/>
                                  </a:rPr>
                                  <m:t>𝑝</m:t>
                                </m:r>
                              </m:e>
                              <m:sub>
                                <m:r>
                                  <a:rPr lang="en-US" i="1" dirty="0">
                                    <a:solidFill>
                                      <a:srgbClr val="465058"/>
                                    </a:solidFill>
                                    <a:latin typeface="Cambria Math" panose="02040503050406030204" pitchFamily="18" charset="0"/>
                                  </a:rPr>
                                  <m:t>𝑐</m:t>
                                </m:r>
                                <m:r>
                                  <a:rPr lang="en-US" dirty="0">
                                    <a:solidFill>
                                      <a:srgbClr val="465058"/>
                                    </a:solidFill>
                                    <a:latin typeface="Cambria Math" panose="02040503050406030204" pitchFamily="18" charset="0"/>
                                  </a:rPr>
                                  <m:t>,</m:t>
                                </m:r>
                                <m:sSub>
                                  <m:sSubPr>
                                    <m:ctrlPr>
                                      <a:rPr lang="en-US" i="1" dirty="0">
                                        <a:solidFill>
                                          <a:srgbClr val="465058"/>
                                        </a:solidFill>
                                        <a:latin typeface="Cambria Math" panose="02040503050406030204" pitchFamily="18" charset="0"/>
                                      </a:rPr>
                                    </m:ctrlPr>
                                  </m:sSubPr>
                                  <m:e>
                                    <m:r>
                                      <a:rPr lang="en-US" i="1" dirty="0">
                                        <a:solidFill>
                                          <a:srgbClr val="465058"/>
                                        </a:solidFill>
                                        <a:latin typeface="Cambria Math" panose="02040503050406030204" pitchFamily="18" charset="0"/>
                                      </a:rPr>
                                      <m:t>𝑡</m:t>
                                    </m:r>
                                  </m:e>
                                  <m:sub>
                                    <m:r>
                                      <a:rPr lang="en-US" i="1" dirty="0">
                                        <a:solidFill>
                                          <a:srgbClr val="465058"/>
                                        </a:solidFill>
                                        <a:latin typeface="Cambria Math" panose="02040503050406030204" pitchFamily="18" charset="0"/>
                                      </a:rPr>
                                      <m:t>0</m:t>
                                    </m:r>
                                  </m:sub>
                                </m:sSub>
                              </m:sub>
                            </m:sSub>
                            <m:r>
                              <a:rPr lang="en-US" i="1" dirty="0">
                                <a:solidFill>
                                  <a:srgbClr val="465058"/>
                                </a:solidFill>
                                <a:latin typeface="Cambria Math" panose="02040503050406030204" pitchFamily="18" charset="0"/>
                              </a:rPr>
                              <m:t>∗</m:t>
                            </m:r>
                            <m:sSub>
                              <m:sSubPr>
                                <m:ctrlPr>
                                  <a:rPr lang="en-US" i="1" dirty="0">
                                    <a:solidFill>
                                      <a:srgbClr val="465058"/>
                                    </a:solidFill>
                                    <a:latin typeface="Cambria Math" panose="02040503050406030204" pitchFamily="18" charset="0"/>
                                  </a:rPr>
                                </m:ctrlPr>
                              </m:sSubPr>
                              <m:e>
                                <m:r>
                                  <a:rPr lang="en-US" i="1" dirty="0">
                                    <a:solidFill>
                                      <a:srgbClr val="465058"/>
                                    </a:solidFill>
                                    <a:latin typeface="Cambria Math" panose="02040503050406030204" pitchFamily="18" charset="0"/>
                                  </a:rPr>
                                  <m:t>𝑞</m:t>
                                </m:r>
                              </m:e>
                              <m:sub>
                                <m:r>
                                  <a:rPr lang="en-US" i="1" dirty="0">
                                    <a:solidFill>
                                      <a:srgbClr val="465058"/>
                                    </a:solidFill>
                                    <a:latin typeface="Cambria Math" panose="02040503050406030204" pitchFamily="18" charset="0"/>
                                  </a:rPr>
                                  <m:t>𝑐</m:t>
                                </m:r>
                                <m:r>
                                  <a:rPr lang="en-US" dirty="0">
                                    <a:solidFill>
                                      <a:srgbClr val="465058"/>
                                    </a:solidFill>
                                    <a:latin typeface="Cambria Math" panose="02040503050406030204" pitchFamily="18" charset="0"/>
                                  </a:rPr>
                                  <m:t>,</m:t>
                                </m:r>
                                <m:sSub>
                                  <m:sSubPr>
                                    <m:ctrlPr>
                                      <a:rPr lang="en-US" i="1" dirty="0">
                                        <a:solidFill>
                                          <a:srgbClr val="465058"/>
                                        </a:solidFill>
                                        <a:latin typeface="Cambria Math" panose="02040503050406030204" pitchFamily="18" charset="0"/>
                                      </a:rPr>
                                    </m:ctrlPr>
                                  </m:sSubPr>
                                  <m:e>
                                    <m:r>
                                      <a:rPr lang="en-US" i="1" dirty="0">
                                        <a:solidFill>
                                          <a:srgbClr val="465058"/>
                                        </a:solidFill>
                                        <a:latin typeface="Cambria Math" panose="02040503050406030204" pitchFamily="18" charset="0"/>
                                      </a:rPr>
                                      <m:t>𝑡</m:t>
                                    </m:r>
                                  </m:e>
                                  <m:sub>
                                    <m:r>
                                      <a:rPr lang="en-US" b="0" i="1" dirty="0" smtClean="0">
                                        <a:solidFill>
                                          <a:srgbClr val="465058"/>
                                        </a:solidFill>
                                        <a:latin typeface="Cambria Math" panose="02040503050406030204" pitchFamily="18" charset="0"/>
                                      </a:rPr>
                                      <m:t>𝑛</m:t>
                                    </m:r>
                                  </m:sub>
                                </m:sSub>
                              </m:sub>
                            </m:sSub>
                            <m:r>
                              <a:rPr lang="en-US" i="1" dirty="0">
                                <a:solidFill>
                                  <a:srgbClr val="465058"/>
                                </a:solidFill>
                                <a:latin typeface="Cambria Math" panose="02040503050406030204" pitchFamily="18" charset="0"/>
                              </a:rPr>
                              <m:t>)</m:t>
                            </m:r>
                          </m:e>
                        </m:nary>
                      </m:den>
                    </m:f>
                  </m:oMath>
                </a14:m>
                <a:endParaRPr lang="en-US" dirty="0">
                  <a:solidFill>
                    <a:srgbClr val="465058"/>
                  </a:solidFill>
                </a:endParaRPr>
              </a:p>
              <a:p>
                <a:pPr marL="742950" lvl="2" indent="-285750" algn="just">
                  <a:spcBef>
                    <a:spcPts val="600"/>
                  </a:spcBef>
                  <a:buFont typeface="Arial" panose="020B0604020202020204" pitchFamily="34" charset="0"/>
                  <a:buChar char="•"/>
                </a:pPr>
                <a:endParaRPr lang="en-US" dirty="0">
                  <a:solidFill>
                    <a:srgbClr val="465058"/>
                  </a:solidFill>
                </a:endParaRPr>
              </a:p>
              <a:p>
                <a:pPr marL="285750" lvl="1" indent="-285750" algn="just">
                  <a:spcBef>
                    <a:spcPts val="600"/>
                  </a:spcBef>
                  <a:buFont typeface="Arial" panose="020B0604020202020204" pitchFamily="34" charset="0"/>
                  <a:buChar char="•"/>
                </a:pPr>
                <a:r>
                  <a:rPr lang="en-US" altLang="zh-CN" dirty="0">
                    <a:solidFill>
                      <a:srgbClr val="465058"/>
                    </a:solidFill>
                  </a:rPr>
                  <a:t>Details will be illustrated later.</a:t>
                </a:r>
                <a:endParaRPr lang="en-US" dirty="0">
                  <a:solidFill>
                    <a:srgbClr val="465058"/>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228600" y="918057"/>
                <a:ext cx="8536195" cy="5153557"/>
              </a:xfrm>
              <a:prstGeom prst="rect">
                <a:avLst/>
              </a:prstGeom>
              <a:blipFill>
                <a:blip r:embed="rId3"/>
                <a:stretch>
                  <a:fillRect l="-500" r="-571"/>
                </a:stretch>
              </a:blipFill>
              <a:ln>
                <a:noFill/>
              </a:ln>
              <a:effectLst/>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93AC2C76-E6AA-46CB-A2DE-F6E097F7C440}" type="slidenum">
              <a:rPr lang="en-GB" smtClean="0"/>
              <a:pPr/>
              <a:t>5</a:t>
            </a:fld>
            <a:endParaRPr lang="en-GB" dirty="0"/>
          </a:p>
        </p:txBody>
      </p:sp>
      <p:pic>
        <p:nvPicPr>
          <p:cNvPr id="3076" name="Picture 4" descr="Index Numbers and weighting:RPI, SAI, PR, TEI, Weighted Index | Vivax  Solu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5232" y="4277532"/>
            <a:ext cx="2270500" cy="17028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09575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a:t>
            </a:r>
            <a:endParaRPr lang="en-US" dirty="0"/>
          </a:p>
        </p:txBody>
      </p:sp>
      <p:sp>
        <p:nvSpPr>
          <p:cNvPr id="6" name="Rectangle 5"/>
          <p:cNvSpPr/>
          <p:nvPr/>
        </p:nvSpPr>
        <p:spPr>
          <a:xfrm>
            <a:off x="228600" y="918057"/>
            <a:ext cx="8536195" cy="5153557"/>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lvl="1" indent="-285750" algn="just">
              <a:spcBef>
                <a:spcPts val="600"/>
              </a:spcBef>
              <a:buFont typeface="Arial" panose="020B0604020202020204" pitchFamily="34" charset="0"/>
              <a:buChar char="•"/>
            </a:pPr>
            <a:r>
              <a:rPr lang="en-US" dirty="0">
                <a:solidFill>
                  <a:srgbClr val="465058"/>
                </a:solidFill>
              </a:rPr>
              <a:t>While the local currency series of regional </a:t>
            </a:r>
            <a:r>
              <a:rPr lang="en-US" altLang="zh-CN" dirty="0">
                <a:solidFill>
                  <a:srgbClr val="465058"/>
                </a:solidFill>
              </a:rPr>
              <a:t>indexes cannot be replicated in the real world, it represents the theoretical performance of an index without any impact from foreign exchange fluctuations – </a:t>
            </a:r>
            <a:r>
              <a:rPr lang="en-US" altLang="zh-CN" i="1" dirty="0">
                <a:solidFill>
                  <a:srgbClr val="465058"/>
                </a:solidFill>
              </a:rPr>
              <a:t>a </a:t>
            </a:r>
            <a:r>
              <a:rPr lang="en-US" altLang="zh-CN" b="1" i="1" dirty="0">
                <a:solidFill>
                  <a:srgbClr val="465058"/>
                </a:solidFill>
              </a:rPr>
              <a:t>continuously hedged</a:t>
            </a:r>
            <a:r>
              <a:rPr lang="en-US" altLang="zh-CN" i="1" dirty="0">
                <a:solidFill>
                  <a:srgbClr val="465058"/>
                </a:solidFill>
              </a:rPr>
              <a:t> portfolio</a:t>
            </a:r>
            <a:r>
              <a:rPr lang="en-US" altLang="zh-CN" dirty="0">
                <a:solidFill>
                  <a:srgbClr val="465058"/>
                </a:solidFill>
              </a:rPr>
              <a:t>.</a:t>
            </a:r>
          </a:p>
          <a:p>
            <a:pPr marL="285750" lvl="1" indent="-285750" algn="just">
              <a:spcBef>
                <a:spcPts val="600"/>
              </a:spcBef>
              <a:buFont typeface="Arial" panose="020B0604020202020204" pitchFamily="34" charset="0"/>
              <a:buChar char="•"/>
            </a:pPr>
            <a:endParaRPr lang="en-US" dirty="0">
              <a:solidFill>
                <a:srgbClr val="465058"/>
              </a:solidFill>
            </a:endParaRPr>
          </a:p>
        </p:txBody>
      </p:sp>
      <p:sp>
        <p:nvSpPr>
          <p:cNvPr id="4" name="Slide Number Placeholder 3"/>
          <p:cNvSpPr>
            <a:spLocks noGrp="1"/>
          </p:cNvSpPr>
          <p:nvPr>
            <p:ph type="sldNum" sz="quarter" idx="10"/>
          </p:nvPr>
        </p:nvSpPr>
        <p:spPr/>
        <p:txBody>
          <a:bodyPr/>
          <a:lstStyle/>
          <a:p>
            <a:fld id="{93AC2C76-E6AA-46CB-A2DE-F6E097F7C440}" type="slidenum">
              <a:rPr lang="en-GB" smtClean="0"/>
              <a:pPr/>
              <a:t>6</a:t>
            </a:fld>
            <a:endParaRPr lang="en-GB" dirty="0"/>
          </a:p>
        </p:txBody>
      </p:sp>
    </p:spTree>
    <p:extLst>
      <p:ext uri="{BB962C8B-B14F-4D97-AF65-F5344CB8AC3E}">
        <p14:creationId xmlns:p14="http://schemas.microsoft.com/office/powerpoint/2010/main" val="4176501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MSCI Price Index Methodology</a:t>
            </a:r>
            <a:endParaRPr lang="en-US" dirty="0"/>
          </a:p>
        </p:txBody>
      </p:sp>
      <p:sp>
        <p:nvSpPr>
          <p:cNvPr id="6" name="Rectangle 5"/>
          <p:cNvSpPr/>
          <p:nvPr/>
        </p:nvSpPr>
        <p:spPr>
          <a:xfrm>
            <a:off x="228600" y="918057"/>
            <a:ext cx="8536195" cy="5153557"/>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lvl="1" indent="-285750" algn="just">
              <a:spcBef>
                <a:spcPts val="600"/>
              </a:spcBef>
              <a:buFont typeface="Arial" panose="020B0604020202020204" pitchFamily="34" charset="0"/>
              <a:buChar char="•"/>
            </a:pPr>
            <a:r>
              <a:rPr lang="en-US" dirty="0">
                <a:solidFill>
                  <a:srgbClr val="465058"/>
                </a:solidFill>
              </a:rPr>
              <a:t>Price indexes measure the market </a:t>
            </a:r>
            <a:r>
              <a:rPr lang="en-US" b="1" dirty="0">
                <a:solidFill>
                  <a:srgbClr val="465058"/>
                </a:solidFill>
              </a:rPr>
              <a:t>prices performance </a:t>
            </a:r>
            <a:r>
              <a:rPr lang="en-US" dirty="0">
                <a:solidFill>
                  <a:srgbClr val="465058"/>
                </a:solidFill>
              </a:rPr>
              <a:t>for a selection of securities. They are calculated daily and, for some of them, on a real time basis. Each index captures the market capitalization weighted return of all constituents included in the index.</a:t>
            </a:r>
          </a:p>
          <a:p>
            <a:pPr marL="285750" lvl="1" indent="-285750" algn="just">
              <a:spcBef>
                <a:spcPts val="600"/>
              </a:spcBef>
              <a:buFont typeface="Arial" panose="020B0604020202020204" pitchFamily="34" charset="0"/>
              <a:buChar char="•"/>
            </a:pPr>
            <a:endParaRPr lang="en-US" altLang="zh-CN" dirty="0">
              <a:solidFill>
                <a:srgbClr val="465058"/>
              </a:solidFill>
            </a:endParaRPr>
          </a:p>
          <a:p>
            <a:pPr marL="285750" lvl="1" indent="-285750" algn="just">
              <a:spcBef>
                <a:spcPts val="600"/>
              </a:spcBef>
              <a:buFont typeface="Arial" panose="020B0604020202020204" pitchFamily="34" charset="0"/>
              <a:buChar char="•"/>
            </a:pPr>
            <a:r>
              <a:rPr lang="en-US" altLang="zh-CN" dirty="0">
                <a:solidFill>
                  <a:srgbClr val="465058"/>
                </a:solidFill>
              </a:rPr>
              <a:t>As a general principle, today’s index level is obtained by applying the change in the market performance to the previous period index level. See the formula in next slide.</a:t>
            </a:r>
          </a:p>
          <a:p>
            <a:pPr marL="285750" lvl="1" indent="-285750" algn="just">
              <a:spcBef>
                <a:spcPts val="600"/>
              </a:spcBef>
              <a:buFont typeface="Arial" panose="020B0604020202020204" pitchFamily="34" charset="0"/>
              <a:buChar char="•"/>
            </a:pPr>
            <a:endParaRPr lang="en-US" dirty="0">
              <a:solidFill>
                <a:srgbClr val="465058"/>
              </a:solidFill>
            </a:endParaRPr>
          </a:p>
        </p:txBody>
      </p:sp>
      <p:sp>
        <p:nvSpPr>
          <p:cNvPr id="4" name="Slide Number Placeholder 3"/>
          <p:cNvSpPr>
            <a:spLocks noGrp="1"/>
          </p:cNvSpPr>
          <p:nvPr>
            <p:ph type="sldNum" sz="quarter" idx="10"/>
          </p:nvPr>
        </p:nvSpPr>
        <p:spPr/>
        <p:txBody>
          <a:bodyPr/>
          <a:lstStyle/>
          <a:p>
            <a:fld id="{93AC2C76-E6AA-46CB-A2DE-F6E097F7C440}" type="slidenum">
              <a:rPr lang="en-GB" smtClean="0"/>
              <a:pPr/>
              <a:t>7</a:t>
            </a:fld>
            <a:endParaRPr lang="en-GB" dirty="0"/>
          </a:p>
        </p:txBody>
      </p:sp>
    </p:spTree>
    <p:extLst>
      <p:ext uri="{BB962C8B-B14F-4D97-AF65-F5344CB8AC3E}">
        <p14:creationId xmlns:p14="http://schemas.microsoft.com/office/powerpoint/2010/main" val="1857931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MSCI Price Index Methodology</a:t>
            </a:r>
            <a:endParaRPr lang="en-US" dirty="0"/>
          </a:p>
        </p:txBody>
      </p:sp>
      <mc:AlternateContent xmlns:mc="http://schemas.openxmlformats.org/markup-compatibility/2006" xmlns:a14="http://schemas.microsoft.com/office/drawing/2010/main">
        <mc:Choice Requires="a14">
          <p:sp>
            <p:nvSpPr>
              <p:cNvPr id="6" name="Rectangle 5"/>
              <p:cNvSpPr/>
              <p:nvPr/>
            </p:nvSpPr>
            <p:spPr>
              <a:xfrm>
                <a:off x="228600" y="918057"/>
                <a:ext cx="8536195" cy="5153557"/>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lvl="1" algn="just">
                  <a:spcBef>
                    <a:spcPts val="600"/>
                  </a:spcBef>
                </a:pPr>
                <a:r>
                  <a:rPr lang="en-US" altLang="zh-CN" sz="1600" b="1" dirty="0">
                    <a:solidFill>
                      <a:schemeClr val="accent6"/>
                    </a:solidFill>
                    <a:latin typeface="Cambria Math" panose="02040503050406030204" pitchFamily="18" charset="0"/>
                  </a:rPr>
                  <a:t>PRICE INDEX LEVEL</a:t>
                </a:r>
              </a:p>
              <a:p>
                <a:pPr marL="0" lvl="1" algn="just">
                  <a:spcBef>
                    <a:spcPts val="600"/>
                  </a:spcBef>
                </a:pPr>
                <a:endParaRPr lang="en-US" altLang="zh-CN" sz="1600" b="1" dirty="0">
                  <a:solidFill>
                    <a:schemeClr val="accent6"/>
                  </a:solidFill>
                  <a:latin typeface="Cambria Math" panose="02040503050406030204" pitchFamily="18" charset="0"/>
                </a:endParaRPr>
              </a:p>
              <a:p>
                <a:pPr marL="285750" lvl="1" indent="-285750" algn="just">
                  <a:spcBef>
                    <a:spcPts val="600"/>
                  </a:spcBef>
                  <a:buFont typeface="Arial" panose="020B0604020202020204" pitchFamily="34" charset="0"/>
                  <a:buChar char="•"/>
                </a:pPr>
                <a14:m>
                  <m:oMath xmlns:m="http://schemas.openxmlformats.org/officeDocument/2006/math">
                    <m:sSub>
                      <m:sSubPr>
                        <m:ctrlPr>
                          <a:rPr lang="en-US" altLang="zh-CN" sz="1600" b="0" i="1" smtClean="0">
                            <a:solidFill>
                              <a:srgbClr val="465058"/>
                            </a:solidFill>
                            <a:latin typeface="Cambria Math" panose="02040503050406030204" pitchFamily="18" charset="0"/>
                          </a:rPr>
                        </m:ctrlPr>
                      </m:sSubPr>
                      <m:e>
                        <m:r>
                          <a:rPr lang="en-US" altLang="zh-CN" sz="1600" i="1">
                            <a:solidFill>
                              <a:srgbClr val="465058"/>
                            </a:solidFill>
                            <a:latin typeface="Cambria Math" panose="02040503050406030204" pitchFamily="18" charset="0"/>
                          </a:rPr>
                          <m:t>𝑃𝑟𝑖𝑐𝑒𝐼𝑛𝑑𝑒𝑥𝐿𝑒𝑣𝑒𝑙𝑈𝑆𝐷</m:t>
                        </m:r>
                      </m:e>
                      <m:sub>
                        <m:r>
                          <a:rPr lang="en-US" altLang="zh-CN" sz="1600" b="0" i="1" smtClean="0">
                            <a:solidFill>
                              <a:srgbClr val="465058"/>
                            </a:solidFill>
                            <a:latin typeface="Cambria Math" panose="02040503050406030204" pitchFamily="18" charset="0"/>
                          </a:rPr>
                          <m:t>𝑡</m:t>
                        </m:r>
                      </m:sub>
                    </m:sSub>
                    <m:r>
                      <a:rPr lang="en-US" altLang="zh-CN" sz="1600" b="0" i="1" smtClean="0">
                        <a:solidFill>
                          <a:srgbClr val="465058"/>
                        </a:solidFill>
                        <a:latin typeface="Cambria Math" panose="02040503050406030204" pitchFamily="18" charset="0"/>
                      </a:rPr>
                      <m:t>=</m:t>
                    </m:r>
                    <m:sSub>
                      <m:sSubPr>
                        <m:ctrlPr>
                          <a:rPr lang="en-US" altLang="zh-CN" sz="1600" i="1">
                            <a:solidFill>
                              <a:srgbClr val="465058"/>
                            </a:solidFill>
                            <a:latin typeface="Cambria Math" panose="02040503050406030204" pitchFamily="18" charset="0"/>
                          </a:rPr>
                        </m:ctrlPr>
                      </m:sSubPr>
                      <m:e>
                        <m:r>
                          <a:rPr lang="en-US" altLang="zh-CN" sz="1600" i="1">
                            <a:solidFill>
                              <a:srgbClr val="465058"/>
                            </a:solidFill>
                            <a:latin typeface="Cambria Math" panose="02040503050406030204" pitchFamily="18" charset="0"/>
                          </a:rPr>
                          <m:t>𝑃𝑟𝑖𝑐𝑒𝐼𝑛𝑑𝑒𝑥𝐿𝑒𝑣𝑒𝑙𝑈𝑆𝐷</m:t>
                        </m:r>
                      </m:e>
                      <m:sub>
                        <m:r>
                          <a:rPr lang="en-US" altLang="zh-CN" sz="1600" i="1">
                            <a:solidFill>
                              <a:srgbClr val="465058"/>
                            </a:solidFill>
                            <a:latin typeface="Cambria Math" panose="02040503050406030204" pitchFamily="18" charset="0"/>
                          </a:rPr>
                          <m:t>𝑡</m:t>
                        </m:r>
                        <m:r>
                          <a:rPr lang="en-US" altLang="zh-CN" sz="1600" b="0" i="1" smtClean="0">
                            <a:solidFill>
                              <a:srgbClr val="465058"/>
                            </a:solidFill>
                            <a:latin typeface="Cambria Math" panose="02040503050406030204" pitchFamily="18" charset="0"/>
                          </a:rPr>
                          <m:t>−1</m:t>
                        </m:r>
                      </m:sub>
                    </m:sSub>
                    <m:r>
                      <a:rPr lang="en-US" altLang="zh-CN" sz="1600" b="0" i="1" smtClean="0">
                        <a:solidFill>
                          <a:srgbClr val="465058"/>
                        </a:solidFill>
                        <a:latin typeface="Cambria Math" panose="02040503050406030204" pitchFamily="18" charset="0"/>
                      </a:rPr>
                      <m:t>∗</m:t>
                    </m:r>
                    <m:f>
                      <m:fPr>
                        <m:ctrlPr>
                          <a:rPr lang="en-US" altLang="zh-CN" sz="1600" i="1" smtClean="0">
                            <a:solidFill>
                              <a:srgbClr val="465058"/>
                            </a:solidFill>
                            <a:latin typeface="Cambria Math" panose="02040503050406030204" pitchFamily="18" charset="0"/>
                          </a:rPr>
                        </m:ctrlPr>
                      </m:fPr>
                      <m:num>
                        <m:sSub>
                          <m:sSubPr>
                            <m:ctrlPr>
                              <a:rPr lang="en-US" altLang="zh-CN" sz="1600" i="1">
                                <a:solidFill>
                                  <a:srgbClr val="465058"/>
                                </a:solidFill>
                                <a:latin typeface="Cambria Math" panose="02040503050406030204" pitchFamily="18" charset="0"/>
                              </a:rPr>
                            </m:ctrlPr>
                          </m:sSubPr>
                          <m:e>
                            <m:r>
                              <a:rPr lang="en-US" altLang="zh-CN" sz="1600" b="0" i="1" smtClean="0">
                                <a:solidFill>
                                  <a:srgbClr val="465058"/>
                                </a:solidFill>
                                <a:latin typeface="Cambria Math" panose="02040503050406030204" pitchFamily="18" charset="0"/>
                              </a:rPr>
                              <m:t>𝐼𝑛𝑑𝑒𝑥𝐴𝑑𝑗𝑢𝑠𝑡𝑒𝑑𝑀𝑎𝑟𝑘𝑒𝑡𝐶𝑎𝑝𝑈𝑆𝐷</m:t>
                            </m:r>
                          </m:e>
                          <m:sub>
                            <m:r>
                              <a:rPr lang="en-US" altLang="zh-CN" sz="1600" i="1">
                                <a:solidFill>
                                  <a:srgbClr val="465058"/>
                                </a:solidFill>
                                <a:latin typeface="Cambria Math" panose="02040503050406030204" pitchFamily="18" charset="0"/>
                              </a:rPr>
                              <m:t>𝑡</m:t>
                            </m:r>
                          </m:sub>
                        </m:sSub>
                      </m:num>
                      <m:den>
                        <m:sSub>
                          <m:sSubPr>
                            <m:ctrlPr>
                              <a:rPr lang="en-US" altLang="zh-CN" sz="1600" i="1">
                                <a:solidFill>
                                  <a:srgbClr val="465058"/>
                                </a:solidFill>
                                <a:latin typeface="Cambria Math" panose="02040503050406030204" pitchFamily="18" charset="0"/>
                              </a:rPr>
                            </m:ctrlPr>
                          </m:sSubPr>
                          <m:e>
                            <m:r>
                              <a:rPr lang="en-US" altLang="zh-CN" sz="1600" i="1">
                                <a:solidFill>
                                  <a:srgbClr val="465058"/>
                                </a:solidFill>
                                <a:latin typeface="Cambria Math" panose="02040503050406030204" pitchFamily="18" charset="0"/>
                              </a:rPr>
                              <m:t>𝐼𝑛𝑑𝑒𝑥</m:t>
                            </m:r>
                            <m:r>
                              <a:rPr lang="en-US" altLang="zh-CN" sz="1600" b="0" i="1" smtClean="0">
                                <a:solidFill>
                                  <a:srgbClr val="465058"/>
                                </a:solidFill>
                                <a:latin typeface="Cambria Math" panose="02040503050406030204" pitchFamily="18" charset="0"/>
                              </a:rPr>
                              <m:t>𝐼𝑛𝑖𝑡𝑖𝑎𝑙</m:t>
                            </m:r>
                            <m:r>
                              <a:rPr lang="en-US" altLang="zh-CN" sz="1600" i="1">
                                <a:solidFill>
                                  <a:srgbClr val="465058"/>
                                </a:solidFill>
                                <a:latin typeface="Cambria Math" panose="02040503050406030204" pitchFamily="18" charset="0"/>
                              </a:rPr>
                              <m:t>𝑀𝑎𝑟𝑘𝑒𝑡𝐶𝑎𝑝𝑈𝑆𝐷</m:t>
                            </m:r>
                          </m:e>
                          <m:sub>
                            <m:r>
                              <a:rPr lang="en-US" altLang="zh-CN" sz="1600" i="1">
                                <a:solidFill>
                                  <a:srgbClr val="465058"/>
                                </a:solidFill>
                                <a:latin typeface="Cambria Math" panose="02040503050406030204" pitchFamily="18" charset="0"/>
                              </a:rPr>
                              <m:t>𝑡</m:t>
                            </m:r>
                          </m:sub>
                        </m:sSub>
                      </m:den>
                    </m:f>
                  </m:oMath>
                </a14:m>
                <a:endParaRPr lang="en-US" sz="1600" dirty="0">
                  <a:solidFill>
                    <a:srgbClr val="465058"/>
                  </a:solidFill>
                </a:endParaRPr>
              </a:p>
              <a:p>
                <a:pPr marL="285750" lvl="1" indent="-285750" algn="just">
                  <a:spcBef>
                    <a:spcPts val="600"/>
                  </a:spcBef>
                  <a:buFont typeface="Arial" panose="020B0604020202020204" pitchFamily="34" charset="0"/>
                  <a:buChar char="•"/>
                </a:pPr>
                <a:endParaRPr lang="en-US" sz="1600" dirty="0">
                  <a:solidFill>
                    <a:srgbClr val="465058"/>
                  </a:solidFill>
                </a:endParaRPr>
              </a:p>
              <a:p>
                <a:pPr marL="285750" lvl="1" indent="-285750" algn="just">
                  <a:spcBef>
                    <a:spcPts val="600"/>
                  </a:spcBef>
                  <a:buFont typeface="Arial" panose="020B0604020202020204" pitchFamily="34" charset="0"/>
                  <a:buChar char="•"/>
                </a:pPr>
                <a14:m>
                  <m:oMath xmlns:m="http://schemas.openxmlformats.org/officeDocument/2006/math">
                    <m:sSub>
                      <m:sSubPr>
                        <m:ctrlPr>
                          <a:rPr lang="en-US" altLang="zh-CN" sz="1600" i="1">
                            <a:solidFill>
                              <a:srgbClr val="465058"/>
                            </a:solidFill>
                            <a:latin typeface="Cambria Math" panose="02040503050406030204" pitchFamily="18" charset="0"/>
                          </a:rPr>
                        </m:ctrlPr>
                      </m:sSubPr>
                      <m:e>
                        <m:r>
                          <a:rPr lang="en-US" altLang="zh-CN" sz="1600" i="1">
                            <a:solidFill>
                              <a:srgbClr val="465058"/>
                            </a:solidFill>
                            <a:latin typeface="Cambria Math" panose="02040503050406030204" pitchFamily="18" charset="0"/>
                          </a:rPr>
                          <m:t>𝑃𝑟𝑖𝑐𝑒𝐼𝑛𝑑𝑒𝑥𝐿𝑒𝑣𝑒𝑙</m:t>
                        </m:r>
                        <m:r>
                          <a:rPr lang="en-US" altLang="zh-CN" sz="1600" b="0" i="1" smtClean="0">
                            <a:solidFill>
                              <a:srgbClr val="465058"/>
                            </a:solidFill>
                            <a:latin typeface="Cambria Math" panose="02040503050406030204" pitchFamily="18" charset="0"/>
                          </a:rPr>
                          <m:t>𝐿𝑜𝑐𝑎𝑙</m:t>
                        </m:r>
                      </m:e>
                      <m:sub>
                        <m:r>
                          <a:rPr lang="en-US" altLang="zh-CN" sz="1600" i="1">
                            <a:solidFill>
                              <a:srgbClr val="465058"/>
                            </a:solidFill>
                            <a:latin typeface="Cambria Math" panose="02040503050406030204" pitchFamily="18" charset="0"/>
                          </a:rPr>
                          <m:t>𝑡</m:t>
                        </m:r>
                      </m:sub>
                    </m:sSub>
                    <m:r>
                      <a:rPr lang="en-US" altLang="zh-CN" sz="1600" i="1">
                        <a:solidFill>
                          <a:srgbClr val="465058"/>
                        </a:solidFill>
                        <a:latin typeface="Cambria Math" panose="02040503050406030204" pitchFamily="18" charset="0"/>
                      </a:rPr>
                      <m:t>=</m:t>
                    </m:r>
                    <m:sSub>
                      <m:sSubPr>
                        <m:ctrlPr>
                          <a:rPr lang="en-US" altLang="zh-CN" sz="1600" i="1">
                            <a:solidFill>
                              <a:srgbClr val="465058"/>
                            </a:solidFill>
                            <a:latin typeface="Cambria Math" panose="02040503050406030204" pitchFamily="18" charset="0"/>
                          </a:rPr>
                        </m:ctrlPr>
                      </m:sSubPr>
                      <m:e>
                        <m:r>
                          <a:rPr lang="en-US" altLang="zh-CN" sz="1600" i="1">
                            <a:solidFill>
                              <a:srgbClr val="465058"/>
                            </a:solidFill>
                            <a:latin typeface="Cambria Math" panose="02040503050406030204" pitchFamily="18" charset="0"/>
                          </a:rPr>
                          <m:t>𝑃𝑟𝑖𝑐𝑒𝐼𝑛𝑑𝑒𝑥𝐿𝑒𝑣𝑒𝑙</m:t>
                        </m:r>
                        <m:r>
                          <a:rPr lang="en-US" altLang="zh-CN" sz="1600" b="0" i="1" smtClean="0">
                            <a:solidFill>
                              <a:srgbClr val="465058"/>
                            </a:solidFill>
                            <a:latin typeface="Cambria Math" panose="02040503050406030204" pitchFamily="18" charset="0"/>
                          </a:rPr>
                          <m:t>𝐿𝑜𝑐𝑎𝑙</m:t>
                        </m:r>
                      </m:e>
                      <m:sub>
                        <m:r>
                          <a:rPr lang="en-US" altLang="zh-CN" sz="1600" i="1">
                            <a:solidFill>
                              <a:srgbClr val="465058"/>
                            </a:solidFill>
                            <a:latin typeface="Cambria Math" panose="02040503050406030204" pitchFamily="18" charset="0"/>
                          </a:rPr>
                          <m:t>𝑡</m:t>
                        </m:r>
                        <m:r>
                          <a:rPr lang="en-US" altLang="zh-CN" sz="1600" i="1">
                            <a:solidFill>
                              <a:srgbClr val="465058"/>
                            </a:solidFill>
                            <a:latin typeface="Cambria Math" panose="02040503050406030204" pitchFamily="18" charset="0"/>
                          </a:rPr>
                          <m:t>−1</m:t>
                        </m:r>
                      </m:sub>
                    </m:sSub>
                    <m:r>
                      <a:rPr lang="en-US" altLang="zh-CN" sz="1600" i="1">
                        <a:solidFill>
                          <a:srgbClr val="465058"/>
                        </a:solidFill>
                        <a:latin typeface="Cambria Math" panose="02040503050406030204" pitchFamily="18" charset="0"/>
                      </a:rPr>
                      <m:t>∗</m:t>
                    </m:r>
                    <m:f>
                      <m:fPr>
                        <m:ctrlPr>
                          <a:rPr lang="en-US" altLang="zh-CN" sz="1600" i="1">
                            <a:solidFill>
                              <a:srgbClr val="465058"/>
                            </a:solidFill>
                            <a:latin typeface="Cambria Math" panose="02040503050406030204" pitchFamily="18" charset="0"/>
                          </a:rPr>
                        </m:ctrlPr>
                      </m:fPr>
                      <m:num>
                        <m:sSub>
                          <m:sSubPr>
                            <m:ctrlPr>
                              <a:rPr lang="en-US" altLang="zh-CN" sz="1600" i="1">
                                <a:solidFill>
                                  <a:srgbClr val="465058"/>
                                </a:solidFill>
                                <a:latin typeface="Cambria Math" panose="02040503050406030204" pitchFamily="18" charset="0"/>
                              </a:rPr>
                            </m:ctrlPr>
                          </m:sSubPr>
                          <m:e>
                            <m:r>
                              <a:rPr lang="en-US" altLang="zh-CN" sz="1600" i="1">
                                <a:solidFill>
                                  <a:srgbClr val="465058"/>
                                </a:solidFill>
                                <a:latin typeface="Cambria Math" panose="02040503050406030204" pitchFamily="18" charset="0"/>
                              </a:rPr>
                              <m:t>𝐼𝑛𝑑𝑒𝑥𝐴𝑑𝑗𝑢𝑠𝑡𝑒𝑑𝑀𝑎𝑟𝑘𝑒𝑡𝐶𝑎𝑝</m:t>
                            </m:r>
                            <m:r>
                              <a:rPr lang="en-US" altLang="zh-CN" sz="1600" b="0" i="1" smtClean="0">
                                <a:solidFill>
                                  <a:srgbClr val="465058"/>
                                </a:solidFill>
                                <a:latin typeface="Cambria Math" panose="02040503050406030204" pitchFamily="18" charset="0"/>
                              </a:rPr>
                              <m:t>𝐹𝑜𝑟𝐿𝑜𝑐𝑎𝑙</m:t>
                            </m:r>
                          </m:e>
                          <m:sub>
                            <m:r>
                              <a:rPr lang="en-US" altLang="zh-CN" sz="1600" i="1">
                                <a:solidFill>
                                  <a:srgbClr val="465058"/>
                                </a:solidFill>
                                <a:latin typeface="Cambria Math" panose="02040503050406030204" pitchFamily="18" charset="0"/>
                              </a:rPr>
                              <m:t>𝑡</m:t>
                            </m:r>
                          </m:sub>
                        </m:sSub>
                      </m:num>
                      <m:den>
                        <m:sSub>
                          <m:sSubPr>
                            <m:ctrlPr>
                              <a:rPr lang="en-US" altLang="zh-CN" sz="1600" i="1">
                                <a:solidFill>
                                  <a:srgbClr val="465058"/>
                                </a:solidFill>
                                <a:latin typeface="Cambria Math" panose="02040503050406030204" pitchFamily="18" charset="0"/>
                              </a:rPr>
                            </m:ctrlPr>
                          </m:sSubPr>
                          <m:e>
                            <m:r>
                              <a:rPr lang="en-US" altLang="zh-CN" sz="1600" i="1">
                                <a:solidFill>
                                  <a:srgbClr val="465058"/>
                                </a:solidFill>
                                <a:latin typeface="Cambria Math" panose="02040503050406030204" pitchFamily="18" charset="0"/>
                              </a:rPr>
                              <m:t>𝐼𝑛𝑑𝑒𝑥𝐼𝑛𝑖𝑡𝑖𝑎𝑙𝑀𝑎𝑟𝑘𝑒𝑡𝐶𝑎𝑝𝑈𝑆𝐷</m:t>
                            </m:r>
                          </m:e>
                          <m:sub>
                            <m:r>
                              <a:rPr lang="en-US" altLang="zh-CN" sz="1600" i="1">
                                <a:solidFill>
                                  <a:srgbClr val="465058"/>
                                </a:solidFill>
                                <a:latin typeface="Cambria Math" panose="02040503050406030204" pitchFamily="18" charset="0"/>
                              </a:rPr>
                              <m:t>𝑡</m:t>
                            </m:r>
                          </m:sub>
                        </m:sSub>
                      </m:den>
                    </m:f>
                  </m:oMath>
                </a14:m>
                <a:endParaRPr lang="en-US" dirty="0">
                  <a:solidFill>
                    <a:srgbClr val="465058"/>
                  </a:solidFill>
                </a:endParaRPr>
              </a:p>
              <a:p>
                <a:pPr marL="285750" lvl="1" indent="-285750" algn="just">
                  <a:spcBef>
                    <a:spcPts val="600"/>
                  </a:spcBef>
                  <a:buFont typeface="Arial" panose="020B0604020202020204" pitchFamily="34" charset="0"/>
                  <a:buChar char="•"/>
                </a:pPr>
                <a:endParaRPr lang="en-US" dirty="0">
                  <a:solidFill>
                    <a:srgbClr val="465058"/>
                  </a:solidFill>
                </a:endParaRPr>
              </a:p>
              <a:p>
                <a:pPr marL="285750" lvl="1" indent="-285750" algn="just">
                  <a:spcBef>
                    <a:spcPts val="600"/>
                  </a:spcBef>
                  <a:buFont typeface="Arial" panose="020B0604020202020204" pitchFamily="34" charset="0"/>
                  <a:buChar char="•"/>
                </a:pPr>
                <a14:m>
                  <m:oMath xmlns:m="http://schemas.openxmlformats.org/officeDocument/2006/math">
                    <m:sSub>
                      <m:sSubPr>
                        <m:ctrlPr>
                          <a:rPr lang="en-US" altLang="zh-CN" sz="1400" i="1">
                            <a:solidFill>
                              <a:srgbClr val="465058"/>
                            </a:solidFill>
                            <a:latin typeface="Cambria Math" panose="02040503050406030204" pitchFamily="18" charset="0"/>
                          </a:rPr>
                        </m:ctrlPr>
                      </m:sSubPr>
                      <m:e>
                        <m:r>
                          <a:rPr lang="en-US" altLang="zh-CN" sz="1400" i="1">
                            <a:solidFill>
                              <a:srgbClr val="465058"/>
                            </a:solidFill>
                            <a:latin typeface="Cambria Math" panose="02040503050406030204" pitchFamily="18" charset="0"/>
                          </a:rPr>
                          <m:t>𝑃𝑟𝑖𝑐𝑒𝐼𝑛𝑑𝑒𝑥𝐿𝑒𝑣𝑒𝑙𝑈𝑆𝐷</m:t>
                        </m:r>
                      </m:e>
                      <m:sub>
                        <m:r>
                          <a:rPr lang="en-US" altLang="zh-CN" sz="1400" i="1">
                            <a:solidFill>
                              <a:srgbClr val="465058"/>
                            </a:solidFill>
                            <a:latin typeface="Cambria Math" panose="02040503050406030204" pitchFamily="18" charset="0"/>
                          </a:rPr>
                          <m:t>𝑡</m:t>
                        </m:r>
                        <m:r>
                          <a:rPr lang="en-US" altLang="zh-CN" sz="1400" i="1">
                            <a:solidFill>
                              <a:srgbClr val="465058"/>
                            </a:solidFill>
                            <a:latin typeface="Cambria Math" panose="02040503050406030204" pitchFamily="18" charset="0"/>
                          </a:rPr>
                          <m:t>−1</m:t>
                        </m:r>
                      </m:sub>
                    </m:sSub>
                  </m:oMath>
                </a14:m>
                <a:r>
                  <a:rPr lang="en-US" sz="1400" dirty="0">
                    <a:solidFill>
                      <a:srgbClr val="465058"/>
                    </a:solidFill>
                  </a:rPr>
                  <a:t> is the Price Index level in USA at time t – 1</a:t>
                </a:r>
              </a:p>
              <a:p>
                <a:pPr marL="285750" lvl="1" indent="-285750" algn="just">
                  <a:spcBef>
                    <a:spcPts val="600"/>
                  </a:spcBef>
                  <a:buFont typeface="Arial" panose="020B0604020202020204" pitchFamily="34" charset="0"/>
                  <a:buChar char="•"/>
                </a:pPr>
                <a14:m>
                  <m:oMath xmlns:m="http://schemas.openxmlformats.org/officeDocument/2006/math">
                    <m:sSub>
                      <m:sSubPr>
                        <m:ctrlPr>
                          <a:rPr lang="en-US" altLang="zh-CN" sz="1400" i="1">
                            <a:solidFill>
                              <a:srgbClr val="465058"/>
                            </a:solidFill>
                            <a:latin typeface="Cambria Math" panose="02040503050406030204" pitchFamily="18" charset="0"/>
                          </a:rPr>
                        </m:ctrlPr>
                      </m:sSubPr>
                      <m:e>
                        <m:r>
                          <a:rPr lang="en-US" altLang="zh-CN" sz="1400" i="1">
                            <a:solidFill>
                              <a:srgbClr val="465058"/>
                            </a:solidFill>
                            <a:latin typeface="Cambria Math" panose="02040503050406030204" pitchFamily="18" charset="0"/>
                          </a:rPr>
                          <m:t>𝐼𝑛𝑑𝑒𝑥𝐴𝑑𝑗𝑢𝑠𝑡𝑒𝑑𝑀𝑎𝑟𝑘𝑒𝑡𝐶𝑎𝑝𝑈𝑆𝐷</m:t>
                        </m:r>
                      </m:e>
                      <m:sub>
                        <m:r>
                          <a:rPr lang="en-US" altLang="zh-CN" sz="1400" i="1">
                            <a:solidFill>
                              <a:srgbClr val="465058"/>
                            </a:solidFill>
                            <a:latin typeface="Cambria Math" panose="02040503050406030204" pitchFamily="18" charset="0"/>
                          </a:rPr>
                          <m:t>𝑡</m:t>
                        </m:r>
                      </m:sub>
                    </m:sSub>
                  </m:oMath>
                </a14:m>
                <a:r>
                  <a:rPr lang="en-US" sz="1400" dirty="0">
                    <a:solidFill>
                      <a:srgbClr val="465058"/>
                    </a:solidFill>
                  </a:rPr>
                  <a:t> is the Adjusted Market </a:t>
                </a:r>
                <a:r>
                  <a:rPr lang="en-US" altLang="zh-CN" sz="1400" dirty="0">
                    <a:solidFill>
                      <a:srgbClr val="465058"/>
                    </a:solidFill>
                  </a:rPr>
                  <a:t>Capitalization of the index in USA at time t</a:t>
                </a:r>
              </a:p>
              <a:p>
                <a:pPr marL="285750" lvl="1" indent="-285750" algn="just">
                  <a:spcBef>
                    <a:spcPts val="600"/>
                  </a:spcBef>
                  <a:buFont typeface="Arial" panose="020B0604020202020204" pitchFamily="34" charset="0"/>
                  <a:buChar char="•"/>
                </a:pPr>
                <a14:m>
                  <m:oMath xmlns:m="http://schemas.openxmlformats.org/officeDocument/2006/math">
                    <m:sSub>
                      <m:sSubPr>
                        <m:ctrlPr>
                          <a:rPr lang="en-US" altLang="zh-CN" sz="1400" i="1">
                            <a:solidFill>
                              <a:srgbClr val="465058"/>
                            </a:solidFill>
                            <a:latin typeface="Cambria Math" panose="02040503050406030204" pitchFamily="18" charset="0"/>
                          </a:rPr>
                        </m:ctrlPr>
                      </m:sSubPr>
                      <m:e>
                        <m:r>
                          <a:rPr lang="en-US" altLang="zh-CN" sz="1400" i="1">
                            <a:solidFill>
                              <a:srgbClr val="465058"/>
                            </a:solidFill>
                            <a:latin typeface="Cambria Math" panose="02040503050406030204" pitchFamily="18" charset="0"/>
                          </a:rPr>
                          <m:t>𝐼𝑛𝑑𝑒𝑥𝐼𝑛𝑖𝑡𝑖𝑎𝑙𝑀𝑎𝑟𝑘𝑒𝑡𝐶𝑎𝑝𝑈𝑆𝐷</m:t>
                        </m:r>
                      </m:e>
                      <m:sub>
                        <m:r>
                          <a:rPr lang="en-US" altLang="zh-CN" sz="1400" i="1">
                            <a:solidFill>
                              <a:srgbClr val="465058"/>
                            </a:solidFill>
                            <a:latin typeface="Cambria Math" panose="02040503050406030204" pitchFamily="18" charset="0"/>
                          </a:rPr>
                          <m:t>𝑡</m:t>
                        </m:r>
                      </m:sub>
                    </m:sSub>
                  </m:oMath>
                </a14:m>
                <a:r>
                  <a:rPr lang="en-US" sz="1400" dirty="0">
                    <a:solidFill>
                      <a:srgbClr val="465058"/>
                    </a:solidFill>
                  </a:rPr>
                  <a:t> is the Initial Market Capitalization of the index in USA at time t</a:t>
                </a:r>
              </a:p>
              <a:p>
                <a:pPr marL="285750" lvl="1" indent="-285750" algn="just">
                  <a:spcBef>
                    <a:spcPts val="600"/>
                  </a:spcBef>
                  <a:buFont typeface="Arial" panose="020B0604020202020204" pitchFamily="34" charset="0"/>
                  <a:buChar char="•"/>
                </a:pPr>
                <a14:m>
                  <m:oMath xmlns:m="http://schemas.openxmlformats.org/officeDocument/2006/math">
                    <m:sSub>
                      <m:sSubPr>
                        <m:ctrlPr>
                          <a:rPr lang="en-US" altLang="zh-CN" sz="1400" i="1">
                            <a:solidFill>
                              <a:srgbClr val="465058"/>
                            </a:solidFill>
                            <a:latin typeface="Cambria Math" panose="02040503050406030204" pitchFamily="18" charset="0"/>
                          </a:rPr>
                        </m:ctrlPr>
                      </m:sSubPr>
                      <m:e>
                        <m:r>
                          <a:rPr lang="en-US" altLang="zh-CN" sz="1400" i="1">
                            <a:solidFill>
                              <a:srgbClr val="465058"/>
                            </a:solidFill>
                            <a:latin typeface="Cambria Math" panose="02040503050406030204" pitchFamily="18" charset="0"/>
                          </a:rPr>
                          <m:t>𝑃𝑟𝑖𝑐𝑒𝐼𝑛𝑑𝑒𝑥𝐿𝑒𝑣𝑒𝑙𝐿𝑜𝑐𝑎𝑙</m:t>
                        </m:r>
                      </m:e>
                      <m:sub>
                        <m:r>
                          <a:rPr lang="en-US" altLang="zh-CN" sz="1400" i="1">
                            <a:solidFill>
                              <a:srgbClr val="465058"/>
                            </a:solidFill>
                            <a:latin typeface="Cambria Math" panose="02040503050406030204" pitchFamily="18" charset="0"/>
                          </a:rPr>
                          <m:t>𝑡</m:t>
                        </m:r>
                        <m:r>
                          <a:rPr lang="en-US" altLang="zh-CN" sz="1400" i="1">
                            <a:solidFill>
                              <a:srgbClr val="465058"/>
                            </a:solidFill>
                            <a:latin typeface="Cambria Math" panose="02040503050406030204" pitchFamily="18" charset="0"/>
                          </a:rPr>
                          <m:t>−1</m:t>
                        </m:r>
                      </m:sub>
                    </m:sSub>
                  </m:oMath>
                </a14:m>
                <a:r>
                  <a:rPr lang="en-US" sz="1400" dirty="0">
                    <a:solidFill>
                      <a:srgbClr val="465058"/>
                    </a:solidFill>
                  </a:rPr>
                  <a:t> is the Price Index level in local currency at time t – 1</a:t>
                </a:r>
              </a:p>
              <a:p>
                <a:pPr marL="285750" lvl="1" indent="-285750" algn="just">
                  <a:spcBef>
                    <a:spcPts val="600"/>
                  </a:spcBef>
                  <a:buFont typeface="Arial" panose="020B0604020202020204" pitchFamily="34" charset="0"/>
                  <a:buChar char="•"/>
                </a:pPr>
                <a14:m>
                  <m:oMath xmlns:m="http://schemas.openxmlformats.org/officeDocument/2006/math">
                    <m:sSub>
                      <m:sSubPr>
                        <m:ctrlPr>
                          <a:rPr lang="en-US" altLang="zh-CN" sz="1400" i="1">
                            <a:solidFill>
                              <a:srgbClr val="465058"/>
                            </a:solidFill>
                            <a:latin typeface="Cambria Math" panose="02040503050406030204" pitchFamily="18" charset="0"/>
                          </a:rPr>
                        </m:ctrlPr>
                      </m:sSubPr>
                      <m:e>
                        <m:r>
                          <a:rPr lang="en-US" altLang="zh-CN" sz="1400" i="1">
                            <a:solidFill>
                              <a:srgbClr val="465058"/>
                            </a:solidFill>
                            <a:latin typeface="Cambria Math" panose="02040503050406030204" pitchFamily="18" charset="0"/>
                          </a:rPr>
                          <m:t>𝐼𝑛𝑑𝑒𝑥𝐴𝑑𝑗𝑢𝑠𝑡𝑒𝑑𝑀𝑎𝑟𝑘𝑒𝑡𝐶𝑎𝑝𝐹𝑜𝑟𝐿𝑜𝑐𝑎𝑙</m:t>
                        </m:r>
                      </m:e>
                      <m:sub>
                        <m:r>
                          <a:rPr lang="en-US" altLang="zh-CN" sz="1400" i="1">
                            <a:solidFill>
                              <a:srgbClr val="465058"/>
                            </a:solidFill>
                            <a:latin typeface="Cambria Math" panose="02040503050406030204" pitchFamily="18" charset="0"/>
                          </a:rPr>
                          <m:t>𝑡</m:t>
                        </m:r>
                      </m:sub>
                    </m:sSub>
                  </m:oMath>
                </a14:m>
                <a:r>
                  <a:rPr lang="en-US" sz="1400" dirty="0">
                    <a:solidFill>
                      <a:srgbClr val="465058"/>
                    </a:solidFill>
                  </a:rPr>
                  <a:t> is the Adjusted Market Capitalization of the index in USD converted using FX rate as of t – 1 and used for local currency index at time t</a:t>
                </a:r>
              </a:p>
            </p:txBody>
          </p:sp>
        </mc:Choice>
        <mc:Fallback xmlns="">
          <p:sp>
            <p:nvSpPr>
              <p:cNvPr id="6" name="Rectangle 5"/>
              <p:cNvSpPr>
                <a:spLocks noRot="1" noChangeAspect="1" noMove="1" noResize="1" noEditPoints="1" noAdjustHandles="1" noChangeArrowheads="1" noChangeShapeType="1" noTextEdit="1"/>
              </p:cNvSpPr>
              <p:nvPr/>
            </p:nvSpPr>
            <p:spPr>
              <a:xfrm>
                <a:off x="228600" y="918057"/>
                <a:ext cx="8536195" cy="5153557"/>
              </a:xfrm>
              <a:prstGeom prst="rect">
                <a:avLst/>
              </a:prstGeom>
              <a:blipFill>
                <a:blip r:embed="rId3"/>
                <a:stretch>
                  <a:fillRect l="-429" r="-143"/>
                </a:stretch>
              </a:blipFill>
              <a:ln>
                <a:noFill/>
              </a:ln>
              <a:effectLst/>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93AC2C76-E6AA-46CB-A2DE-F6E097F7C440}" type="slidenum">
              <a:rPr lang="en-GB" smtClean="0"/>
              <a:pPr/>
              <a:t>8</a:t>
            </a:fld>
            <a:endParaRPr lang="en-GB" dirty="0"/>
          </a:p>
        </p:txBody>
      </p:sp>
    </p:spTree>
    <p:extLst>
      <p:ext uri="{BB962C8B-B14F-4D97-AF65-F5344CB8AC3E}">
        <p14:creationId xmlns:p14="http://schemas.microsoft.com/office/powerpoint/2010/main" val="1910259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MSCI Price Index Methodology</a:t>
            </a:r>
            <a:endParaRPr lang="en-US" dirty="0"/>
          </a:p>
        </p:txBody>
      </p:sp>
      <mc:AlternateContent xmlns:mc="http://schemas.openxmlformats.org/markup-compatibility/2006" xmlns:a14="http://schemas.microsoft.com/office/drawing/2010/main">
        <mc:Choice Requires="a14">
          <p:sp>
            <p:nvSpPr>
              <p:cNvPr id="6" name="Rectangle 5"/>
              <p:cNvSpPr/>
              <p:nvPr/>
            </p:nvSpPr>
            <p:spPr>
              <a:xfrm>
                <a:off x="228600" y="918057"/>
                <a:ext cx="8536195" cy="5153557"/>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lvl="1" algn="just">
                  <a:spcBef>
                    <a:spcPts val="600"/>
                  </a:spcBef>
                </a:pPr>
                <a:r>
                  <a:rPr lang="en-US" altLang="zh-CN" sz="1600" b="1" dirty="0">
                    <a:solidFill>
                      <a:schemeClr val="accent6"/>
                    </a:solidFill>
                    <a:latin typeface="Cambria Math" panose="02040503050406030204" pitchFamily="18" charset="0"/>
                  </a:rPr>
                  <a:t>INDEX MARKET CAPITALIZATION</a:t>
                </a:r>
              </a:p>
              <a:p>
                <a:pPr marL="0" lvl="1" algn="just">
                  <a:spcBef>
                    <a:spcPts val="600"/>
                  </a:spcBef>
                </a:pPr>
                <a:endParaRPr lang="en-US" altLang="zh-CN" sz="1600" b="1" dirty="0">
                  <a:solidFill>
                    <a:schemeClr val="accent6"/>
                  </a:solidFill>
                  <a:latin typeface="Cambria Math" panose="02040503050406030204" pitchFamily="18" charset="0"/>
                </a:endParaRPr>
              </a:p>
              <a:p>
                <a:pPr marL="285750" lvl="1" indent="-285750" algn="just">
                  <a:spcBef>
                    <a:spcPts val="600"/>
                  </a:spcBef>
                  <a:buFont typeface="Arial" panose="020B0604020202020204" pitchFamily="34" charset="0"/>
                  <a:buChar char="•"/>
                </a:pPr>
                <a14:m>
                  <m:oMath xmlns:m="http://schemas.openxmlformats.org/officeDocument/2006/math">
                    <m:sSub>
                      <m:sSubPr>
                        <m:ctrlPr>
                          <a:rPr lang="en-US" altLang="zh-CN" sz="1600" i="1">
                            <a:solidFill>
                              <a:srgbClr val="465058"/>
                            </a:solidFill>
                            <a:latin typeface="Cambria Math" panose="02040503050406030204" pitchFamily="18" charset="0"/>
                          </a:rPr>
                        </m:ctrlPr>
                      </m:sSubPr>
                      <m:e>
                        <m:r>
                          <a:rPr lang="en-US" altLang="zh-CN" sz="1600" i="1">
                            <a:solidFill>
                              <a:srgbClr val="465058"/>
                            </a:solidFill>
                            <a:latin typeface="Cambria Math" panose="02040503050406030204" pitchFamily="18" charset="0"/>
                          </a:rPr>
                          <m:t>𝐼𝑛𝑑𝑒𝑥𝐴𝑑𝑗𝑢𝑠𝑡𝑒𝑑𝑀𝑎𝑟𝑘𝑒𝑡𝐶𝑎𝑝𝑈𝑆𝐷</m:t>
                        </m:r>
                      </m:e>
                      <m:sub>
                        <m:r>
                          <a:rPr lang="en-US" altLang="zh-CN" sz="1600" i="1">
                            <a:solidFill>
                              <a:srgbClr val="465058"/>
                            </a:solidFill>
                            <a:latin typeface="Cambria Math" panose="02040503050406030204" pitchFamily="18" charset="0"/>
                          </a:rPr>
                          <m:t>𝑡</m:t>
                        </m:r>
                      </m:sub>
                    </m:sSub>
                    <m:r>
                      <a:rPr lang="en-US" altLang="zh-CN" sz="1600" b="0" i="1" smtClean="0">
                        <a:solidFill>
                          <a:srgbClr val="465058"/>
                        </a:solidFill>
                        <a:latin typeface="Cambria Math" panose="02040503050406030204" pitchFamily="18" charset="0"/>
                      </a:rPr>
                      <m:t>=</m:t>
                    </m:r>
                    <m:nary>
                      <m:naryPr>
                        <m:chr m:val="∑"/>
                        <m:supHide m:val="on"/>
                        <m:ctrlPr>
                          <a:rPr lang="en-US" altLang="zh-CN" sz="1600" b="0" i="1" smtClean="0">
                            <a:solidFill>
                              <a:srgbClr val="465058"/>
                            </a:solidFill>
                            <a:latin typeface="Cambria Math" panose="02040503050406030204" pitchFamily="18" charset="0"/>
                          </a:rPr>
                        </m:ctrlPr>
                      </m:naryPr>
                      <m:sub>
                        <m:r>
                          <m:rPr>
                            <m:brk m:alnAt="7"/>
                          </m:rPr>
                          <a:rPr lang="en-US" altLang="zh-CN" sz="1600" b="0" i="1" smtClean="0">
                            <a:solidFill>
                              <a:srgbClr val="465058"/>
                            </a:solidFill>
                            <a:latin typeface="Cambria Math" panose="02040503050406030204" pitchFamily="18" charset="0"/>
                          </a:rPr>
                          <m:t>𝑆</m:t>
                        </m:r>
                        <m:r>
                          <a:rPr lang="en-US" altLang="zh-CN" sz="1600" b="0" i="1" smtClean="0">
                            <a:solidFill>
                              <a:srgbClr val="465058"/>
                            </a:solidFill>
                            <a:latin typeface="Cambria Math" panose="02040503050406030204" pitchFamily="18" charset="0"/>
                          </a:rPr>
                          <m:t>∈</m:t>
                        </m:r>
                        <m:r>
                          <a:rPr lang="en-US" altLang="zh-CN" sz="1600" b="0" i="1" smtClean="0">
                            <a:solidFill>
                              <a:srgbClr val="465058"/>
                            </a:solidFill>
                            <a:latin typeface="Cambria Math" panose="02040503050406030204" pitchFamily="18" charset="0"/>
                          </a:rPr>
                          <m:t>𝐼</m:t>
                        </m:r>
                        <m:r>
                          <a:rPr lang="en-US" altLang="zh-CN" sz="1600" b="0" i="1" smtClean="0">
                            <a:solidFill>
                              <a:srgbClr val="465058"/>
                            </a:solidFill>
                            <a:latin typeface="Cambria Math" panose="02040503050406030204" pitchFamily="18" charset="0"/>
                          </a:rPr>
                          <m:t>, </m:t>
                        </m:r>
                        <m:r>
                          <a:rPr lang="en-US" altLang="zh-CN" sz="1600" b="0" i="1" smtClean="0">
                            <a:solidFill>
                              <a:srgbClr val="465058"/>
                            </a:solidFill>
                            <a:latin typeface="Cambria Math" panose="02040503050406030204" pitchFamily="18" charset="0"/>
                          </a:rPr>
                          <m:t>𝑡</m:t>
                        </m:r>
                      </m:sub>
                      <m:sup/>
                      <m:e>
                        <m:f>
                          <m:fPr>
                            <m:ctrlPr>
                              <a:rPr lang="en-US" altLang="zh-CN" sz="1600" b="0" i="1" smtClean="0">
                                <a:solidFill>
                                  <a:srgbClr val="465058"/>
                                </a:solidFill>
                                <a:latin typeface="Cambria Math" panose="02040503050406030204" pitchFamily="18" charset="0"/>
                              </a:rPr>
                            </m:ctrlPr>
                          </m:fPr>
                          <m:num>
                            <m:sSub>
                              <m:sSubPr>
                                <m:ctrlPr>
                                  <a:rPr lang="en-US" altLang="zh-CN" sz="1600" i="1">
                                    <a:solidFill>
                                      <a:srgbClr val="465058"/>
                                    </a:solidFill>
                                    <a:latin typeface="Cambria Math" panose="02040503050406030204" pitchFamily="18" charset="0"/>
                                  </a:rPr>
                                </m:ctrlPr>
                              </m:sSubPr>
                              <m:e>
                                <m:r>
                                  <a:rPr lang="en-US" altLang="zh-CN" sz="1600" b="0" i="1" smtClean="0">
                                    <a:solidFill>
                                      <a:srgbClr val="465058"/>
                                    </a:solidFill>
                                    <a:latin typeface="Cambria Math" panose="02040503050406030204" pitchFamily="18" charset="0"/>
                                  </a:rPr>
                                  <m:t>𝐸𝑛𝑑𝑂𝑓𝐷𝑎𝑦𝑁𝑢𝑚𝑏𝑒𝑟𝑂𝑓𝑆h𝑎𝑟𝑒𝑠</m:t>
                                </m:r>
                              </m:e>
                              <m:sub>
                                <m:r>
                                  <a:rPr lang="en-US" altLang="zh-CN" sz="1600" i="1">
                                    <a:solidFill>
                                      <a:srgbClr val="465058"/>
                                    </a:solidFill>
                                    <a:latin typeface="Cambria Math" panose="02040503050406030204" pitchFamily="18" charset="0"/>
                                  </a:rPr>
                                  <m:t>𝑡</m:t>
                                </m:r>
                                <m:r>
                                  <a:rPr lang="en-US" altLang="zh-CN" sz="1600" i="1">
                                    <a:solidFill>
                                      <a:srgbClr val="465058"/>
                                    </a:solidFill>
                                    <a:latin typeface="Cambria Math" panose="02040503050406030204" pitchFamily="18" charset="0"/>
                                  </a:rPr>
                                  <m:t>−1</m:t>
                                </m:r>
                              </m:sub>
                            </m:sSub>
                            <m:r>
                              <a:rPr lang="en-US" altLang="zh-CN" sz="1600" b="0" i="1" smtClean="0">
                                <a:solidFill>
                                  <a:srgbClr val="465058"/>
                                </a:solidFill>
                                <a:latin typeface="Cambria Math" panose="02040503050406030204" pitchFamily="18" charset="0"/>
                              </a:rPr>
                              <m:t>∗</m:t>
                            </m:r>
                            <m:sSub>
                              <m:sSubPr>
                                <m:ctrlPr>
                                  <a:rPr lang="en-US" altLang="zh-CN" sz="1600" i="1">
                                    <a:solidFill>
                                      <a:srgbClr val="465058"/>
                                    </a:solidFill>
                                    <a:latin typeface="Cambria Math" panose="02040503050406030204" pitchFamily="18" charset="0"/>
                                  </a:rPr>
                                </m:ctrlPr>
                              </m:sSubPr>
                              <m:e>
                                <m:r>
                                  <a:rPr lang="en-US" altLang="zh-CN" sz="1600" b="0" i="1" smtClean="0">
                                    <a:solidFill>
                                      <a:srgbClr val="465058"/>
                                    </a:solidFill>
                                    <a:latin typeface="Cambria Math" panose="02040503050406030204" pitchFamily="18" charset="0"/>
                                  </a:rPr>
                                  <m:t>𝑃𝑟𝑖𝑐𝑒𝑃𝑒𝑟𝑆h𝑎𝑟𝑒</m:t>
                                </m:r>
                              </m:e>
                              <m:sub>
                                <m:r>
                                  <a:rPr lang="en-US" altLang="zh-CN" sz="1600" i="1">
                                    <a:solidFill>
                                      <a:srgbClr val="465058"/>
                                    </a:solidFill>
                                    <a:latin typeface="Cambria Math" panose="02040503050406030204" pitchFamily="18" charset="0"/>
                                  </a:rPr>
                                  <m:t>𝑡</m:t>
                                </m:r>
                              </m:sub>
                            </m:sSub>
                            <m:r>
                              <a:rPr lang="en-US" altLang="zh-CN" sz="1600" b="0" i="1" smtClean="0">
                                <a:solidFill>
                                  <a:srgbClr val="465058"/>
                                </a:solidFill>
                                <a:latin typeface="Cambria Math" panose="02040503050406030204" pitchFamily="18" charset="0"/>
                              </a:rPr>
                              <m:t>∗</m:t>
                            </m:r>
                            <m:sSub>
                              <m:sSubPr>
                                <m:ctrlPr>
                                  <a:rPr lang="en-US" altLang="zh-CN" sz="1600" i="1">
                                    <a:solidFill>
                                      <a:srgbClr val="465058"/>
                                    </a:solidFill>
                                    <a:latin typeface="Cambria Math" panose="02040503050406030204" pitchFamily="18" charset="0"/>
                                  </a:rPr>
                                </m:ctrlPr>
                              </m:sSubPr>
                              <m:e>
                                <m:r>
                                  <a:rPr lang="en-US" altLang="zh-CN" sz="1600" b="0" i="1" smtClean="0">
                                    <a:solidFill>
                                      <a:srgbClr val="465058"/>
                                    </a:solidFill>
                                    <a:latin typeface="Cambria Math" panose="02040503050406030204" pitchFamily="18" charset="0"/>
                                  </a:rPr>
                                  <m:t>𝐼𝑛𝑐𝑙𝑢𝑠𝑖𝑜𝑛𝐹𝑎𝑐𝑡𝑜𝑟</m:t>
                                </m:r>
                              </m:e>
                              <m:sub>
                                <m:r>
                                  <a:rPr lang="en-US" altLang="zh-CN" sz="1600" i="1">
                                    <a:solidFill>
                                      <a:srgbClr val="465058"/>
                                    </a:solidFill>
                                    <a:latin typeface="Cambria Math" panose="02040503050406030204" pitchFamily="18" charset="0"/>
                                  </a:rPr>
                                  <m:t>𝑡</m:t>
                                </m:r>
                              </m:sub>
                            </m:sSub>
                            <m:r>
                              <a:rPr lang="en-US" altLang="zh-CN" sz="1600" b="0" i="1" smtClean="0">
                                <a:solidFill>
                                  <a:srgbClr val="465058"/>
                                </a:solidFill>
                                <a:latin typeface="Cambria Math" panose="02040503050406030204" pitchFamily="18" charset="0"/>
                              </a:rPr>
                              <m:t>∗</m:t>
                            </m:r>
                            <m:sSub>
                              <m:sSubPr>
                                <m:ctrlPr>
                                  <a:rPr lang="en-US" altLang="zh-CN" sz="1600" i="1">
                                    <a:solidFill>
                                      <a:srgbClr val="465058"/>
                                    </a:solidFill>
                                    <a:latin typeface="Cambria Math" panose="02040503050406030204" pitchFamily="18" charset="0"/>
                                  </a:rPr>
                                </m:ctrlPr>
                              </m:sSubPr>
                              <m:e>
                                <m:r>
                                  <a:rPr lang="en-US" altLang="zh-CN" sz="1600" i="1">
                                    <a:solidFill>
                                      <a:srgbClr val="465058"/>
                                    </a:solidFill>
                                    <a:latin typeface="Cambria Math" panose="02040503050406030204" pitchFamily="18" charset="0"/>
                                  </a:rPr>
                                  <m:t>𝑃</m:t>
                                </m:r>
                                <m:r>
                                  <a:rPr lang="en-US" altLang="zh-CN" sz="1600" b="0" i="1" smtClean="0">
                                    <a:solidFill>
                                      <a:srgbClr val="465058"/>
                                    </a:solidFill>
                                    <a:latin typeface="Cambria Math" panose="02040503050406030204" pitchFamily="18" charset="0"/>
                                  </a:rPr>
                                  <m:t>𝐴𝐹</m:t>
                                </m:r>
                              </m:e>
                              <m:sub>
                                <m:r>
                                  <a:rPr lang="en-US" altLang="zh-CN" sz="1600" i="1">
                                    <a:solidFill>
                                      <a:srgbClr val="465058"/>
                                    </a:solidFill>
                                    <a:latin typeface="Cambria Math" panose="02040503050406030204" pitchFamily="18" charset="0"/>
                                  </a:rPr>
                                  <m:t>𝑡</m:t>
                                </m:r>
                              </m:sub>
                            </m:sSub>
                          </m:num>
                          <m:den>
                            <m:sSub>
                              <m:sSubPr>
                                <m:ctrlPr>
                                  <a:rPr lang="en-US" altLang="zh-CN" sz="1600" i="1">
                                    <a:solidFill>
                                      <a:srgbClr val="465058"/>
                                    </a:solidFill>
                                    <a:latin typeface="Cambria Math" panose="02040503050406030204" pitchFamily="18" charset="0"/>
                                  </a:rPr>
                                </m:ctrlPr>
                              </m:sSubPr>
                              <m:e>
                                <m:r>
                                  <a:rPr lang="en-US" altLang="zh-CN" sz="1600" b="0" i="1" smtClean="0">
                                    <a:solidFill>
                                      <a:srgbClr val="465058"/>
                                    </a:solidFill>
                                    <a:latin typeface="Cambria Math" panose="02040503050406030204" pitchFamily="18" charset="0"/>
                                  </a:rPr>
                                  <m:t>𝐹𝑋𝑟𝑎𝑡𝑒</m:t>
                                </m:r>
                              </m:e>
                              <m:sub>
                                <m:r>
                                  <a:rPr lang="en-US" altLang="zh-CN" sz="1600" i="1">
                                    <a:solidFill>
                                      <a:srgbClr val="465058"/>
                                    </a:solidFill>
                                    <a:latin typeface="Cambria Math" panose="02040503050406030204" pitchFamily="18" charset="0"/>
                                  </a:rPr>
                                  <m:t>𝑡</m:t>
                                </m:r>
                                <m:r>
                                  <a:rPr lang="en-US" altLang="zh-CN" sz="1600" i="1">
                                    <a:solidFill>
                                      <a:srgbClr val="465058"/>
                                    </a:solidFill>
                                    <a:latin typeface="Cambria Math" panose="02040503050406030204" pitchFamily="18" charset="0"/>
                                  </a:rPr>
                                  <m:t>−1</m:t>
                                </m:r>
                              </m:sub>
                            </m:sSub>
                          </m:den>
                        </m:f>
                      </m:e>
                    </m:nary>
                  </m:oMath>
                </a14:m>
                <a:endParaRPr lang="en-US" sz="1600" dirty="0">
                  <a:solidFill>
                    <a:srgbClr val="465058"/>
                  </a:solidFill>
                </a:endParaRPr>
              </a:p>
              <a:p>
                <a:pPr marL="285750" lvl="1" indent="-285750" algn="just">
                  <a:spcBef>
                    <a:spcPts val="600"/>
                  </a:spcBef>
                  <a:buFont typeface="Arial" panose="020B0604020202020204" pitchFamily="34" charset="0"/>
                  <a:buChar char="•"/>
                </a:pPr>
                <a:endParaRPr lang="en-US" sz="1600" dirty="0">
                  <a:solidFill>
                    <a:srgbClr val="465058"/>
                  </a:solidFill>
                </a:endParaRPr>
              </a:p>
              <a:p>
                <a:pPr marL="285750" lvl="1" indent="-285750" algn="just">
                  <a:spcBef>
                    <a:spcPts val="600"/>
                  </a:spcBef>
                  <a:buFont typeface="Arial" panose="020B0604020202020204" pitchFamily="34" charset="0"/>
                  <a:buChar char="•"/>
                </a:pPr>
                <a14:m>
                  <m:oMath xmlns:m="http://schemas.openxmlformats.org/officeDocument/2006/math">
                    <m:sSub>
                      <m:sSubPr>
                        <m:ctrlPr>
                          <a:rPr lang="en-US" altLang="zh-CN" sz="1600" i="1">
                            <a:solidFill>
                              <a:srgbClr val="465058"/>
                            </a:solidFill>
                            <a:latin typeface="Cambria Math" panose="02040503050406030204" pitchFamily="18" charset="0"/>
                          </a:rPr>
                        </m:ctrlPr>
                      </m:sSubPr>
                      <m:e>
                        <m:r>
                          <a:rPr lang="en-US" altLang="zh-CN" sz="1600" i="1">
                            <a:solidFill>
                              <a:srgbClr val="465058"/>
                            </a:solidFill>
                            <a:latin typeface="Cambria Math" panose="02040503050406030204" pitchFamily="18" charset="0"/>
                          </a:rPr>
                          <m:t>𝐼𝑛𝑑𝑒𝑥𝐴𝑑𝑗𝑢𝑠𝑡𝑒𝑑𝑀𝑎𝑟𝑘𝑒𝑡𝐶𝑎𝑝𝐹𝑜𝑟𝐿𝑜𝑐𝑎𝑙</m:t>
                        </m:r>
                      </m:e>
                      <m:sub>
                        <m:r>
                          <a:rPr lang="en-US" altLang="zh-CN" sz="1600" i="1">
                            <a:solidFill>
                              <a:srgbClr val="465058"/>
                            </a:solidFill>
                            <a:latin typeface="Cambria Math" panose="02040503050406030204" pitchFamily="18" charset="0"/>
                          </a:rPr>
                          <m:t>𝑡</m:t>
                        </m:r>
                      </m:sub>
                    </m:sSub>
                    <m:r>
                      <a:rPr lang="en-US" altLang="zh-CN" sz="1600" i="1">
                        <a:solidFill>
                          <a:srgbClr val="465058"/>
                        </a:solidFill>
                        <a:latin typeface="Cambria Math" panose="02040503050406030204" pitchFamily="18" charset="0"/>
                      </a:rPr>
                      <m:t>=</m:t>
                    </m:r>
                    <m:nary>
                      <m:naryPr>
                        <m:chr m:val="∑"/>
                        <m:supHide m:val="on"/>
                        <m:ctrlPr>
                          <a:rPr lang="en-US" altLang="zh-CN" sz="1600" i="1">
                            <a:solidFill>
                              <a:srgbClr val="465058"/>
                            </a:solidFill>
                            <a:latin typeface="Cambria Math" panose="02040503050406030204" pitchFamily="18" charset="0"/>
                          </a:rPr>
                        </m:ctrlPr>
                      </m:naryPr>
                      <m:sub>
                        <m:r>
                          <m:rPr>
                            <m:brk m:alnAt="7"/>
                          </m:rPr>
                          <a:rPr lang="en-US" altLang="zh-CN" sz="1600" i="1">
                            <a:solidFill>
                              <a:srgbClr val="465058"/>
                            </a:solidFill>
                            <a:latin typeface="Cambria Math" panose="02040503050406030204" pitchFamily="18" charset="0"/>
                          </a:rPr>
                          <m:t>𝑆</m:t>
                        </m:r>
                        <m:r>
                          <a:rPr lang="en-US" altLang="zh-CN" sz="1600" i="1">
                            <a:solidFill>
                              <a:srgbClr val="465058"/>
                            </a:solidFill>
                            <a:latin typeface="Cambria Math" panose="02040503050406030204" pitchFamily="18" charset="0"/>
                          </a:rPr>
                          <m:t>∈</m:t>
                        </m:r>
                        <m:r>
                          <a:rPr lang="en-US" altLang="zh-CN" sz="1600" i="1">
                            <a:solidFill>
                              <a:srgbClr val="465058"/>
                            </a:solidFill>
                            <a:latin typeface="Cambria Math" panose="02040503050406030204" pitchFamily="18" charset="0"/>
                          </a:rPr>
                          <m:t>𝐼</m:t>
                        </m:r>
                        <m:r>
                          <a:rPr lang="en-US" altLang="zh-CN" sz="1600" i="1">
                            <a:solidFill>
                              <a:srgbClr val="465058"/>
                            </a:solidFill>
                            <a:latin typeface="Cambria Math" panose="02040503050406030204" pitchFamily="18" charset="0"/>
                          </a:rPr>
                          <m:t>, </m:t>
                        </m:r>
                        <m:r>
                          <a:rPr lang="en-US" altLang="zh-CN" sz="1600" i="1">
                            <a:solidFill>
                              <a:srgbClr val="465058"/>
                            </a:solidFill>
                            <a:latin typeface="Cambria Math" panose="02040503050406030204" pitchFamily="18" charset="0"/>
                          </a:rPr>
                          <m:t>𝑡</m:t>
                        </m:r>
                      </m:sub>
                      <m:sup/>
                      <m:e>
                        <m:r>
                          <a:rPr lang="en-US" altLang="zh-CN" sz="1600" b="0" i="1" smtClean="0">
                            <a:solidFill>
                              <a:srgbClr val="465058"/>
                            </a:solidFill>
                            <a:latin typeface="Cambria Math" panose="02040503050406030204" pitchFamily="18" charset="0"/>
                          </a:rPr>
                          <m:t>(</m:t>
                        </m:r>
                        <m:f>
                          <m:fPr>
                            <m:ctrlPr>
                              <a:rPr lang="en-US" altLang="zh-CN" sz="1600" i="1">
                                <a:solidFill>
                                  <a:srgbClr val="465058"/>
                                </a:solidFill>
                                <a:latin typeface="Cambria Math" panose="02040503050406030204" pitchFamily="18" charset="0"/>
                              </a:rPr>
                            </m:ctrlPr>
                          </m:fPr>
                          <m:num>
                            <m:sSub>
                              <m:sSubPr>
                                <m:ctrlPr>
                                  <a:rPr lang="en-US" altLang="zh-CN" sz="1600" i="1">
                                    <a:solidFill>
                                      <a:srgbClr val="465058"/>
                                    </a:solidFill>
                                    <a:latin typeface="Cambria Math" panose="02040503050406030204" pitchFamily="18" charset="0"/>
                                  </a:rPr>
                                </m:ctrlPr>
                              </m:sSubPr>
                              <m:e>
                                <m:r>
                                  <a:rPr lang="en-US" altLang="zh-CN" sz="1600" i="1">
                                    <a:solidFill>
                                      <a:srgbClr val="465058"/>
                                    </a:solidFill>
                                    <a:latin typeface="Cambria Math" panose="02040503050406030204" pitchFamily="18" charset="0"/>
                                  </a:rPr>
                                  <m:t>𝐸𝑛𝑑𝑂𝑓𝐷𝑎𝑦𝑁𝑢𝑚𝑏𝑒𝑟𝑂𝑓𝑆h𝑎𝑟𝑒𝑠</m:t>
                                </m:r>
                              </m:e>
                              <m:sub>
                                <m:r>
                                  <a:rPr lang="en-US" altLang="zh-CN" sz="1600" i="1">
                                    <a:solidFill>
                                      <a:srgbClr val="465058"/>
                                    </a:solidFill>
                                    <a:latin typeface="Cambria Math" panose="02040503050406030204" pitchFamily="18" charset="0"/>
                                  </a:rPr>
                                  <m:t>𝑡</m:t>
                                </m:r>
                                <m:r>
                                  <a:rPr lang="en-US" altLang="zh-CN" sz="1600" i="1">
                                    <a:solidFill>
                                      <a:srgbClr val="465058"/>
                                    </a:solidFill>
                                    <a:latin typeface="Cambria Math" panose="02040503050406030204" pitchFamily="18" charset="0"/>
                                  </a:rPr>
                                  <m:t>−1</m:t>
                                </m:r>
                              </m:sub>
                            </m:sSub>
                            <m:r>
                              <a:rPr lang="en-US" altLang="zh-CN" sz="1600" i="1">
                                <a:solidFill>
                                  <a:srgbClr val="465058"/>
                                </a:solidFill>
                                <a:latin typeface="Cambria Math" panose="02040503050406030204" pitchFamily="18" charset="0"/>
                              </a:rPr>
                              <m:t>∗</m:t>
                            </m:r>
                            <m:sSub>
                              <m:sSubPr>
                                <m:ctrlPr>
                                  <a:rPr lang="en-US" altLang="zh-CN" sz="1600" i="1">
                                    <a:solidFill>
                                      <a:srgbClr val="465058"/>
                                    </a:solidFill>
                                    <a:latin typeface="Cambria Math" panose="02040503050406030204" pitchFamily="18" charset="0"/>
                                  </a:rPr>
                                </m:ctrlPr>
                              </m:sSubPr>
                              <m:e>
                                <m:r>
                                  <a:rPr lang="en-US" altLang="zh-CN" sz="1600" i="1">
                                    <a:solidFill>
                                      <a:srgbClr val="465058"/>
                                    </a:solidFill>
                                    <a:latin typeface="Cambria Math" panose="02040503050406030204" pitchFamily="18" charset="0"/>
                                  </a:rPr>
                                  <m:t>𝑃𝑟𝑖𝑐𝑒𝑃𝑒𝑟𝑆h𝑎𝑟𝑒</m:t>
                                </m:r>
                              </m:e>
                              <m:sub>
                                <m:r>
                                  <a:rPr lang="en-US" altLang="zh-CN" sz="1600" i="1">
                                    <a:solidFill>
                                      <a:srgbClr val="465058"/>
                                    </a:solidFill>
                                    <a:latin typeface="Cambria Math" panose="02040503050406030204" pitchFamily="18" charset="0"/>
                                  </a:rPr>
                                  <m:t>𝑡</m:t>
                                </m:r>
                              </m:sub>
                            </m:sSub>
                            <m:r>
                              <a:rPr lang="en-US" altLang="zh-CN" sz="1600" i="1">
                                <a:solidFill>
                                  <a:srgbClr val="465058"/>
                                </a:solidFill>
                                <a:latin typeface="Cambria Math" panose="02040503050406030204" pitchFamily="18" charset="0"/>
                              </a:rPr>
                              <m:t>∗</m:t>
                            </m:r>
                            <m:sSub>
                              <m:sSubPr>
                                <m:ctrlPr>
                                  <a:rPr lang="en-US" altLang="zh-CN" sz="1600" i="1">
                                    <a:solidFill>
                                      <a:srgbClr val="465058"/>
                                    </a:solidFill>
                                    <a:latin typeface="Cambria Math" panose="02040503050406030204" pitchFamily="18" charset="0"/>
                                  </a:rPr>
                                </m:ctrlPr>
                              </m:sSubPr>
                              <m:e>
                                <m:r>
                                  <a:rPr lang="en-US" altLang="zh-CN" sz="1600" i="1">
                                    <a:solidFill>
                                      <a:srgbClr val="465058"/>
                                    </a:solidFill>
                                    <a:latin typeface="Cambria Math" panose="02040503050406030204" pitchFamily="18" charset="0"/>
                                  </a:rPr>
                                  <m:t>𝐼𝑛𝑐𝑙𝑢𝑠𝑖𝑜𝑛𝐹𝑎𝑐𝑡𝑜𝑟</m:t>
                                </m:r>
                              </m:e>
                              <m:sub>
                                <m:r>
                                  <a:rPr lang="en-US" altLang="zh-CN" sz="1600" i="1">
                                    <a:solidFill>
                                      <a:srgbClr val="465058"/>
                                    </a:solidFill>
                                    <a:latin typeface="Cambria Math" panose="02040503050406030204" pitchFamily="18" charset="0"/>
                                  </a:rPr>
                                  <m:t>𝑡</m:t>
                                </m:r>
                              </m:sub>
                            </m:sSub>
                            <m:r>
                              <a:rPr lang="en-US" altLang="zh-CN" sz="1600" i="1">
                                <a:solidFill>
                                  <a:srgbClr val="465058"/>
                                </a:solidFill>
                                <a:latin typeface="Cambria Math" panose="02040503050406030204" pitchFamily="18" charset="0"/>
                              </a:rPr>
                              <m:t>∗</m:t>
                            </m:r>
                            <m:sSub>
                              <m:sSubPr>
                                <m:ctrlPr>
                                  <a:rPr lang="en-US" altLang="zh-CN" sz="1600" i="1">
                                    <a:solidFill>
                                      <a:srgbClr val="465058"/>
                                    </a:solidFill>
                                    <a:latin typeface="Cambria Math" panose="02040503050406030204" pitchFamily="18" charset="0"/>
                                  </a:rPr>
                                </m:ctrlPr>
                              </m:sSubPr>
                              <m:e>
                                <m:r>
                                  <a:rPr lang="en-US" altLang="zh-CN" sz="1600" i="1">
                                    <a:solidFill>
                                      <a:srgbClr val="465058"/>
                                    </a:solidFill>
                                    <a:latin typeface="Cambria Math" panose="02040503050406030204" pitchFamily="18" charset="0"/>
                                  </a:rPr>
                                  <m:t>𝑃𝐴𝐹</m:t>
                                </m:r>
                              </m:e>
                              <m:sub>
                                <m:r>
                                  <a:rPr lang="en-US" altLang="zh-CN" sz="1600" i="1">
                                    <a:solidFill>
                                      <a:srgbClr val="465058"/>
                                    </a:solidFill>
                                    <a:latin typeface="Cambria Math" panose="02040503050406030204" pitchFamily="18" charset="0"/>
                                  </a:rPr>
                                  <m:t>𝑡</m:t>
                                </m:r>
                              </m:sub>
                            </m:sSub>
                          </m:num>
                          <m:den>
                            <m:sSub>
                              <m:sSubPr>
                                <m:ctrlPr>
                                  <a:rPr lang="en-US" altLang="zh-CN" sz="1600" i="1">
                                    <a:solidFill>
                                      <a:srgbClr val="465058"/>
                                    </a:solidFill>
                                    <a:latin typeface="Cambria Math" panose="02040503050406030204" pitchFamily="18" charset="0"/>
                                  </a:rPr>
                                </m:ctrlPr>
                              </m:sSubPr>
                              <m:e>
                                <m:r>
                                  <a:rPr lang="en-US" altLang="zh-CN" sz="1600" i="1">
                                    <a:solidFill>
                                      <a:srgbClr val="465058"/>
                                    </a:solidFill>
                                    <a:latin typeface="Cambria Math" panose="02040503050406030204" pitchFamily="18" charset="0"/>
                                  </a:rPr>
                                  <m:t>𝐹𝑋𝑟𝑎𝑡𝑒</m:t>
                                </m:r>
                              </m:e>
                              <m:sub>
                                <m:r>
                                  <a:rPr lang="en-US" altLang="zh-CN" sz="1600" i="1">
                                    <a:solidFill>
                                      <a:srgbClr val="465058"/>
                                    </a:solidFill>
                                    <a:latin typeface="Cambria Math" panose="02040503050406030204" pitchFamily="18" charset="0"/>
                                  </a:rPr>
                                  <m:t>𝑡</m:t>
                                </m:r>
                                <m:r>
                                  <a:rPr lang="en-US" altLang="zh-CN" sz="1600" i="1">
                                    <a:solidFill>
                                      <a:srgbClr val="465058"/>
                                    </a:solidFill>
                                    <a:latin typeface="Cambria Math" panose="02040503050406030204" pitchFamily="18" charset="0"/>
                                  </a:rPr>
                                  <m:t>−1</m:t>
                                </m:r>
                              </m:sub>
                            </m:sSub>
                          </m:den>
                        </m:f>
                      </m:e>
                    </m:nary>
                    <m:r>
                      <a:rPr lang="en-US" altLang="zh-CN" sz="1600" i="1" smtClean="0">
                        <a:solidFill>
                          <a:schemeClr val="accent6"/>
                        </a:solidFill>
                        <a:latin typeface="Cambria Math" panose="02040503050406030204" pitchFamily="18" charset="0"/>
                      </a:rPr>
                      <m:t>∗</m:t>
                    </m:r>
                    <m:f>
                      <m:fPr>
                        <m:ctrlPr>
                          <a:rPr lang="en-US" altLang="zh-CN" sz="1600" i="1" smtClean="0">
                            <a:solidFill>
                              <a:schemeClr val="accent6"/>
                            </a:solidFill>
                            <a:latin typeface="Cambria Math" panose="02040503050406030204" pitchFamily="18" charset="0"/>
                          </a:rPr>
                        </m:ctrlPr>
                      </m:fPr>
                      <m:num>
                        <m:sSub>
                          <m:sSubPr>
                            <m:ctrlPr>
                              <a:rPr lang="en-US" altLang="zh-CN" sz="1600" i="1">
                                <a:solidFill>
                                  <a:schemeClr val="accent6"/>
                                </a:solidFill>
                                <a:latin typeface="Cambria Math" panose="02040503050406030204" pitchFamily="18" charset="0"/>
                              </a:rPr>
                            </m:ctrlPr>
                          </m:sSubPr>
                          <m:e>
                            <m:r>
                              <a:rPr lang="en-US" altLang="zh-CN" sz="1600" i="1">
                                <a:solidFill>
                                  <a:schemeClr val="accent6"/>
                                </a:solidFill>
                                <a:latin typeface="Cambria Math" panose="02040503050406030204" pitchFamily="18" charset="0"/>
                              </a:rPr>
                              <m:t>𝐼</m:t>
                            </m:r>
                            <m:r>
                              <a:rPr lang="en-US" altLang="zh-CN" sz="1600" b="0" i="1" smtClean="0">
                                <a:solidFill>
                                  <a:schemeClr val="accent6"/>
                                </a:solidFill>
                                <a:latin typeface="Cambria Math" panose="02040503050406030204" pitchFamily="18" charset="0"/>
                              </a:rPr>
                              <m:t>𝐶𝐼</m:t>
                            </m:r>
                          </m:e>
                          <m:sub>
                            <m:r>
                              <a:rPr lang="en-US" altLang="zh-CN" sz="1600" i="1">
                                <a:solidFill>
                                  <a:schemeClr val="accent6"/>
                                </a:solidFill>
                                <a:latin typeface="Cambria Math" panose="02040503050406030204" pitchFamily="18" charset="0"/>
                              </a:rPr>
                              <m:t>𝑡</m:t>
                            </m:r>
                          </m:sub>
                        </m:sSub>
                      </m:num>
                      <m:den>
                        <m:sSub>
                          <m:sSubPr>
                            <m:ctrlPr>
                              <a:rPr lang="en-US" altLang="zh-CN" sz="1600" i="1">
                                <a:solidFill>
                                  <a:schemeClr val="accent6"/>
                                </a:solidFill>
                                <a:latin typeface="Cambria Math" panose="02040503050406030204" pitchFamily="18" charset="0"/>
                              </a:rPr>
                            </m:ctrlPr>
                          </m:sSubPr>
                          <m:e>
                            <m:r>
                              <a:rPr lang="en-US" altLang="zh-CN" sz="1600" b="0" i="1" smtClean="0">
                                <a:solidFill>
                                  <a:schemeClr val="accent6"/>
                                </a:solidFill>
                                <a:latin typeface="Cambria Math" panose="02040503050406030204" pitchFamily="18" charset="0"/>
                              </a:rPr>
                              <m:t>𝐼𝐶𝐼</m:t>
                            </m:r>
                          </m:e>
                          <m:sub>
                            <m:r>
                              <a:rPr lang="en-US" altLang="zh-CN" sz="1600" i="1">
                                <a:solidFill>
                                  <a:schemeClr val="accent6"/>
                                </a:solidFill>
                                <a:latin typeface="Cambria Math" panose="02040503050406030204" pitchFamily="18" charset="0"/>
                              </a:rPr>
                              <m:t>𝑡</m:t>
                            </m:r>
                            <m:r>
                              <a:rPr lang="en-US" altLang="zh-CN" sz="1600" b="0" i="1" smtClean="0">
                                <a:solidFill>
                                  <a:schemeClr val="accent6"/>
                                </a:solidFill>
                                <a:latin typeface="Cambria Math" panose="02040503050406030204" pitchFamily="18" charset="0"/>
                              </a:rPr>
                              <m:t>−1</m:t>
                            </m:r>
                          </m:sub>
                        </m:sSub>
                      </m:den>
                    </m:f>
                  </m:oMath>
                </a14:m>
                <a:r>
                  <a:rPr lang="en-US" dirty="0">
                    <a:solidFill>
                      <a:srgbClr val="465058"/>
                    </a:solidFill>
                  </a:rPr>
                  <a:t>)</a:t>
                </a:r>
              </a:p>
              <a:p>
                <a:pPr marL="285750" lvl="1" indent="-285750" algn="just">
                  <a:spcBef>
                    <a:spcPts val="600"/>
                  </a:spcBef>
                  <a:buFont typeface="Arial" panose="020B0604020202020204" pitchFamily="34" charset="0"/>
                  <a:buChar char="•"/>
                </a:pPr>
                <a:endParaRPr lang="en-US" sz="1050" dirty="0">
                  <a:solidFill>
                    <a:srgbClr val="465058"/>
                  </a:solidFill>
                </a:endParaRPr>
              </a:p>
              <a:p>
                <a:pPr marL="285750" lvl="1" indent="-285750" algn="just">
                  <a:spcBef>
                    <a:spcPts val="600"/>
                  </a:spcBef>
                  <a:buFont typeface="Arial" panose="020B0604020202020204" pitchFamily="34" charset="0"/>
                  <a:buChar char="•"/>
                </a:pPr>
                <a14:m>
                  <m:oMath xmlns:m="http://schemas.openxmlformats.org/officeDocument/2006/math">
                    <m:sSub>
                      <m:sSubPr>
                        <m:ctrlPr>
                          <a:rPr lang="en-US" altLang="zh-CN" sz="1600" i="1">
                            <a:solidFill>
                              <a:srgbClr val="465058"/>
                            </a:solidFill>
                            <a:latin typeface="Cambria Math" panose="02040503050406030204" pitchFamily="18" charset="0"/>
                          </a:rPr>
                        </m:ctrlPr>
                      </m:sSubPr>
                      <m:e>
                        <m:r>
                          <a:rPr lang="en-US" altLang="zh-CN" sz="1600" i="1">
                            <a:solidFill>
                              <a:srgbClr val="465058"/>
                            </a:solidFill>
                            <a:latin typeface="Cambria Math" panose="02040503050406030204" pitchFamily="18" charset="0"/>
                          </a:rPr>
                          <m:t>𝐼𝑛𝑑𝑒𝑥</m:t>
                        </m:r>
                        <m:r>
                          <a:rPr lang="en-US" altLang="zh-CN" sz="1600" b="0" i="1" smtClean="0">
                            <a:solidFill>
                              <a:srgbClr val="465058"/>
                            </a:solidFill>
                            <a:latin typeface="Cambria Math" panose="02040503050406030204" pitchFamily="18" charset="0"/>
                          </a:rPr>
                          <m:t>𝐼𝑛𝑖𝑡𝑖𝑎𝑙</m:t>
                        </m:r>
                        <m:r>
                          <a:rPr lang="en-US" altLang="zh-CN" sz="1600" i="1">
                            <a:solidFill>
                              <a:srgbClr val="465058"/>
                            </a:solidFill>
                            <a:latin typeface="Cambria Math" panose="02040503050406030204" pitchFamily="18" charset="0"/>
                          </a:rPr>
                          <m:t>𝑀𝑎𝑟𝑘𝑒𝑡𝐶𝑎𝑝𝑈𝑆𝐷</m:t>
                        </m:r>
                      </m:e>
                      <m:sub>
                        <m:r>
                          <a:rPr lang="en-US" altLang="zh-CN" sz="1600" i="1">
                            <a:solidFill>
                              <a:srgbClr val="465058"/>
                            </a:solidFill>
                            <a:latin typeface="Cambria Math" panose="02040503050406030204" pitchFamily="18" charset="0"/>
                          </a:rPr>
                          <m:t>𝑡</m:t>
                        </m:r>
                      </m:sub>
                    </m:sSub>
                    <m:r>
                      <a:rPr lang="en-US" altLang="zh-CN" sz="1600" i="1">
                        <a:solidFill>
                          <a:srgbClr val="465058"/>
                        </a:solidFill>
                        <a:latin typeface="Cambria Math" panose="02040503050406030204" pitchFamily="18" charset="0"/>
                      </a:rPr>
                      <m:t>=</m:t>
                    </m:r>
                    <m:nary>
                      <m:naryPr>
                        <m:chr m:val="∑"/>
                        <m:supHide m:val="on"/>
                        <m:ctrlPr>
                          <a:rPr lang="en-US" altLang="zh-CN" sz="1600" i="1">
                            <a:solidFill>
                              <a:srgbClr val="465058"/>
                            </a:solidFill>
                            <a:latin typeface="Cambria Math" panose="02040503050406030204" pitchFamily="18" charset="0"/>
                          </a:rPr>
                        </m:ctrlPr>
                      </m:naryPr>
                      <m:sub>
                        <m:r>
                          <m:rPr>
                            <m:brk m:alnAt="7"/>
                          </m:rPr>
                          <a:rPr lang="en-US" altLang="zh-CN" sz="1600" i="1">
                            <a:solidFill>
                              <a:srgbClr val="465058"/>
                            </a:solidFill>
                            <a:latin typeface="Cambria Math" panose="02040503050406030204" pitchFamily="18" charset="0"/>
                          </a:rPr>
                          <m:t>𝑆</m:t>
                        </m:r>
                        <m:r>
                          <a:rPr lang="en-US" altLang="zh-CN" sz="1600" i="1">
                            <a:solidFill>
                              <a:srgbClr val="465058"/>
                            </a:solidFill>
                            <a:latin typeface="Cambria Math" panose="02040503050406030204" pitchFamily="18" charset="0"/>
                          </a:rPr>
                          <m:t>∈</m:t>
                        </m:r>
                        <m:r>
                          <a:rPr lang="en-US" altLang="zh-CN" sz="1600" i="1">
                            <a:solidFill>
                              <a:srgbClr val="465058"/>
                            </a:solidFill>
                            <a:latin typeface="Cambria Math" panose="02040503050406030204" pitchFamily="18" charset="0"/>
                          </a:rPr>
                          <m:t>𝐼</m:t>
                        </m:r>
                        <m:r>
                          <a:rPr lang="en-US" altLang="zh-CN" sz="1600" i="1">
                            <a:solidFill>
                              <a:srgbClr val="465058"/>
                            </a:solidFill>
                            <a:latin typeface="Cambria Math" panose="02040503050406030204" pitchFamily="18" charset="0"/>
                          </a:rPr>
                          <m:t>, </m:t>
                        </m:r>
                        <m:r>
                          <a:rPr lang="en-US" altLang="zh-CN" sz="1600" i="1">
                            <a:solidFill>
                              <a:srgbClr val="465058"/>
                            </a:solidFill>
                            <a:latin typeface="Cambria Math" panose="02040503050406030204" pitchFamily="18" charset="0"/>
                          </a:rPr>
                          <m:t>𝑡</m:t>
                        </m:r>
                      </m:sub>
                      <m:sup/>
                      <m:e>
                        <m:f>
                          <m:fPr>
                            <m:ctrlPr>
                              <a:rPr lang="en-US" altLang="zh-CN" sz="1600" i="1">
                                <a:solidFill>
                                  <a:srgbClr val="465058"/>
                                </a:solidFill>
                                <a:latin typeface="Cambria Math" panose="02040503050406030204" pitchFamily="18" charset="0"/>
                              </a:rPr>
                            </m:ctrlPr>
                          </m:fPr>
                          <m:num>
                            <m:sSub>
                              <m:sSubPr>
                                <m:ctrlPr>
                                  <a:rPr lang="en-US" altLang="zh-CN" sz="1600" i="1">
                                    <a:solidFill>
                                      <a:srgbClr val="465058"/>
                                    </a:solidFill>
                                    <a:latin typeface="Cambria Math" panose="02040503050406030204" pitchFamily="18" charset="0"/>
                                  </a:rPr>
                                </m:ctrlPr>
                              </m:sSubPr>
                              <m:e>
                                <m:r>
                                  <a:rPr lang="en-US" altLang="zh-CN" sz="1600" i="1">
                                    <a:solidFill>
                                      <a:srgbClr val="465058"/>
                                    </a:solidFill>
                                    <a:latin typeface="Cambria Math" panose="02040503050406030204" pitchFamily="18" charset="0"/>
                                  </a:rPr>
                                  <m:t>𝐸𝑛𝑑𝑂𝑓𝐷𝑎𝑦𝑁𝑢𝑚𝑏𝑒𝑟𝑂𝑓𝑆h𝑎𝑟𝑒𝑠</m:t>
                                </m:r>
                              </m:e>
                              <m:sub>
                                <m:r>
                                  <a:rPr lang="en-US" altLang="zh-CN" sz="1600" i="1">
                                    <a:solidFill>
                                      <a:srgbClr val="465058"/>
                                    </a:solidFill>
                                    <a:latin typeface="Cambria Math" panose="02040503050406030204" pitchFamily="18" charset="0"/>
                                  </a:rPr>
                                  <m:t>𝑡</m:t>
                                </m:r>
                                <m:r>
                                  <a:rPr lang="en-US" altLang="zh-CN" sz="1600" i="1">
                                    <a:solidFill>
                                      <a:srgbClr val="465058"/>
                                    </a:solidFill>
                                    <a:latin typeface="Cambria Math" panose="02040503050406030204" pitchFamily="18" charset="0"/>
                                  </a:rPr>
                                  <m:t>−1</m:t>
                                </m:r>
                              </m:sub>
                            </m:sSub>
                            <m:r>
                              <a:rPr lang="en-US" altLang="zh-CN" sz="1600" i="1">
                                <a:solidFill>
                                  <a:srgbClr val="465058"/>
                                </a:solidFill>
                                <a:latin typeface="Cambria Math" panose="02040503050406030204" pitchFamily="18" charset="0"/>
                              </a:rPr>
                              <m:t>∗</m:t>
                            </m:r>
                            <m:sSub>
                              <m:sSubPr>
                                <m:ctrlPr>
                                  <a:rPr lang="en-US" altLang="zh-CN" sz="1600" i="1" smtClean="0">
                                    <a:solidFill>
                                      <a:schemeClr val="accent6"/>
                                    </a:solidFill>
                                    <a:latin typeface="Cambria Math" panose="02040503050406030204" pitchFamily="18" charset="0"/>
                                  </a:rPr>
                                </m:ctrlPr>
                              </m:sSubPr>
                              <m:e>
                                <m:r>
                                  <a:rPr lang="en-US" altLang="zh-CN" sz="1600" i="1">
                                    <a:solidFill>
                                      <a:schemeClr val="accent6"/>
                                    </a:solidFill>
                                    <a:latin typeface="Cambria Math" panose="02040503050406030204" pitchFamily="18" charset="0"/>
                                  </a:rPr>
                                  <m:t>𝑃𝑟𝑖𝑐𝑒𝑃𝑒𝑟𝑆h𝑎𝑟𝑒</m:t>
                                </m:r>
                              </m:e>
                              <m:sub>
                                <m:r>
                                  <a:rPr lang="en-US" altLang="zh-CN" sz="1600" i="1">
                                    <a:solidFill>
                                      <a:schemeClr val="accent6"/>
                                    </a:solidFill>
                                    <a:latin typeface="Cambria Math" panose="02040503050406030204" pitchFamily="18" charset="0"/>
                                  </a:rPr>
                                  <m:t>𝑡</m:t>
                                </m:r>
                                <m:r>
                                  <a:rPr lang="en-US" altLang="zh-CN" sz="1600" b="0" i="1" smtClean="0">
                                    <a:solidFill>
                                      <a:schemeClr val="accent6"/>
                                    </a:solidFill>
                                    <a:latin typeface="Cambria Math" panose="02040503050406030204" pitchFamily="18" charset="0"/>
                                  </a:rPr>
                                  <m:t>−1</m:t>
                                </m:r>
                              </m:sub>
                            </m:sSub>
                            <m:r>
                              <a:rPr lang="en-US" altLang="zh-CN" sz="1600" i="1">
                                <a:solidFill>
                                  <a:srgbClr val="465058"/>
                                </a:solidFill>
                                <a:latin typeface="Cambria Math" panose="02040503050406030204" pitchFamily="18" charset="0"/>
                              </a:rPr>
                              <m:t>∗</m:t>
                            </m:r>
                            <m:sSub>
                              <m:sSubPr>
                                <m:ctrlPr>
                                  <a:rPr lang="en-US" altLang="zh-CN" sz="1600" i="1">
                                    <a:solidFill>
                                      <a:srgbClr val="465058"/>
                                    </a:solidFill>
                                    <a:latin typeface="Cambria Math" panose="02040503050406030204" pitchFamily="18" charset="0"/>
                                  </a:rPr>
                                </m:ctrlPr>
                              </m:sSubPr>
                              <m:e>
                                <m:r>
                                  <a:rPr lang="en-US" altLang="zh-CN" sz="1600" i="1">
                                    <a:solidFill>
                                      <a:srgbClr val="465058"/>
                                    </a:solidFill>
                                    <a:latin typeface="Cambria Math" panose="02040503050406030204" pitchFamily="18" charset="0"/>
                                  </a:rPr>
                                  <m:t>𝐼𝑛𝑐𝑙𝑢𝑠𝑖𝑜𝑛𝐹𝑎𝑐𝑡𝑜𝑟</m:t>
                                </m:r>
                              </m:e>
                              <m:sub>
                                <m:r>
                                  <a:rPr lang="en-US" altLang="zh-CN" sz="1600" i="1">
                                    <a:solidFill>
                                      <a:srgbClr val="465058"/>
                                    </a:solidFill>
                                    <a:latin typeface="Cambria Math" panose="02040503050406030204" pitchFamily="18" charset="0"/>
                                  </a:rPr>
                                  <m:t>𝑡</m:t>
                                </m:r>
                              </m:sub>
                            </m:sSub>
                            <m:r>
                              <a:rPr lang="en-US" altLang="zh-CN" sz="1600" i="1">
                                <a:solidFill>
                                  <a:srgbClr val="465058"/>
                                </a:solidFill>
                                <a:latin typeface="Cambria Math" panose="02040503050406030204" pitchFamily="18" charset="0"/>
                              </a:rPr>
                              <m:t>∗</m:t>
                            </m:r>
                            <m:sSub>
                              <m:sSubPr>
                                <m:ctrlPr>
                                  <a:rPr lang="en-US" altLang="zh-CN" sz="1600" i="1">
                                    <a:solidFill>
                                      <a:srgbClr val="465058"/>
                                    </a:solidFill>
                                    <a:latin typeface="Cambria Math" panose="02040503050406030204" pitchFamily="18" charset="0"/>
                                  </a:rPr>
                                </m:ctrlPr>
                              </m:sSubPr>
                              <m:e>
                                <m:r>
                                  <a:rPr lang="en-US" altLang="zh-CN" sz="1600" i="1">
                                    <a:solidFill>
                                      <a:srgbClr val="465058"/>
                                    </a:solidFill>
                                    <a:latin typeface="Cambria Math" panose="02040503050406030204" pitchFamily="18" charset="0"/>
                                  </a:rPr>
                                  <m:t>𝑃𝐴𝐹</m:t>
                                </m:r>
                              </m:e>
                              <m:sub>
                                <m:r>
                                  <a:rPr lang="en-US" altLang="zh-CN" sz="1600" i="1">
                                    <a:solidFill>
                                      <a:srgbClr val="465058"/>
                                    </a:solidFill>
                                    <a:latin typeface="Cambria Math" panose="02040503050406030204" pitchFamily="18" charset="0"/>
                                  </a:rPr>
                                  <m:t>𝑡</m:t>
                                </m:r>
                              </m:sub>
                            </m:sSub>
                          </m:num>
                          <m:den>
                            <m:sSub>
                              <m:sSubPr>
                                <m:ctrlPr>
                                  <a:rPr lang="en-US" altLang="zh-CN" sz="1600" i="1">
                                    <a:solidFill>
                                      <a:srgbClr val="465058"/>
                                    </a:solidFill>
                                    <a:latin typeface="Cambria Math" panose="02040503050406030204" pitchFamily="18" charset="0"/>
                                  </a:rPr>
                                </m:ctrlPr>
                              </m:sSubPr>
                              <m:e>
                                <m:r>
                                  <a:rPr lang="en-US" altLang="zh-CN" sz="1600" i="1">
                                    <a:solidFill>
                                      <a:srgbClr val="465058"/>
                                    </a:solidFill>
                                    <a:latin typeface="Cambria Math" panose="02040503050406030204" pitchFamily="18" charset="0"/>
                                  </a:rPr>
                                  <m:t>𝐹𝑋𝑟𝑎𝑡𝑒</m:t>
                                </m:r>
                              </m:e>
                              <m:sub>
                                <m:r>
                                  <a:rPr lang="en-US" altLang="zh-CN" sz="1600" i="1">
                                    <a:solidFill>
                                      <a:srgbClr val="465058"/>
                                    </a:solidFill>
                                    <a:latin typeface="Cambria Math" panose="02040503050406030204" pitchFamily="18" charset="0"/>
                                  </a:rPr>
                                  <m:t>𝑡</m:t>
                                </m:r>
                                <m:r>
                                  <a:rPr lang="en-US" altLang="zh-CN" sz="1600" i="1">
                                    <a:solidFill>
                                      <a:srgbClr val="465058"/>
                                    </a:solidFill>
                                    <a:latin typeface="Cambria Math" panose="02040503050406030204" pitchFamily="18" charset="0"/>
                                  </a:rPr>
                                  <m:t>−1</m:t>
                                </m:r>
                              </m:sub>
                            </m:sSub>
                          </m:den>
                        </m:f>
                      </m:e>
                    </m:nary>
                  </m:oMath>
                </a14:m>
                <a:endParaRPr lang="en-US" dirty="0">
                  <a:solidFill>
                    <a:srgbClr val="465058"/>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228600" y="918057"/>
                <a:ext cx="8536195" cy="5153557"/>
              </a:xfrm>
              <a:prstGeom prst="rect">
                <a:avLst/>
              </a:prstGeom>
              <a:blipFill>
                <a:blip r:embed="rId3"/>
                <a:stretch>
                  <a:fillRect l="-429"/>
                </a:stretch>
              </a:blipFill>
              <a:ln>
                <a:noFill/>
              </a:ln>
              <a:effectLst/>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93AC2C76-E6AA-46CB-A2DE-F6E097F7C440}" type="slidenum">
              <a:rPr lang="en-GB" smtClean="0"/>
              <a:pPr/>
              <a:t>9</a:t>
            </a:fld>
            <a:endParaRPr lang="en-GB" dirty="0"/>
          </a:p>
        </p:txBody>
      </p:sp>
    </p:spTree>
    <p:extLst>
      <p:ext uri="{BB962C8B-B14F-4D97-AF65-F5344CB8AC3E}">
        <p14:creationId xmlns:p14="http://schemas.microsoft.com/office/powerpoint/2010/main" val="2396781993"/>
      </p:ext>
    </p:extLst>
  </p:cSld>
  <p:clrMapOvr>
    <a:masterClrMapping/>
  </p:clrMapOvr>
</p:sld>
</file>

<file path=ppt/theme/theme1.xml><?xml version="1.0" encoding="utf-8"?>
<a:theme xmlns:a="http://schemas.openxmlformats.org/drawingml/2006/main" name="Default Theme">
  <a:themeElements>
    <a:clrScheme name="MSCI">
      <a:dk1>
        <a:srgbClr val="465058"/>
      </a:dk1>
      <a:lt1>
        <a:sysClr val="window" lastClr="FFFFFF"/>
      </a:lt1>
      <a:dk2>
        <a:srgbClr val="237E74"/>
      </a:dk2>
      <a:lt2>
        <a:srgbClr val="465058"/>
      </a:lt2>
      <a:accent1>
        <a:srgbClr val="37617A"/>
      </a:accent1>
      <a:accent2>
        <a:srgbClr val="FFB838"/>
      </a:accent2>
      <a:accent3>
        <a:srgbClr val="DBD5CD"/>
      </a:accent3>
      <a:accent4>
        <a:srgbClr val="40C1BB"/>
      </a:accent4>
      <a:accent5>
        <a:srgbClr val="F38B3C"/>
      </a:accent5>
      <a:accent6>
        <a:srgbClr val="D03300"/>
      </a:accent6>
      <a:hlink>
        <a:srgbClr val="37617A"/>
      </a:hlink>
      <a:folHlink>
        <a:srgbClr val="968F8B"/>
      </a:folHlink>
    </a:clrScheme>
    <a:fontScheme name="Expo">
      <a:majorFont>
        <a:latin typeface="Calibri"/>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600"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595C74108EDF49B531FE848A3026E5" ma:contentTypeVersion="3" ma:contentTypeDescription="Create a new document." ma:contentTypeScope="" ma:versionID="ed0c6e20659e071581c2f9e7b11ab137">
  <xsd:schema xmlns:xsd="http://www.w3.org/2001/XMLSchema" xmlns:xs="http://www.w3.org/2001/XMLSchema" xmlns:p="http://schemas.microsoft.com/office/2006/metadata/properties" xmlns:ns1="http://schemas.microsoft.com/sharepoint/v3" targetNamespace="http://schemas.microsoft.com/office/2006/metadata/properties" ma:root="true" ma:fieldsID="ec22c3d8327a010df437c55bb0fc7a94"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A3A264E-2358-460C-9735-A877932E16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10FDFE3-7112-4C95-B655-73FE3507C179}">
  <ds:schemaRefs>
    <ds:schemaRef ds:uri="http://schemas.microsoft.com/sharepoint/v3/contenttype/forms"/>
  </ds:schemaRefs>
</ds:datastoreItem>
</file>

<file path=customXml/itemProps3.xml><?xml version="1.0" encoding="utf-8"?>
<ds:datastoreItem xmlns:ds="http://schemas.openxmlformats.org/officeDocument/2006/customXml" ds:itemID="{6320BFE3-1EDD-4DA3-A99D-B847A3C14D83}">
  <ds:schemaRefs>
    <ds:schemaRef ds:uri="http://www.w3.org/XML/1998/namespace"/>
    <ds:schemaRef ds:uri="http://schemas.microsoft.com/office/2006/metadata/properties"/>
    <ds:schemaRef ds:uri="http://schemas.openxmlformats.org/package/2006/metadata/core-properties"/>
    <ds:schemaRef ds:uri="http://schemas.microsoft.com/office/2006/documentManagement/types"/>
    <ds:schemaRef ds:uri="http://purl.org/dc/terms/"/>
    <ds:schemaRef ds:uri="http://purl.org/dc/dcmitype/"/>
    <ds:schemaRef ds:uri="http://purl.org/dc/elements/1.1/"/>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Default Theme.thmx</Template>
  <TotalTime>30013</TotalTime>
  <Words>2633</Words>
  <Application>Microsoft Office PowerPoint</Application>
  <PresentationFormat>全屏显示(4:3)</PresentationFormat>
  <Paragraphs>307</Paragraphs>
  <Slides>32</Slides>
  <Notes>26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32</vt:i4>
      </vt:variant>
    </vt:vector>
  </HeadingPairs>
  <TitlesOfParts>
    <vt:vector size="36" baseType="lpstr">
      <vt:lpstr>Arial</vt:lpstr>
      <vt:lpstr>Calibri</vt:lpstr>
      <vt:lpstr>Cambria Math</vt:lpstr>
      <vt:lpstr>Default Theme</vt:lpstr>
      <vt:lpstr>PowerPoint 演示文稿</vt:lpstr>
      <vt:lpstr>summary</vt:lpstr>
      <vt:lpstr>content</vt:lpstr>
      <vt:lpstr>Introduction</vt:lpstr>
      <vt:lpstr>Introduction</vt:lpstr>
      <vt:lpstr>Introduction</vt:lpstr>
      <vt:lpstr>MSCI Price Index Methodology</vt:lpstr>
      <vt:lpstr>MSCI Price Index Methodology</vt:lpstr>
      <vt:lpstr>MSCI Price Index Methodology</vt:lpstr>
      <vt:lpstr>MSCI Price Index Methodology</vt:lpstr>
      <vt:lpstr>MSCI Price Index Methodology</vt:lpstr>
      <vt:lpstr>MSCI Price Index Methodology</vt:lpstr>
      <vt:lpstr>MSCI Price Index Methodology</vt:lpstr>
      <vt:lpstr>MSCI Price Index Methodology</vt:lpstr>
      <vt:lpstr>MSCI Price Index Methodology</vt:lpstr>
      <vt:lpstr>MSCI Price Index Methodology</vt:lpstr>
      <vt:lpstr>MSCI Price Index Methodology</vt:lpstr>
      <vt:lpstr>MSCI Price Index Methodology</vt:lpstr>
      <vt:lpstr>MSCI Price Index Methodology</vt:lpstr>
      <vt:lpstr>MSCI Price Index Methodology</vt:lpstr>
      <vt:lpstr>MSCI Price Index Methodology</vt:lpstr>
      <vt:lpstr>MSCI Price Index Methodology</vt:lpstr>
      <vt:lpstr>MSCI Price Index Methodology</vt:lpstr>
      <vt:lpstr>MSCI Price Index Methodology</vt:lpstr>
      <vt:lpstr>MSCI Price Index Methodology</vt:lpstr>
      <vt:lpstr>MSCI Price Index Methodology</vt:lpstr>
      <vt:lpstr>MSCI Price Index Methodology</vt:lpstr>
      <vt:lpstr>MSCI Price Index Methodology</vt:lpstr>
      <vt:lpstr>MSCI Price Index Methodology</vt:lpstr>
      <vt:lpstr>MSCI Price Index Methodology</vt:lpstr>
      <vt:lpstr>appendix</vt:lpstr>
      <vt:lpstr>About MSCI</vt:lpstr>
    </vt:vector>
  </TitlesOfParts>
  <Company>MSCI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Abucay, Reil</dc:creator>
  <cp:lastModifiedBy> </cp:lastModifiedBy>
  <cp:revision>1121</cp:revision>
  <cp:lastPrinted>2015-02-27T09:21:32Z</cp:lastPrinted>
  <dcterms:created xsi:type="dcterms:W3CDTF">2014-09-02T16:02:03Z</dcterms:created>
  <dcterms:modified xsi:type="dcterms:W3CDTF">2021-04-30T08:04:25Z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0x010100C0595C74108EDF49B531FE848A3026E5</vt:lpwstr>
  </property>
  <property fmtid="{D5CDD505-2E9C-101B-9397-08002B2CF9AE}" pid="3" name="TitusGUID">
    <vt:lpwstr>e55d2d3b-e3b8-4344-943a-de017033d0e8</vt:lpwstr>
  </property>
  <property fmtid="{D5CDD505-2E9C-101B-9397-08002B2CF9AE}" pid="4" name="MSCIClassification">
    <vt:lpwstr>— Internal —</vt:lpwstr>
  </property>
</Properties>
</file>