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6213A2-068C-41A6-B723-7668745941A7}">
  <a:tblStyle styleId="{4F6213A2-068C-41A6-B723-7668745941A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3b9c1843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b9c1843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3b9c184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3b9c184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3b9c1843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b9c1843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bb1bd4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bb1bd4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bb1bd43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bb1bd43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c45cca86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c45cca86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3b9c1843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b9c1843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c45cca86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c45cca86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3b9c1843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b9c1843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3b9c184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b9c184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3b9c1843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b9c1843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3b9c1843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b9c1843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3b9c1843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b9c1843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Resistive Network System for Neural Network Computation</a:t>
            </a:r>
            <a:endParaRPr sz="2400"/>
          </a:p>
        </p:txBody>
      </p:sp>
      <p:sp>
        <p:nvSpPr>
          <p:cNvPr id="87" name="Google Shape;87;p13"/>
          <p:cNvSpPr txBox="1"/>
          <p:nvPr>
            <p:ph idx="1" type="subTitle"/>
          </p:nvPr>
        </p:nvSpPr>
        <p:spPr>
          <a:xfrm>
            <a:off x="226502" y="2714700"/>
            <a:ext cx="7688100" cy="541200"/>
          </a:xfrm>
          <a:prstGeom prst="rect">
            <a:avLst/>
          </a:prstGeom>
        </p:spPr>
        <p:txBody>
          <a:bodyPr anchorCtr="0" anchor="t" bIns="91425" lIns="91425" spcFirstLastPara="1" rIns="91425" wrap="square" tIns="91425">
            <a:noAutofit/>
          </a:bodyPr>
          <a:lstStyle/>
          <a:p>
            <a:pPr indent="533400" lvl="0" marL="0" rtl="0" algn="l">
              <a:spcBef>
                <a:spcPts val="0"/>
              </a:spcBef>
              <a:spcAft>
                <a:spcPts val="0"/>
              </a:spcAft>
              <a:buClr>
                <a:srgbClr val="000000"/>
              </a:buClr>
              <a:buSzPts val="1100"/>
              <a:buFont typeface="Arial"/>
              <a:buNone/>
            </a:pPr>
            <a:r>
              <a:rPr lang="en" sz="1200">
                <a:solidFill>
                  <a:srgbClr val="000000"/>
                </a:solidFill>
                <a:latin typeface="Calibri"/>
                <a:ea typeface="Calibri"/>
                <a:cs typeface="Calibri"/>
                <a:sym typeface="Calibri"/>
              </a:rPr>
              <a:t>Section L4A</a:t>
            </a:r>
            <a:endParaRPr sz="1200">
              <a:solidFill>
                <a:srgbClr val="000000"/>
              </a:solidFill>
              <a:latin typeface="Calibri"/>
              <a:ea typeface="Calibri"/>
              <a:cs typeface="Calibri"/>
              <a:sym typeface="Calibri"/>
            </a:endParaRPr>
          </a:p>
          <a:p>
            <a:pPr indent="533400" lvl="0" marL="0" rtl="0" algn="l">
              <a:spcBef>
                <a:spcPts val="0"/>
              </a:spcBef>
              <a:spcAft>
                <a:spcPts val="0"/>
              </a:spcAft>
              <a:buClr>
                <a:srgbClr val="000000"/>
              </a:buClr>
              <a:buSzPts val="1100"/>
              <a:buFont typeface="Arial"/>
              <a:buNone/>
            </a:pPr>
            <a:r>
              <a:rPr lang="en" sz="1200">
                <a:solidFill>
                  <a:srgbClr val="000000"/>
                </a:solidFill>
                <a:latin typeface="Calibri"/>
                <a:ea typeface="Calibri"/>
                <a:cs typeface="Calibri"/>
                <a:sym typeface="Calibri"/>
              </a:rPr>
              <a:t>Project Advisor: Dr. Shimeng Yu</a:t>
            </a:r>
            <a:endParaRPr sz="1200">
              <a:solidFill>
                <a:srgbClr val="000000"/>
              </a:solidFill>
              <a:latin typeface="Calibri"/>
              <a:ea typeface="Calibri"/>
              <a:cs typeface="Calibri"/>
              <a:sym typeface="Calibri"/>
            </a:endParaRPr>
          </a:p>
          <a:p>
            <a:pPr indent="533400" lvl="0" marL="0" rtl="0" algn="l">
              <a:spcBef>
                <a:spcPts val="0"/>
              </a:spcBef>
              <a:spcAft>
                <a:spcPts val="0"/>
              </a:spcAft>
              <a:buClr>
                <a:srgbClr val="000000"/>
              </a:buClr>
              <a:buSzPts val="1100"/>
              <a:buFont typeface="Arial"/>
              <a:buNone/>
            </a:pPr>
            <a:r>
              <a:t/>
            </a:r>
            <a:endParaRPr sz="1200">
              <a:solidFill>
                <a:srgbClr val="000000"/>
              </a:solidFill>
              <a:latin typeface="Calibri"/>
              <a:ea typeface="Calibri"/>
              <a:cs typeface="Calibri"/>
              <a:sym typeface="Calibri"/>
            </a:endParaRPr>
          </a:p>
          <a:p>
            <a:pPr indent="533400" lvl="0" marL="0" rtl="0" algn="l">
              <a:spcBef>
                <a:spcPts val="0"/>
              </a:spcBef>
              <a:spcAft>
                <a:spcPts val="0"/>
              </a:spcAft>
              <a:buClr>
                <a:srgbClr val="000000"/>
              </a:buClr>
              <a:buSzPts val="1100"/>
              <a:buFont typeface="Arial"/>
              <a:buNone/>
            </a:pPr>
            <a:r>
              <a:rPr lang="en" sz="1200">
                <a:solidFill>
                  <a:srgbClr val="000000"/>
                </a:solidFill>
                <a:latin typeface="Calibri"/>
                <a:ea typeface="Calibri"/>
                <a:cs typeface="Calibri"/>
                <a:sym typeface="Calibri"/>
              </a:rPr>
              <a:t>Team Members:</a:t>
            </a:r>
            <a:endParaRPr sz="1200">
              <a:solidFill>
                <a:srgbClr val="000000"/>
              </a:solidFill>
              <a:latin typeface="Calibri"/>
              <a:ea typeface="Calibri"/>
              <a:cs typeface="Calibri"/>
              <a:sym typeface="Calibri"/>
            </a:endParaRPr>
          </a:p>
          <a:p>
            <a:pPr indent="533400" lvl="0" marL="0" rtl="0" algn="l">
              <a:spcBef>
                <a:spcPts val="0"/>
              </a:spcBef>
              <a:spcAft>
                <a:spcPts val="0"/>
              </a:spcAft>
              <a:buClr>
                <a:srgbClr val="000000"/>
              </a:buClr>
              <a:buSzPts val="1100"/>
              <a:buFont typeface="Arial"/>
              <a:buNone/>
            </a:pPr>
            <a:r>
              <a:rPr lang="en" sz="1200">
                <a:solidFill>
                  <a:srgbClr val="000000"/>
                </a:solidFill>
                <a:latin typeface="Calibri"/>
                <a:ea typeface="Calibri"/>
                <a:cs typeface="Calibri"/>
                <a:sym typeface="Calibri"/>
              </a:rPr>
              <a:t>Yunfeng Xin 			Sho Ko </a:t>
            </a:r>
            <a:endParaRPr sz="1200">
              <a:solidFill>
                <a:srgbClr val="000000"/>
              </a:solidFill>
              <a:latin typeface="Calibri"/>
              <a:ea typeface="Calibri"/>
              <a:cs typeface="Calibri"/>
              <a:sym typeface="Calibri"/>
            </a:endParaRPr>
          </a:p>
          <a:p>
            <a:pPr indent="533400" lvl="0" marL="0" rtl="0" algn="l">
              <a:spcBef>
                <a:spcPts val="0"/>
              </a:spcBef>
              <a:spcAft>
                <a:spcPts val="0"/>
              </a:spcAft>
              <a:buClr>
                <a:srgbClr val="000000"/>
              </a:buClr>
              <a:buSzPts val="1100"/>
              <a:buFont typeface="Arial"/>
              <a:buNone/>
            </a:pPr>
            <a:r>
              <a:rPr lang="en" sz="1200">
                <a:solidFill>
                  <a:srgbClr val="000000"/>
                </a:solidFill>
                <a:latin typeface="Calibri"/>
                <a:ea typeface="Calibri"/>
                <a:cs typeface="Calibri"/>
                <a:sym typeface="Calibri"/>
              </a:rPr>
              <a:t>Runfeng Chen		William Scott </a:t>
            </a:r>
            <a:endParaRPr sz="1200">
              <a:solidFill>
                <a:srgbClr val="000000"/>
              </a:solidFill>
              <a:latin typeface="Calibri"/>
              <a:ea typeface="Calibri"/>
              <a:cs typeface="Calibri"/>
              <a:sym typeface="Calibri"/>
            </a:endParaRPr>
          </a:p>
          <a:p>
            <a:pPr indent="533400" lvl="0" marL="0" rtl="0" algn="l">
              <a:spcBef>
                <a:spcPts val="0"/>
              </a:spcBef>
              <a:spcAft>
                <a:spcPts val="0"/>
              </a:spcAft>
              <a:buClr>
                <a:srgbClr val="000000"/>
              </a:buClr>
              <a:buSzPts val="1100"/>
              <a:buFont typeface="Arial"/>
              <a:buNone/>
            </a:pPr>
            <a:r>
              <a:rPr lang="en" sz="1200">
                <a:solidFill>
                  <a:srgbClr val="000000"/>
                </a:solidFill>
                <a:latin typeface="Calibri"/>
                <a:ea typeface="Calibri"/>
                <a:cs typeface="Calibri"/>
                <a:sym typeface="Calibri"/>
              </a:rPr>
              <a:t>William Trimmer		Zheyuan Xu </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Proposed Analog-to-Digital Converter Specs</a:t>
            </a:r>
            <a:endParaRPr/>
          </a:p>
          <a:p>
            <a:pPr indent="0" lvl="0" marL="0" rtl="0" algn="l">
              <a:spcBef>
                <a:spcPts val="0"/>
              </a:spcBef>
              <a:spcAft>
                <a:spcPts val="0"/>
              </a:spcAft>
              <a:buNone/>
            </a:pPr>
            <a:r>
              <a:t/>
            </a:r>
            <a:endParaRPr/>
          </a:p>
        </p:txBody>
      </p:sp>
      <p:graphicFrame>
        <p:nvGraphicFramePr>
          <p:cNvPr id="143" name="Google Shape;143;p22"/>
          <p:cNvGraphicFramePr/>
          <p:nvPr/>
        </p:nvGraphicFramePr>
        <p:xfrm>
          <a:off x="729450" y="2129625"/>
          <a:ext cx="3000000" cy="3000000"/>
        </p:xfrm>
        <a:graphic>
          <a:graphicData uri="http://schemas.openxmlformats.org/drawingml/2006/table">
            <a:tbl>
              <a:tblPr>
                <a:noFill/>
                <a:tableStyleId>{4F6213A2-068C-41A6-B723-7668745941A7}</a:tableStyleId>
              </a:tblPr>
              <a:tblGrid>
                <a:gridCol w="3091175"/>
                <a:gridCol w="3091175"/>
              </a:tblGrid>
              <a:tr h="12700">
                <a:tc>
                  <a:txBody>
                    <a:bodyPr>
                      <a:noAutofit/>
                    </a:bodyPr>
                    <a:lstStyle/>
                    <a:p>
                      <a:pPr indent="533400" lvl="0" marL="0" rtl="0" algn="l">
                        <a:spcBef>
                          <a:spcPts val="0"/>
                        </a:spcBef>
                        <a:spcAft>
                          <a:spcPts val="0"/>
                        </a:spcAft>
                        <a:buNone/>
                      </a:pPr>
                      <a:r>
                        <a:rPr b="1" lang="en" sz="1200">
                          <a:latin typeface="Times New Roman"/>
                          <a:ea typeface="Times New Roman"/>
                          <a:cs typeface="Times New Roman"/>
                          <a:sym typeface="Times New Roman"/>
                        </a:rPr>
                        <a:t>Item</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b="1" lang="en" sz="1200">
                          <a:latin typeface="Times New Roman"/>
                          <a:ea typeface="Times New Roman"/>
                          <a:cs typeface="Times New Roman"/>
                          <a:sym typeface="Times New Roman"/>
                        </a:rPr>
                        <a:t>Specification</a:t>
                      </a:r>
                      <a:endParaRPr b="1"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Resolution</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 8 bits</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Voltage Range</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0mV-100mV</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Interfaces</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I2C</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144" name="Google Shape;144;p22"/>
          <p:cNvSpPr txBox="1"/>
          <p:nvPr/>
        </p:nvSpPr>
        <p:spPr>
          <a:xfrm>
            <a:off x="1530950" y="18538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999999"/>
              </a:buClr>
              <a:buSzPts val="1200"/>
              <a:buChar char="●"/>
            </a:pPr>
            <a:r>
              <a:rPr lang="en" sz="1200">
                <a:solidFill>
                  <a:srgbClr val="999999"/>
                </a:solidFill>
              </a:rPr>
              <a:t>Overview</a:t>
            </a:r>
            <a:endParaRPr b="1" sz="1200">
              <a:solidFill>
                <a:srgbClr val="000000"/>
              </a:solidFill>
            </a:endParaRPr>
          </a:p>
          <a:p>
            <a:pPr indent="0" lvl="0" marL="457200" rtl="0" algn="l">
              <a:spcBef>
                <a:spcPts val="1600"/>
              </a:spcBef>
              <a:spcAft>
                <a:spcPts val="0"/>
              </a:spcAft>
              <a:buNone/>
            </a:pPr>
            <a:r>
              <a:t/>
            </a:r>
            <a:endParaRPr sz="1200">
              <a:solidFill>
                <a:srgbClr val="999999"/>
              </a:solidFill>
            </a:endParaRPr>
          </a:p>
          <a:p>
            <a:pPr indent="-304800" lvl="0" marL="457200" rtl="0" algn="l">
              <a:spcBef>
                <a:spcPts val="1600"/>
              </a:spcBef>
              <a:spcAft>
                <a:spcPts val="0"/>
              </a:spcAft>
              <a:buClr>
                <a:srgbClr val="999999"/>
              </a:buClr>
              <a:buSzPts val="1200"/>
              <a:buChar char="●"/>
            </a:pPr>
            <a:r>
              <a:rPr lang="en" sz="1200">
                <a:solidFill>
                  <a:srgbClr val="999999"/>
                </a:solidFill>
              </a:rPr>
              <a:t>Key specifications</a:t>
            </a:r>
            <a:endParaRPr sz="1200">
              <a:solidFill>
                <a:srgbClr val="999999"/>
              </a:solidFill>
            </a:endParaRPr>
          </a:p>
          <a:p>
            <a:pPr indent="0" lvl="0" marL="457200" rtl="0" algn="l">
              <a:spcBef>
                <a:spcPts val="1600"/>
              </a:spcBef>
              <a:spcAft>
                <a:spcPts val="0"/>
              </a:spcAft>
              <a:buNone/>
            </a:pPr>
            <a:r>
              <a:t/>
            </a:r>
            <a:endParaRPr sz="1200">
              <a:solidFill>
                <a:srgbClr val="999999"/>
              </a:solidFill>
            </a:endParaRPr>
          </a:p>
          <a:p>
            <a:pPr indent="-304800" lvl="0" marL="457200" rtl="0" algn="l">
              <a:spcBef>
                <a:spcPts val="1600"/>
              </a:spcBef>
              <a:spcAft>
                <a:spcPts val="0"/>
              </a:spcAft>
              <a:buClr>
                <a:srgbClr val="000000"/>
              </a:buClr>
              <a:buSzPts val="1200"/>
              <a:buChar char="●"/>
            </a:pPr>
            <a:r>
              <a:rPr b="1" lang="en" sz="1200">
                <a:solidFill>
                  <a:srgbClr val="000000"/>
                </a:solidFill>
              </a:rPr>
              <a:t>Expected Outcomes</a:t>
            </a:r>
            <a:endParaRPr b="1"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Functional Procedures</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will be pre-loaded into the Microcontroller (MCU). </a:t>
            </a:r>
            <a:endParaRPr/>
          </a:p>
          <a:p>
            <a:pPr indent="-311150" lvl="0" marL="457200" rtl="0" algn="l">
              <a:spcBef>
                <a:spcPts val="0"/>
              </a:spcBef>
              <a:spcAft>
                <a:spcPts val="0"/>
              </a:spcAft>
              <a:buSzPts val="1300"/>
              <a:buChar char="●"/>
            </a:pPr>
            <a:r>
              <a:rPr lang="en"/>
              <a:t>The MCU will be connected to the resistive network—consisting of 640 commercially available resistors—by DAC converters, where it sends the analog voltage values.</a:t>
            </a:r>
            <a:endParaRPr/>
          </a:p>
          <a:p>
            <a:pPr indent="-311150" lvl="0" marL="457200" rtl="0" algn="l">
              <a:spcBef>
                <a:spcPts val="0"/>
              </a:spcBef>
              <a:spcAft>
                <a:spcPts val="0"/>
              </a:spcAft>
              <a:buSzPts val="1300"/>
              <a:buChar char="●"/>
            </a:pPr>
            <a:r>
              <a:rPr lang="en"/>
              <a:t>The MCU will generate inputs and feed that into the resistive network. In our case, the inputs are an encoded matrix of size 8-by-8</a:t>
            </a:r>
            <a:endParaRPr/>
          </a:p>
          <a:p>
            <a:pPr indent="-311150" lvl="0" marL="457200" rtl="0" algn="l">
              <a:spcBef>
                <a:spcPts val="0"/>
              </a:spcBef>
              <a:spcAft>
                <a:spcPts val="0"/>
              </a:spcAft>
              <a:buSzPts val="1300"/>
              <a:buChar char="●"/>
            </a:pPr>
            <a:r>
              <a:rPr lang="en"/>
              <a:t>After passing through the trained resistive network, the data will be read by the MCU from the ADC converters connected to the network. </a:t>
            </a:r>
            <a:endParaRPr/>
          </a:p>
          <a:p>
            <a:pPr indent="-311150" lvl="0" marL="457200" rtl="0" algn="l">
              <a:spcBef>
                <a:spcPts val="0"/>
              </a:spcBef>
              <a:spcAft>
                <a:spcPts val="0"/>
              </a:spcAft>
              <a:buSzPts val="1300"/>
              <a:buChar char="●"/>
            </a:pPr>
            <a:r>
              <a:rPr lang="en"/>
              <a:t>The output data will be collected and buffered to the PC. The data will be visualized and analyzed by the user and compared to the target output to evaluate the performance.</a:t>
            </a:r>
            <a:br>
              <a:rPr lang="en"/>
            </a:b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Since the MCU now takes over the computation of other layers, the input size is no longer required to preserve enough information of the original image data. This is a desired attribute for quick prototyping.</a:t>
            </a:r>
            <a:endParaRPr/>
          </a:p>
          <a:p>
            <a:pPr indent="-311150" lvl="0" marL="457200" rtl="0" algn="l">
              <a:spcBef>
                <a:spcPts val="0"/>
              </a:spcBef>
              <a:spcAft>
                <a:spcPts val="0"/>
              </a:spcAft>
              <a:buSzPts val="1300"/>
              <a:buAutoNum type="arabicPeriod"/>
            </a:pPr>
            <a:r>
              <a:rPr lang="en"/>
              <a:t>In order to decrease the total power consumption of the system, resistor values are increased by an order of magnitude (in the range of thousands of Ohms).</a:t>
            </a:r>
            <a:endParaRPr/>
          </a:p>
          <a:p>
            <a:pPr indent="-311150" lvl="0" marL="457200" rtl="0" algn="l">
              <a:spcBef>
                <a:spcPts val="0"/>
              </a:spcBef>
              <a:spcAft>
                <a:spcPts val="0"/>
              </a:spcAft>
              <a:buSzPts val="1300"/>
              <a:buAutoNum type="arabicPeriod"/>
            </a:pPr>
            <a:r>
              <a:rPr lang="en"/>
              <a:t>The op amp + resistor translation of the current makes the ADC range flexible, as long as the resolution meets the component specification.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n" sz="1200">
                <a:solidFill>
                  <a:srgbClr val="000000"/>
                </a:solidFill>
              </a:rPr>
              <a:t>Overview</a:t>
            </a:r>
            <a:endParaRPr sz="1200">
              <a:solidFill>
                <a:srgbClr val="999999"/>
              </a:solidFill>
            </a:endParaRPr>
          </a:p>
          <a:p>
            <a:pPr indent="0" lvl="0" marL="457200" rtl="0" algn="l">
              <a:spcBef>
                <a:spcPts val="1600"/>
              </a:spcBef>
              <a:spcAft>
                <a:spcPts val="0"/>
              </a:spcAft>
              <a:buNone/>
            </a:pPr>
            <a:r>
              <a:t/>
            </a:r>
            <a:endParaRPr sz="1200">
              <a:solidFill>
                <a:srgbClr val="999999"/>
              </a:solidFill>
            </a:endParaRPr>
          </a:p>
          <a:p>
            <a:pPr indent="-304800" lvl="0" marL="457200" rtl="0" algn="l">
              <a:spcBef>
                <a:spcPts val="1600"/>
              </a:spcBef>
              <a:spcAft>
                <a:spcPts val="0"/>
              </a:spcAft>
              <a:buClr>
                <a:srgbClr val="999999"/>
              </a:buClr>
              <a:buSzPts val="1200"/>
              <a:buChar char="●"/>
            </a:pPr>
            <a:r>
              <a:rPr lang="en" sz="1200">
                <a:solidFill>
                  <a:srgbClr val="999999"/>
                </a:solidFill>
              </a:rPr>
              <a:t>Key specifications</a:t>
            </a:r>
            <a:endParaRPr sz="1200">
              <a:solidFill>
                <a:srgbClr val="999999"/>
              </a:solidFill>
            </a:endParaRPr>
          </a:p>
          <a:p>
            <a:pPr indent="0" lvl="0" marL="457200" rtl="0" algn="l">
              <a:spcBef>
                <a:spcPts val="1600"/>
              </a:spcBef>
              <a:spcAft>
                <a:spcPts val="0"/>
              </a:spcAft>
              <a:buNone/>
            </a:pPr>
            <a:r>
              <a:t/>
            </a:r>
            <a:endParaRPr sz="1200">
              <a:solidFill>
                <a:srgbClr val="999999"/>
              </a:solidFill>
            </a:endParaRPr>
          </a:p>
          <a:p>
            <a:pPr indent="-304800" lvl="0" marL="457200" rtl="0" algn="l">
              <a:spcBef>
                <a:spcPts val="1600"/>
              </a:spcBef>
              <a:spcAft>
                <a:spcPts val="0"/>
              </a:spcAft>
              <a:buClr>
                <a:srgbClr val="999999"/>
              </a:buClr>
              <a:buSzPts val="1200"/>
              <a:buChar char="●"/>
            </a:pPr>
            <a:r>
              <a:rPr lang="en" sz="1200">
                <a:solidFill>
                  <a:srgbClr val="999999"/>
                </a:solidFill>
              </a:rPr>
              <a:t>Expected Outcomes</a:t>
            </a:r>
            <a:endParaRPr sz="12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 will design and prototype a resistor network system that emulates the floating point multiplication operations that are essential to neural network computation. A microcontroller unit (MCU) will take in images of handwritten digits, convert the pixel data into corresponding voltage levels, and feed them into the resistor network. </a:t>
            </a:r>
            <a:endParaRPr/>
          </a:p>
          <a:p>
            <a:pPr indent="0" lvl="0" marL="0" rtl="0" algn="l">
              <a:spcBef>
                <a:spcPts val="1600"/>
              </a:spcBef>
              <a:spcAft>
                <a:spcPts val="1600"/>
              </a:spcAft>
              <a:buNone/>
            </a:pPr>
            <a:r>
              <a:rPr lang="en"/>
              <a:t>The resistor network, which consists of arrays of resistors with different resistance representing the weights of the nodes, will convert the voltage levels into different current levels, which are then converted back into voltage values. The microcontroller will then read the current output of the resistor network and determine which digits the original inputs represent.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354575" y="1853850"/>
            <a:ext cx="5724490" cy="2659450"/>
          </a:xfrm>
          <a:prstGeom prst="rect">
            <a:avLst/>
          </a:prstGeom>
          <a:noFill/>
          <a:ln>
            <a:noFill/>
          </a:ln>
        </p:spPr>
      </p:pic>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Layout</a:t>
            </a:r>
            <a:endParaRPr/>
          </a:p>
        </p:txBody>
      </p:sp>
      <p:pic>
        <p:nvPicPr>
          <p:cNvPr id="106" name="Google Shape;106;p16"/>
          <p:cNvPicPr preferRelativeResize="0"/>
          <p:nvPr/>
        </p:nvPicPr>
        <p:blipFill>
          <a:blip r:embed="rId4">
            <a:alphaModFix/>
          </a:blip>
          <a:stretch>
            <a:fillRect/>
          </a:stretch>
        </p:blipFill>
        <p:spPr>
          <a:xfrm>
            <a:off x="6014592" y="1853850"/>
            <a:ext cx="2977332" cy="2805700"/>
          </a:xfrm>
          <a:prstGeom prst="rect">
            <a:avLst/>
          </a:prstGeom>
          <a:noFill/>
          <a:ln>
            <a:noFill/>
          </a:ln>
        </p:spPr>
      </p:pic>
      <p:sp>
        <p:nvSpPr>
          <p:cNvPr id="107" name="Google Shape;107;p16"/>
          <p:cNvSpPr txBox="1"/>
          <p:nvPr/>
        </p:nvSpPr>
        <p:spPr>
          <a:xfrm>
            <a:off x="398769" y="2103235"/>
            <a:ext cx="2410800" cy="222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 Distribution</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Convolution, dropout &amp; maxpool layers -&gt; performed on MCU</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Computation of one fully-connected layer of size [64, 10] will take advantage of the resistive network</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MCU will also perform softmax operations and make corresponding classification decisions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999999"/>
              </a:buClr>
              <a:buSzPts val="1200"/>
              <a:buChar char="●"/>
            </a:pPr>
            <a:r>
              <a:rPr lang="en" sz="1200">
                <a:solidFill>
                  <a:srgbClr val="999999"/>
                </a:solidFill>
              </a:rPr>
              <a:t>Overview</a:t>
            </a:r>
            <a:endParaRPr b="1" sz="1200">
              <a:solidFill>
                <a:srgbClr val="000000"/>
              </a:solidFill>
            </a:endParaRPr>
          </a:p>
          <a:p>
            <a:pPr indent="0" lvl="0" marL="457200" rtl="0" algn="l">
              <a:spcBef>
                <a:spcPts val="1600"/>
              </a:spcBef>
              <a:spcAft>
                <a:spcPts val="0"/>
              </a:spcAft>
              <a:buNone/>
            </a:pPr>
            <a:r>
              <a:t/>
            </a:r>
            <a:endParaRPr sz="1200">
              <a:solidFill>
                <a:srgbClr val="999999"/>
              </a:solidFill>
            </a:endParaRPr>
          </a:p>
          <a:p>
            <a:pPr indent="-304800" lvl="0" marL="457200" rtl="0" algn="l">
              <a:spcBef>
                <a:spcPts val="1600"/>
              </a:spcBef>
              <a:spcAft>
                <a:spcPts val="0"/>
              </a:spcAft>
              <a:buClr>
                <a:srgbClr val="000000"/>
              </a:buClr>
              <a:buSzPts val="1200"/>
              <a:buChar char="●"/>
            </a:pPr>
            <a:r>
              <a:rPr b="1" lang="en" sz="1200">
                <a:solidFill>
                  <a:srgbClr val="000000"/>
                </a:solidFill>
              </a:rPr>
              <a:t>Key specifications</a:t>
            </a:r>
            <a:endParaRPr b="1" sz="1200">
              <a:solidFill>
                <a:srgbClr val="000000"/>
              </a:solidFill>
            </a:endParaRPr>
          </a:p>
          <a:p>
            <a:pPr indent="0" lvl="0" marL="457200" rtl="0" algn="l">
              <a:spcBef>
                <a:spcPts val="1600"/>
              </a:spcBef>
              <a:spcAft>
                <a:spcPts val="0"/>
              </a:spcAft>
              <a:buNone/>
            </a:pPr>
            <a:r>
              <a:t/>
            </a:r>
            <a:endParaRPr sz="1200">
              <a:solidFill>
                <a:srgbClr val="999999"/>
              </a:solidFill>
            </a:endParaRPr>
          </a:p>
          <a:p>
            <a:pPr indent="-304800" lvl="0" marL="457200" rtl="0" algn="l">
              <a:spcBef>
                <a:spcPts val="1600"/>
              </a:spcBef>
              <a:spcAft>
                <a:spcPts val="0"/>
              </a:spcAft>
              <a:buClr>
                <a:srgbClr val="999999"/>
              </a:buClr>
              <a:buSzPts val="1200"/>
              <a:buChar char="●"/>
            </a:pPr>
            <a:r>
              <a:rPr lang="en" sz="1200">
                <a:solidFill>
                  <a:srgbClr val="999999"/>
                </a:solidFill>
              </a:rPr>
              <a:t>Expected Outcomes</a:t>
            </a:r>
            <a:endParaRPr sz="1200">
              <a:solidFill>
                <a:srgbClr val="9999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Resistive Network Specification</a:t>
            </a:r>
            <a:endParaRPr/>
          </a:p>
        </p:txBody>
      </p:sp>
      <p:graphicFrame>
        <p:nvGraphicFramePr>
          <p:cNvPr id="125" name="Google Shape;125;p19"/>
          <p:cNvGraphicFramePr/>
          <p:nvPr/>
        </p:nvGraphicFramePr>
        <p:xfrm>
          <a:off x="822975" y="2161850"/>
          <a:ext cx="3000000" cy="3000000"/>
        </p:xfrm>
        <a:graphic>
          <a:graphicData uri="http://schemas.openxmlformats.org/drawingml/2006/table">
            <a:tbl>
              <a:tblPr>
                <a:noFill/>
                <a:tableStyleId>{4F6213A2-068C-41A6-B723-7668745941A7}</a:tableStyleId>
              </a:tblPr>
              <a:tblGrid>
                <a:gridCol w="3091175"/>
                <a:gridCol w="3091175"/>
              </a:tblGrid>
              <a:tr h="12700">
                <a:tc>
                  <a:txBody>
                    <a:bodyPr>
                      <a:noAutofit/>
                    </a:bodyPr>
                    <a:lstStyle/>
                    <a:p>
                      <a:pPr indent="533400" lvl="0" marL="0" rtl="0" algn="l">
                        <a:spcBef>
                          <a:spcPts val="0"/>
                        </a:spcBef>
                        <a:spcAft>
                          <a:spcPts val="0"/>
                        </a:spcAft>
                        <a:buNone/>
                      </a:pPr>
                      <a:r>
                        <a:rPr b="1" lang="en" sz="1200">
                          <a:latin typeface="Times New Roman"/>
                          <a:ea typeface="Times New Roman"/>
                          <a:cs typeface="Times New Roman"/>
                          <a:sym typeface="Times New Roman"/>
                        </a:rPr>
                        <a:t>Item</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b="1" lang="en" sz="1200">
                          <a:latin typeface="Times New Roman"/>
                          <a:ea typeface="Times New Roman"/>
                          <a:cs typeface="Times New Roman"/>
                          <a:sym typeface="Times New Roman"/>
                        </a:rPr>
                        <a:t>Specification</a:t>
                      </a:r>
                      <a:endParaRPr b="1"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Detection Accuracy</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 97%</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Output Nodes</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Input Nodes</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64</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Hidden Layer Number</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a:t>
            </a:r>
            <a:r>
              <a:rPr lang="en"/>
              <a:t>Resistor Specs</a:t>
            </a:r>
            <a:endParaRPr/>
          </a:p>
        </p:txBody>
      </p:sp>
      <p:graphicFrame>
        <p:nvGraphicFramePr>
          <p:cNvPr id="131" name="Google Shape;131;p20"/>
          <p:cNvGraphicFramePr/>
          <p:nvPr/>
        </p:nvGraphicFramePr>
        <p:xfrm>
          <a:off x="729450" y="2399225"/>
          <a:ext cx="3000000" cy="3000000"/>
        </p:xfrm>
        <a:graphic>
          <a:graphicData uri="http://schemas.openxmlformats.org/drawingml/2006/table">
            <a:tbl>
              <a:tblPr>
                <a:noFill/>
                <a:tableStyleId>{4F6213A2-068C-41A6-B723-7668745941A7}</a:tableStyleId>
              </a:tblPr>
              <a:tblGrid>
                <a:gridCol w="3091175"/>
                <a:gridCol w="3091175"/>
              </a:tblGrid>
              <a:tr h="12700">
                <a:tc>
                  <a:txBody>
                    <a:bodyPr>
                      <a:noAutofit/>
                    </a:bodyPr>
                    <a:lstStyle/>
                    <a:p>
                      <a:pPr indent="533400" lvl="0" marL="0" rtl="0" algn="l">
                        <a:spcBef>
                          <a:spcPts val="0"/>
                        </a:spcBef>
                        <a:spcAft>
                          <a:spcPts val="0"/>
                        </a:spcAft>
                        <a:buNone/>
                      </a:pPr>
                      <a:r>
                        <a:rPr b="1" lang="en" sz="1200">
                          <a:latin typeface="Times New Roman"/>
                          <a:ea typeface="Times New Roman"/>
                          <a:cs typeface="Times New Roman"/>
                          <a:sym typeface="Times New Roman"/>
                        </a:rPr>
                        <a:t>Item</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b="1" lang="en" sz="1200">
                          <a:latin typeface="Times New Roman"/>
                          <a:ea typeface="Times New Roman"/>
                          <a:cs typeface="Times New Roman"/>
                          <a:sym typeface="Times New Roman"/>
                        </a:rPr>
                        <a:t>Specification</a:t>
                      </a:r>
                      <a:endParaRPr b="1"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Quantization Level</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Resistor Range</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1000Ω - 5000Ω</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Resistor Mounting</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Through Hole</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Digital-to-Analog Specs</a:t>
            </a:r>
            <a:endParaRPr/>
          </a:p>
        </p:txBody>
      </p:sp>
      <p:graphicFrame>
        <p:nvGraphicFramePr>
          <p:cNvPr id="137" name="Google Shape;137;p21"/>
          <p:cNvGraphicFramePr/>
          <p:nvPr/>
        </p:nvGraphicFramePr>
        <p:xfrm>
          <a:off x="729450" y="2288600"/>
          <a:ext cx="3000000" cy="3000000"/>
        </p:xfrm>
        <a:graphic>
          <a:graphicData uri="http://schemas.openxmlformats.org/drawingml/2006/table">
            <a:tbl>
              <a:tblPr>
                <a:noFill/>
                <a:tableStyleId>{4F6213A2-068C-41A6-B723-7668745941A7}</a:tableStyleId>
              </a:tblPr>
              <a:tblGrid>
                <a:gridCol w="3091175"/>
                <a:gridCol w="3091175"/>
              </a:tblGrid>
              <a:tr h="12700">
                <a:tc>
                  <a:txBody>
                    <a:bodyPr>
                      <a:noAutofit/>
                    </a:bodyPr>
                    <a:lstStyle/>
                    <a:p>
                      <a:pPr indent="533400" lvl="0" marL="0" rtl="0" algn="l">
                        <a:spcBef>
                          <a:spcPts val="0"/>
                        </a:spcBef>
                        <a:spcAft>
                          <a:spcPts val="0"/>
                        </a:spcAft>
                        <a:buNone/>
                      </a:pPr>
                      <a:r>
                        <a:rPr b="1" lang="en" sz="1200">
                          <a:latin typeface="Times New Roman"/>
                          <a:ea typeface="Times New Roman"/>
                          <a:cs typeface="Times New Roman"/>
                          <a:sym typeface="Times New Roman"/>
                        </a:rPr>
                        <a:t>Item </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b="1" lang="en" sz="1200">
                          <a:latin typeface="Times New Roman"/>
                          <a:ea typeface="Times New Roman"/>
                          <a:cs typeface="Times New Roman"/>
                          <a:sym typeface="Times New Roman"/>
                        </a:rPr>
                        <a:t>Specification</a:t>
                      </a:r>
                      <a:endParaRPr b="1"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Analog Input Pin Number</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 10</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Analog Output Pin Number</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 64</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Power Supply</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5V</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ADC Resolution</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8 bits</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Interfaces</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USB or Serial,  I</a:t>
                      </a:r>
                      <a:r>
                        <a:rPr baseline="30000" lang="en" sz="1200">
                          <a:latin typeface="Times New Roman"/>
                          <a:ea typeface="Times New Roman"/>
                          <a:cs typeface="Times New Roman"/>
                          <a:sym typeface="Times New Roman"/>
                        </a:rPr>
                        <a:t>2</a:t>
                      </a:r>
                      <a:r>
                        <a:rPr lang="en" sz="1200">
                          <a:latin typeface="Times New Roman"/>
                          <a:ea typeface="Times New Roman"/>
                          <a:cs typeface="Times New Roman"/>
                          <a:sym typeface="Times New Roman"/>
                        </a:rPr>
                        <a:t>C, SPI</a:t>
                      </a:r>
                      <a:endParaRPr sz="1200">
                        <a:latin typeface="Times New Roman"/>
                        <a:ea typeface="Times New Roman"/>
                        <a:cs typeface="Times New Roman"/>
                        <a:sym typeface="Times New Roman"/>
                      </a:endParaRPr>
                    </a:p>
                  </a:txBody>
                  <a:tcPr marT="63500" marB="63500" marR="63500" marL="63500"/>
                </a:tc>
              </a:tr>
              <a:tr h="12700">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RAM</a:t>
                      </a:r>
                      <a:endParaRPr sz="1200">
                        <a:latin typeface="Times New Roman"/>
                        <a:ea typeface="Times New Roman"/>
                        <a:cs typeface="Times New Roman"/>
                        <a:sym typeface="Times New Roman"/>
                      </a:endParaRPr>
                    </a:p>
                  </a:txBody>
                  <a:tcPr marT="63500" marB="63500" marR="63500" marL="63500"/>
                </a:tc>
                <a:tc>
                  <a:txBody>
                    <a:bodyPr>
                      <a:noAutofit/>
                    </a:bodyPr>
                    <a:lstStyle/>
                    <a:p>
                      <a:pPr indent="533400" lvl="0" marL="0" rtl="0" algn="l">
                        <a:spcBef>
                          <a:spcPts val="0"/>
                        </a:spcBef>
                        <a:spcAft>
                          <a:spcPts val="0"/>
                        </a:spcAft>
                        <a:buNone/>
                      </a:pPr>
                      <a:r>
                        <a:rPr lang="en" sz="1200">
                          <a:latin typeface="Times New Roman"/>
                          <a:ea typeface="Times New Roman"/>
                          <a:cs typeface="Times New Roman"/>
                          <a:sym typeface="Times New Roman"/>
                        </a:rPr>
                        <a:t>≥ 8K bytes</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