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0"/>
  </p:notesMasterIdLst>
  <p:handoutMasterIdLst>
    <p:handoutMasterId r:id="rId11"/>
  </p:handoutMasterIdLst>
  <p:sldIdLst>
    <p:sldId id="259" r:id="rId2"/>
    <p:sldId id="266" r:id="rId3"/>
    <p:sldId id="260" r:id="rId4"/>
    <p:sldId id="268" r:id="rId5"/>
    <p:sldId id="269" r:id="rId6"/>
    <p:sldId id="271" r:id="rId7"/>
    <p:sldId id="270" r:id="rId8"/>
    <p:sldId id="267" r:id="rId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83" autoAdjust="0"/>
  </p:normalViewPr>
  <p:slideViewPr>
    <p:cSldViewPr>
      <p:cViewPr varScale="1">
        <p:scale>
          <a:sx n="134" d="100"/>
          <a:sy n="134" d="100"/>
        </p:scale>
        <p:origin x="-114" y="-90"/>
      </p:cViewPr>
      <p:guideLst>
        <p:guide orient="horz" pos="180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9" d="100"/>
          <a:sy n="89" d="100"/>
        </p:scale>
        <p:origin x="-28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65111F-249F-4E6B-BD87-FC530FCD2F3A}" type="datetimeFigureOut">
              <a:rPr lang="en-GB" smtClean="0"/>
              <a:t>30/01/2016</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D33F4E-F63E-4D11-9DF4-8E2AD7475EC2}" type="slidenum">
              <a:rPr lang="en-GB" smtClean="0"/>
              <a:t>‹#›</a:t>
            </a:fld>
            <a:endParaRPr lang="en-GB"/>
          </a:p>
        </p:txBody>
      </p:sp>
    </p:spTree>
    <p:extLst>
      <p:ext uri="{BB962C8B-B14F-4D97-AF65-F5344CB8AC3E}">
        <p14:creationId xmlns:p14="http://schemas.microsoft.com/office/powerpoint/2010/main" val="4168622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1011B-7798-48F1-9837-AB630D20F00E}" type="datetimeFigureOut">
              <a:rPr lang="en-GB" smtClean="0"/>
              <a:t>30/01/2016</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63410F-DB9A-4572-81FB-10F95474A652}" type="slidenum">
              <a:rPr lang="en-GB" smtClean="0"/>
              <a:t>‹#›</a:t>
            </a:fld>
            <a:endParaRPr lang="en-GB"/>
          </a:p>
        </p:txBody>
      </p:sp>
    </p:spTree>
    <p:extLst>
      <p:ext uri="{BB962C8B-B14F-4D97-AF65-F5344CB8AC3E}">
        <p14:creationId xmlns:p14="http://schemas.microsoft.com/office/powerpoint/2010/main" val="144640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D:\courses\2016\groundwater_modelling_course_iah_belg\iah-60-anniversary-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1775360"/>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pic>
        <p:nvPicPr>
          <p:cNvPr id="9"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9238"/>
          <a:stretch/>
        </p:blipFill>
        <p:spPr bwMode="auto">
          <a:xfrm>
            <a:off x="0" y="1782520"/>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1360"/>
          <a:stretch/>
        </p:blipFill>
        <p:spPr bwMode="auto">
          <a:xfrm>
            <a:off x="0" y="3244324"/>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8"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spTree>
    <p:extLst>
      <p:ext uri="{BB962C8B-B14F-4D97-AF65-F5344CB8AC3E}">
        <p14:creationId xmlns:p14="http://schemas.microsoft.com/office/powerpoint/2010/main" val="16787508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25425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57400" cy="4876271"/>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28868"/>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2007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2717723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2" name="Picture 2" descr="D:\courses\2016\groundwater_modelling_course_iah_belg\iah-60-anniversary-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08963" y="467723"/>
            <a:ext cx="676375" cy="522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9238"/>
          <a:stretch/>
        </p:blipFill>
        <p:spPr bwMode="auto">
          <a:xfrm>
            <a:off x="0" y="1207042"/>
            <a:ext cx="61156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l="21360"/>
          <a:stretch/>
        </p:blipFill>
        <p:spPr bwMode="auto">
          <a:xfrm>
            <a:off x="0" y="2668846"/>
            <a:ext cx="1304589"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0999"/>
          <a:stretch/>
        </p:blipFill>
        <p:spPr bwMode="auto">
          <a:xfrm>
            <a:off x="3" y="3796337"/>
            <a:ext cx="1986523" cy="717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68112B53-048C-42CA-9A96-DA53A18E64ED}" type="slidenum">
              <a:rPr lang="en-GB" smtClean="0"/>
              <a:t>‹#›</a:t>
            </a:fld>
            <a:endParaRPr lang="en-GB"/>
          </a:p>
        </p:txBody>
      </p:sp>
      <p:sp>
        <p:nvSpPr>
          <p:cNvPr id="10" name="Title 1"/>
          <p:cNvSpPr>
            <a:spLocks noGrp="1"/>
          </p:cNvSpPr>
          <p:nvPr>
            <p:ph type="ctrTitle"/>
          </p:nvPr>
        </p:nvSpPr>
        <p:spPr>
          <a:xfrm>
            <a:off x="685800" y="1202807"/>
            <a:ext cx="7772400" cy="1225021"/>
          </a:xfrm>
        </p:spPr>
        <p:txBody>
          <a:bodyPr/>
          <a:lstStyle>
            <a:lvl1pPr algn="l">
              <a:defRPr>
                <a:solidFill>
                  <a:srgbClr val="EA0000"/>
                </a:solidFill>
              </a:defRPr>
            </a:lvl1pPr>
          </a:lstStyle>
          <a:p>
            <a:r>
              <a:rPr lang="en-US" smtClean="0"/>
              <a:t>Click to edit Master title style</a:t>
            </a:r>
            <a:endParaRPr lang="en-GB"/>
          </a:p>
        </p:txBody>
      </p:sp>
      <p:sp>
        <p:nvSpPr>
          <p:cNvPr id="11" name="Subtitle 2"/>
          <p:cNvSpPr>
            <a:spLocks noGrp="1"/>
          </p:cNvSpPr>
          <p:nvPr>
            <p:ph type="subTitle" idx="1"/>
          </p:nvPr>
        </p:nvSpPr>
        <p:spPr>
          <a:xfrm>
            <a:off x="1371600" y="2665948"/>
            <a:ext cx="7088832" cy="899142"/>
          </a:xfrm>
        </p:spPr>
        <p:txBody>
          <a:bodyPr anchor="ctr"/>
          <a:lstStyle>
            <a:lvl1pPr marL="0" indent="0" algn="l">
              <a:buNone/>
              <a:defRPr i="1">
                <a:solidFill>
                  <a:srgbClr val="00B0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20" name="Text Placeholder 19"/>
          <p:cNvSpPr>
            <a:spLocks noGrp="1"/>
          </p:cNvSpPr>
          <p:nvPr>
            <p:ph type="body" sz="quarter" idx="13" hasCustomPrompt="1"/>
          </p:nvPr>
        </p:nvSpPr>
        <p:spPr>
          <a:xfrm>
            <a:off x="2058756" y="3761693"/>
            <a:ext cx="6396005" cy="83255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800" i="0">
                <a:solidFill>
                  <a:srgbClr val="FFC000"/>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smtClean="0">
                <a:ln>
                  <a:noFill/>
                </a:ln>
                <a:solidFill>
                  <a:srgbClr val="FFCC66"/>
                </a:solidFill>
                <a:effectLst/>
                <a:uLnTx/>
                <a:uFillTx/>
                <a:latin typeface="+mn-lt"/>
                <a:ea typeface="+mn-ea"/>
                <a:cs typeface="+mn-cs"/>
              </a:rPr>
              <a:t>Click to edit section title style</a:t>
            </a:r>
            <a:endParaRPr kumimoji="0" lang="en-GB" sz="2800" b="0" i="1" u="none" strike="noStrike" kern="1200" cap="none" spc="0" normalizeH="0" baseline="0" noProof="0" smtClean="0">
              <a:ln>
                <a:noFill/>
              </a:ln>
              <a:solidFill>
                <a:srgbClr val="FFCC66"/>
              </a:solidFill>
              <a:effectLst/>
              <a:uLnTx/>
              <a:uFillTx/>
              <a:latin typeface="+mn-lt"/>
              <a:ea typeface="+mn-ea"/>
              <a:cs typeface="+mn-cs"/>
            </a:endParaRPr>
          </a:p>
        </p:txBody>
      </p:sp>
      <p:sp>
        <p:nvSpPr>
          <p:cNvPr id="13" name="Subtitle 2"/>
          <p:cNvSpPr txBox="1">
            <a:spLocks/>
          </p:cNvSpPr>
          <p:nvPr userDrawn="1"/>
        </p:nvSpPr>
        <p:spPr>
          <a:xfrm>
            <a:off x="8140714" y="242548"/>
            <a:ext cx="751766" cy="27003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Wingdings" panose="05000000000000000000" pitchFamily="2" charset="2"/>
              <a:buNone/>
              <a:defRPr sz="3200" i="1" kern="1200">
                <a:solidFill>
                  <a:schemeClr val="accent1">
                    <a:lumMod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n-US" sz="1100" b="1" i="0" smtClean="0">
                <a:solidFill>
                  <a:srgbClr val="00B0EE"/>
                </a:solidFill>
              </a:rPr>
              <a:t>BELGIUM</a:t>
            </a:r>
            <a:endParaRPr lang="en-GB" sz="1100" b="1" i="0">
              <a:solidFill>
                <a:srgbClr val="00B0EE"/>
              </a:solidFill>
            </a:endParaRPr>
          </a:p>
        </p:txBody>
      </p:sp>
    </p:spTree>
    <p:extLst>
      <p:ext uri="{BB962C8B-B14F-4D97-AF65-F5344CB8AC3E}">
        <p14:creationId xmlns:p14="http://schemas.microsoft.com/office/powerpoint/2010/main" val="31779293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7580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Slide Number Placeholder 8"/>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41635028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Slide Number Placeholder 4"/>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21136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196277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27541"/>
            <a:ext cx="3008313" cy="968376"/>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10"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37103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8112B53-048C-42CA-9A96-DA53A18E64ED}" type="slidenum">
              <a:rPr lang="en-GB" smtClean="0"/>
              <a:t>‹#›</a:t>
            </a:fld>
            <a:endParaRPr lang="en-GB"/>
          </a:p>
        </p:txBody>
      </p:sp>
    </p:spTree>
    <p:extLst>
      <p:ext uri="{BB962C8B-B14F-4D97-AF65-F5344CB8AC3E}">
        <p14:creationId xmlns:p14="http://schemas.microsoft.com/office/powerpoint/2010/main" val="356951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Slide Number Placeholder 5"/>
          <p:cNvSpPr>
            <a:spLocks noGrp="1"/>
          </p:cNvSpPr>
          <p:nvPr>
            <p:ph type="sldNum" sz="quarter" idx="4"/>
          </p:nvPr>
        </p:nvSpPr>
        <p:spPr>
          <a:xfrm>
            <a:off x="3505200" y="5296960"/>
            <a:ext cx="2133600" cy="304271"/>
          </a:xfrm>
          <a:prstGeom prst="rect">
            <a:avLst/>
          </a:prstGeom>
        </p:spPr>
        <p:txBody>
          <a:bodyPr vert="horz" lIns="91440" tIns="45720" rIns="91440" bIns="45720" rtlCol="0" anchor="ctr"/>
          <a:lstStyle>
            <a:lvl1pPr algn="ctr">
              <a:defRPr sz="1200">
                <a:solidFill>
                  <a:srgbClr val="FFC000"/>
                </a:solidFill>
              </a:defRPr>
            </a:lvl1pPr>
          </a:lstStyle>
          <a:p>
            <a:fld id="{68112B53-048C-42CA-9A96-DA53A18E64ED}" type="slidenum">
              <a:rPr lang="en-GB" smtClean="0"/>
              <a:pPr/>
              <a:t>‹#›</a:t>
            </a:fld>
            <a:endParaRPr lang="en-GB"/>
          </a:p>
        </p:txBody>
      </p:sp>
    </p:spTree>
    <p:extLst>
      <p:ext uri="{BB962C8B-B14F-4D97-AF65-F5344CB8AC3E}">
        <p14:creationId xmlns:p14="http://schemas.microsoft.com/office/powerpoint/2010/main" val="227283100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ctr" defTabSz="914400" rtl="0" eaLnBrk="1" latinLnBrk="0" hangingPunct="1">
        <a:spcBef>
          <a:spcPct val="0"/>
        </a:spcBef>
        <a:buNone/>
        <a:defRPr sz="4000" kern="1200">
          <a:solidFill>
            <a:srgbClr val="EA0000"/>
          </a:solidFill>
          <a:latin typeface="Arial Rounded MT Bold" panose="020F0704030504030204" pitchFamily="34" charset="0"/>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ü"/>
        <a:defRPr sz="3200" kern="1200">
          <a:solidFill>
            <a:srgbClr val="00B0EE"/>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ü"/>
        <a:defRPr sz="2800" kern="1200">
          <a:solidFill>
            <a:srgbClr val="00B0EE"/>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ü"/>
        <a:defRPr sz="2400" kern="1200">
          <a:solidFill>
            <a:srgbClr val="00B0EE"/>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ü"/>
        <a:defRPr sz="2000" kern="1200">
          <a:solidFill>
            <a:srgbClr val="00B0EE"/>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1</a:t>
            </a:fld>
            <a:endParaRPr lang="en-GB"/>
          </a:p>
        </p:txBody>
      </p:sp>
      <p:sp>
        <p:nvSpPr>
          <p:cNvPr id="5" name="Title 4"/>
          <p:cNvSpPr>
            <a:spLocks noGrp="1"/>
          </p:cNvSpPr>
          <p:nvPr>
            <p:ph type="ctrTitle"/>
          </p:nvPr>
        </p:nvSpPr>
        <p:spPr/>
        <p:txBody>
          <a:bodyPr>
            <a:normAutofit/>
          </a:bodyPr>
          <a:lstStyle/>
          <a:p>
            <a:r>
              <a:rPr lang="en-GB" b="1" smtClean="0"/>
              <a:t>Education evenings 2016</a:t>
            </a:r>
            <a:endParaRPr lang="en-GB"/>
          </a:p>
        </p:txBody>
      </p:sp>
      <p:sp>
        <p:nvSpPr>
          <p:cNvPr id="6" name="Subtitle 5"/>
          <p:cNvSpPr>
            <a:spLocks noGrp="1"/>
          </p:cNvSpPr>
          <p:nvPr>
            <p:ph type="subTitle" idx="1"/>
          </p:nvPr>
        </p:nvSpPr>
        <p:spPr/>
        <p:txBody>
          <a:bodyPr>
            <a:normAutofit fontScale="92500" lnSpcReduction="20000"/>
          </a:bodyPr>
          <a:lstStyle/>
          <a:p>
            <a:r>
              <a:rPr lang="en-GB" smtClean="0"/>
              <a:t>Practical introduction</a:t>
            </a:r>
            <a:br>
              <a:rPr lang="en-GB" smtClean="0"/>
            </a:br>
            <a:r>
              <a:rPr lang="en-GB" smtClean="0"/>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br>
              <a:rPr lang="nl-BE" smtClean="0"/>
            </a:br>
            <a:r>
              <a:rPr lang="nl-BE" smtClean="0"/>
              <a:t>00 01 Things to do before the course</a:t>
            </a:r>
            <a:endParaRPr lang="en-GB"/>
          </a:p>
        </p:txBody>
      </p:sp>
    </p:spTree>
    <p:extLst>
      <p:ext uri="{BB962C8B-B14F-4D97-AF65-F5344CB8AC3E}">
        <p14:creationId xmlns:p14="http://schemas.microsoft.com/office/powerpoint/2010/main" val="3511570202"/>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Download</a:t>
            </a:r>
            <a:endParaRPr lang="en-GB"/>
          </a:p>
        </p:txBody>
      </p:sp>
      <p:sp>
        <p:nvSpPr>
          <p:cNvPr id="2" name="Content Placeholder 1"/>
          <p:cNvSpPr>
            <a:spLocks noGrp="1"/>
          </p:cNvSpPr>
          <p:nvPr>
            <p:ph idx="1"/>
          </p:nvPr>
        </p:nvSpPr>
        <p:spPr/>
        <p:txBody>
          <a:bodyPr>
            <a:normAutofit/>
          </a:bodyPr>
          <a:lstStyle/>
          <a:p>
            <a:r>
              <a:rPr lang="nl-BE" smtClean="0"/>
              <a:t>Course material at</a:t>
            </a:r>
            <a:br>
              <a:rPr lang="nl-BE" smtClean="0"/>
            </a:br>
            <a:r>
              <a:rPr lang="nl-BE" smtClean="0">
                <a:solidFill>
                  <a:srgbClr val="92D050"/>
                </a:solidFill>
              </a:rPr>
              <a:t>http://tiny.cc/bch_gwmod_2016</a:t>
            </a:r>
            <a:endParaRPr lang="en-GB">
              <a:solidFill>
                <a:srgbClr val="92D050"/>
              </a:solidFill>
            </a:endParaRPr>
          </a:p>
        </p:txBody>
      </p:sp>
      <p:sp>
        <p:nvSpPr>
          <p:cNvPr id="4" name="Slide Number Placeholder 3"/>
          <p:cNvSpPr>
            <a:spLocks noGrp="1"/>
          </p:cNvSpPr>
          <p:nvPr>
            <p:ph type="sldNum" sz="quarter" idx="12"/>
          </p:nvPr>
        </p:nvSpPr>
        <p:spPr/>
        <p:txBody>
          <a:bodyPr/>
          <a:lstStyle/>
          <a:p>
            <a:fld id="{68112B53-048C-42CA-9A96-DA53A18E64ED}" type="slidenum">
              <a:rPr lang="en-GB" smtClean="0"/>
              <a:t>2</a:t>
            </a:fld>
            <a:endParaRPr lang="en-GB"/>
          </a:p>
        </p:txBody>
      </p:sp>
    </p:spTree>
    <p:extLst>
      <p:ext uri="{BB962C8B-B14F-4D97-AF65-F5344CB8AC3E}">
        <p14:creationId xmlns:p14="http://schemas.microsoft.com/office/powerpoint/2010/main" val="1038254624"/>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Extract</a:t>
            </a:r>
            <a:endParaRPr lang="en-GB"/>
          </a:p>
        </p:txBody>
      </p:sp>
      <p:sp>
        <p:nvSpPr>
          <p:cNvPr id="2" name="Content Placeholder 1"/>
          <p:cNvSpPr>
            <a:spLocks noGrp="1"/>
          </p:cNvSpPr>
          <p:nvPr>
            <p:ph idx="1"/>
          </p:nvPr>
        </p:nvSpPr>
        <p:spPr/>
        <p:txBody>
          <a:bodyPr>
            <a:normAutofit/>
          </a:bodyPr>
          <a:lstStyle/>
          <a:p>
            <a:r>
              <a:rPr lang="nl-BE" smtClean="0"/>
              <a:t>Zipped folder</a:t>
            </a:r>
            <a:br>
              <a:rPr lang="nl-BE" smtClean="0"/>
            </a:br>
            <a:r>
              <a:rPr lang="nl-BE" smtClean="0">
                <a:solidFill>
                  <a:srgbClr val="FFCC66"/>
                </a:solidFill>
              </a:rPr>
              <a:t>to a location of your choice. Make sure the folder can stay at this location during all three sessions, as we will need to point several programs to the location of executables in the </a:t>
            </a:r>
            <a:r>
              <a:rPr lang="nl-BE" smtClean="0">
                <a:solidFill>
                  <a:srgbClr val="92D050"/>
                </a:solidFill>
              </a:rPr>
              <a:t>/bch_gwmod_2016/05_software/ </a:t>
            </a:r>
            <a:r>
              <a:rPr lang="nl-BE" smtClean="0">
                <a:solidFill>
                  <a:srgbClr val="FFCC66"/>
                </a:solidFill>
              </a:rPr>
              <a:t>subfolder.</a:t>
            </a:r>
            <a:endParaRPr lang="en-GB">
              <a:solidFill>
                <a:srgbClr val="FFCC66"/>
              </a:solidFill>
            </a:endParaRPr>
          </a:p>
          <a:p>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3</a:t>
            </a:fld>
            <a:endParaRPr lang="en-GB"/>
          </a:p>
        </p:txBody>
      </p:sp>
    </p:spTree>
    <p:extLst>
      <p:ext uri="{BB962C8B-B14F-4D97-AF65-F5344CB8AC3E}">
        <p14:creationId xmlns:p14="http://schemas.microsoft.com/office/powerpoint/2010/main" val="1352819352"/>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Install</a:t>
            </a:r>
            <a:endParaRPr lang="en-GB"/>
          </a:p>
        </p:txBody>
      </p:sp>
      <p:sp>
        <p:nvSpPr>
          <p:cNvPr id="2" name="Content Placeholder 1"/>
          <p:cNvSpPr>
            <a:spLocks noGrp="1"/>
          </p:cNvSpPr>
          <p:nvPr>
            <p:ph idx="1"/>
          </p:nvPr>
        </p:nvSpPr>
        <p:spPr/>
        <p:txBody>
          <a:bodyPr>
            <a:normAutofit fontScale="85000" lnSpcReduction="10000"/>
          </a:bodyPr>
          <a:lstStyle/>
          <a:p>
            <a:r>
              <a:rPr lang="nl-BE" smtClean="0"/>
              <a:t>GW_Chart</a:t>
            </a:r>
          </a:p>
          <a:p>
            <a:r>
              <a:rPr lang="nl-BE" smtClean="0"/>
              <a:t>ModelMuse</a:t>
            </a:r>
          </a:p>
          <a:p>
            <a:r>
              <a:rPr lang="nl-BE" smtClean="0"/>
              <a:t>ModelViewer</a:t>
            </a:r>
            <a:br>
              <a:rPr lang="nl-BE" smtClean="0"/>
            </a:br>
            <a:r>
              <a:rPr lang="nl-BE" smtClean="0">
                <a:solidFill>
                  <a:srgbClr val="FFCC66"/>
                </a:solidFill>
              </a:rPr>
              <a:t>by executing the installers located in the respective subfolders of </a:t>
            </a:r>
            <a:r>
              <a:rPr lang="nl-BE" smtClean="0">
                <a:solidFill>
                  <a:srgbClr val="92D050"/>
                </a:solidFill>
              </a:rPr>
              <a:t>/05_software/</a:t>
            </a:r>
            <a:r>
              <a:rPr lang="nl-BE" smtClean="0">
                <a:solidFill>
                  <a:srgbClr val="FFCC66"/>
                </a:solidFill>
              </a:rPr>
              <a:t>, and going through the setup. Make sure you select the correct installer for ModelMuse (32 or 64 bit), based on your machine architecture. The remaining subfolders contain executables that do not need to be installed.</a:t>
            </a:r>
          </a:p>
          <a:p>
            <a:endParaRPr lang="en-GB">
              <a:solidFill>
                <a:srgbClr val="FFCC66"/>
              </a:solidFill>
            </a:endParaRPr>
          </a:p>
          <a:p>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4</a:t>
            </a:fld>
            <a:endParaRPr lang="en-GB"/>
          </a:p>
        </p:txBody>
      </p:sp>
    </p:spTree>
    <p:extLst>
      <p:ext uri="{BB962C8B-B14F-4D97-AF65-F5344CB8AC3E}">
        <p14:creationId xmlns:p14="http://schemas.microsoft.com/office/powerpoint/2010/main" val="32429782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Check</a:t>
            </a:r>
            <a:endParaRPr lang="en-GB"/>
          </a:p>
        </p:txBody>
      </p:sp>
      <p:sp>
        <p:nvSpPr>
          <p:cNvPr id="2" name="Content Placeholder 1"/>
          <p:cNvSpPr>
            <a:spLocks noGrp="1"/>
          </p:cNvSpPr>
          <p:nvPr>
            <p:ph idx="1"/>
          </p:nvPr>
        </p:nvSpPr>
        <p:spPr/>
        <p:txBody>
          <a:bodyPr>
            <a:normAutofit/>
          </a:bodyPr>
          <a:lstStyle/>
          <a:p>
            <a:r>
              <a:rPr lang="nl-BE" smtClean="0"/>
              <a:t>If installation was succesful</a:t>
            </a:r>
            <a:br>
              <a:rPr lang="nl-BE" smtClean="0"/>
            </a:br>
            <a:r>
              <a:rPr lang="nl-BE" smtClean="0">
                <a:solidFill>
                  <a:srgbClr val="FFCC66"/>
                </a:solidFill>
              </a:rPr>
              <a:t>by starting GW_Chart, ModelMuse and ModelViewer. You should get, respectively, the following starting screens:</a:t>
            </a:r>
          </a:p>
        </p:txBody>
      </p:sp>
      <p:sp>
        <p:nvSpPr>
          <p:cNvPr id="4" name="Slide Number Placeholder 3"/>
          <p:cNvSpPr>
            <a:spLocks noGrp="1"/>
          </p:cNvSpPr>
          <p:nvPr>
            <p:ph type="sldNum" sz="quarter" idx="12"/>
          </p:nvPr>
        </p:nvSpPr>
        <p:spPr/>
        <p:txBody>
          <a:bodyPr/>
          <a:lstStyle/>
          <a:p>
            <a:fld id="{68112B53-048C-42CA-9A96-DA53A18E64ED}" type="slidenum">
              <a:rPr lang="en-GB" smtClean="0"/>
              <a:t>5</a:t>
            </a:fld>
            <a:endParaRPr lang="en-GB"/>
          </a:p>
        </p:txBody>
      </p:sp>
      <p:grpSp>
        <p:nvGrpSpPr>
          <p:cNvPr id="5" name="Group 4"/>
          <p:cNvGrpSpPr/>
          <p:nvPr/>
        </p:nvGrpSpPr>
        <p:grpSpPr>
          <a:xfrm>
            <a:off x="848366" y="3351894"/>
            <a:ext cx="7385353" cy="1872208"/>
            <a:chOff x="539552" y="3339530"/>
            <a:chExt cx="8033723" cy="2036571"/>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3368569"/>
              <a:ext cx="2520280" cy="1997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0603" y="3359660"/>
              <a:ext cx="2372672" cy="2006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96520" y="3339530"/>
              <a:ext cx="3292322" cy="203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641415740"/>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nl-BE" smtClean="0"/>
              <a:t>Also check</a:t>
            </a:r>
            <a:endParaRPr lang="en-GB"/>
          </a:p>
        </p:txBody>
      </p:sp>
      <p:sp>
        <p:nvSpPr>
          <p:cNvPr id="2" name="Content Placeholder 1"/>
          <p:cNvSpPr>
            <a:spLocks noGrp="1"/>
          </p:cNvSpPr>
          <p:nvPr>
            <p:ph idx="1"/>
          </p:nvPr>
        </p:nvSpPr>
        <p:spPr/>
        <p:txBody>
          <a:bodyPr>
            <a:normAutofit/>
          </a:bodyPr>
          <a:lstStyle/>
          <a:p>
            <a:r>
              <a:rPr lang="nl-BE" smtClean="0"/>
              <a:t>If ModelMate works correctly</a:t>
            </a:r>
            <a:br>
              <a:rPr lang="nl-BE" smtClean="0"/>
            </a:br>
            <a:r>
              <a:rPr lang="nl-BE" smtClean="0">
                <a:solidFill>
                  <a:srgbClr val="FFCC66"/>
                </a:solidFill>
              </a:rPr>
              <a:t>by executing </a:t>
            </a:r>
            <a:r>
              <a:rPr lang="nl-BE" smtClean="0">
                <a:solidFill>
                  <a:srgbClr val="92D050"/>
                </a:solidFill>
              </a:rPr>
              <a:t>/05_software/ModelMate/</a:t>
            </a:r>
            <a:br>
              <a:rPr lang="nl-BE" smtClean="0">
                <a:solidFill>
                  <a:srgbClr val="92D050"/>
                </a:solidFill>
              </a:rPr>
            </a:br>
            <a:r>
              <a:rPr lang="nl-BE" smtClean="0">
                <a:solidFill>
                  <a:srgbClr val="92D050"/>
                </a:solidFill>
              </a:rPr>
              <a:t>ModelMate_1_0_2.exe</a:t>
            </a:r>
            <a:r>
              <a:rPr lang="nl-BE" smtClean="0">
                <a:solidFill>
                  <a:srgbClr val="FFCC66"/>
                </a:solidFill>
              </a:rPr>
              <a:t>. You should get the following </a:t>
            </a:r>
            <a:r>
              <a:rPr lang="nl-BE" smtClean="0">
                <a:solidFill>
                  <a:srgbClr val="FFCC66"/>
                </a:solidFill>
              </a:rPr>
              <a:t>start </a:t>
            </a:r>
            <a:r>
              <a:rPr lang="nl-BE" smtClean="0">
                <a:solidFill>
                  <a:srgbClr val="FFCC66"/>
                </a:solidFill>
              </a:rPr>
              <a:t>screen:</a:t>
            </a:r>
          </a:p>
        </p:txBody>
      </p:sp>
      <p:sp>
        <p:nvSpPr>
          <p:cNvPr id="4" name="Slide Number Placeholder 3"/>
          <p:cNvSpPr>
            <a:spLocks noGrp="1"/>
          </p:cNvSpPr>
          <p:nvPr>
            <p:ph type="sldNum" sz="quarter" idx="12"/>
          </p:nvPr>
        </p:nvSpPr>
        <p:spPr/>
        <p:txBody>
          <a:bodyPr/>
          <a:lstStyle/>
          <a:p>
            <a:fld id="{68112B53-048C-42CA-9A96-DA53A18E64ED}" type="slidenum">
              <a:rPr lang="en-GB" smtClean="0"/>
              <a:t>6</a:t>
            </a:fld>
            <a:endParaRPr lang="en-GB"/>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420705"/>
            <a:ext cx="4320480" cy="1813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548516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BE" smtClean="0"/>
              <a:t>You might want to</a:t>
            </a:r>
            <a:endParaRPr lang="en-GB"/>
          </a:p>
        </p:txBody>
      </p:sp>
      <p:sp>
        <p:nvSpPr>
          <p:cNvPr id="2" name="Content Placeholder 1"/>
          <p:cNvSpPr>
            <a:spLocks noGrp="1"/>
          </p:cNvSpPr>
          <p:nvPr>
            <p:ph idx="1"/>
          </p:nvPr>
        </p:nvSpPr>
        <p:spPr/>
        <p:txBody>
          <a:bodyPr>
            <a:normAutofit/>
          </a:bodyPr>
          <a:lstStyle/>
          <a:p>
            <a:r>
              <a:rPr lang="nl-BE" smtClean="0"/>
              <a:t>Add a shortcut to the </a:t>
            </a:r>
            <a:r>
              <a:rPr lang="nl-BE" smtClean="0">
                <a:solidFill>
                  <a:srgbClr val="92D050"/>
                </a:solidFill>
              </a:rPr>
              <a:t>/bch_gwmod_2016/ </a:t>
            </a:r>
            <a:r>
              <a:rPr lang="nl-BE" smtClean="0"/>
              <a:t>folder on your desktop</a:t>
            </a:r>
          </a:p>
          <a:p>
            <a:r>
              <a:rPr lang="nl-BE" smtClean="0"/>
              <a:t>Add shortcuts to GW_Chart, ModelMuse and ModelViewer on your desktop</a:t>
            </a:r>
          </a:p>
          <a:p>
            <a:r>
              <a:rPr lang="nl-BE" smtClean="0"/>
              <a:t>Add a shortcut to </a:t>
            </a:r>
            <a:r>
              <a:rPr lang="nl-BE" smtClean="0">
                <a:solidFill>
                  <a:srgbClr val="92D050"/>
                </a:solidFill>
              </a:rPr>
              <a:t>ModelMate_1_0_2.exe</a:t>
            </a:r>
            <a:r>
              <a:rPr lang="nl-BE" smtClean="0"/>
              <a:t> on your desktop</a:t>
            </a:r>
          </a:p>
          <a:p>
            <a:endParaRPr lang="en-GB"/>
          </a:p>
        </p:txBody>
      </p:sp>
      <p:sp>
        <p:nvSpPr>
          <p:cNvPr id="4" name="Slide Number Placeholder 3"/>
          <p:cNvSpPr>
            <a:spLocks noGrp="1"/>
          </p:cNvSpPr>
          <p:nvPr>
            <p:ph type="sldNum" sz="quarter" idx="12"/>
          </p:nvPr>
        </p:nvSpPr>
        <p:spPr/>
        <p:txBody>
          <a:bodyPr/>
          <a:lstStyle/>
          <a:p>
            <a:fld id="{68112B53-048C-42CA-9A96-DA53A18E64ED}" type="slidenum">
              <a:rPr lang="en-GB" smtClean="0"/>
              <a:t>7</a:t>
            </a:fld>
            <a:endParaRPr lang="en-GB"/>
          </a:p>
        </p:txBody>
      </p:sp>
    </p:spTree>
    <p:extLst>
      <p:ext uri="{BB962C8B-B14F-4D97-AF65-F5344CB8AC3E}">
        <p14:creationId xmlns:p14="http://schemas.microsoft.com/office/powerpoint/2010/main" val="136748177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8112B53-048C-42CA-9A96-DA53A18E64ED}" type="slidenum">
              <a:rPr lang="en-GB" smtClean="0"/>
              <a:t>8</a:t>
            </a:fld>
            <a:endParaRPr lang="en-GB"/>
          </a:p>
        </p:txBody>
      </p:sp>
      <p:sp>
        <p:nvSpPr>
          <p:cNvPr id="5" name="Title 4"/>
          <p:cNvSpPr>
            <a:spLocks noGrp="1"/>
          </p:cNvSpPr>
          <p:nvPr>
            <p:ph type="ctrTitle"/>
          </p:nvPr>
        </p:nvSpPr>
        <p:spPr/>
        <p:txBody>
          <a:bodyPr>
            <a:normAutofit/>
          </a:bodyPr>
          <a:lstStyle/>
          <a:p>
            <a:r>
              <a:rPr lang="en-GB" b="1"/>
              <a:t>Education evenings 2016</a:t>
            </a:r>
            <a:endParaRPr lang="en-GB"/>
          </a:p>
        </p:txBody>
      </p:sp>
      <p:sp>
        <p:nvSpPr>
          <p:cNvPr id="6" name="Subtitle 5"/>
          <p:cNvSpPr>
            <a:spLocks noGrp="1"/>
          </p:cNvSpPr>
          <p:nvPr>
            <p:ph type="subTitle" idx="1"/>
          </p:nvPr>
        </p:nvSpPr>
        <p:spPr/>
        <p:txBody>
          <a:bodyPr>
            <a:normAutofit fontScale="92500" lnSpcReduction="20000"/>
          </a:bodyPr>
          <a:lstStyle/>
          <a:p>
            <a:r>
              <a:rPr lang="en-GB"/>
              <a:t>Practical introduction</a:t>
            </a:r>
            <a:br>
              <a:rPr lang="en-GB"/>
            </a:br>
            <a:r>
              <a:rPr lang="en-GB"/>
              <a:t>to groundwater modelling</a:t>
            </a:r>
          </a:p>
        </p:txBody>
      </p:sp>
      <p:sp>
        <p:nvSpPr>
          <p:cNvPr id="9" name="Text Placeholder 8"/>
          <p:cNvSpPr>
            <a:spLocks noGrp="1"/>
          </p:cNvSpPr>
          <p:nvPr>
            <p:ph type="body" sz="quarter" idx="13"/>
          </p:nvPr>
        </p:nvSpPr>
        <p:spPr/>
        <p:txBody>
          <a:bodyPr>
            <a:normAutofit fontScale="92500" lnSpcReduction="10000"/>
          </a:bodyPr>
          <a:lstStyle/>
          <a:p>
            <a:r>
              <a:rPr lang="nl-BE" smtClean="0"/>
              <a:t>Computer exercises</a:t>
            </a:r>
          </a:p>
          <a:p>
            <a:r>
              <a:rPr lang="nl-BE" smtClean="0"/>
              <a:t>00 </a:t>
            </a:r>
            <a:r>
              <a:rPr lang="nl-BE"/>
              <a:t>01 Things to do before the course</a:t>
            </a:r>
            <a:endParaRPr lang="en-GB"/>
          </a:p>
        </p:txBody>
      </p:sp>
      <p:sp>
        <p:nvSpPr>
          <p:cNvPr id="7" name="TextBox 6"/>
          <p:cNvSpPr txBox="1"/>
          <p:nvPr/>
        </p:nvSpPr>
        <p:spPr>
          <a:xfrm>
            <a:off x="2627784" y="4729708"/>
            <a:ext cx="3888432" cy="523220"/>
          </a:xfrm>
          <a:prstGeom prst="rect">
            <a:avLst/>
          </a:prstGeom>
          <a:noFill/>
        </p:spPr>
        <p:txBody>
          <a:bodyPr wrap="square" rtlCol="0">
            <a:spAutoFit/>
          </a:bodyPr>
          <a:lstStyle/>
          <a:p>
            <a:pPr algn="ctr"/>
            <a:r>
              <a:rPr lang="nl-BE" sz="1400" i="1" smtClean="0">
                <a:solidFill>
                  <a:schemeClr val="bg1">
                    <a:lumMod val="75000"/>
                  </a:schemeClr>
                </a:solidFill>
              </a:rPr>
              <a:t>Questions? Found an error?</a:t>
            </a:r>
            <a:br>
              <a:rPr lang="nl-BE" sz="1400" i="1" smtClean="0">
                <a:solidFill>
                  <a:schemeClr val="bg1">
                    <a:lumMod val="75000"/>
                  </a:schemeClr>
                </a:solidFill>
              </a:rPr>
            </a:br>
            <a:r>
              <a:rPr lang="nl-BE" sz="1400" i="1" smtClean="0">
                <a:solidFill>
                  <a:schemeClr val="bg1">
                    <a:lumMod val="75000"/>
                  </a:schemeClr>
                </a:solidFill>
              </a:rPr>
              <a:t>Please contact B. Rogiers at brogiers@sckcen.be.</a:t>
            </a:r>
            <a:endParaRPr lang="en-GB" sz="1400" i="1">
              <a:solidFill>
                <a:schemeClr val="bg1">
                  <a:lumMod val="75000"/>
                </a:schemeClr>
              </a:solidFill>
            </a:endParaRPr>
          </a:p>
        </p:txBody>
      </p:sp>
    </p:spTree>
    <p:extLst>
      <p:ext uri="{BB962C8B-B14F-4D97-AF65-F5344CB8AC3E}">
        <p14:creationId xmlns:p14="http://schemas.microsoft.com/office/powerpoint/2010/main" val="401000103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4728</TotalTime>
  <Words>93</Words>
  <Application>Microsoft Office PowerPoint</Application>
  <PresentationFormat>On-screen Show (16:10)</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1_Office Theme</vt:lpstr>
      <vt:lpstr>Education evenings 2016</vt:lpstr>
      <vt:lpstr>Download</vt:lpstr>
      <vt:lpstr>Extract</vt:lpstr>
      <vt:lpstr>Install</vt:lpstr>
      <vt:lpstr>Check</vt:lpstr>
      <vt:lpstr>Also check</vt:lpstr>
      <vt:lpstr>You might want to</vt:lpstr>
      <vt:lpstr>Education evenings 2016</vt:lpstr>
    </vt:vector>
  </TitlesOfParts>
  <Company>SCK-CEN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Groundwater flow modelling with open source tools1. A beginner's short course</dc:title>
  <dc:creator>brogiers@SCKCEN.BE</dc:creator>
  <cp:lastModifiedBy>brogiers</cp:lastModifiedBy>
  <cp:revision>43</cp:revision>
  <dcterms:created xsi:type="dcterms:W3CDTF">2015-08-08T11:23:11Z</dcterms:created>
  <dcterms:modified xsi:type="dcterms:W3CDTF">2016-01-30T07:36:47Z</dcterms:modified>
</cp:coreProperties>
</file>