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handoutMasterIdLst>
    <p:handoutMasterId r:id="rId12"/>
  </p:handoutMasterIdLst>
  <p:sldIdLst>
    <p:sldId id="259" r:id="rId2"/>
    <p:sldId id="257" r:id="rId3"/>
    <p:sldId id="261" r:id="rId4"/>
    <p:sldId id="266" r:id="rId5"/>
    <p:sldId id="269" r:id="rId6"/>
    <p:sldId id="270" r:id="rId7"/>
    <p:sldId id="268" r:id="rId8"/>
    <p:sldId id="271" r:id="rId9"/>
    <p:sldId id="267" r:id="rId1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11" d="100"/>
          <a:sy n="111" d="100"/>
        </p:scale>
        <p:origin x="-570" y="-7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5111F-249F-4E6B-BD87-FC530FCD2F3A}" type="datetimeFigureOut">
              <a:rPr lang="en-GB" smtClean="0"/>
              <a:t>02/03/2016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1011B-7798-48F1-9837-AB630D20F00E}" type="datetimeFigureOut">
              <a:rPr lang="en-GB" smtClean="0"/>
              <a:t>02/03/2016</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2" name="Picture 2" descr="D:\courses\2016\groundwater_modelling_course_iah_belg\iah-60-anniversary-logo.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ater.usgs.gov/ogw/modpath/" TargetMode="External"/><Relationship Id="rId3" Type="http://schemas.openxmlformats.org/officeDocument/2006/relationships/image" Target="../media/image5.png"/><Relationship Id="rId7" Type="http://schemas.openxmlformats.org/officeDocument/2006/relationships/hyperlink" Target="http://water.usgs.gov/ogw/modflow/MODFLOW.html" TargetMode="External"/><Relationship Id="rId2" Type="http://schemas.openxmlformats.org/officeDocument/2006/relationships/hyperlink" Target="http://water.usgs.gov/nrp/gwsoftware/GW_Chart/GW_Chart.html" TargetMode="External"/><Relationship Id="rId1" Type="http://schemas.openxmlformats.org/officeDocument/2006/relationships/slideLayout" Target="../slideLayouts/slideLayout2.xml"/><Relationship Id="rId6" Type="http://schemas.openxmlformats.org/officeDocument/2006/relationships/hyperlink" Target="http://water.usgs.gov/nrp/gwsoftware/modelviewer/ModelViewer.html" TargetMode="External"/><Relationship Id="rId5" Type="http://schemas.openxmlformats.org/officeDocument/2006/relationships/hyperlink" Target="http://water.usgs.gov/software/ModelMate/" TargetMode="External"/><Relationship Id="rId10" Type="http://schemas.openxmlformats.org/officeDocument/2006/relationships/hyperlink" Target="http://igwmc.mines.edu/freeware/ucode/" TargetMode="External"/><Relationship Id="rId4" Type="http://schemas.openxmlformats.org/officeDocument/2006/relationships/hyperlink" Target="http://water.usgs.gov/nrp/gwsoftware/ModelMuse/ModelMuse.html" TargetMode="External"/><Relationship Id="rId9" Type="http://schemas.openxmlformats.org/officeDocument/2006/relationships/hyperlink" Target="http://hydro.geo.ua.edu/mt3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01 General introduction</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smtClean="0"/>
              <a:t>Contents of this short course (1/2)</a:t>
            </a:r>
            <a:endParaRPr lang="en-GB"/>
          </a:p>
        </p:txBody>
      </p:sp>
      <p:sp>
        <p:nvSpPr>
          <p:cNvPr id="2" name="Content Placeholder 1"/>
          <p:cNvSpPr>
            <a:spLocks noGrp="1"/>
          </p:cNvSpPr>
          <p:nvPr>
            <p:ph idx="1"/>
          </p:nvPr>
        </p:nvSpPr>
        <p:spPr/>
        <p:txBody>
          <a:bodyPr>
            <a:normAutofit/>
          </a:bodyPr>
          <a:lstStyle/>
          <a:p>
            <a:r>
              <a:rPr lang="nl-BE" sz="2800" smtClean="0"/>
              <a:t>01 Evening 1</a:t>
            </a:r>
            <a:br>
              <a:rPr lang="nl-BE" sz="2800" smtClean="0"/>
            </a:br>
            <a:r>
              <a:rPr lang="nl-BE" sz="2000" smtClean="0">
                <a:solidFill>
                  <a:srgbClr val="FFC000"/>
                </a:solidFill>
              </a:rPr>
              <a:t>01 General introduction</a:t>
            </a:r>
            <a:br>
              <a:rPr lang="nl-BE" sz="2000" smtClean="0">
                <a:solidFill>
                  <a:srgbClr val="FFC000"/>
                </a:solidFill>
              </a:rPr>
            </a:br>
            <a:r>
              <a:rPr lang="nl-BE" sz="2000" smtClean="0">
                <a:solidFill>
                  <a:srgbClr val="FFC000"/>
                </a:solidFill>
              </a:rPr>
              <a:t>02 Introduction to ModelMuse</a:t>
            </a:r>
            <a:br>
              <a:rPr lang="nl-BE" sz="2000" smtClean="0">
                <a:solidFill>
                  <a:srgbClr val="FFC000"/>
                </a:solidFill>
              </a:rPr>
            </a:br>
            <a:r>
              <a:rPr lang="nl-BE" sz="2000" smtClean="0">
                <a:solidFill>
                  <a:srgbClr val="FFC000"/>
                </a:solidFill>
              </a:rPr>
              <a:t>03 Our first MODFLOW model</a:t>
            </a:r>
            <a:br>
              <a:rPr lang="nl-BE" sz="2000" smtClean="0">
                <a:solidFill>
                  <a:srgbClr val="FFC000"/>
                </a:solidFill>
              </a:rPr>
            </a:br>
            <a:r>
              <a:rPr lang="nl-BE" sz="2000" smtClean="0">
                <a:solidFill>
                  <a:srgbClr val="FFC000"/>
                </a:solidFill>
              </a:rPr>
              <a:t>04 Adding features to our model</a:t>
            </a:r>
          </a:p>
          <a:p>
            <a:r>
              <a:rPr lang="nl-BE" sz="2800" smtClean="0"/>
              <a:t>02 Evening </a:t>
            </a:r>
            <a:r>
              <a:rPr lang="nl-BE" sz="2800"/>
              <a:t>2</a:t>
            </a:r>
            <a:r>
              <a:rPr lang="nl-BE" sz="2000">
                <a:solidFill>
                  <a:srgbClr val="FFC000"/>
                </a:solidFill>
              </a:rPr>
              <a:t/>
            </a:r>
            <a:br>
              <a:rPr lang="nl-BE" sz="2000">
                <a:solidFill>
                  <a:srgbClr val="FFC000"/>
                </a:solidFill>
              </a:rPr>
            </a:br>
            <a:r>
              <a:rPr lang="nl-BE" sz="2000" smtClean="0">
                <a:solidFill>
                  <a:srgbClr val="FFC000"/>
                </a:solidFill>
              </a:rPr>
              <a:t>01 A more complex model</a:t>
            </a:r>
            <a:br>
              <a:rPr lang="nl-BE" sz="2000" smtClean="0">
                <a:solidFill>
                  <a:srgbClr val="FFC000"/>
                </a:solidFill>
              </a:rPr>
            </a:br>
            <a:r>
              <a:rPr lang="nl-BE" sz="2000" smtClean="0">
                <a:solidFill>
                  <a:srgbClr val="FFC000"/>
                </a:solidFill>
              </a:rPr>
              <a:t>02 Calibrating the more complex model</a:t>
            </a:r>
            <a:endParaRPr lang="en-GB" sz="2000">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181059284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smtClean="0"/>
              <a:t>Contents of this short course (2/2)</a:t>
            </a:r>
            <a:endParaRPr lang="en-GB"/>
          </a:p>
        </p:txBody>
      </p:sp>
      <p:sp>
        <p:nvSpPr>
          <p:cNvPr id="2" name="Content Placeholder 1"/>
          <p:cNvSpPr>
            <a:spLocks noGrp="1"/>
          </p:cNvSpPr>
          <p:nvPr>
            <p:ph idx="1"/>
          </p:nvPr>
        </p:nvSpPr>
        <p:spPr/>
        <p:txBody>
          <a:bodyPr>
            <a:normAutofit/>
          </a:bodyPr>
          <a:lstStyle/>
          <a:p>
            <a:r>
              <a:rPr lang="nl-BE" sz="2800" smtClean="0"/>
              <a:t>03 Evening </a:t>
            </a:r>
            <a:r>
              <a:rPr lang="nl-BE" sz="2800"/>
              <a:t>3</a:t>
            </a:r>
            <a:r>
              <a:rPr lang="nl-BE" sz="2000">
                <a:solidFill>
                  <a:srgbClr val="FFC000"/>
                </a:solidFill>
              </a:rPr>
              <a:t/>
            </a:r>
            <a:br>
              <a:rPr lang="nl-BE" sz="2000">
                <a:solidFill>
                  <a:srgbClr val="FFC000"/>
                </a:solidFill>
              </a:rPr>
            </a:br>
            <a:r>
              <a:rPr lang="nl-BE" sz="2000" smtClean="0">
                <a:solidFill>
                  <a:srgbClr val="FFC000"/>
                </a:solidFill>
              </a:rPr>
              <a:t>01 RMA example model</a:t>
            </a:r>
            <a:br>
              <a:rPr lang="nl-BE" sz="2000" smtClean="0">
                <a:solidFill>
                  <a:srgbClr val="FFC000"/>
                </a:solidFill>
              </a:rPr>
            </a:br>
            <a:r>
              <a:rPr lang="nl-BE" sz="2000" smtClean="0">
                <a:solidFill>
                  <a:srgbClr val="FFC000"/>
                </a:solidFill>
              </a:rPr>
              <a:t>02 Particle tracking</a:t>
            </a:r>
            <a:br>
              <a:rPr lang="nl-BE" sz="2000" smtClean="0">
                <a:solidFill>
                  <a:srgbClr val="FFC000"/>
                </a:solidFill>
              </a:rPr>
            </a:br>
            <a:r>
              <a:rPr lang="nl-BE" sz="2000" smtClean="0">
                <a:solidFill>
                  <a:srgbClr val="FFC000"/>
                </a:solidFill>
              </a:rPr>
              <a:t>03 Solute transport simulation</a:t>
            </a:r>
            <a:br>
              <a:rPr lang="nl-BE" sz="2000" smtClean="0">
                <a:solidFill>
                  <a:srgbClr val="FFC000"/>
                </a:solidFill>
              </a:rPr>
            </a:br>
            <a:r>
              <a:rPr lang="nl-BE" sz="2000" smtClean="0">
                <a:solidFill>
                  <a:srgbClr val="FFC000"/>
                </a:solidFill>
              </a:rPr>
              <a:t>04 What else?</a:t>
            </a:r>
          </a:p>
          <a:p>
            <a:r>
              <a:rPr lang="nl-BE" sz="2800" smtClean="0"/>
              <a:t>04 Additional exercises</a:t>
            </a:r>
            <a:br>
              <a:rPr lang="nl-BE" sz="2800" smtClean="0"/>
            </a:br>
            <a:r>
              <a:rPr lang="nl-BE" sz="2000" smtClean="0">
                <a:solidFill>
                  <a:srgbClr val="FFC000"/>
                </a:solidFill>
              </a:rPr>
              <a:t>01 Grid design</a:t>
            </a:r>
            <a:br>
              <a:rPr lang="nl-BE" sz="2000" smtClean="0">
                <a:solidFill>
                  <a:srgbClr val="FFC000"/>
                </a:solidFill>
              </a:rPr>
            </a:br>
            <a:r>
              <a:rPr lang="nl-BE" sz="2000" smtClean="0">
                <a:solidFill>
                  <a:srgbClr val="FFC000"/>
                </a:solidFill>
              </a:rPr>
              <a:t>02 Troubleshooting </a:t>
            </a:r>
            <a:r>
              <a:rPr lang="nl-BE" sz="2000" smtClean="0">
                <a:solidFill>
                  <a:srgbClr val="FFC000"/>
                </a:solidFill>
              </a:rPr>
              <a:t>exercises</a:t>
            </a:r>
            <a:br>
              <a:rPr lang="nl-BE" sz="2000" smtClean="0">
                <a:solidFill>
                  <a:srgbClr val="FFC000"/>
                </a:solidFill>
              </a:rPr>
            </a:br>
            <a:r>
              <a:rPr lang="nl-BE" sz="2000" smtClean="0">
                <a:solidFill>
                  <a:srgbClr val="FFC000"/>
                </a:solidFill>
              </a:rPr>
              <a:t>03 MODFLOW LGR</a:t>
            </a:r>
            <a:endParaRPr lang="en-GB" sz="2000">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223280848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Software we will use</a:t>
            </a:r>
            <a:endParaRPr lang="en-GB"/>
          </a:p>
        </p:txBody>
      </p:sp>
      <p:sp>
        <p:nvSpPr>
          <p:cNvPr id="2" name="Content Placeholder 1"/>
          <p:cNvSpPr>
            <a:spLocks noGrp="1"/>
          </p:cNvSpPr>
          <p:nvPr>
            <p:ph idx="1"/>
          </p:nvPr>
        </p:nvSpPr>
        <p:spPr/>
        <p:txBody>
          <a:bodyPr>
            <a:normAutofit lnSpcReduction="10000"/>
          </a:bodyPr>
          <a:lstStyle/>
          <a:p>
            <a:r>
              <a:rPr lang="nl-BE" smtClean="0"/>
              <a:t>Pre- and postprocessors</a:t>
            </a:r>
            <a:br>
              <a:rPr lang="nl-BE" smtClean="0"/>
            </a:br>
            <a:r>
              <a:rPr lang="nl-BE" sz="2400" smtClean="0">
                <a:solidFill>
                  <a:srgbClr val="FFCC66"/>
                </a:solidFill>
              </a:rPr>
              <a:t>ModelMuse</a:t>
            </a:r>
            <a:br>
              <a:rPr lang="nl-BE" sz="2400" smtClean="0">
                <a:solidFill>
                  <a:srgbClr val="FFCC66"/>
                </a:solidFill>
              </a:rPr>
            </a:br>
            <a:r>
              <a:rPr lang="nl-BE" sz="2400" smtClean="0">
                <a:solidFill>
                  <a:srgbClr val="FFCC66"/>
                </a:solidFill>
              </a:rPr>
              <a:t>ModelMate</a:t>
            </a:r>
            <a:br>
              <a:rPr lang="nl-BE" sz="2400" smtClean="0">
                <a:solidFill>
                  <a:srgbClr val="FFCC66"/>
                </a:solidFill>
              </a:rPr>
            </a:br>
            <a:r>
              <a:rPr lang="nl-BE" sz="2400" smtClean="0">
                <a:solidFill>
                  <a:srgbClr val="FFCC66"/>
                </a:solidFill>
              </a:rPr>
              <a:t>ModelViewer</a:t>
            </a:r>
            <a:br>
              <a:rPr lang="nl-BE" sz="2400" smtClean="0">
                <a:solidFill>
                  <a:srgbClr val="FFCC66"/>
                </a:solidFill>
              </a:rPr>
            </a:br>
            <a:r>
              <a:rPr lang="nl-BE" sz="2400" smtClean="0">
                <a:solidFill>
                  <a:srgbClr val="FFCC66"/>
                </a:solidFill>
              </a:rPr>
              <a:t>GW_Chart</a:t>
            </a:r>
          </a:p>
          <a:p>
            <a:r>
              <a:rPr lang="nl-BE" smtClean="0"/>
              <a:t>Codes</a:t>
            </a:r>
            <a:br>
              <a:rPr lang="nl-BE" smtClean="0"/>
            </a:br>
            <a:r>
              <a:rPr lang="nl-BE" sz="2200" smtClean="0">
                <a:solidFill>
                  <a:srgbClr val="FFCC66"/>
                </a:solidFill>
              </a:rPr>
              <a:t>MODFLOW</a:t>
            </a:r>
            <a:br>
              <a:rPr lang="nl-BE" sz="2200" smtClean="0">
                <a:solidFill>
                  <a:srgbClr val="FFCC66"/>
                </a:solidFill>
              </a:rPr>
            </a:br>
            <a:r>
              <a:rPr lang="nl-BE" sz="2200" smtClean="0">
                <a:solidFill>
                  <a:srgbClr val="FFCC66"/>
                </a:solidFill>
              </a:rPr>
              <a:t>MODPATH</a:t>
            </a:r>
            <a:br>
              <a:rPr lang="nl-BE" sz="2200" smtClean="0">
                <a:solidFill>
                  <a:srgbClr val="FFCC66"/>
                </a:solidFill>
              </a:rPr>
            </a:br>
            <a:r>
              <a:rPr lang="nl-BE" sz="2200" smtClean="0">
                <a:solidFill>
                  <a:srgbClr val="FFCC66"/>
                </a:solidFill>
              </a:rPr>
              <a:t>MT3DMS</a:t>
            </a:r>
            <a:br>
              <a:rPr lang="nl-BE" sz="2200" smtClean="0">
                <a:solidFill>
                  <a:srgbClr val="FFCC66"/>
                </a:solidFill>
              </a:rPr>
            </a:br>
            <a:r>
              <a:rPr lang="en-GB" sz="2200" smtClean="0">
                <a:solidFill>
                  <a:srgbClr val="FFCC66"/>
                </a:solidFill>
              </a:rPr>
              <a:t>UCODE</a:t>
            </a:r>
            <a:endParaRPr lang="en-GB" sz="2200">
              <a:solidFill>
                <a:srgbClr val="FFCC66"/>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pic>
        <p:nvPicPr>
          <p:cNvPr id="6" name="Picture 7" descr="https://cdn2.iconfinder.com/data/icons/windows-8-metro-style/128/link.png">
            <a:hlinkClick r:id="rId2"/>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304312" y="2857500"/>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cdn2.iconfinder.com/data/icons/windows-8-metro-style/128/link.png">
            <a:hlinkClick r:id="rId4"/>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483768" y="1849388"/>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s://cdn2.iconfinder.com/data/icons/windows-8-metro-style/128/link.png">
            <a:hlinkClick r:id="rId5"/>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476680" y="2173988"/>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cdn2.iconfinder.com/data/icons/windows-8-metro-style/128/link.png">
            <a:hlinkClick r:id="rId6"/>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699792" y="2521762"/>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s://cdn2.iconfinder.com/data/icons/windows-8-metro-style/128/link.png">
            <a:hlinkClick r:id="rId7"/>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267744" y="3693244"/>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s://cdn2.iconfinder.com/data/icons/windows-8-metro-style/128/link.png">
            <a:hlinkClick r:id="rId8"/>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188648" y="3996748"/>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https://cdn2.iconfinder.com/data/icons/windows-8-metro-style/128/link.png">
            <a:hlinkClick r:id="rId9"/>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051720" y="4311836"/>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cdn2.iconfinder.com/data/icons/windows-8-metro-style/128/link.png">
            <a:hlinkClick r:id="rId10"/>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851000" y="459986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flipV="1">
            <a:off x="2807804" y="1965052"/>
            <a:ext cx="1692188" cy="664722"/>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92704" y="2629774"/>
            <a:ext cx="1807288" cy="335738"/>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020236" y="2629774"/>
            <a:ext cx="1479756" cy="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itle 2"/>
          <p:cNvSpPr txBox="1">
            <a:spLocks/>
          </p:cNvSpPr>
          <p:nvPr/>
        </p:nvSpPr>
        <p:spPr>
          <a:xfrm>
            <a:off x="4572000" y="2193032"/>
            <a:ext cx="3888432" cy="952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r>
              <a:rPr lang="nl-BE" sz="2000" smtClean="0"/>
              <a:t>Make sure these are installed! See </a:t>
            </a:r>
            <a:r>
              <a:rPr lang="nl-BE" sz="2000" smtClean="0">
                <a:solidFill>
                  <a:srgbClr val="92D050"/>
                </a:solidFill>
              </a:rPr>
              <a:t>/00_before_the_course/</a:t>
            </a:r>
            <a:r>
              <a:rPr lang="nl-BE" sz="2000"/>
              <a:t> !</a:t>
            </a:r>
            <a:endParaRPr lang="en-GB" sz="2000">
              <a:solidFill>
                <a:srgbClr val="92D050"/>
              </a:solidFill>
            </a:endParaRPr>
          </a:p>
        </p:txBody>
      </p:sp>
    </p:spTree>
    <p:extLst>
      <p:ext uri="{BB962C8B-B14F-4D97-AF65-F5344CB8AC3E}">
        <p14:creationId xmlns:p14="http://schemas.microsoft.com/office/powerpoint/2010/main" val="103825462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Folder structure (1/2)</a:t>
            </a:r>
            <a:endParaRPr lang="en-GB"/>
          </a:p>
        </p:txBody>
      </p:sp>
      <p:sp>
        <p:nvSpPr>
          <p:cNvPr id="3" name="Content Placeholder 2"/>
          <p:cNvSpPr>
            <a:spLocks noGrp="1"/>
          </p:cNvSpPr>
          <p:nvPr>
            <p:ph idx="1"/>
          </p:nvPr>
        </p:nvSpPr>
        <p:spPr/>
        <p:txBody>
          <a:bodyPr/>
          <a:lstStyle/>
          <a:p>
            <a:pPr marL="0" indent="0">
              <a:buNone/>
            </a:pPr>
            <a:r>
              <a:rPr lang="nl-BE" smtClean="0">
                <a:solidFill>
                  <a:srgbClr val="92D050"/>
                </a:solidFill>
              </a:rPr>
              <a:t>/bch_gwmod_2016/</a:t>
            </a:r>
          </a:p>
          <a:p>
            <a:pPr marL="457200" lvl="1" indent="0">
              <a:buNone/>
            </a:pPr>
            <a:r>
              <a:rPr lang="nl-BE" smtClean="0">
                <a:solidFill>
                  <a:srgbClr val="92D050"/>
                </a:solidFill>
              </a:rPr>
              <a:t>01_first_session/</a:t>
            </a:r>
          </a:p>
          <a:p>
            <a:pPr marL="914400" lvl="2" indent="0">
              <a:buNone/>
            </a:pPr>
            <a:r>
              <a:rPr lang="nl-BE" smtClean="0">
                <a:solidFill>
                  <a:srgbClr val="92D050"/>
                </a:solidFill>
              </a:rPr>
              <a:t>01_01_general introduction/</a:t>
            </a:r>
            <a:endParaRPr lang="en-GB">
              <a:solidFill>
                <a:srgbClr val="92D05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cxnSp>
        <p:nvCxnSpPr>
          <p:cNvPr id="5" name="Straight Arrow Connector 4"/>
          <p:cNvCxnSpPr/>
          <p:nvPr/>
        </p:nvCxnSpPr>
        <p:spPr>
          <a:xfrm flipH="1">
            <a:off x="4499992" y="1643625"/>
            <a:ext cx="1296144" cy="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itle 2"/>
          <p:cNvSpPr txBox="1">
            <a:spLocks/>
          </p:cNvSpPr>
          <p:nvPr/>
        </p:nvSpPr>
        <p:spPr>
          <a:xfrm>
            <a:off x="5940152" y="1473306"/>
            <a:ext cx="187220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Main folder</a:t>
            </a:r>
            <a:endParaRPr lang="en-GB" sz="2000">
              <a:solidFill>
                <a:srgbClr val="92D050"/>
              </a:solidFill>
            </a:endParaRPr>
          </a:p>
        </p:txBody>
      </p:sp>
      <p:cxnSp>
        <p:nvCxnSpPr>
          <p:cNvPr id="8" name="Straight Arrow Connector 7"/>
          <p:cNvCxnSpPr/>
          <p:nvPr/>
        </p:nvCxnSpPr>
        <p:spPr>
          <a:xfrm flipH="1">
            <a:off x="3892025" y="2179765"/>
            <a:ext cx="1296144" cy="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itle 2"/>
          <p:cNvSpPr txBox="1">
            <a:spLocks/>
          </p:cNvSpPr>
          <p:nvPr/>
        </p:nvSpPr>
        <p:spPr>
          <a:xfrm>
            <a:off x="5332184" y="2009446"/>
            <a:ext cx="348828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Subfolder for each session</a:t>
            </a:r>
            <a:endParaRPr lang="en-GB" sz="2000">
              <a:solidFill>
                <a:srgbClr val="92D050"/>
              </a:solidFill>
            </a:endParaRPr>
          </a:p>
        </p:txBody>
      </p:sp>
      <p:cxnSp>
        <p:nvCxnSpPr>
          <p:cNvPr id="10" name="Straight Arrow Connector 9"/>
          <p:cNvCxnSpPr/>
          <p:nvPr/>
        </p:nvCxnSpPr>
        <p:spPr>
          <a:xfrm flipV="1">
            <a:off x="3203848" y="2939711"/>
            <a:ext cx="0" cy="504056"/>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itle 2"/>
          <p:cNvSpPr txBox="1">
            <a:spLocks/>
          </p:cNvSpPr>
          <p:nvPr/>
        </p:nvSpPr>
        <p:spPr>
          <a:xfrm>
            <a:off x="1338728" y="3793604"/>
            <a:ext cx="3744416"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r>
              <a:rPr lang="nl-BE" sz="2000" smtClean="0"/>
              <a:t>Subfolder for each presentation</a:t>
            </a:r>
            <a:br>
              <a:rPr lang="nl-BE" sz="2000" smtClean="0"/>
            </a:br>
            <a:r>
              <a:rPr lang="nl-BE" sz="2000" smtClean="0"/>
              <a:t>(and corresponding exercise)</a:t>
            </a:r>
            <a:endParaRPr lang="en-GB" sz="2000">
              <a:solidFill>
                <a:srgbClr val="92D050"/>
              </a:solidFill>
            </a:endParaRPr>
          </a:p>
        </p:txBody>
      </p:sp>
    </p:spTree>
    <p:extLst>
      <p:ext uri="{BB962C8B-B14F-4D97-AF65-F5344CB8AC3E}">
        <p14:creationId xmlns:p14="http://schemas.microsoft.com/office/powerpoint/2010/main" val="2801304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Folder structure (1/2)</a:t>
            </a:r>
            <a:endParaRPr lang="en-GB"/>
          </a:p>
        </p:txBody>
      </p:sp>
      <p:sp>
        <p:nvSpPr>
          <p:cNvPr id="3" name="Content Placeholder 2"/>
          <p:cNvSpPr>
            <a:spLocks noGrp="1"/>
          </p:cNvSpPr>
          <p:nvPr>
            <p:ph idx="1"/>
          </p:nvPr>
        </p:nvSpPr>
        <p:spPr/>
        <p:txBody>
          <a:bodyPr>
            <a:normAutofit fontScale="92500" lnSpcReduction="10000"/>
          </a:bodyPr>
          <a:lstStyle/>
          <a:p>
            <a:pPr marL="0" indent="0">
              <a:buNone/>
            </a:pPr>
            <a:r>
              <a:rPr lang="nl-BE" smtClean="0">
                <a:solidFill>
                  <a:srgbClr val="92D050"/>
                </a:solidFill>
              </a:rPr>
              <a:t>/bch_gwmod_2016/</a:t>
            </a:r>
          </a:p>
          <a:p>
            <a:pPr marL="457200" lvl="1" indent="0">
              <a:buNone/>
            </a:pPr>
            <a:r>
              <a:rPr lang="nl-BE" smtClean="0">
                <a:solidFill>
                  <a:srgbClr val="92D050"/>
                </a:solidFill>
              </a:rPr>
              <a:t>00_before_the_course/</a:t>
            </a:r>
          </a:p>
          <a:p>
            <a:pPr marL="457200" lvl="1" indent="0">
              <a:buNone/>
            </a:pPr>
            <a:r>
              <a:rPr lang="nl-BE" smtClean="0">
                <a:solidFill>
                  <a:srgbClr val="92D050"/>
                </a:solidFill>
              </a:rPr>
              <a:t>01_first_session/</a:t>
            </a:r>
          </a:p>
          <a:p>
            <a:pPr marL="457200" lvl="1" indent="0">
              <a:buNone/>
            </a:pPr>
            <a:r>
              <a:rPr lang="nl-BE" smtClean="0">
                <a:solidFill>
                  <a:srgbClr val="92D050"/>
                </a:solidFill>
              </a:rPr>
              <a:t>02_second_session/</a:t>
            </a:r>
          </a:p>
          <a:p>
            <a:pPr marL="457200" lvl="1" indent="0">
              <a:buNone/>
            </a:pPr>
            <a:r>
              <a:rPr lang="nl-BE" smtClean="0">
                <a:solidFill>
                  <a:srgbClr val="92D050"/>
                </a:solidFill>
              </a:rPr>
              <a:t>03_third_session/</a:t>
            </a:r>
          </a:p>
          <a:p>
            <a:pPr marL="457200" lvl="1" indent="0">
              <a:buNone/>
            </a:pPr>
            <a:r>
              <a:rPr lang="nl-BE" smtClean="0">
                <a:solidFill>
                  <a:srgbClr val="92D050"/>
                </a:solidFill>
              </a:rPr>
              <a:t>04_additional_exercises/</a:t>
            </a:r>
          </a:p>
          <a:p>
            <a:pPr marL="457200" lvl="1" indent="0">
              <a:buNone/>
            </a:pPr>
            <a:r>
              <a:rPr lang="nl-BE" smtClean="0">
                <a:solidFill>
                  <a:srgbClr val="92D050"/>
                </a:solidFill>
              </a:rPr>
              <a:t>05_software/</a:t>
            </a:r>
          </a:p>
          <a:p>
            <a:pPr marL="457200" lvl="1" indent="0">
              <a:buNone/>
            </a:pPr>
            <a:r>
              <a:rPr lang="nl-BE" smtClean="0">
                <a:solidFill>
                  <a:srgbClr val="92D050"/>
                </a:solidFill>
              </a:rPr>
              <a:t>06_solutions/</a:t>
            </a:r>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cxnSp>
        <p:nvCxnSpPr>
          <p:cNvPr id="5" name="Straight Arrow Connector 4"/>
          <p:cNvCxnSpPr/>
          <p:nvPr/>
        </p:nvCxnSpPr>
        <p:spPr>
          <a:xfrm flipH="1">
            <a:off x="4716016" y="2929508"/>
            <a:ext cx="864096" cy="792088"/>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itle 2"/>
          <p:cNvSpPr txBox="1">
            <a:spLocks/>
          </p:cNvSpPr>
          <p:nvPr/>
        </p:nvSpPr>
        <p:spPr>
          <a:xfrm>
            <a:off x="5724128" y="2713484"/>
            <a:ext cx="2448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When we would have time left…</a:t>
            </a:r>
            <a:endParaRPr lang="en-GB" sz="2000">
              <a:solidFill>
                <a:srgbClr val="92D050"/>
              </a:solidFill>
            </a:endParaRPr>
          </a:p>
        </p:txBody>
      </p:sp>
      <p:cxnSp>
        <p:nvCxnSpPr>
          <p:cNvPr id="8" name="Straight Arrow Connector 7"/>
          <p:cNvCxnSpPr/>
          <p:nvPr/>
        </p:nvCxnSpPr>
        <p:spPr>
          <a:xfrm flipH="1">
            <a:off x="3331914" y="3937620"/>
            <a:ext cx="2032174" cy="314335"/>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itle 2"/>
          <p:cNvSpPr txBox="1">
            <a:spLocks/>
          </p:cNvSpPr>
          <p:nvPr/>
        </p:nvSpPr>
        <p:spPr>
          <a:xfrm>
            <a:off x="5492152" y="3721596"/>
            <a:ext cx="2896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All required codes and setup files</a:t>
            </a:r>
            <a:endParaRPr lang="en-GB" sz="2000">
              <a:solidFill>
                <a:srgbClr val="92D050"/>
              </a:solidFill>
            </a:endParaRPr>
          </a:p>
        </p:txBody>
      </p:sp>
      <p:cxnSp>
        <p:nvCxnSpPr>
          <p:cNvPr id="17" name="Straight Arrow Connector 16"/>
          <p:cNvCxnSpPr/>
          <p:nvPr/>
        </p:nvCxnSpPr>
        <p:spPr>
          <a:xfrm flipH="1" flipV="1">
            <a:off x="3331914" y="4657700"/>
            <a:ext cx="1673224" cy="283268"/>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
          <p:cNvSpPr txBox="1">
            <a:spLocks/>
          </p:cNvSpPr>
          <p:nvPr/>
        </p:nvSpPr>
        <p:spPr>
          <a:xfrm>
            <a:off x="5148064" y="4729708"/>
            <a:ext cx="331236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Example ModelMuse files for all exercises</a:t>
            </a:r>
            <a:endParaRPr lang="en-GB" sz="2000">
              <a:solidFill>
                <a:srgbClr val="92D050"/>
              </a:solidFill>
            </a:endParaRPr>
          </a:p>
        </p:txBody>
      </p:sp>
      <p:cxnSp>
        <p:nvCxnSpPr>
          <p:cNvPr id="22" name="Straight Arrow Connector 21"/>
          <p:cNvCxnSpPr/>
          <p:nvPr/>
        </p:nvCxnSpPr>
        <p:spPr>
          <a:xfrm flipH="1">
            <a:off x="4627644" y="1957400"/>
            <a:ext cx="1240500" cy="108012"/>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itle 2"/>
          <p:cNvSpPr txBox="1">
            <a:spLocks/>
          </p:cNvSpPr>
          <p:nvPr/>
        </p:nvSpPr>
        <p:spPr>
          <a:xfrm>
            <a:off x="6084168" y="1777380"/>
            <a:ext cx="2448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How to install everything</a:t>
            </a:r>
            <a:endParaRPr lang="en-GB" sz="2000">
              <a:solidFill>
                <a:srgbClr val="92D050"/>
              </a:solidFill>
            </a:endParaRPr>
          </a:p>
        </p:txBody>
      </p:sp>
    </p:spTree>
    <p:extLst>
      <p:ext uri="{BB962C8B-B14F-4D97-AF65-F5344CB8AC3E}">
        <p14:creationId xmlns:p14="http://schemas.microsoft.com/office/powerpoint/2010/main" val="8914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Acknowledgements (1/2)</a:t>
            </a:r>
            <a:endParaRPr lang="en-GB"/>
          </a:p>
        </p:txBody>
      </p:sp>
      <p:sp>
        <p:nvSpPr>
          <p:cNvPr id="3" name="Content Placeholder 2"/>
          <p:cNvSpPr>
            <a:spLocks noGrp="1"/>
          </p:cNvSpPr>
          <p:nvPr>
            <p:ph idx="1"/>
          </p:nvPr>
        </p:nvSpPr>
        <p:spPr/>
        <p:txBody>
          <a:bodyPr>
            <a:normAutofit lnSpcReduction="10000"/>
          </a:bodyPr>
          <a:lstStyle/>
          <a:p>
            <a:r>
              <a:rPr lang="nl-BE" smtClean="0"/>
              <a:t>A large part of the exercises is based on training materials generously provided by </a:t>
            </a:r>
            <a:r>
              <a:rPr lang="en-GB"/>
              <a:t>Richard Winston (ModelMuse Class Nov </a:t>
            </a:r>
            <a:r>
              <a:rPr lang="en-GB" smtClean="0"/>
              <a:t>2010 + ModelMuse help examples)</a:t>
            </a:r>
            <a:endParaRPr lang="en-GB"/>
          </a:p>
          <a:p>
            <a:r>
              <a:rPr lang="nl-BE" smtClean="0"/>
              <a:t>Ned Banta is acknowledged for providing an update of the dll file accompanying ModelMate</a:t>
            </a:r>
            <a:r>
              <a:rPr lang="nl-BE" smtClean="0">
                <a:solidFill>
                  <a:srgbClr val="FF0000"/>
                </a:solidFill>
              </a:rPr>
              <a:t> – Update: new version (1.0.3) is online since this Tuesday!</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Tree>
    <p:extLst>
      <p:ext uri="{BB962C8B-B14F-4D97-AF65-F5344CB8AC3E}">
        <p14:creationId xmlns:p14="http://schemas.microsoft.com/office/powerpoint/2010/main" val="170211601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Acknowledgements (2/2)</a:t>
            </a:r>
            <a:endParaRPr lang="en-GB"/>
          </a:p>
        </p:txBody>
      </p:sp>
      <p:sp>
        <p:nvSpPr>
          <p:cNvPr id="3" name="Content Placeholder 2"/>
          <p:cNvSpPr>
            <a:spLocks noGrp="1"/>
          </p:cNvSpPr>
          <p:nvPr>
            <p:ph idx="1"/>
          </p:nvPr>
        </p:nvSpPr>
        <p:spPr/>
        <p:txBody>
          <a:bodyPr>
            <a:normAutofit/>
          </a:bodyPr>
          <a:lstStyle/>
          <a:p>
            <a:r>
              <a:rPr lang="nl-BE" smtClean="0"/>
              <a:t>All other people who have worked on the programs and codes we will be using (you can find their names on the websites). Without them, this practical introduction to groundwater modelling with open source tools would not have been possible today.</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Tree>
    <p:extLst>
      <p:ext uri="{BB962C8B-B14F-4D97-AF65-F5344CB8AC3E}">
        <p14:creationId xmlns:p14="http://schemas.microsoft.com/office/powerpoint/2010/main" val="82858805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01 General introduction</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49651119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TotalTime>
  <Words>252</Words>
  <Application>Microsoft Office PowerPoint</Application>
  <PresentationFormat>On-screen Show (16:10)</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Education evenings 2016</vt:lpstr>
      <vt:lpstr>Contents of this short course (1/2)</vt:lpstr>
      <vt:lpstr>Contents of this short course (2/2)</vt:lpstr>
      <vt:lpstr>Software we will use</vt:lpstr>
      <vt:lpstr>Folder structure (1/2)</vt:lpstr>
      <vt:lpstr>Folder structure (1/2)</vt:lpstr>
      <vt:lpstr>Acknowledgements (1/2)</vt:lpstr>
      <vt:lpstr>Acknowledgements (2/2)</vt:lpstr>
      <vt:lpstr>Education evenings 2016</vt:lpstr>
    </vt:vector>
  </TitlesOfParts>
  <Company>SCK-CEN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brogiers</cp:lastModifiedBy>
  <cp:revision>50</cp:revision>
  <dcterms:created xsi:type="dcterms:W3CDTF">2015-08-08T11:23:11Z</dcterms:created>
  <dcterms:modified xsi:type="dcterms:W3CDTF">2016-03-02T08:03:40Z</dcterms:modified>
</cp:coreProperties>
</file>