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6"/>
  </p:notesMasterIdLst>
  <p:handoutMasterIdLst>
    <p:handoutMasterId r:id="rId37"/>
  </p:handoutMasterIdLst>
  <p:sldIdLst>
    <p:sldId id="259" r:id="rId2"/>
    <p:sldId id="272" r:id="rId3"/>
    <p:sldId id="302" r:id="rId4"/>
    <p:sldId id="268" r:id="rId5"/>
    <p:sldId id="304" r:id="rId6"/>
    <p:sldId id="301" r:id="rId7"/>
    <p:sldId id="303" r:id="rId8"/>
    <p:sldId id="299" r:id="rId9"/>
    <p:sldId id="297" r:id="rId10"/>
    <p:sldId id="298" r:id="rId11"/>
    <p:sldId id="306" r:id="rId12"/>
    <p:sldId id="305" r:id="rId13"/>
    <p:sldId id="327"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8" r:id="rId27"/>
    <p:sldId id="329" r:id="rId28"/>
    <p:sldId id="330" r:id="rId29"/>
    <p:sldId id="331" r:id="rId30"/>
    <p:sldId id="332" r:id="rId31"/>
    <p:sldId id="334" r:id="rId32"/>
    <p:sldId id="338" r:id="rId33"/>
    <p:sldId id="336" r:id="rId34"/>
    <p:sldId id="267" r:id="rId3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83" autoAdjust="0"/>
  </p:normalViewPr>
  <p:slideViewPr>
    <p:cSldViewPr>
      <p:cViewPr varScale="1">
        <p:scale>
          <a:sx n="134" d="100"/>
          <a:sy n="134" d="100"/>
        </p:scale>
        <p:origin x="-114" y="-90"/>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65111F-249F-4E6B-BD87-FC530FCD2F3A}" type="datetimeFigureOut">
              <a:rPr lang="en-GB" smtClean="0"/>
              <a:t>18/02/2016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1011B-7798-48F1-9837-AB630D20F00E}" type="datetimeFigureOut">
              <a:rPr lang="en-GB" smtClean="0"/>
              <a:t>18/02/2016</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1" name="Picture 2" descr="D:\courses\2016\groundwater_modelling_course_iah_belg\iah-60-anniversary-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508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42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2007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271772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2" name="Picture 2" descr="D:\courses\2016\groundwater_modelling_course_iah_belg\iah-60-anniversary-logo.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29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7580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1635028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21136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9627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37103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56951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227283100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openxmlformats.org/officeDocument/2006/relationships/image" Target="../media/image30.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water.usgs.gov/nrp/gwsoftware/ModelMuse/Help/" TargetMode="External"/><Relationship Id="rId1" Type="http://schemas.openxmlformats.org/officeDocument/2006/relationships/slideLayout" Target="../slideLayouts/slideLayout2.xml"/><Relationship Id="rId5" Type="http://schemas.openxmlformats.org/officeDocument/2006/relationships/hyperlink" Target="http://pubs.usgs.gov/tm/tm6A29/" TargetMode="External"/><Relationship Id="rId4" Type="http://schemas.openxmlformats.org/officeDocument/2006/relationships/hyperlink" Target="http://water.usgs.gov/nrp/gwsoftware/ModelMuse/ModelMuseVideo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dirty="0"/>
          </a:p>
        </p:txBody>
      </p:sp>
      <p:sp>
        <p:nvSpPr>
          <p:cNvPr id="5" name="Title 4"/>
          <p:cNvSpPr>
            <a:spLocks noGrp="1"/>
          </p:cNvSpPr>
          <p:nvPr>
            <p:ph type="ctrTitle"/>
          </p:nvPr>
        </p:nvSpPr>
        <p:spPr/>
        <p:txBody>
          <a:bodyPr>
            <a:normAutofit/>
          </a:bodyPr>
          <a:lstStyle/>
          <a:p>
            <a:r>
              <a:rPr lang="en-GB" b="1" dirty="0"/>
              <a:t>Education evenings 2016</a:t>
            </a:r>
            <a:endParaRPr lang="en-GB" dirty="0"/>
          </a:p>
        </p:txBody>
      </p:sp>
      <p:sp>
        <p:nvSpPr>
          <p:cNvPr id="6" name="Subtitle 5"/>
          <p:cNvSpPr>
            <a:spLocks noGrp="1"/>
          </p:cNvSpPr>
          <p:nvPr>
            <p:ph type="subTitle" idx="1"/>
          </p:nvPr>
        </p:nvSpPr>
        <p:spPr/>
        <p:txBody>
          <a:bodyPr>
            <a:normAutofit fontScale="92500" lnSpcReduction="20000"/>
          </a:bodyPr>
          <a:lstStyle/>
          <a:p>
            <a:r>
              <a:rPr lang="en-GB" dirty="0"/>
              <a:t>Practical introduction</a:t>
            </a:r>
            <a:br>
              <a:rPr lang="en-GB" dirty="0"/>
            </a:br>
            <a:r>
              <a:rPr lang="en-GB" dirty="0"/>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dirty="0" smtClean="0"/>
              <a:t>Computer </a:t>
            </a:r>
            <a:r>
              <a:rPr lang="nl-BE" dirty="0" err="1" smtClean="0"/>
              <a:t>exercises</a:t>
            </a:r>
            <a:endParaRPr lang="nl-BE" smtClean="0"/>
          </a:p>
          <a:p>
            <a:r>
              <a:rPr lang="nl-BE" smtClean="0"/>
              <a:t>01 02 Introduction to ModelMuse</a:t>
            </a:r>
            <a:endParaRPr lang="en-GB"/>
          </a:p>
        </p:txBody>
      </p:sp>
    </p:spTree>
    <p:extLst>
      <p:ext uri="{BB962C8B-B14F-4D97-AF65-F5344CB8AC3E}">
        <p14:creationId xmlns:p14="http://schemas.microsoft.com/office/powerpoint/2010/main" val="3511570202"/>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a:t>Navigate the grid </a:t>
            </a:r>
            <a:r>
              <a:rPr lang="nl-BE" smtClean="0"/>
              <a:t>(2/3)</a:t>
            </a:r>
            <a:endParaRPr lang="en-GB"/>
          </a:p>
        </p:txBody>
      </p:sp>
      <p:sp>
        <p:nvSpPr>
          <p:cNvPr id="2" name="Content Placeholder 1"/>
          <p:cNvSpPr>
            <a:spLocks noGrp="1"/>
          </p:cNvSpPr>
          <p:nvPr>
            <p:ph sz="half" idx="1"/>
          </p:nvPr>
        </p:nvSpPr>
        <p:spPr>
          <a:xfrm>
            <a:off x="457200" y="1333501"/>
            <a:ext cx="3240000" cy="3771636"/>
          </a:xfrm>
        </p:spPr>
        <p:txBody>
          <a:bodyPr>
            <a:normAutofit/>
          </a:bodyPr>
          <a:lstStyle/>
          <a:p>
            <a:r>
              <a:rPr lang="en-US" sz="2000"/>
              <a:t>Hold the mouse over the grid and roll the scroll wheel on the mouse, the model should zoom in and out</a:t>
            </a:r>
            <a:r>
              <a:rPr lang="en-US" sz="2000" smtClean="0"/>
              <a:t>.</a:t>
            </a:r>
          </a:p>
          <a:p>
            <a:r>
              <a:rPr lang="en-US" sz="2000"/>
              <a:t>Click the </a:t>
            </a:r>
            <a:r>
              <a:rPr lang="en-US" sz="2000" b="1"/>
              <a:t>Undo </a:t>
            </a:r>
            <a:r>
              <a:rPr lang="en-US" sz="2000" b="1" smtClean="0"/>
              <a:t>change in View  </a:t>
            </a:r>
            <a:r>
              <a:rPr lang="en-US" sz="2000"/>
              <a:t>button repeatedly until you get back to the original view or just click the </a:t>
            </a:r>
            <a:r>
              <a:rPr lang="en-US" sz="2000" b="1"/>
              <a:t>Restore </a:t>
            </a:r>
            <a:r>
              <a:rPr lang="en-US" sz="2000" b="1" smtClean="0"/>
              <a:t>default </a:t>
            </a:r>
            <a:r>
              <a:rPr lang="en-US" sz="2000" b="1"/>
              <a:t>2D </a:t>
            </a:r>
            <a:r>
              <a:rPr lang="en-US" sz="2000" b="1"/>
              <a:t>v</a:t>
            </a:r>
            <a:r>
              <a:rPr lang="en-US" sz="2000" b="1" smtClean="0"/>
              <a:t>iew </a:t>
            </a:r>
            <a:r>
              <a:rPr lang="en-US" sz="2000"/>
              <a:t>button.</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10</a:t>
            </a:fld>
            <a:endParaRPr lang="en-GB"/>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551" y="3654921"/>
            <a:ext cx="695325" cy="285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ular Callout 7"/>
          <p:cNvSpPr/>
          <p:nvPr/>
        </p:nvSpPr>
        <p:spPr>
          <a:xfrm>
            <a:off x="4932040" y="4086969"/>
            <a:ext cx="936104" cy="648072"/>
          </a:xfrm>
          <a:prstGeom prst="wedgeRoundRectCallout">
            <a:avLst>
              <a:gd name="adj1" fmla="val 76170"/>
              <a:gd name="adj2" fmla="val -90354"/>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Undo change in View</a:t>
            </a:r>
            <a:endParaRPr lang="en-GB" sz="1400" b="1">
              <a:solidFill>
                <a:srgbClr val="FFC000"/>
              </a:solidFill>
            </a:endParaRPr>
          </a:p>
        </p:txBody>
      </p:sp>
      <p:sp>
        <p:nvSpPr>
          <p:cNvPr id="15" name="Rounded Rectangular Callout 14"/>
          <p:cNvSpPr/>
          <p:nvPr/>
        </p:nvSpPr>
        <p:spPr>
          <a:xfrm>
            <a:off x="6991697" y="4086969"/>
            <a:ext cx="936104" cy="648072"/>
          </a:xfrm>
          <a:prstGeom prst="wedgeRoundRectCallout">
            <a:avLst>
              <a:gd name="adj1" fmla="val -71370"/>
              <a:gd name="adj2" fmla="val -88884"/>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Redo change in View</a:t>
            </a:r>
            <a:endParaRPr lang="en-GB" sz="1400" b="1">
              <a:solidFill>
                <a:srgbClr val="FFC000"/>
              </a:solidFill>
            </a:endParaRPr>
          </a:p>
        </p:txBody>
      </p:sp>
      <p:sp>
        <p:nvSpPr>
          <p:cNvPr id="16" name="Rounded Rectangular Callout 15"/>
          <p:cNvSpPr/>
          <p:nvPr/>
        </p:nvSpPr>
        <p:spPr>
          <a:xfrm>
            <a:off x="5962228" y="4230985"/>
            <a:ext cx="936104" cy="648072"/>
          </a:xfrm>
          <a:prstGeom prst="wedgeRoundRectCallout">
            <a:avLst>
              <a:gd name="adj1" fmla="val 2909"/>
              <a:gd name="adj2" fmla="val -10505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Restore default 2D view</a:t>
            </a:r>
            <a:endParaRPr lang="en-GB" sz="1400" b="1">
              <a:solidFill>
                <a:srgbClr val="FFC000"/>
              </a:solidFill>
            </a:endParaRP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443" y="1777380"/>
            <a:ext cx="923925" cy="285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ular Callout 11"/>
          <p:cNvSpPr/>
          <p:nvPr/>
        </p:nvSpPr>
        <p:spPr>
          <a:xfrm>
            <a:off x="5486747" y="2430785"/>
            <a:ext cx="936104" cy="648072"/>
          </a:xfrm>
          <a:prstGeom prst="wedgeRoundRectCallout">
            <a:avLst>
              <a:gd name="adj1" fmla="val 44627"/>
              <a:gd name="adj2" fmla="val -113869"/>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Zoom in</a:t>
            </a:r>
            <a:endParaRPr lang="en-GB" sz="1400" b="1">
              <a:solidFill>
                <a:srgbClr val="FFC000"/>
              </a:solidFill>
            </a:endParaRPr>
          </a:p>
        </p:txBody>
      </p:sp>
      <p:sp>
        <p:nvSpPr>
          <p:cNvPr id="13" name="Rounded Rectangular Callout 12"/>
          <p:cNvSpPr/>
          <p:nvPr/>
        </p:nvSpPr>
        <p:spPr>
          <a:xfrm>
            <a:off x="4774307" y="1705372"/>
            <a:ext cx="936104" cy="648072"/>
          </a:xfrm>
          <a:prstGeom prst="wedgeRoundRectCallout">
            <a:avLst>
              <a:gd name="adj1" fmla="val 80241"/>
              <a:gd name="adj2" fmla="val -18337"/>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Click and drag to zoom in</a:t>
            </a:r>
            <a:endParaRPr lang="en-GB" sz="1400" b="1">
              <a:solidFill>
                <a:srgbClr val="FFC000"/>
              </a:solidFill>
            </a:endParaRPr>
          </a:p>
        </p:txBody>
      </p:sp>
      <p:sp>
        <p:nvSpPr>
          <p:cNvPr id="14" name="Rounded Rectangular Callout 13"/>
          <p:cNvSpPr/>
          <p:nvPr/>
        </p:nvSpPr>
        <p:spPr>
          <a:xfrm>
            <a:off x="6516216" y="2430785"/>
            <a:ext cx="936104" cy="648072"/>
          </a:xfrm>
          <a:prstGeom prst="wedgeRoundRectCallout">
            <a:avLst>
              <a:gd name="adj1" fmla="val -40844"/>
              <a:gd name="adj2" fmla="val -118279"/>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Zoom out</a:t>
            </a:r>
            <a:endParaRPr lang="en-GB" sz="1400" b="1">
              <a:solidFill>
                <a:srgbClr val="FFC000"/>
              </a:solidFill>
            </a:endParaRPr>
          </a:p>
        </p:txBody>
      </p:sp>
    </p:spTree>
    <p:extLst>
      <p:ext uri="{BB962C8B-B14F-4D97-AF65-F5344CB8AC3E}">
        <p14:creationId xmlns:p14="http://schemas.microsoft.com/office/powerpoint/2010/main" val="3153544133"/>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Navigate the grid </a:t>
            </a:r>
            <a:r>
              <a:rPr lang="nl-BE" smtClean="0"/>
              <a:t>(3/3</a:t>
            </a:r>
            <a:r>
              <a:rPr lang="nl-BE"/>
              <a:t>)</a:t>
            </a:r>
            <a:endParaRPr lang="en-GB"/>
          </a:p>
        </p:txBody>
      </p:sp>
      <p:sp>
        <p:nvSpPr>
          <p:cNvPr id="3" name="Content Placeholder 2"/>
          <p:cNvSpPr>
            <a:spLocks noGrp="1"/>
          </p:cNvSpPr>
          <p:nvPr>
            <p:ph sz="half" idx="1"/>
          </p:nvPr>
        </p:nvSpPr>
        <p:spPr/>
        <p:txBody>
          <a:bodyPr>
            <a:normAutofit/>
          </a:bodyPr>
          <a:lstStyle/>
          <a:p>
            <a:r>
              <a:rPr lang="nl-BE" sz="2000" smtClean="0"/>
              <a:t>Click or scroll the mouse wheel on the selection cubes to change the shown layer, column, or row.</a:t>
            </a:r>
          </a:p>
          <a:p>
            <a:r>
              <a:rPr lang="nl-BE" sz="2000" smtClean="0"/>
              <a:t>Alternatively, select two of the three at once, using the </a:t>
            </a:r>
            <a:r>
              <a:rPr lang="nl-BE" sz="2000" b="1" smtClean="0"/>
              <a:t>Select column, row, or layer</a:t>
            </a:r>
            <a:r>
              <a:rPr lang="nl-BE" sz="2000" smtClean="0"/>
              <a:t> </a:t>
            </a:r>
            <a:r>
              <a:rPr lang="nl-BE" sz="2000" smtClean="0"/>
              <a:t>button.</a:t>
            </a:r>
            <a:endParaRPr lang="en-GB" sz="2000"/>
          </a:p>
        </p:txBody>
      </p:sp>
      <p:sp>
        <p:nvSpPr>
          <p:cNvPr id="5" name="Slide Number Placeholder 4"/>
          <p:cNvSpPr>
            <a:spLocks noGrp="1"/>
          </p:cNvSpPr>
          <p:nvPr>
            <p:ph type="sldNum" sz="quarter" idx="12"/>
          </p:nvPr>
        </p:nvSpPr>
        <p:spPr/>
        <p:txBody>
          <a:bodyPr/>
          <a:lstStyle/>
          <a:p>
            <a:fld id="{68112B53-048C-42CA-9A96-DA53A18E64ED}" type="slidenum">
              <a:rPr lang="en-GB" smtClean="0"/>
              <a:t>11</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777380"/>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762" y="2209428"/>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8826" y="2631182"/>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3721596"/>
            <a:ext cx="20193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ular Callout 9"/>
          <p:cNvSpPr/>
          <p:nvPr/>
        </p:nvSpPr>
        <p:spPr>
          <a:xfrm>
            <a:off x="5940152" y="4143549"/>
            <a:ext cx="1368152" cy="648072"/>
          </a:xfrm>
          <a:prstGeom prst="wedgeRoundRectCallout">
            <a:avLst>
              <a:gd name="adj1" fmla="val 56919"/>
              <a:gd name="adj2" fmla="val -76853"/>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Select column, row, or layer</a:t>
            </a:r>
            <a:endParaRPr lang="en-GB" sz="1400" b="1">
              <a:solidFill>
                <a:srgbClr val="FFC000"/>
              </a:solidFill>
            </a:endParaRPr>
          </a:p>
        </p:txBody>
      </p:sp>
    </p:spTree>
    <p:extLst>
      <p:ext uri="{BB962C8B-B14F-4D97-AF65-F5344CB8AC3E}">
        <p14:creationId xmlns:p14="http://schemas.microsoft.com/office/powerpoint/2010/main" val="395994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Check data set default formulas</a:t>
            </a:r>
            <a:endParaRPr lang="en-GB"/>
          </a:p>
        </p:txBody>
      </p:sp>
      <p:sp>
        <p:nvSpPr>
          <p:cNvPr id="2" name="Content Placeholder 1"/>
          <p:cNvSpPr>
            <a:spLocks noGrp="1"/>
          </p:cNvSpPr>
          <p:nvPr>
            <p:ph sz="half" idx="1"/>
          </p:nvPr>
        </p:nvSpPr>
        <p:spPr>
          <a:xfrm>
            <a:off x="457200" y="1333501"/>
            <a:ext cx="3826768" cy="3771636"/>
          </a:xfrm>
        </p:spPr>
        <p:txBody>
          <a:bodyPr>
            <a:normAutofit/>
          </a:bodyPr>
          <a:lstStyle/>
          <a:p>
            <a:r>
              <a:rPr lang="nl-BE" sz="2000" smtClean="0"/>
              <a:t>Select </a:t>
            </a:r>
            <a:r>
              <a:rPr lang="nl-BE" sz="2000" b="1" smtClean="0"/>
              <a:t>Data|Edit Data Sets…</a:t>
            </a:r>
            <a:r>
              <a:rPr lang="nl-BE" sz="2000" smtClean="0"/>
              <a:t>,</a:t>
            </a:r>
          </a:p>
          <a:p>
            <a:r>
              <a:rPr lang="nl-BE" sz="2000" smtClean="0"/>
              <a:t>expand </a:t>
            </a:r>
            <a:r>
              <a:rPr lang="nl-BE" sz="2000" b="1" smtClean="0"/>
              <a:t>Required|Hydrology</a:t>
            </a:r>
            <a:r>
              <a:rPr lang="nl-BE" sz="2000" smtClean="0"/>
              <a:t>, and</a:t>
            </a:r>
          </a:p>
          <a:p>
            <a:r>
              <a:rPr lang="nl-BE" sz="2000" smtClean="0"/>
              <a:t>check the default values of </a:t>
            </a:r>
            <a:r>
              <a:rPr lang="nl-BE" sz="2000" b="1" smtClean="0"/>
              <a:t>Active</a:t>
            </a:r>
            <a:r>
              <a:rPr lang="nl-BE" sz="2000" smtClean="0"/>
              <a:t>, </a:t>
            </a:r>
            <a:r>
              <a:rPr lang="nl-BE" sz="2000" b="1" smtClean="0"/>
              <a:t>Horizontal_Anisotropy</a:t>
            </a:r>
            <a:r>
              <a:rPr lang="nl-BE" sz="2000" smtClean="0"/>
              <a:t>, </a:t>
            </a:r>
            <a:r>
              <a:rPr lang="nl-BE" sz="2000" b="1" smtClean="0"/>
              <a:t>Kx</a:t>
            </a:r>
            <a:r>
              <a:rPr lang="nl-BE" sz="2000" smtClean="0"/>
              <a:t>, </a:t>
            </a:r>
            <a:r>
              <a:rPr lang="nl-BE" sz="2000" b="1" smtClean="0"/>
              <a:t>Ky</a:t>
            </a:r>
            <a:r>
              <a:rPr lang="nl-BE" sz="2000" smtClean="0"/>
              <a:t>, </a:t>
            </a:r>
            <a:r>
              <a:rPr lang="nl-BE" sz="2000" b="1" smtClean="0"/>
              <a:t>Kz</a:t>
            </a:r>
            <a:r>
              <a:rPr lang="nl-BE" sz="2000" smtClean="0"/>
              <a:t>, </a:t>
            </a:r>
            <a:r>
              <a:rPr lang="nl-BE" sz="2000" b="1" smtClean="0"/>
              <a:t>Modflow_Initial_Head</a:t>
            </a:r>
            <a:r>
              <a:rPr lang="nl-BE" sz="2000" smtClean="0"/>
              <a:t>, and </a:t>
            </a:r>
            <a:r>
              <a:rPr lang="nl-BE" sz="2000" b="1" smtClean="0"/>
              <a:t>Modflow_Specified_Head</a:t>
            </a:r>
            <a:r>
              <a:rPr lang="nl-BE" sz="2000" smtClean="0"/>
              <a:t>.</a:t>
            </a:r>
          </a:p>
          <a:p>
            <a:r>
              <a:rPr lang="nl-BE" sz="2000" smtClean="0"/>
              <a:t>Click </a:t>
            </a:r>
            <a:r>
              <a:rPr lang="nl-BE" sz="2000" b="1" smtClean="0"/>
              <a:t>Close</a:t>
            </a:r>
            <a:r>
              <a:rPr lang="nl-BE" sz="2000" smtClean="0"/>
              <a:t> to close the </a:t>
            </a:r>
            <a:r>
              <a:rPr lang="nl-BE" sz="2000" b="1" smtClean="0"/>
              <a:t>Data Sets </a:t>
            </a:r>
            <a:r>
              <a:rPr lang="nl-BE" sz="2000" smtClean="0"/>
              <a:t>dialog box.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12</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417340"/>
            <a:ext cx="3937635" cy="315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6876256" y="3957716"/>
            <a:ext cx="792088"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644008" y="1700998"/>
            <a:ext cx="1584176" cy="1203183"/>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7136135"/>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639" y="1874996"/>
            <a:ext cx="3503295" cy="216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Display data set values</a:t>
            </a:r>
            <a:endParaRPr lang="en-GB"/>
          </a:p>
        </p:txBody>
      </p:sp>
      <p:sp>
        <p:nvSpPr>
          <p:cNvPr id="2" name="Content Placeholder 1"/>
          <p:cNvSpPr>
            <a:spLocks noGrp="1"/>
          </p:cNvSpPr>
          <p:nvPr>
            <p:ph sz="half" idx="1"/>
          </p:nvPr>
        </p:nvSpPr>
        <p:spPr>
          <a:xfrm>
            <a:off x="457200" y="1333501"/>
            <a:ext cx="3240000" cy="3771636"/>
          </a:xfrm>
        </p:spPr>
        <p:txBody>
          <a:bodyPr>
            <a:normAutofit/>
          </a:bodyPr>
          <a:lstStyle/>
          <a:p>
            <a:r>
              <a:rPr lang="en-US" sz="2000" smtClean="0"/>
              <a:t>Select </a:t>
            </a:r>
            <a:r>
              <a:rPr lang="en-US" sz="2000" b="1"/>
              <a:t>Data|Display Data Set </a:t>
            </a:r>
            <a:r>
              <a:rPr lang="en-US" sz="2000" b="1" smtClean="0"/>
              <a:t>Values</a:t>
            </a:r>
            <a:r>
              <a:rPr lang="en-US" sz="2000" smtClean="0"/>
              <a:t>.</a:t>
            </a:r>
          </a:p>
          <a:p>
            <a:r>
              <a:rPr lang="en-US" sz="2000" smtClean="0"/>
              <a:t>Select </a:t>
            </a:r>
            <a:r>
              <a:rPr lang="en-US" sz="2000" b="1"/>
              <a:t>Data </a:t>
            </a:r>
            <a:r>
              <a:rPr lang="en-US" sz="2000" b="1" smtClean="0"/>
              <a:t>Sets|Required|Hydrology|Kx</a:t>
            </a:r>
            <a:r>
              <a:rPr lang="en-US" sz="2000" smtClean="0"/>
              <a:t>,</a:t>
            </a:r>
          </a:p>
          <a:p>
            <a:r>
              <a:rPr lang="nl-BE" sz="2000" smtClean="0"/>
              <a:t>and check if the values correspond to the default </a:t>
            </a:r>
            <a:r>
              <a:rPr lang="nl-BE" sz="2000" b="1" smtClean="0"/>
              <a:t>Kx</a:t>
            </a:r>
            <a:r>
              <a:rPr lang="nl-BE" sz="2000" smtClean="0"/>
              <a:t> formula.</a:t>
            </a:r>
          </a:p>
          <a:p>
            <a:r>
              <a:rPr lang="nl-BE" sz="2000" smtClean="0"/>
              <a:t>Press </a:t>
            </a:r>
            <a:r>
              <a:rPr lang="nl-BE" sz="2000" b="1" smtClean="0"/>
              <a:t>Close</a:t>
            </a:r>
            <a:r>
              <a:rPr lang="nl-BE" sz="2000" smtClean="0"/>
              <a:t> to close the </a:t>
            </a:r>
            <a:r>
              <a:rPr lang="nl-BE" sz="2000" b="1" smtClean="0"/>
              <a:t>Data Set Values </a:t>
            </a:r>
            <a:r>
              <a:rPr lang="nl-BE" sz="2000" smtClean="0"/>
              <a:t>dialog box.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13</a:t>
            </a:fld>
            <a:endParaRPr lang="en-GB"/>
          </a:p>
        </p:txBody>
      </p:sp>
      <p:sp>
        <p:nvSpPr>
          <p:cNvPr id="9" name="Oval 8"/>
          <p:cNvSpPr/>
          <p:nvPr/>
        </p:nvSpPr>
        <p:spPr>
          <a:xfrm>
            <a:off x="5116674" y="2195927"/>
            <a:ext cx="3087116" cy="74708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98256" y="3617772"/>
            <a:ext cx="648072" cy="216024"/>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8389360"/>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845" y="1318089"/>
            <a:ext cx="11334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Create object to modify data set</a:t>
            </a:r>
            <a:endParaRPr lang="en-GB"/>
          </a:p>
        </p:txBody>
      </p:sp>
      <p:sp>
        <p:nvSpPr>
          <p:cNvPr id="2" name="Content Placeholder 1"/>
          <p:cNvSpPr>
            <a:spLocks noGrp="1"/>
          </p:cNvSpPr>
          <p:nvPr>
            <p:ph idx="1"/>
          </p:nvPr>
        </p:nvSpPr>
        <p:spPr>
          <a:xfrm>
            <a:off x="457200" y="1333501"/>
            <a:ext cx="4042792" cy="3771636"/>
          </a:xfrm>
        </p:spPr>
        <p:txBody>
          <a:bodyPr>
            <a:normAutofit lnSpcReduction="10000"/>
          </a:bodyPr>
          <a:lstStyle/>
          <a:p>
            <a:pPr lvl="0"/>
            <a:r>
              <a:rPr lang="en-US" sz="2000" smtClean="0"/>
              <a:t>Change </a:t>
            </a:r>
            <a:r>
              <a:rPr lang="en-US" sz="2000"/>
              <a:t>the selected layer to layer 1 if layer 1 is not already the selected layer.</a:t>
            </a:r>
            <a:endParaRPr lang="en-GB" sz="2000"/>
          </a:p>
          <a:p>
            <a:pPr lvl="0"/>
            <a:r>
              <a:rPr lang="en-US" sz="2000"/>
              <a:t>Select </a:t>
            </a:r>
            <a:r>
              <a:rPr lang="en-US" sz="2000" b="1" smtClean="0"/>
              <a:t>Object|Create|Polygon</a:t>
            </a:r>
            <a:r>
              <a:rPr lang="en-US" sz="2000" smtClean="0"/>
              <a:t>, or use the corresponding button.</a:t>
            </a:r>
            <a:endParaRPr lang="en-GB" sz="2000"/>
          </a:p>
          <a:p>
            <a:r>
              <a:rPr lang="en-US" sz="2000"/>
              <a:t>Click on the top view of the model to start drawing a polygon.  Have the polygon surround part of the grid</a:t>
            </a:r>
            <a:r>
              <a:rPr lang="en-US" sz="2000" smtClean="0"/>
              <a:t>.</a:t>
            </a:r>
          </a:p>
          <a:p>
            <a:pPr lvl="0"/>
            <a:r>
              <a:rPr lang="en-US" sz="2000"/>
              <a:t>When you are finished, double-click and the</a:t>
            </a:r>
            <a:r>
              <a:rPr lang="en-US" sz="2000" b="1"/>
              <a:t> Object Properties</a:t>
            </a:r>
            <a:r>
              <a:rPr lang="en-US" sz="2000"/>
              <a:t> dialog box will appear.</a:t>
            </a:r>
            <a:endParaRPr lang="en-GB" sz="2000"/>
          </a:p>
          <a:p>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14</a:t>
            </a:fld>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993404"/>
            <a:ext cx="3034665" cy="3034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670727" y="1849388"/>
            <a:ext cx="1368152" cy="648072"/>
          </a:xfrm>
          <a:prstGeom prst="wedgeRoundRectCallout">
            <a:avLst>
              <a:gd name="adj1" fmla="val -34153"/>
              <a:gd name="adj2" fmla="val -100110"/>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Create polygon object</a:t>
            </a:r>
            <a:endParaRPr lang="en-GB" sz="1400" b="1">
              <a:solidFill>
                <a:srgbClr val="FFC000"/>
              </a:solidFill>
            </a:endParaRPr>
          </a:p>
        </p:txBody>
      </p:sp>
    </p:spTree>
    <p:extLst>
      <p:ext uri="{BB962C8B-B14F-4D97-AF65-F5344CB8AC3E}">
        <p14:creationId xmlns:p14="http://schemas.microsoft.com/office/powerpoint/2010/main" val="158364627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950" y="1201316"/>
            <a:ext cx="4823460" cy="3731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Set object Kx formula</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en-US" sz="2000" smtClean="0"/>
              <a:t>Switch </a:t>
            </a:r>
            <a:r>
              <a:rPr lang="en-US" sz="2000"/>
              <a:t>to the </a:t>
            </a:r>
            <a:r>
              <a:rPr lang="en-US" sz="2000" b="1"/>
              <a:t>Data Sets </a:t>
            </a:r>
            <a:r>
              <a:rPr lang="en-US" sz="2000"/>
              <a:t>tab.</a:t>
            </a:r>
            <a:endParaRPr lang="en-GB" sz="2000"/>
          </a:p>
          <a:p>
            <a:r>
              <a:rPr lang="en-US" sz="2000"/>
              <a:t>Expand </a:t>
            </a:r>
            <a:r>
              <a:rPr lang="en-US" sz="2000" b="1" smtClean="0"/>
              <a:t>Required|Hydrology</a:t>
            </a:r>
            <a:r>
              <a:rPr lang="en-US" sz="2000" smtClean="0"/>
              <a:t> </a:t>
            </a:r>
            <a:r>
              <a:rPr lang="en-US" sz="2000"/>
              <a:t>and check the check box for the </a:t>
            </a:r>
            <a:r>
              <a:rPr lang="en-US" sz="2000" b="1"/>
              <a:t>Kx</a:t>
            </a:r>
            <a:r>
              <a:rPr lang="en-US" sz="2000"/>
              <a:t> data set</a:t>
            </a:r>
            <a:r>
              <a:rPr lang="en-US" sz="2000" smtClean="0"/>
              <a:t>.</a:t>
            </a:r>
          </a:p>
          <a:p>
            <a:r>
              <a:rPr lang="en-US" sz="2000"/>
              <a:t>Change the formula for </a:t>
            </a:r>
            <a:r>
              <a:rPr lang="en-US" sz="2000" b="1"/>
              <a:t>Kx</a:t>
            </a:r>
            <a:r>
              <a:rPr lang="en-US" sz="2000"/>
              <a:t> to 2E-5 and then click </a:t>
            </a:r>
            <a:r>
              <a:rPr lang="en-US" sz="2000" b="1"/>
              <a:t>OK</a:t>
            </a:r>
            <a:r>
              <a:rPr lang="en-US" sz="2000"/>
              <a:t> to close the dialog box.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15</a:t>
            </a:fld>
            <a:endParaRPr lang="en-GB"/>
          </a:p>
        </p:txBody>
      </p:sp>
      <p:sp>
        <p:nvSpPr>
          <p:cNvPr id="13" name="Oval 12"/>
          <p:cNvSpPr/>
          <p:nvPr/>
        </p:nvSpPr>
        <p:spPr>
          <a:xfrm>
            <a:off x="6033424" y="1763205"/>
            <a:ext cx="432048"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716016" y="2072951"/>
            <a:ext cx="432048"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7663758" y="4493588"/>
            <a:ext cx="632562"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3855548"/>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214" y="913284"/>
            <a:ext cx="7239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489348"/>
            <a:ext cx="4789170" cy="353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Color grid</a:t>
            </a:r>
            <a:endParaRPr lang="en-GB"/>
          </a:p>
        </p:txBody>
      </p:sp>
      <p:sp>
        <p:nvSpPr>
          <p:cNvPr id="2" name="Content Placeholder 1"/>
          <p:cNvSpPr>
            <a:spLocks noGrp="1"/>
          </p:cNvSpPr>
          <p:nvPr>
            <p:ph idx="1"/>
          </p:nvPr>
        </p:nvSpPr>
        <p:spPr>
          <a:xfrm>
            <a:off x="457200" y="1333501"/>
            <a:ext cx="3538736" cy="3771636"/>
          </a:xfrm>
        </p:spPr>
        <p:txBody>
          <a:bodyPr>
            <a:normAutofit/>
          </a:bodyPr>
          <a:lstStyle/>
          <a:p>
            <a:pPr lvl="0"/>
            <a:r>
              <a:rPr lang="en-US" sz="2000"/>
              <a:t>Select </a:t>
            </a:r>
            <a:r>
              <a:rPr lang="en-US" sz="2000" b="1" smtClean="0"/>
              <a:t>Data|Data Visualization…</a:t>
            </a:r>
            <a:r>
              <a:rPr lang="en-US" sz="2000" smtClean="0"/>
              <a:t> or use the corresponding button,</a:t>
            </a:r>
          </a:p>
          <a:p>
            <a:pPr lvl="0"/>
            <a:r>
              <a:rPr lang="en-US" sz="2000" smtClean="0"/>
              <a:t>select </a:t>
            </a:r>
            <a:r>
              <a:rPr lang="en-US" sz="2000"/>
              <a:t>the </a:t>
            </a:r>
            <a:r>
              <a:rPr lang="en-US" sz="2000" b="1"/>
              <a:t>Kx</a:t>
            </a:r>
            <a:r>
              <a:rPr lang="en-US" sz="2000"/>
              <a:t> data set </a:t>
            </a:r>
            <a:r>
              <a:rPr lang="en-US" sz="2000" smtClean="0"/>
              <a:t>and</a:t>
            </a:r>
          </a:p>
          <a:p>
            <a:pPr lvl="0"/>
            <a:r>
              <a:rPr lang="en-US" sz="2000" smtClean="0"/>
              <a:t>click </a:t>
            </a:r>
            <a:r>
              <a:rPr lang="en-US" sz="2000" b="1"/>
              <a:t>Apply</a:t>
            </a:r>
            <a:r>
              <a:rPr lang="en-US" sz="2000"/>
              <a:t>.  </a:t>
            </a:r>
            <a:endParaRPr lang="en-US" sz="2000" smtClean="0"/>
          </a:p>
          <a:p>
            <a:r>
              <a:rPr lang="en-US" sz="2000"/>
              <a:t>Select </a:t>
            </a:r>
            <a:r>
              <a:rPr lang="en-US" sz="2000" b="1"/>
              <a:t>Data|Show Grid </a:t>
            </a:r>
            <a:r>
              <a:rPr lang="en-US" sz="2000" b="1" smtClean="0"/>
              <a:t>Or Mesh Values </a:t>
            </a:r>
            <a:r>
              <a:rPr lang="en-US" sz="2000"/>
              <a:t>and move the cursor over the grid to see what the different colors represent.</a:t>
            </a:r>
            <a:endParaRPr lang="en-GB" sz="2000"/>
          </a:p>
          <a:p>
            <a:pPr lvl="0"/>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16</a:t>
            </a:fld>
            <a:endParaRPr lang="en-GB"/>
          </a:p>
        </p:txBody>
      </p:sp>
      <p:sp>
        <p:nvSpPr>
          <p:cNvPr id="13" name="Oval 12"/>
          <p:cNvSpPr/>
          <p:nvPr/>
        </p:nvSpPr>
        <p:spPr>
          <a:xfrm>
            <a:off x="5364088" y="1976107"/>
            <a:ext cx="576064"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ular Callout 6"/>
          <p:cNvSpPr/>
          <p:nvPr/>
        </p:nvSpPr>
        <p:spPr>
          <a:xfrm>
            <a:off x="7092280" y="1482553"/>
            <a:ext cx="1330238" cy="648072"/>
          </a:xfrm>
          <a:prstGeom prst="wedgeRoundRectCallout">
            <a:avLst>
              <a:gd name="adj1" fmla="val -6978"/>
              <a:gd name="adj2" fmla="val -10631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Data visualization</a:t>
            </a:r>
            <a:endParaRPr lang="en-GB" sz="1400" b="1">
              <a:solidFill>
                <a:srgbClr val="FFC000"/>
              </a:solidFill>
            </a:endParaRPr>
          </a:p>
        </p:txBody>
      </p:sp>
      <p:sp>
        <p:nvSpPr>
          <p:cNvPr id="9" name="Oval 8"/>
          <p:cNvSpPr/>
          <p:nvPr/>
        </p:nvSpPr>
        <p:spPr>
          <a:xfrm>
            <a:off x="7356982" y="4558301"/>
            <a:ext cx="766741"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9827405"/>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This is what you should get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17</a:t>
            </a:fld>
            <a:endParaRPr lang="en-GB"/>
          </a:p>
        </p:txBody>
      </p:sp>
      <p:sp>
        <p:nvSpPr>
          <p:cNvPr id="13" name="Oval 12"/>
          <p:cNvSpPr/>
          <p:nvPr/>
        </p:nvSpPr>
        <p:spPr>
          <a:xfrm>
            <a:off x="5364088" y="1832091"/>
            <a:ext cx="576064"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354" y="1215518"/>
            <a:ext cx="4240530" cy="349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45845"/>
            <a:ext cx="4194810" cy="3411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654723"/>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143" y="1417340"/>
            <a:ext cx="1663065" cy="167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Create object in layer 2</a:t>
            </a:r>
            <a:endParaRPr lang="en-GB"/>
          </a:p>
        </p:txBody>
      </p:sp>
      <p:sp>
        <p:nvSpPr>
          <p:cNvPr id="2" name="Content Placeholder 1"/>
          <p:cNvSpPr>
            <a:spLocks noGrp="1"/>
          </p:cNvSpPr>
          <p:nvPr>
            <p:ph idx="1"/>
          </p:nvPr>
        </p:nvSpPr>
        <p:spPr>
          <a:xfrm>
            <a:off x="457200" y="1333501"/>
            <a:ext cx="3816000" cy="3771636"/>
          </a:xfrm>
        </p:spPr>
        <p:txBody>
          <a:bodyPr>
            <a:normAutofit fontScale="92500" lnSpcReduction="10000"/>
          </a:bodyPr>
          <a:lstStyle/>
          <a:p>
            <a:pPr lvl="0"/>
            <a:r>
              <a:rPr lang="en-US" sz="2000"/>
              <a:t>Locate the cube with the red square that indicates the selected layer.  Click on the cube below the red square to change the selected layer to layer 2.   Did the object you drew before affect Kx on layer 2?</a:t>
            </a:r>
            <a:endParaRPr lang="en-GB" sz="2000"/>
          </a:p>
          <a:p>
            <a:r>
              <a:rPr lang="en-US" sz="2000"/>
              <a:t>Draw another polygon and use this one to set Kx inside the polygon to 3E-5.  Did this polygon affect the values of Kx in layer 2? Did it affect the values of Kx on layer 1?</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18</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554832"/>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464" y="153591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1429329"/>
            <a:ext cx="1588770" cy="1560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4740" y="3433564"/>
            <a:ext cx="1548765" cy="158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7" y="345655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571" y="345655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304" y="3436911"/>
            <a:ext cx="1605915" cy="161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429343"/>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943070"/>
            <a:ext cx="3108960" cy="3074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Move objects</a:t>
            </a:r>
            <a:endParaRPr lang="en-GB"/>
          </a:p>
        </p:txBody>
      </p:sp>
      <p:sp>
        <p:nvSpPr>
          <p:cNvPr id="2" name="Content Placeholder 1"/>
          <p:cNvSpPr>
            <a:spLocks noGrp="1"/>
          </p:cNvSpPr>
          <p:nvPr>
            <p:ph idx="1"/>
          </p:nvPr>
        </p:nvSpPr>
        <p:spPr>
          <a:xfrm>
            <a:off x="457200" y="1333501"/>
            <a:ext cx="3816000" cy="3771636"/>
          </a:xfrm>
        </p:spPr>
        <p:txBody>
          <a:bodyPr>
            <a:normAutofit/>
          </a:bodyPr>
          <a:lstStyle/>
          <a:p>
            <a:r>
              <a:rPr lang="en-US" sz="2000"/>
              <a:t>Select </a:t>
            </a:r>
            <a:r>
              <a:rPr lang="en-US" sz="2000" b="1" smtClean="0"/>
              <a:t>Object|Select Objects</a:t>
            </a:r>
            <a:r>
              <a:rPr lang="en-US" sz="2000" smtClean="0"/>
              <a:t> or use the corresponding button,</a:t>
            </a:r>
          </a:p>
          <a:p>
            <a:r>
              <a:rPr lang="en-US" sz="2000" smtClean="0"/>
              <a:t>and </a:t>
            </a:r>
            <a:r>
              <a:rPr lang="en-US" sz="2000"/>
              <a:t>click on one of the objects that sets the value of Kx to select that </a:t>
            </a:r>
            <a:r>
              <a:rPr lang="en-US" sz="2000" smtClean="0"/>
              <a:t>object.</a:t>
            </a:r>
          </a:p>
          <a:p>
            <a:r>
              <a:rPr lang="en-US" sz="2000" smtClean="0"/>
              <a:t>Click </a:t>
            </a:r>
            <a:r>
              <a:rPr lang="en-US" sz="2000"/>
              <a:t>on the object again but hold the mouse down and drag the object to a new position.  How did moving the object affect Kx?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19</a:t>
            </a:fld>
            <a:endParaRPr lang="en-GB"/>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868" y="2029418"/>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294998"/>
            <a:ext cx="6953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ular Callout 8"/>
          <p:cNvSpPr/>
          <p:nvPr/>
        </p:nvSpPr>
        <p:spPr>
          <a:xfrm>
            <a:off x="7164288" y="1777380"/>
            <a:ext cx="1330238" cy="365197"/>
          </a:xfrm>
          <a:prstGeom prst="wedgeRoundRectCallout">
            <a:avLst>
              <a:gd name="adj1" fmla="val -4847"/>
              <a:gd name="adj2" fmla="val -12572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Select objects</a:t>
            </a:r>
            <a:endParaRPr lang="en-GB" sz="1400" b="1">
              <a:solidFill>
                <a:srgbClr val="FFC000"/>
              </a:solidFill>
            </a:endParaRPr>
          </a:p>
        </p:txBody>
      </p:sp>
    </p:spTree>
    <p:extLst>
      <p:ext uri="{BB962C8B-B14F-4D97-AF65-F5344CB8AC3E}">
        <p14:creationId xmlns:p14="http://schemas.microsoft.com/office/powerpoint/2010/main" val="194979864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Purpose</a:t>
            </a:r>
            <a:endParaRPr lang="en-GB"/>
          </a:p>
        </p:txBody>
      </p:sp>
      <p:sp>
        <p:nvSpPr>
          <p:cNvPr id="5" name="Content Placeholder 4"/>
          <p:cNvSpPr>
            <a:spLocks noGrp="1"/>
          </p:cNvSpPr>
          <p:nvPr>
            <p:ph idx="1"/>
          </p:nvPr>
        </p:nvSpPr>
        <p:spPr/>
        <p:txBody>
          <a:bodyPr>
            <a:normAutofit fontScale="85000" lnSpcReduction="10000"/>
          </a:bodyPr>
          <a:lstStyle/>
          <a:p>
            <a:pPr marL="0" indent="0">
              <a:buNone/>
            </a:pPr>
            <a:r>
              <a:rPr lang="en-US"/>
              <a:t>The following exercise </a:t>
            </a:r>
            <a:r>
              <a:rPr lang="en-US" smtClean="0"/>
              <a:t>will</a:t>
            </a:r>
          </a:p>
          <a:p>
            <a:r>
              <a:rPr lang="en-US" smtClean="0"/>
              <a:t>get you acquainted with the ModelMuse user interface,</a:t>
            </a:r>
          </a:p>
          <a:p>
            <a:r>
              <a:rPr lang="en-US" smtClean="0"/>
              <a:t>and introduce you to data sets, model features and objects.</a:t>
            </a:r>
          </a:p>
          <a:p>
            <a:pPr marL="0" indent="0">
              <a:buNone/>
            </a:pPr>
            <a:r>
              <a:rPr lang="en-US" smtClean="0"/>
              <a:t>We will also have a brief look at</a:t>
            </a:r>
          </a:p>
          <a:p>
            <a:r>
              <a:rPr lang="en-US" smtClean="0"/>
              <a:t>formulas and </a:t>
            </a:r>
            <a:r>
              <a:rPr lang="en-US" smtClean="0"/>
              <a:t>functions</a:t>
            </a:r>
            <a:endParaRPr lang="en-US" smtClean="0"/>
          </a:p>
          <a:p>
            <a:pPr marL="0" indent="0">
              <a:buNone/>
            </a:pPr>
            <a:r>
              <a:rPr lang="en-US" smtClean="0"/>
              <a:t>which </a:t>
            </a:r>
            <a:r>
              <a:rPr lang="en-US" smtClean="0"/>
              <a:t>can be used to define data sets or model features.</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2197952428"/>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242412"/>
            <a:ext cx="4766310" cy="3703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Change Z-coordinates</a:t>
            </a:r>
            <a:endParaRPr lang="en-GB"/>
          </a:p>
        </p:txBody>
      </p:sp>
      <p:sp>
        <p:nvSpPr>
          <p:cNvPr id="2" name="Content Placeholder 1"/>
          <p:cNvSpPr>
            <a:spLocks noGrp="1"/>
          </p:cNvSpPr>
          <p:nvPr>
            <p:ph idx="1"/>
          </p:nvPr>
        </p:nvSpPr>
        <p:spPr>
          <a:xfrm>
            <a:off x="457200" y="1333501"/>
            <a:ext cx="3816000" cy="3771636"/>
          </a:xfrm>
        </p:spPr>
        <p:txBody>
          <a:bodyPr>
            <a:normAutofit lnSpcReduction="10000"/>
          </a:bodyPr>
          <a:lstStyle/>
          <a:p>
            <a:pPr lvl="0"/>
            <a:r>
              <a:rPr lang="en-US" sz="2000"/>
              <a:t>Double click on </a:t>
            </a:r>
            <a:r>
              <a:rPr lang="en-US" sz="2000" smtClean="0"/>
              <a:t>the </a:t>
            </a:r>
            <a:r>
              <a:rPr lang="en-US" sz="2000"/>
              <a:t>second object </a:t>
            </a:r>
            <a:r>
              <a:rPr lang="en-US" sz="2000" smtClean="0"/>
              <a:t>to </a:t>
            </a:r>
            <a:r>
              <a:rPr lang="en-US" sz="2000"/>
              <a:t>open the </a:t>
            </a:r>
            <a:r>
              <a:rPr lang="en-US" sz="2000" b="1" smtClean="0"/>
              <a:t>Object Properties</a:t>
            </a:r>
            <a:r>
              <a:rPr lang="en-US" sz="2000" smtClean="0"/>
              <a:t> </a:t>
            </a:r>
            <a:r>
              <a:rPr lang="en-US" sz="2000"/>
              <a:t>dialog </a:t>
            </a:r>
            <a:r>
              <a:rPr lang="en-US" sz="2000" smtClean="0"/>
              <a:t>box.</a:t>
            </a:r>
          </a:p>
          <a:p>
            <a:pPr lvl="0"/>
            <a:r>
              <a:rPr lang="en-US" sz="2000" smtClean="0"/>
              <a:t>Change </a:t>
            </a:r>
            <a:r>
              <a:rPr lang="en-US" sz="2000"/>
              <a:t>the formulas for the </a:t>
            </a:r>
            <a:r>
              <a:rPr lang="en-US" sz="2000" b="1"/>
              <a:t>Higher Z-coordinate</a:t>
            </a:r>
            <a:r>
              <a:rPr lang="en-US" sz="2000"/>
              <a:t> and </a:t>
            </a:r>
            <a:r>
              <a:rPr lang="en-US" sz="2000" b="1"/>
              <a:t>Lower Z-coordinate</a:t>
            </a:r>
            <a:r>
              <a:rPr lang="en-US" sz="2000"/>
              <a:t> so that they are “Model_Top” and “Middle_Aquifer_Bottom” </a:t>
            </a:r>
            <a:r>
              <a:rPr lang="en-US" sz="2000" smtClean="0"/>
              <a:t>respectively.</a:t>
            </a:r>
          </a:p>
          <a:p>
            <a:pPr lvl="0"/>
            <a:r>
              <a:rPr lang="en-US" sz="2000" smtClean="0"/>
              <a:t>Click </a:t>
            </a:r>
            <a:r>
              <a:rPr lang="en-US" sz="2000" b="1"/>
              <a:t>OK</a:t>
            </a:r>
            <a:r>
              <a:rPr lang="en-US" sz="2000"/>
              <a:t> to close the dialog box.  How does this change affect Kx?</a:t>
            </a:r>
            <a:endParaRPr lang="en-GB" sz="2000"/>
          </a:p>
          <a:p>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20</a:t>
            </a:fld>
            <a:endParaRPr lang="en-GB"/>
          </a:p>
        </p:txBody>
      </p:sp>
      <p:sp>
        <p:nvSpPr>
          <p:cNvPr id="13" name="Oval 12"/>
          <p:cNvSpPr/>
          <p:nvPr/>
        </p:nvSpPr>
        <p:spPr>
          <a:xfrm>
            <a:off x="5377870" y="3978716"/>
            <a:ext cx="917115" cy="28527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533269" y="4483540"/>
            <a:ext cx="917115" cy="28527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499992" y="1921396"/>
            <a:ext cx="917115" cy="28527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536843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This is what you should get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21</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345332"/>
            <a:ext cx="3068955" cy="300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345332"/>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405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Change object order (1/2)</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en-US" sz="2000"/>
              <a:t>Drag one of the objects </a:t>
            </a:r>
            <a:r>
              <a:rPr lang="en-US" sz="2000" smtClean="0"/>
              <a:t>so </a:t>
            </a:r>
            <a:r>
              <a:rPr lang="en-US" sz="2000"/>
              <a:t>that it overlaps with the other object.  What is the value of Kx in the area of overlap?</a:t>
            </a:r>
            <a:endParaRPr lang="en-GB" sz="2000"/>
          </a:p>
          <a:p>
            <a:r>
              <a:rPr lang="en-US" sz="2000"/>
              <a:t>Select the second of the two </a:t>
            </a:r>
            <a:r>
              <a:rPr lang="en-US" sz="2000" smtClean="0"/>
              <a:t>objects.  </a:t>
            </a:r>
            <a:r>
              <a:rPr lang="en-US" sz="2000"/>
              <a:t>Then right-click and select </a:t>
            </a:r>
            <a:r>
              <a:rPr lang="en-US" sz="2000" b="1" smtClean="0"/>
              <a:t>To Back</a:t>
            </a:r>
            <a:r>
              <a:rPr lang="en-US" sz="2000" smtClean="0"/>
              <a:t>.  </a:t>
            </a:r>
            <a:r>
              <a:rPr lang="en-US" sz="2000"/>
              <a:t>How does this affect the value of Kx in the area of overlap between the two objects?</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22</a:t>
            </a:fld>
            <a:endParaRPr lang="en-GB"/>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273324"/>
            <a:ext cx="1663065" cy="159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369" y="3171227"/>
            <a:ext cx="1594485" cy="159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131638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897792"/>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Change object order </a:t>
            </a:r>
            <a:r>
              <a:rPr lang="nl-BE" smtClean="0"/>
              <a:t>(2/2</a:t>
            </a:r>
            <a:r>
              <a:rPr lang="nl-BE"/>
              <a: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23</a:t>
            </a:fld>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777380"/>
            <a:ext cx="2205990" cy="278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1"/>
          <p:cNvSpPr>
            <a:spLocks noGrp="1"/>
          </p:cNvSpPr>
          <p:nvPr>
            <p:ph idx="1"/>
          </p:nvPr>
        </p:nvSpPr>
        <p:spPr>
          <a:xfrm>
            <a:off x="457200" y="1333501"/>
            <a:ext cx="3816000" cy="3771636"/>
          </a:xfrm>
        </p:spPr>
        <p:txBody>
          <a:bodyPr>
            <a:normAutofit/>
          </a:bodyPr>
          <a:lstStyle/>
          <a:p>
            <a:pPr lvl="0"/>
            <a:r>
              <a:rPr lang="nl-BE" sz="2000" smtClean="0"/>
              <a:t>Note that object order can also be modified by selecting </a:t>
            </a:r>
            <a:r>
              <a:rPr lang="nl-BE" sz="2000" b="1" smtClean="0"/>
              <a:t>Object|Edit|Rearrange Objects</a:t>
            </a:r>
            <a:r>
              <a:rPr lang="nl-BE" sz="2000" smtClean="0"/>
              <a:t>…</a:t>
            </a:r>
            <a:endParaRPr lang="en-GB" sz="2000"/>
          </a:p>
        </p:txBody>
      </p:sp>
    </p:spTree>
    <p:extLst>
      <p:ext uri="{BB962C8B-B14F-4D97-AF65-F5344CB8AC3E}">
        <p14:creationId xmlns:p14="http://schemas.microsoft.com/office/powerpoint/2010/main" val="9579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Add a front view object (1/2)</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en-US" sz="2000"/>
              <a:t>Try drawing a polygon on the front </a:t>
            </a:r>
            <a:r>
              <a:rPr lang="en-US" sz="2000" smtClean="0"/>
              <a:t>view </a:t>
            </a:r>
            <a:r>
              <a:rPr lang="en-US" sz="2000"/>
              <a:t>of the </a:t>
            </a:r>
            <a:r>
              <a:rPr lang="en-US" sz="2000" smtClean="0"/>
              <a:t>model.</a:t>
            </a:r>
          </a:p>
          <a:p>
            <a:pPr lvl="0"/>
            <a:r>
              <a:rPr lang="en-US" sz="2000" smtClean="0"/>
              <a:t>Use </a:t>
            </a:r>
            <a:r>
              <a:rPr lang="en-US" sz="2000"/>
              <a:t>this object to set Kx </a:t>
            </a:r>
            <a:r>
              <a:rPr lang="en-US" sz="2000" smtClean="0"/>
              <a:t>to 1E-5.</a:t>
            </a:r>
            <a:endParaRPr lang="en-GB" sz="2000"/>
          </a:p>
          <a:p>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24</a:t>
            </a:fld>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17540"/>
            <a:ext cx="596646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3194087"/>
            <a:ext cx="158305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379407"/>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a:t>Add </a:t>
            </a:r>
            <a:r>
              <a:rPr lang="nl-BE" smtClean="0"/>
              <a:t>a front view object (2/2</a:t>
            </a:r>
            <a:r>
              <a:rPr lang="nl-BE"/>
              <a: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25</a:t>
            </a:fld>
            <a:endParaRPr lang="en-GB"/>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334" y="1417340"/>
            <a:ext cx="4789170" cy="3646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5436096" y="4330988"/>
            <a:ext cx="648072"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1"/>
          <p:cNvSpPr>
            <a:spLocks noGrp="1"/>
          </p:cNvSpPr>
          <p:nvPr>
            <p:ph idx="1"/>
          </p:nvPr>
        </p:nvSpPr>
        <p:spPr>
          <a:xfrm>
            <a:off x="457200" y="1333501"/>
            <a:ext cx="3816000" cy="3771636"/>
          </a:xfrm>
        </p:spPr>
        <p:txBody>
          <a:bodyPr>
            <a:normAutofit/>
          </a:bodyPr>
          <a:lstStyle/>
          <a:p>
            <a:pPr lvl="0"/>
            <a:r>
              <a:rPr lang="nl-BE" sz="2000" smtClean="0"/>
              <a:t>Modify the Lower Y-coordinate to -</a:t>
            </a:r>
            <a:r>
              <a:rPr lang="nl-BE" sz="2000" smtClean="0"/>
              <a:t>500 in the </a:t>
            </a:r>
            <a:r>
              <a:rPr lang="nl-BE" sz="2000" b="1" smtClean="0"/>
              <a:t>Object Properties</a:t>
            </a:r>
            <a:r>
              <a:rPr lang="nl-BE" sz="2000" smtClean="0"/>
              <a:t> dialog box.</a:t>
            </a:r>
          </a:p>
          <a:p>
            <a:pPr lvl="0"/>
            <a:r>
              <a:rPr lang="nl-BE" sz="2000" smtClean="0"/>
              <a:t>Then press </a:t>
            </a:r>
            <a:r>
              <a:rPr lang="nl-BE" sz="2000" b="1" smtClean="0"/>
              <a:t>OK</a:t>
            </a:r>
            <a:r>
              <a:rPr lang="nl-BE" sz="2000" smtClean="0"/>
              <a:t>. </a:t>
            </a:r>
            <a:r>
              <a:rPr lang="nl-BE" sz="2000" smtClean="0"/>
              <a:t>Are </a:t>
            </a:r>
            <a:r>
              <a:rPr lang="nl-BE" sz="2000" smtClean="0"/>
              <a:t>the effects </a:t>
            </a:r>
            <a:r>
              <a:rPr lang="nl-BE" sz="2000" smtClean="0"/>
              <a:t>	          visible </a:t>
            </a:r>
            <a:r>
              <a:rPr lang="nl-BE" sz="2000" smtClean="0"/>
              <a:t>in all layers?</a:t>
            </a:r>
            <a:endParaRPr lang="en-GB" sz="2000"/>
          </a:p>
          <a:p>
            <a:endParaRPr lang="en-GB" sz="2000"/>
          </a:p>
        </p:txBody>
      </p:sp>
      <p:grpSp>
        <p:nvGrpSpPr>
          <p:cNvPr id="5" name="Group 4"/>
          <p:cNvGrpSpPr/>
          <p:nvPr/>
        </p:nvGrpSpPr>
        <p:grpSpPr>
          <a:xfrm>
            <a:off x="107504" y="2785492"/>
            <a:ext cx="4085715" cy="2604079"/>
            <a:chOff x="143313" y="2451755"/>
            <a:chExt cx="4625970" cy="2948417"/>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13" y="2451755"/>
              <a:ext cx="1583055" cy="157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487" y="3180454"/>
              <a:ext cx="1600200" cy="1565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808" y="3885697"/>
              <a:ext cx="15144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3538408"/>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417861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4791740"/>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740352" y="4613096"/>
            <a:ext cx="648072"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750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05372"/>
            <a:ext cx="3960495" cy="312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fontScale="90000"/>
          </a:bodyPr>
          <a:lstStyle/>
          <a:p>
            <a:r>
              <a:rPr lang="nl-BE" smtClean="0"/>
              <a:t>Use formula to change data set (1/2)</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nl-BE" sz="2000" smtClean="0"/>
              <a:t>Select </a:t>
            </a:r>
            <a:r>
              <a:rPr lang="nl-BE" sz="2000" b="1" smtClean="0"/>
              <a:t>Data|Edit Data Sets…</a:t>
            </a:r>
            <a:r>
              <a:rPr lang="nl-BE" sz="2000" smtClean="0"/>
              <a:t>, </a:t>
            </a:r>
          </a:p>
          <a:p>
            <a:pPr lvl="0"/>
            <a:r>
              <a:rPr lang="nl-BE" sz="2000" smtClean="0"/>
              <a:t>and expand </a:t>
            </a:r>
            <a:r>
              <a:rPr lang="nl-BE" sz="2000" b="1" smtClean="0"/>
              <a:t>Required|Layer Definition</a:t>
            </a:r>
            <a:r>
              <a:rPr lang="nl-BE" sz="2000" smtClean="0"/>
              <a:t>.</a:t>
            </a:r>
          </a:p>
          <a:p>
            <a:pPr lvl="0"/>
            <a:r>
              <a:rPr lang="nl-BE" sz="2000" smtClean="0"/>
              <a:t>Select the </a:t>
            </a:r>
            <a:r>
              <a:rPr lang="nl-BE" sz="2000" b="1" smtClean="0"/>
              <a:t>Lower_Aquifer_Bottom</a:t>
            </a:r>
            <a:r>
              <a:rPr lang="nl-BE" sz="2000" smtClean="0"/>
              <a:t>.</a:t>
            </a:r>
          </a:p>
          <a:p>
            <a:r>
              <a:rPr lang="en-US" sz="2000"/>
              <a:t>The default formula is -30.  Click the </a:t>
            </a:r>
            <a:r>
              <a:rPr lang="en-US" sz="2000" b="1"/>
              <a:t>Edit formula</a:t>
            </a:r>
            <a:r>
              <a:rPr lang="en-US" sz="2000"/>
              <a:t> button to open the </a:t>
            </a:r>
            <a:r>
              <a:rPr lang="en-US" sz="2000" b="1"/>
              <a:t>Formula Editor</a:t>
            </a:r>
            <a:r>
              <a:rPr lang="en-US"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26</a:t>
            </a:fld>
            <a:endParaRPr lang="en-GB"/>
          </a:p>
        </p:txBody>
      </p:sp>
      <p:sp>
        <p:nvSpPr>
          <p:cNvPr id="13" name="Oval 12"/>
          <p:cNvSpPr/>
          <p:nvPr/>
        </p:nvSpPr>
        <p:spPr>
          <a:xfrm>
            <a:off x="4921238" y="2618794"/>
            <a:ext cx="1306946" cy="26138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216155" y="3467295"/>
            <a:ext cx="1080121" cy="26138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0836820"/>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990" y="1561355"/>
            <a:ext cx="4749165" cy="3148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fontScale="90000"/>
          </a:bodyPr>
          <a:lstStyle/>
          <a:p>
            <a:r>
              <a:rPr lang="nl-BE"/>
              <a:t>Use formula to </a:t>
            </a:r>
            <a:r>
              <a:rPr lang="nl-BE" smtClean="0"/>
              <a:t>change </a:t>
            </a:r>
            <a:r>
              <a:rPr lang="nl-BE"/>
              <a:t>data set </a:t>
            </a:r>
            <a:r>
              <a:rPr lang="nl-BE" smtClean="0"/>
              <a:t>(2/2</a:t>
            </a:r>
            <a:r>
              <a:rPr lang="nl-BE"/>
              <a:t>)</a:t>
            </a:r>
            <a:endParaRPr lang="en-GB"/>
          </a:p>
        </p:txBody>
      </p:sp>
      <p:sp>
        <p:nvSpPr>
          <p:cNvPr id="2" name="Content Placeholder 1"/>
          <p:cNvSpPr>
            <a:spLocks noGrp="1"/>
          </p:cNvSpPr>
          <p:nvPr>
            <p:ph idx="1"/>
          </p:nvPr>
        </p:nvSpPr>
        <p:spPr>
          <a:xfrm>
            <a:off x="457200" y="1333501"/>
            <a:ext cx="3816000" cy="3771636"/>
          </a:xfrm>
        </p:spPr>
        <p:txBody>
          <a:bodyPr>
            <a:normAutofit lnSpcReduction="10000"/>
          </a:bodyPr>
          <a:lstStyle/>
          <a:p>
            <a:pPr lvl="0"/>
            <a:r>
              <a:rPr lang="en-US" sz="2000" smtClean="0"/>
              <a:t>On </a:t>
            </a:r>
            <a:r>
              <a:rPr lang="en-US" sz="2000"/>
              <a:t>the </a:t>
            </a:r>
            <a:r>
              <a:rPr lang="en-US" sz="2000" smtClean="0"/>
              <a:t>right, </a:t>
            </a:r>
            <a:r>
              <a:rPr lang="en-US" sz="2000"/>
              <a:t>expand </a:t>
            </a:r>
            <a:r>
              <a:rPr lang="en-US" sz="2000" b="1" smtClean="0"/>
              <a:t>Data </a:t>
            </a:r>
            <a:r>
              <a:rPr lang="en-US" sz="2000" b="1"/>
              <a:t>Sets|Required|Layer </a:t>
            </a:r>
            <a:r>
              <a:rPr lang="en-US" sz="2000" b="1" smtClean="0"/>
              <a:t>Definition</a:t>
            </a:r>
            <a:r>
              <a:rPr lang="en-US" sz="2000" smtClean="0"/>
              <a:t>, and</a:t>
            </a:r>
          </a:p>
          <a:p>
            <a:pPr lvl="0"/>
            <a:r>
              <a:rPr lang="en-US" sz="2000" b="1" smtClean="0"/>
              <a:t>Functions|GIS</a:t>
            </a:r>
            <a:r>
              <a:rPr lang="en-US" sz="2000" smtClean="0"/>
              <a:t>, and</a:t>
            </a:r>
          </a:p>
          <a:p>
            <a:pPr lvl="0"/>
            <a:r>
              <a:rPr lang="en-US" sz="2000" smtClean="0"/>
              <a:t>double-click </a:t>
            </a:r>
            <a:r>
              <a:rPr lang="en-US" sz="2000"/>
              <a:t>on the </a:t>
            </a:r>
            <a:r>
              <a:rPr lang="en-US" sz="2000" b="1"/>
              <a:t>Model_Top</a:t>
            </a:r>
            <a:r>
              <a:rPr lang="en-US" sz="2000"/>
              <a:t> data </a:t>
            </a:r>
            <a:r>
              <a:rPr lang="en-US" sz="2000" smtClean="0"/>
              <a:t>set and </a:t>
            </a:r>
            <a:r>
              <a:rPr lang="en-US" sz="2000" b="1" smtClean="0"/>
              <a:t>X </a:t>
            </a:r>
            <a:r>
              <a:rPr lang="en-US" sz="2000" smtClean="0"/>
              <a:t>function to insert these into the formula.</a:t>
            </a:r>
          </a:p>
          <a:p>
            <a:pPr lvl="0"/>
            <a:r>
              <a:rPr lang="en-US" sz="2000" smtClean="0"/>
              <a:t>In </a:t>
            </a:r>
            <a:r>
              <a:rPr lang="en-US" sz="2000"/>
              <a:t>the edit window in the middle of the left side of the dialog box, change the formula to </a:t>
            </a:r>
            <a:r>
              <a:rPr lang="en-US" sz="2000" smtClean="0"/>
              <a:t>“(Model_Top </a:t>
            </a:r>
            <a:r>
              <a:rPr lang="en-US" sz="2000"/>
              <a:t>– </a:t>
            </a:r>
            <a:r>
              <a:rPr lang="en-US" sz="2000" smtClean="0"/>
              <a:t>30) – (X*0.01)”.</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27</a:t>
            </a:fld>
            <a:endParaRPr lang="en-GB"/>
          </a:p>
        </p:txBody>
      </p:sp>
      <p:sp>
        <p:nvSpPr>
          <p:cNvPr id="13" name="Oval 12"/>
          <p:cNvSpPr/>
          <p:nvPr/>
        </p:nvSpPr>
        <p:spPr>
          <a:xfrm>
            <a:off x="7610512" y="2383737"/>
            <a:ext cx="1052568" cy="178643"/>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274035" y="2327845"/>
            <a:ext cx="1587885"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575072" y="2950869"/>
            <a:ext cx="653562" cy="19650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366183"/>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Check function help</a:t>
            </a:r>
            <a:endParaRPr lang="en-GB"/>
          </a:p>
        </p:txBody>
      </p:sp>
      <p:sp>
        <p:nvSpPr>
          <p:cNvPr id="2" name="Content Placeholder 1"/>
          <p:cNvSpPr>
            <a:spLocks noGrp="1"/>
          </p:cNvSpPr>
          <p:nvPr>
            <p:ph idx="1"/>
          </p:nvPr>
        </p:nvSpPr>
        <p:spPr>
          <a:xfrm>
            <a:off x="457200" y="1333501"/>
            <a:ext cx="2818656" cy="3771636"/>
          </a:xfrm>
        </p:spPr>
        <p:txBody>
          <a:bodyPr>
            <a:normAutofit/>
          </a:bodyPr>
          <a:lstStyle/>
          <a:p>
            <a:pPr lvl="0"/>
            <a:r>
              <a:rPr lang="en-US" sz="2000"/>
              <a:t>Before closing the </a:t>
            </a:r>
            <a:r>
              <a:rPr lang="en-US" sz="2000" b="1"/>
              <a:t>Formula Editor</a:t>
            </a:r>
            <a:r>
              <a:rPr lang="en-US" sz="2000"/>
              <a:t>, </a:t>
            </a:r>
            <a:r>
              <a:rPr lang="en-US" sz="2000" smtClean="0"/>
              <a:t>select function </a:t>
            </a:r>
            <a:r>
              <a:rPr lang="en-US" sz="2000" b="1" smtClean="0"/>
              <a:t>X</a:t>
            </a:r>
            <a:r>
              <a:rPr lang="en-US" sz="2000" smtClean="0"/>
              <a:t> again. </a:t>
            </a:r>
          </a:p>
          <a:p>
            <a:pPr lvl="0"/>
            <a:r>
              <a:rPr lang="en-US" sz="2000" smtClean="0"/>
              <a:t>Then </a:t>
            </a:r>
            <a:r>
              <a:rPr lang="en-US" sz="2000"/>
              <a:t>click </a:t>
            </a:r>
            <a:r>
              <a:rPr lang="en-US" sz="2000" smtClean="0"/>
              <a:t>on the </a:t>
            </a:r>
            <a:r>
              <a:rPr lang="en-US" sz="2000" b="1" smtClean="0"/>
              <a:t>? Function Help</a:t>
            </a:r>
            <a:r>
              <a:rPr lang="en-US" sz="2000" smtClean="0"/>
              <a:t> button. This </a:t>
            </a:r>
            <a:r>
              <a:rPr lang="en-US" sz="2000"/>
              <a:t>will display the help for the selected function.</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28</a:t>
            </a:fld>
            <a:endParaRPr lang="en-GB"/>
          </a:p>
        </p:txBody>
      </p:sp>
      <p:sp>
        <p:nvSpPr>
          <p:cNvPr id="13" name="Oval 12"/>
          <p:cNvSpPr/>
          <p:nvPr/>
        </p:nvSpPr>
        <p:spPr>
          <a:xfrm>
            <a:off x="7596336" y="2445903"/>
            <a:ext cx="1052568" cy="178643"/>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89348"/>
            <a:ext cx="5452110" cy="343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927834"/>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All available Functions</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29</a:t>
            </a:fld>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6496"/>
            <a:ext cx="491490" cy="66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483" y="1765915"/>
            <a:ext cx="1137285" cy="2531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040360"/>
            <a:ext cx="44005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7500" y="1417340"/>
            <a:ext cx="754380" cy="355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891" y="2267124"/>
            <a:ext cx="1000125" cy="691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5891" y="3124949"/>
            <a:ext cx="725805" cy="66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586" y="1607031"/>
            <a:ext cx="1931670" cy="3194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7397" y="2151112"/>
            <a:ext cx="78295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0083" y="2065412"/>
            <a:ext cx="634365" cy="1880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38842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81250"/>
            <a:ext cx="8229600" cy="952500"/>
          </a:xfrm>
        </p:spPr>
        <p:txBody>
          <a:bodyPr/>
          <a:lstStyle/>
          <a:p>
            <a:r>
              <a:rPr lang="nl-BE" smtClean="0"/>
              <a:t>But first …</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Tree>
    <p:extLst>
      <p:ext uri="{BB962C8B-B14F-4D97-AF65-F5344CB8AC3E}">
        <p14:creationId xmlns:p14="http://schemas.microsoft.com/office/powerpoint/2010/main" val="2945116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423" y="1345332"/>
            <a:ext cx="4953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Check lower layer elevation</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nl-BE" sz="2000" smtClean="0"/>
              <a:t>Press </a:t>
            </a:r>
            <a:r>
              <a:rPr lang="nl-BE" sz="2000" b="1" smtClean="0"/>
              <a:t>OK</a:t>
            </a:r>
            <a:r>
              <a:rPr lang="nl-BE" sz="2000" smtClean="0"/>
              <a:t> and </a:t>
            </a:r>
            <a:r>
              <a:rPr lang="nl-BE" sz="2000" b="1" smtClean="0"/>
              <a:t>Apply</a:t>
            </a:r>
            <a:r>
              <a:rPr lang="nl-BE" sz="2000" smtClean="0"/>
              <a:t> to modify the </a:t>
            </a:r>
            <a:r>
              <a:rPr lang="nl-BE" sz="2000" b="1" smtClean="0"/>
              <a:t>Aquifer_Bottom</a:t>
            </a:r>
            <a:r>
              <a:rPr lang="nl-BE" sz="2000" smtClean="0"/>
              <a:t> formula.</a:t>
            </a:r>
          </a:p>
          <a:p>
            <a:pPr lvl="0"/>
            <a:r>
              <a:rPr lang="en-US" sz="2000"/>
              <a:t>ModelMuse has undo and redo </a:t>
            </a:r>
            <a:r>
              <a:rPr lang="en-US" sz="2000" smtClean="0"/>
              <a:t>buttons. </a:t>
            </a:r>
            <a:r>
              <a:rPr lang="en-US" sz="2000"/>
              <a:t>After closing the </a:t>
            </a:r>
            <a:r>
              <a:rPr lang="en-US" sz="2000" b="1"/>
              <a:t>Formula Editor </a:t>
            </a:r>
            <a:r>
              <a:rPr lang="en-US" sz="2000"/>
              <a:t>and the </a:t>
            </a:r>
            <a:r>
              <a:rPr lang="en-US" sz="2000" b="1"/>
              <a:t>Data sets</a:t>
            </a:r>
            <a:r>
              <a:rPr lang="en-US" sz="2000"/>
              <a:t> dialog box, </a:t>
            </a:r>
            <a:r>
              <a:rPr lang="en-US" sz="2000" smtClean="0"/>
              <a:t>try </a:t>
            </a:r>
            <a:r>
              <a:rPr lang="en-US" sz="2000"/>
              <a:t>clicking them and </a:t>
            </a:r>
            <a:r>
              <a:rPr lang="en-US" sz="2000" smtClean="0"/>
              <a:t>check </a:t>
            </a:r>
            <a:r>
              <a:rPr lang="en-US" sz="2000"/>
              <a:t>the elevation of the lower layer </a:t>
            </a:r>
            <a:r>
              <a:rPr lang="en-US" sz="2000" smtClean="0"/>
              <a:t>in the front view pane to </a:t>
            </a:r>
            <a:r>
              <a:rPr lang="en-US" sz="2000"/>
              <a:t>see if it changed.</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30</a:t>
            </a:fld>
            <a:endParaRPr lang="en-GB"/>
          </a:p>
        </p:txBody>
      </p:sp>
      <p:sp>
        <p:nvSpPr>
          <p:cNvPr id="9" name="Rounded Rectangular Callout 8"/>
          <p:cNvSpPr/>
          <p:nvPr/>
        </p:nvSpPr>
        <p:spPr>
          <a:xfrm>
            <a:off x="5508104" y="1820968"/>
            <a:ext cx="936104" cy="648072"/>
          </a:xfrm>
          <a:prstGeom prst="wedgeRoundRectCallout">
            <a:avLst>
              <a:gd name="adj1" fmla="val 53453"/>
              <a:gd name="adj2" fmla="val -88166"/>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Undo</a:t>
            </a:r>
            <a:endParaRPr lang="en-GB" sz="1400" b="1">
              <a:solidFill>
                <a:srgbClr val="FFC000"/>
              </a:solidFill>
            </a:endParaRPr>
          </a:p>
        </p:txBody>
      </p:sp>
      <p:sp>
        <p:nvSpPr>
          <p:cNvPr id="8" name="Rounded Rectangular Callout 7"/>
          <p:cNvSpPr/>
          <p:nvPr/>
        </p:nvSpPr>
        <p:spPr>
          <a:xfrm>
            <a:off x="6831285" y="1820968"/>
            <a:ext cx="936104" cy="648072"/>
          </a:xfrm>
          <a:prstGeom prst="wedgeRoundRectCallout">
            <a:avLst>
              <a:gd name="adj1" fmla="val -51895"/>
              <a:gd name="adj2" fmla="val -86730"/>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Redo</a:t>
            </a:r>
            <a:endParaRPr lang="en-GB" sz="1400" b="1">
              <a:solidFill>
                <a:srgbClr val="FFC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160" y="2857500"/>
            <a:ext cx="3063240" cy="1017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730" y="4009628"/>
            <a:ext cx="3074670" cy="92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9534568"/>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smtClean="0"/>
              <a:t>Create object to add</a:t>
            </a:r>
            <a:br>
              <a:rPr lang="nl-BE" smtClean="0"/>
            </a:br>
            <a:r>
              <a:rPr lang="nl-BE" smtClean="0"/>
              <a:t>model feature (1/2)</a:t>
            </a:r>
            <a:endParaRPr lang="en-GB"/>
          </a:p>
        </p:txBody>
      </p:sp>
      <p:sp>
        <p:nvSpPr>
          <p:cNvPr id="3" name="Content Placeholder 2"/>
          <p:cNvSpPr>
            <a:spLocks noGrp="1"/>
          </p:cNvSpPr>
          <p:nvPr>
            <p:ph idx="1"/>
          </p:nvPr>
        </p:nvSpPr>
        <p:spPr>
          <a:xfrm>
            <a:off x="457200" y="1333501"/>
            <a:ext cx="3538736" cy="3771636"/>
          </a:xfrm>
        </p:spPr>
        <p:txBody>
          <a:bodyPr>
            <a:normAutofit/>
          </a:bodyPr>
          <a:lstStyle/>
          <a:p>
            <a:r>
              <a:rPr lang="nl-BE" sz="2000" smtClean="0"/>
              <a:t>Model features can only be added after activating additional </a:t>
            </a:r>
            <a:r>
              <a:rPr lang="nl-BE" sz="2000" smtClean="0"/>
              <a:t>packages.</a:t>
            </a:r>
            <a:endParaRPr lang="nl-BE" sz="2000" smtClean="0"/>
          </a:p>
          <a:p>
            <a:r>
              <a:rPr lang="nl-BE" sz="2000" smtClean="0"/>
              <a:t>Select </a:t>
            </a:r>
            <a:r>
              <a:rPr lang="nl-BE" sz="2000" b="1" smtClean="0"/>
              <a:t>Model|MODFLOW Packages and Programs…</a:t>
            </a:r>
            <a:r>
              <a:rPr lang="nl-BE" sz="2000" smtClean="0"/>
              <a:t>, and</a:t>
            </a:r>
          </a:p>
          <a:p>
            <a:r>
              <a:rPr lang="nl-BE" sz="2000" smtClean="0"/>
              <a:t>have a look at some of the possibilities by expanding </a:t>
            </a:r>
            <a:r>
              <a:rPr lang="nl-BE" sz="2000" b="1" smtClean="0"/>
              <a:t>Boundary conditions</a:t>
            </a:r>
            <a:r>
              <a:rPr lang="nl-BE" sz="2000" smtClean="0"/>
              <a:t>.</a:t>
            </a:r>
          </a:p>
          <a:p>
            <a:r>
              <a:rPr lang="nl-BE" sz="2000" smtClean="0"/>
              <a:t>Check one of the packages, and press </a:t>
            </a:r>
            <a:r>
              <a:rPr lang="nl-BE" sz="2000" b="1" smtClean="0"/>
              <a:t>OK</a:t>
            </a:r>
            <a:r>
              <a:rPr lang="nl-BE"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31</a:t>
            </a:fld>
            <a:endParaRPr lang="en-GB"/>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345332"/>
            <a:ext cx="4806315" cy="369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4067944" y="1703705"/>
            <a:ext cx="1312302"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376386" y="2718905"/>
            <a:ext cx="1312302"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227724" y="4631666"/>
            <a:ext cx="814836" cy="244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5809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345332"/>
            <a:ext cx="480631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nl-BE" smtClean="0"/>
              <a:t>Create object to add</a:t>
            </a:r>
            <a:br>
              <a:rPr lang="nl-BE" smtClean="0"/>
            </a:br>
            <a:r>
              <a:rPr lang="nl-BE" smtClean="0"/>
              <a:t>model feature (2/2)</a:t>
            </a:r>
            <a:endParaRPr lang="en-GB"/>
          </a:p>
        </p:txBody>
      </p:sp>
      <p:sp>
        <p:nvSpPr>
          <p:cNvPr id="3" name="Content Placeholder 2"/>
          <p:cNvSpPr>
            <a:spLocks noGrp="1"/>
          </p:cNvSpPr>
          <p:nvPr>
            <p:ph idx="1"/>
          </p:nvPr>
        </p:nvSpPr>
        <p:spPr>
          <a:xfrm>
            <a:off x="457200" y="1333501"/>
            <a:ext cx="3538736" cy="3771636"/>
          </a:xfrm>
        </p:spPr>
        <p:txBody>
          <a:bodyPr>
            <a:normAutofit/>
          </a:bodyPr>
          <a:lstStyle/>
          <a:p>
            <a:r>
              <a:rPr lang="nl-BE" sz="2000" smtClean="0"/>
              <a:t>Now draw another object on the grid.</a:t>
            </a:r>
          </a:p>
          <a:p>
            <a:r>
              <a:rPr lang="nl-BE" sz="2000" smtClean="0"/>
              <a:t>In the </a:t>
            </a:r>
            <a:r>
              <a:rPr lang="nl-BE" sz="2000" b="1" smtClean="0"/>
              <a:t>Object Properties</a:t>
            </a:r>
            <a:r>
              <a:rPr lang="nl-BE" sz="2000" smtClean="0"/>
              <a:t> dialog box, go to the </a:t>
            </a:r>
            <a:r>
              <a:rPr lang="nl-BE" sz="2000" b="1" smtClean="0"/>
              <a:t>MODFLOW Features</a:t>
            </a:r>
            <a:r>
              <a:rPr lang="nl-BE" sz="2000" smtClean="0"/>
              <a:t> tab, and select the package you just activated.</a:t>
            </a:r>
          </a:p>
          <a:p>
            <a:r>
              <a:rPr lang="nl-BE" sz="2000" smtClean="0"/>
              <a:t>Fill in the required feature properties, and press </a:t>
            </a:r>
            <a:r>
              <a:rPr lang="nl-BE" sz="2000" b="1" smtClean="0"/>
              <a:t>OK</a:t>
            </a:r>
            <a:r>
              <a:rPr lang="nl-BE" sz="2000" smtClean="0"/>
              <a:t> to add the model feature.</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32</a:t>
            </a:fld>
            <a:endParaRPr lang="en-GB"/>
          </a:p>
        </p:txBody>
      </p:sp>
      <p:sp>
        <p:nvSpPr>
          <p:cNvPr id="7" name="Oval 6"/>
          <p:cNvSpPr/>
          <p:nvPr/>
        </p:nvSpPr>
        <p:spPr>
          <a:xfrm>
            <a:off x="4209978" y="1763204"/>
            <a:ext cx="1312302"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452320" y="4509650"/>
            <a:ext cx="814836" cy="244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77" b="3353"/>
          <a:stretch/>
        </p:blipFill>
        <p:spPr bwMode="auto">
          <a:xfrm>
            <a:off x="7308304" y="2137420"/>
            <a:ext cx="1731208" cy="166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rot="19995044">
            <a:off x="7077920" y="2542949"/>
            <a:ext cx="1921341" cy="475551"/>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165096" y="3239931"/>
            <a:ext cx="2287224"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8026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Find more information in</a:t>
            </a:r>
            <a:endParaRPr lang="en-GB"/>
          </a:p>
        </p:txBody>
      </p:sp>
      <p:sp>
        <p:nvSpPr>
          <p:cNvPr id="3" name="Content Placeholder 2"/>
          <p:cNvSpPr>
            <a:spLocks noGrp="1"/>
          </p:cNvSpPr>
          <p:nvPr>
            <p:ph idx="1"/>
          </p:nvPr>
        </p:nvSpPr>
        <p:spPr/>
        <p:txBody>
          <a:bodyPr/>
          <a:lstStyle/>
          <a:p>
            <a:r>
              <a:rPr lang="nl-BE" smtClean="0"/>
              <a:t>the ModelMuse manual</a:t>
            </a:r>
          </a:p>
          <a:p>
            <a:r>
              <a:rPr lang="nl-BE" smtClean="0"/>
              <a:t>the ModelMuse videos</a:t>
            </a:r>
          </a:p>
          <a:p>
            <a:r>
              <a:rPr lang="nl-BE" smtClean="0"/>
              <a:t>the ModelMuse help</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33</a:t>
            </a:fld>
            <a:endParaRPr lang="en-GB"/>
          </a:p>
        </p:txBody>
      </p:sp>
      <p:pic>
        <p:nvPicPr>
          <p:cNvPr id="1031" name="Picture 7" descr="https://cdn2.iconfinder.com/data/icons/windows-8-metro-style/128/link.png">
            <a:hlinkClick r:id="rId2"/>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499992" y="2713484"/>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https://cdn2.iconfinder.com/data/icons/windows-8-metro-style/128/link.png">
            <a:hlinkClick r:id="rId4"/>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845856" y="2130332"/>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https://cdn2.iconfinder.com/data/icons/windows-8-metro-style/128/link.png">
            <a:hlinkClick r:id="rId5"/>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998256" y="1561356"/>
            <a:ext cx="216024" cy="21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4238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34</a:t>
            </a:fld>
            <a:endParaRPr lang="en-GB"/>
          </a:p>
        </p:txBody>
      </p:sp>
      <p:sp>
        <p:nvSpPr>
          <p:cNvPr id="5" name="Title 4"/>
          <p:cNvSpPr>
            <a:spLocks noGrp="1"/>
          </p:cNvSpPr>
          <p:nvPr>
            <p:ph type="ctrTitle"/>
          </p:nvPr>
        </p:nvSpPr>
        <p:spPr/>
        <p:txBody>
          <a:bodyPr>
            <a:normAutofit/>
          </a:bodyPr>
          <a:lstStyle/>
          <a:p>
            <a:r>
              <a:rPr lang="en-GB" b="1"/>
              <a:t>Education evenings 2016</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01 02 Introduction to ModelMuse</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3496511191"/>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 </a:t>
            </a:r>
            <a:r>
              <a:rPr lang="nl-BE" dirty="0" err="1" smtClean="0"/>
              <a:t>ancient</a:t>
            </a:r>
            <a:r>
              <a:rPr lang="nl-BE" smtClean="0"/>
              <a:t> Greece and Rome,</a:t>
            </a:r>
            <a:endParaRPr lang="en-GB"/>
          </a:p>
        </p:txBody>
      </p:sp>
      <p:sp>
        <p:nvSpPr>
          <p:cNvPr id="3" name="Content Placeholder 2"/>
          <p:cNvSpPr>
            <a:spLocks noGrp="1"/>
          </p:cNvSpPr>
          <p:nvPr>
            <p:ph idx="1"/>
          </p:nvPr>
        </p:nvSpPr>
        <p:spPr/>
        <p:txBody>
          <a:bodyPr>
            <a:normAutofit fontScale="62500" lnSpcReduction="20000"/>
          </a:bodyPr>
          <a:lstStyle/>
          <a:p>
            <a:pPr marL="0" indent="0">
              <a:buNone/>
            </a:pPr>
            <a:r>
              <a:rPr lang="nl-BE" smtClean="0"/>
              <a:t>the Muses were </a:t>
            </a:r>
            <a:r>
              <a:rPr lang="nl-BE" smtClean="0"/>
              <a:t>thought</a:t>
            </a:r>
            <a:r>
              <a:rPr lang="nl-BE" smtClean="0"/>
              <a:t>, by some, to provide the inspiration for music, poetry, and the arts. The composers, poets, and other artists, however, still had to do the hard work of tuning that inspiration into an actual work of art. </a:t>
            </a:r>
            <a:r>
              <a:rPr lang="nl-BE" b="1" smtClean="0">
                <a:solidFill>
                  <a:srgbClr val="92D050"/>
                </a:solidFill>
              </a:rPr>
              <a:t>It would be great if ModelMuse could</a:t>
            </a:r>
            <a:r>
              <a:rPr lang="nl-BE" smtClean="0">
                <a:solidFill>
                  <a:srgbClr val="92D050"/>
                </a:solidFill>
              </a:rPr>
              <a:t> </a:t>
            </a:r>
            <a:r>
              <a:rPr lang="nl-BE" smtClean="0"/>
              <a:t>do the same for modelers – </a:t>
            </a:r>
            <a:r>
              <a:rPr lang="nl-BE" b="1" smtClean="0">
                <a:solidFill>
                  <a:srgbClr val="92D050"/>
                </a:solidFill>
              </a:rPr>
              <a:t>provide the key insight required to allow the system to be quickly and effectively modeled</a:t>
            </a:r>
            <a:r>
              <a:rPr lang="nl-BE" smtClean="0"/>
              <a:t>. </a:t>
            </a:r>
            <a:r>
              <a:rPr lang="nl-BE" b="1" smtClean="0">
                <a:solidFill>
                  <a:srgbClr val="FF0000"/>
                </a:solidFill>
              </a:rPr>
              <a:t>ModelMuse</a:t>
            </a:r>
            <a:r>
              <a:rPr lang="nl-BE" smtClean="0"/>
              <a:t> can not do that; it </a:t>
            </a:r>
            <a:r>
              <a:rPr lang="nl-BE" b="1" smtClean="0">
                <a:solidFill>
                  <a:srgbClr val="FF0000"/>
                </a:solidFill>
              </a:rPr>
              <a:t>is not smart enough</a:t>
            </a:r>
            <a:r>
              <a:rPr lang="nl-BE" smtClean="0"/>
              <a:t>. What </a:t>
            </a:r>
            <a:r>
              <a:rPr lang="nl-BE" b="1" smtClean="0">
                <a:solidFill>
                  <a:srgbClr val="92D050"/>
                </a:solidFill>
              </a:rPr>
              <a:t>it can </a:t>
            </a:r>
            <a:r>
              <a:rPr lang="nl-BE" smtClean="0"/>
              <a:t>do is </a:t>
            </a:r>
            <a:r>
              <a:rPr lang="nl-BE" b="1" smtClean="0">
                <a:solidFill>
                  <a:srgbClr val="92D050"/>
                </a:solidFill>
              </a:rPr>
              <a:t>take over </a:t>
            </a:r>
            <a:r>
              <a:rPr lang="nl-BE" smtClean="0"/>
              <a:t>some of the mundane </a:t>
            </a:r>
            <a:r>
              <a:rPr lang="nl-BE" b="1" smtClean="0">
                <a:solidFill>
                  <a:srgbClr val="92D050"/>
                </a:solidFill>
              </a:rPr>
              <a:t>parts of the modeling process and </a:t>
            </a:r>
            <a:r>
              <a:rPr lang="nl-BE" smtClean="0"/>
              <a:t>make them much easier and faster. By doing so, ModelMuse </a:t>
            </a:r>
            <a:r>
              <a:rPr lang="nl-BE" b="1" smtClean="0">
                <a:solidFill>
                  <a:srgbClr val="92D050"/>
                </a:solidFill>
              </a:rPr>
              <a:t>allows the modeler more time to think, to observe, to analyze, to experiment</a:t>
            </a:r>
            <a:r>
              <a:rPr lang="nl-BE" smtClean="0"/>
              <a:t>, and to generate the needed inspiration.</a:t>
            </a:r>
          </a:p>
          <a:p>
            <a:pPr marL="0" indent="0">
              <a:buNone/>
            </a:pPr>
            <a:endParaRPr lang="nl-BE"/>
          </a:p>
          <a:p>
            <a:pPr marL="0" indent="0" algn="r">
              <a:buNone/>
            </a:pPr>
            <a:r>
              <a:rPr lang="nl-BE" smtClean="0">
                <a:solidFill>
                  <a:srgbClr val="FFCC66"/>
                </a:solidFill>
              </a:rPr>
              <a:t>Richard B. Winston, ModelMuse author</a:t>
            </a:r>
            <a:br>
              <a:rPr lang="nl-BE" smtClean="0">
                <a:solidFill>
                  <a:srgbClr val="FFCC66"/>
                </a:solidFill>
              </a:rPr>
            </a:br>
            <a:r>
              <a:rPr lang="en-GB" sz="2600" i="1">
                <a:solidFill>
                  <a:srgbClr val="FFCC66"/>
                </a:solidFill>
              </a:rPr>
              <a:t>Winston, R.B., 2009, ModelMuse-A graphical user </a:t>
            </a:r>
            <a:r>
              <a:rPr lang="en-GB" sz="2600" i="1" smtClean="0">
                <a:solidFill>
                  <a:srgbClr val="FFCC66"/>
                </a:solidFill>
              </a:rPr>
              <a:t>interface</a:t>
            </a:r>
            <a:br>
              <a:rPr lang="en-GB" sz="2600" i="1" smtClean="0">
                <a:solidFill>
                  <a:srgbClr val="FFCC66"/>
                </a:solidFill>
              </a:rPr>
            </a:br>
            <a:r>
              <a:rPr lang="en-GB" sz="2600" i="1" smtClean="0">
                <a:solidFill>
                  <a:srgbClr val="FFCC66"/>
                </a:solidFill>
              </a:rPr>
              <a:t>for </a:t>
            </a:r>
            <a:r>
              <a:rPr lang="en-GB" sz="2600" i="1">
                <a:solidFill>
                  <a:srgbClr val="FFCC66"/>
                </a:solidFill>
              </a:rPr>
              <a:t>MODFLOW-2005 and PHAST: U.S. Geological </a:t>
            </a:r>
            <a:r>
              <a:rPr lang="en-GB" sz="2600" i="1" smtClean="0">
                <a:solidFill>
                  <a:srgbClr val="FFCC66"/>
                </a:solidFill>
              </a:rPr>
              <a:t>Survey</a:t>
            </a:r>
            <a:br>
              <a:rPr lang="en-GB" sz="2600" i="1" smtClean="0">
                <a:solidFill>
                  <a:srgbClr val="FFCC66"/>
                </a:solidFill>
              </a:rPr>
            </a:br>
            <a:r>
              <a:rPr lang="en-GB" sz="2600" i="1" smtClean="0">
                <a:solidFill>
                  <a:srgbClr val="FFCC66"/>
                </a:solidFill>
              </a:rPr>
              <a:t>Techniques </a:t>
            </a:r>
            <a:r>
              <a:rPr lang="en-GB" sz="2600" i="1">
                <a:solidFill>
                  <a:srgbClr val="FFCC66"/>
                </a:solidFill>
              </a:rPr>
              <a:t>and Methods 6-A29, 52 p.</a:t>
            </a:r>
            <a:endParaRPr lang="en-GB" sz="2600">
              <a:solidFill>
                <a:srgbClr val="FFCC66"/>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spTree>
    <p:extLst>
      <p:ext uri="{BB962C8B-B14F-4D97-AF65-F5344CB8AC3E}">
        <p14:creationId xmlns:p14="http://schemas.microsoft.com/office/powerpoint/2010/main" val="800141117"/>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sz="3200" smtClean="0"/>
              <a:t>Data sets vs model features vs objects</a:t>
            </a:r>
            <a:endParaRPr lang="en-GB" sz="3200"/>
          </a:p>
        </p:txBody>
      </p:sp>
      <p:sp>
        <p:nvSpPr>
          <p:cNvPr id="3" name="Content Placeholder 2"/>
          <p:cNvSpPr>
            <a:spLocks noGrp="1"/>
          </p:cNvSpPr>
          <p:nvPr>
            <p:ph sz="half" idx="1"/>
          </p:nvPr>
        </p:nvSpPr>
        <p:spPr>
          <a:xfrm>
            <a:off x="457200" y="1333501"/>
            <a:ext cx="2520000" cy="3771636"/>
          </a:xfrm>
        </p:spPr>
        <p:txBody>
          <a:bodyPr>
            <a:normAutofit/>
          </a:bodyPr>
          <a:lstStyle/>
          <a:p>
            <a:r>
              <a:rPr lang="nl-BE" sz="2000" smtClean="0"/>
              <a:t>Provide properties for every cell in the model grid, </a:t>
            </a:r>
            <a:r>
              <a:rPr lang="nl-BE" sz="2000" i="1" smtClean="0"/>
              <a:t>e.g.</a:t>
            </a:r>
            <a:r>
              <a:rPr lang="nl-BE" sz="2000" smtClean="0"/>
              <a:t> Kx, initial head, …</a:t>
            </a:r>
          </a:p>
          <a:p>
            <a:r>
              <a:rPr lang="nl-BE" sz="2000" smtClean="0"/>
              <a:t>Are set with a default formula</a:t>
            </a:r>
          </a:p>
          <a:p>
            <a:r>
              <a:rPr lang="nl-BE" sz="2000" smtClean="0"/>
              <a:t>Can be modified locally by objects</a:t>
            </a:r>
            <a:endParaRPr lang="en-GB" sz="2000"/>
          </a:p>
        </p:txBody>
      </p:sp>
      <p:sp>
        <p:nvSpPr>
          <p:cNvPr id="5" name="Slide Number Placeholder 4"/>
          <p:cNvSpPr>
            <a:spLocks noGrp="1"/>
          </p:cNvSpPr>
          <p:nvPr>
            <p:ph type="sldNum" sz="quarter" idx="12"/>
          </p:nvPr>
        </p:nvSpPr>
        <p:spPr/>
        <p:txBody>
          <a:bodyPr/>
          <a:lstStyle/>
          <a:p>
            <a:fld id="{68112B53-048C-42CA-9A96-DA53A18E64ED}" type="slidenum">
              <a:rPr lang="en-GB" smtClean="0"/>
              <a:t>5</a:t>
            </a:fld>
            <a:endParaRPr lang="en-GB"/>
          </a:p>
        </p:txBody>
      </p:sp>
      <p:sp>
        <p:nvSpPr>
          <p:cNvPr id="7" name="Content Placeholder 2"/>
          <p:cNvSpPr txBox="1">
            <a:spLocks/>
          </p:cNvSpPr>
          <p:nvPr/>
        </p:nvSpPr>
        <p:spPr>
          <a:xfrm>
            <a:off x="3312000" y="1330028"/>
            <a:ext cx="2520000"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nl-BE" sz="2000" smtClean="0"/>
              <a:t>Are only defined in certain locations, </a:t>
            </a:r>
            <a:r>
              <a:rPr lang="nl-BE" sz="2000" i="1" smtClean="0"/>
              <a:t>e.g.</a:t>
            </a:r>
            <a:r>
              <a:rPr lang="nl-BE" sz="2000" smtClean="0"/>
              <a:t> river, drain, fixed head, …</a:t>
            </a:r>
          </a:p>
          <a:p>
            <a:r>
              <a:rPr lang="nl-BE" sz="2000" smtClean="0"/>
              <a:t>Do not have default formulas</a:t>
            </a:r>
          </a:p>
          <a:p>
            <a:r>
              <a:rPr lang="nl-BE" sz="2000" smtClean="0"/>
              <a:t>Are defined by objects</a:t>
            </a:r>
            <a:endParaRPr lang="en-GB" sz="2000"/>
          </a:p>
        </p:txBody>
      </p:sp>
      <p:sp>
        <p:nvSpPr>
          <p:cNvPr id="8" name="Content Placeholder 2"/>
          <p:cNvSpPr txBox="1">
            <a:spLocks/>
          </p:cNvSpPr>
          <p:nvPr/>
        </p:nvSpPr>
        <p:spPr>
          <a:xfrm>
            <a:off x="6166800" y="1337116"/>
            <a:ext cx="2520000"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nl-BE" sz="2000" smtClean="0"/>
              <a:t>Can be points, polylines, polygons, straight-lines or rectangles</a:t>
            </a:r>
          </a:p>
          <a:p>
            <a:r>
              <a:rPr lang="nl-BE" sz="2000" smtClean="0"/>
              <a:t>Can modify data sets locally</a:t>
            </a:r>
          </a:p>
          <a:p>
            <a:r>
              <a:rPr lang="nl-BE" sz="2000" smtClean="0"/>
              <a:t>Can define model features</a:t>
            </a:r>
            <a:endParaRPr lang="en-GB" sz="200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081637"/>
            <a:ext cx="1728192" cy="1113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a:endCxn id="3" idx="0"/>
          </p:cNvCxnSpPr>
          <p:nvPr/>
        </p:nvCxnSpPr>
        <p:spPr>
          <a:xfrm flipH="1">
            <a:off x="1717200" y="1057300"/>
            <a:ext cx="46488" cy="276201"/>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0"/>
          </p:cNvCxnSpPr>
          <p:nvPr/>
        </p:nvCxnSpPr>
        <p:spPr>
          <a:xfrm>
            <a:off x="4572000" y="1057300"/>
            <a:ext cx="0" cy="272728"/>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0"/>
          </p:cNvCxnSpPr>
          <p:nvPr/>
        </p:nvCxnSpPr>
        <p:spPr>
          <a:xfrm flipH="1">
            <a:off x="7426800" y="1071599"/>
            <a:ext cx="97528" cy="265517"/>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081636"/>
            <a:ext cx="1087892" cy="1099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000" y="4242135"/>
            <a:ext cx="1337121" cy="778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8195" y="4050862"/>
            <a:ext cx="1217210" cy="1107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53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Create new model</a:t>
            </a:r>
            <a:endParaRPr lang="en-GB"/>
          </a:p>
        </p:txBody>
      </p:sp>
      <p:sp>
        <p:nvSpPr>
          <p:cNvPr id="2" name="Content Placeholder 1"/>
          <p:cNvSpPr>
            <a:spLocks noGrp="1"/>
          </p:cNvSpPr>
          <p:nvPr>
            <p:ph idx="1"/>
          </p:nvPr>
        </p:nvSpPr>
        <p:spPr>
          <a:xfrm>
            <a:off x="457200" y="1333501"/>
            <a:ext cx="3816000" cy="3771636"/>
          </a:xfrm>
        </p:spPr>
        <p:txBody>
          <a:bodyPr>
            <a:normAutofit/>
          </a:bodyPr>
          <a:lstStyle/>
          <a:p>
            <a:r>
              <a:rPr lang="en-US" sz="2000"/>
              <a:t>Start ModelMuse </a:t>
            </a:r>
            <a:r>
              <a:rPr lang="en-US" sz="2000" smtClean="0"/>
              <a:t>by</a:t>
            </a:r>
            <a:br>
              <a:rPr lang="en-US" sz="2000" smtClean="0"/>
            </a:br>
            <a:r>
              <a:rPr lang="en-US" sz="2000" smtClean="0"/>
              <a:t>double-clicking </a:t>
            </a:r>
            <a:r>
              <a:rPr lang="en-US" sz="2000"/>
              <a:t>on its </a:t>
            </a:r>
            <a:r>
              <a:rPr lang="en-US" sz="2000" smtClean="0"/>
              <a:t>icon.</a:t>
            </a:r>
          </a:p>
          <a:p>
            <a:r>
              <a:rPr lang="en-US" sz="2000" smtClean="0"/>
              <a:t>Choose </a:t>
            </a:r>
            <a:r>
              <a:rPr lang="en-US" sz="2000" b="1" smtClean="0"/>
              <a:t>Create</a:t>
            </a:r>
            <a:br>
              <a:rPr lang="en-US" sz="2000" b="1" smtClean="0"/>
            </a:br>
            <a:r>
              <a:rPr lang="en-US" sz="2000" b="1" smtClean="0"/>
              <a:t>new MODFLOW</a:t>
            </a:r>
            <a:br>
              <a:rPr lang="en-US" sz="2000" b="1" smtClean="0"/>
            </a:br>
            <a:r>
              <a:rPr lang="en-US" sz="2000" b="1" smtClean="0"/>
              <a:t>model</a:t>
            </a:r>
            <a:r>
              <a:rPr lang="en-US" sz="2000" smtClean="0"/>
              <a:t> </a:t>
            </a:r>
            <a:r>
              <a:rPr lang="en-US" sz="2000"/>
              <a:t>and </a:t>
            </a:r>
            <a:r>
              <a:rPr lang="en-US" sz="2000" smtClean="0"/>
              <a:t>click</a:t>
            </a:r>
            <a:br>
              <a:rPr lang="en-US" sz="2000" smtClean="0"/>
            </a:br>
            <a:r>
              <a:rPr lang="en-US" sz="2000" b="1" smtClean="0"/>
              <a:t>Next</a:t>
            </a:r>
            <a:r>
              <a:rPr lang="en-US"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grpSp>
        <p:nvGrpSpPr>
          <p:cNvPr id="5" name="Group 4"/>
          <p:cNvGrpSpPr/>
          <p:nvPr/>
        </p:nvGrpSpPr>
        <p:grpSpPr>
          <a:xfrm>
            <a:off x="4265616" y="2519532"/>
            <a:ext cx="4554856" cy="1922144"/>
            <a:chOff x="3923927" y="1489349"/>
            <a:chExt cx="4554856" cy="1922144"/>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9096"/>
            <a:stretch/>
          </p:blipFill>
          <p:spPr bwMode="auto">
            <a:xfrm>
              <a:off x="3923928" y="1489349"/>
              <a:ext cx="4554855" cy="1681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2539"/>
            <a:stretch/>
          </p:blipFill>
          <p:spPr bwMode="auto">
            <a:xfrm>
              <a:off x="3923927" y="2929508"/>
              <a:ext cx="4554855" cy="481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Oval 12"/>
          <p:cNvSpPr/>
          <p:nvPr/>
        </p:nvSpPr>
        <p:spPr>
          <a:xfrm>
            <a:off x="4311520" y="2835108"/>
            <a:ext cx="1700640"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941647" y="4011991"/>
            <a:ext cx="850320" cy="275621"/>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53060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Accept default grid settings</a:t>
            </a:r>
            <a:endParaRPr lang="en-GB"/>
          </a:p>
        </p:txBody>
      </p:sp>
      <p:sp>
        <p:nvSpPr>
          <p:cNvPr id="3" name="Content Placeholder 2"/>
          <p:cNvSpPr>
            <a:spLocks noGrp="1"/>
          </p:cNvSpPr>
          <p:nvPr>
            <p:ph idx="1"/>
          </p:nvPr>
        </p:nvSpPr>
        <p:spPr>
          <a:xfrm>
            <a:off x="457200" y="1333501"/>
            <a:ext cx="3754760" cy="3771636"/>
          </a:xfrm>
        </p:spPr>
        <p:txBody>
          <a:bodyPr>
            <a:normAutofit/>
          </a:bodyPr>
          <a:lstStyle/>
          <a:p>
            <a:r>
              <a:rPr lang="nl-BE" sz="2000" smtClean="0"/>
              <a:t>Click </a:t>
            </a:r>
            <a:r>
              <a:rPr lang="nl-BE" sz="2000" b="1" smtClean="0"/>
              <a:t>Finish</a:t>
            </a:r>
            <a:r>
              <a:rPr lang="nl-BE"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777380"/>
            <a:ext cx="4623435" cy="282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7812360" y="4081636"/>
            <a:ext cx="764536"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670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smtClean="0"/>
              <a:t>Explore the ModelMuse</a:t>
            </a:r>
            <a:br>
              <a:rPr lang="nl-BE" smtClean="0"/>
            </a:br>
            <a:r>
              <a:rPr lang="nl-BE" smtClean="0"/>
              <a:t>user interface</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344" y="1177255"/>
            <a:ext cx="637222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ular Callout 7"/>
          <p:cNvSpPr/>
          <p:nvPr/>
        </p:nvSpPr>
        <p:spPr>
          <a:xfrm>
            <a:off x="2267744" y="3049463"/>
            <a:ext cx="720080" cy="648072"/>
          </a:xfrm>
          <a:prstGeom prst="wedgeRoundRectCallout">
            <a:avLst>
              <a:gd name="adj1" fmla="val 124968"/>
              <a:gd name="adj2" fmla="val -2746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Top view</a:t>
            </a:r>
            <a:endParaRPr lang="en-GB" sz="1400" b="1">
              <a:solidFill>
                <a:srgbClr val="FFC000"/>
              </a:solidFill>
            </a:endParaRPr>
          </a:p>
        </p:txBody>
      </p:sp>
      <p:sp>
        <p:nvSpPr>
          <p:cNvPr id="9" name="Rounded Rectangular Callout 8"/>
          <p:cNvSpPr/>
          <p:nvPr/>
        </p:nvSpPr>
        <p:spPr>
          <a:xfrm>
            <a:off x="2051720" y="3831290"/>
            <a:ext cx="792088" cy="648072"/>
          </a:xfrm>
          <a:prstGeom prst="wedgeRoundRectCallout">
            <a:avLst>
              <a:gd name="adj1" fmla="val 119592"/>
              <a:gd name="adj2" fmla="val 55665"/>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Front view</a:t>
            </a:r>
            <a:endParaRPr lang="en-GB" sz="1400" b="1">
              <a:solidFill>
                <a:srgbClr val="FFC000"/>
              </a:solidFill>
            </a:endParaRPr>
          </a:p>
        </p:txBody>
      </p:sp>
      <p:sp>
        <p:nvSpPr>
          <p:cNvPr id="10" name="Rounded Rectangular Callout 9"/>
          <p:cNvSpPr/>
          <p:nvPr/>
        </p:nvSpPr>
        <p:spPr>
          <a:xfrm>
            <a:off x="7236296" y="2863423"/>
            <a:ext cx="720080" cy="648072"/>
          </a:xfrm>
          <a:prstGeom prst="wedgeRoundRectCallout">
            <a:avLst>
              <a:gd name="adj1" fmla="val -90613"/>
              <a:gd name="adj2" fmla="val -7773"/>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Side view</a:t>
            </a:r>
            <a:endParaRPr lang="en-GB" sz="1400" b="1">
              <a:solidFill>
                <a:srgbClr val="FFC000"/>
              </a:solidFill>
            </a:endParaRPr>
          </a:p>
        </p:txBody>
      </p:sp>
      <p:sp>
        <p:nvSpPr>
          <p:cNvPr id="11" name="Rounded Rectangular Callout 10"/>
          <p:cNvSpPr/>
          <p:nvPr/>
        </p:nvSpPr>
        <p:spPr>
          <a:xfrm>
            <a:off x="7408687" y="4273599"/>
            <a:ext cx="720080" cy="648072"/>
          </a:xfrm>
          <a:prstGeom prst="wedgeRoundRectCallout">
            <a:avLst>
              <a:gd name="adj1" fmla="val -90613"/>
              <a:gd name="adj2" fmla="val -7773"/>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3D view</a:t>
            </a:r>
            <a:endParaRPr lang="en-GB" sz="1400" b="1">
              <a:solidFill>
                <a:srgbClr val="FFC000"/>
              </a:solidFill>
            </a:endParaRPr>
          </a:p>
        </p:txBody>
      </p:sp>
      <p:sp>
        <p:nvSpPr>
          <p:cNvPr id="12" name="Rounded Rectangular Callout 11"/>
          <p:cNvSpPr/>
          <p:nvPr/>
        </p:nvSpPr>
        <p:spPr>
          <a:xfrm>
            <a:off x="467544" y="1177255"/>
            <a:ext cx="720080" cy="648072"/>
          </a:xfrm>
          <a:prstGeom prst="wedgeRoundRectCallout">
            <a:avLst>
              <a:gd name="adj1" fmla="val 97405"/>
              <a:gd name="adj2" fmla="val 977"/>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Main menu</a:t>
            </a:r>
            <a:endParaRPr lang="en-GB" sz="1400" b="1">
              <a:solidFill>
                <a:srgbClr val="FFC000"/>
              </a:solidFill>
            </a:endParaRPr>
          </a:p>
        </p:txBody>
      </p:sp>
      <p:sp>
        <p:nvSpPr>
          <p:cNvPr id="13" name="Rounded Rectangular Callout 12"/>
          <p:cNvSpPr/>
          <p:nvPr/>
        </p:nvSpPr>
        <p:spPr>
          <a:xfrm>
            <a:off x="323528" y="1977727"/>
            <a:ext cx="864096" cy="648072"/>
          </a:xfrm>
          <a:prstGeom prst="wedgeRoundRectCallout">
            <a:avLst>
              <a:gd name="adj1" fmla="val 95764"/>
              <a:gd name="adj2" fmla="val -85430"/>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Buttons</a:t>
            </a:r>
            <a:endParaRPr lang="en-GB" sz="1400" b="1">
              <a:solidFill>
                <a:srgbClr val="FFC000"/>
              </a:solidFill>
            </a:endParaRPr>
          </a:p>
        </p:txBody>
      </p:sp>
      <p:sp>
        <p:nvSpPr>
          <p:cNvPr id="14" name="Rounded Rectangular Callout 13"/>
          <p:cNvSpPr/>
          <p:nvPr/>
        </p:nvSpPr>
        <p:spPr>
          <a:xfrm>
            <a:off x="395536" y="4729708"/>
            <a:ext cx="864096" cy="648072"/>
          </a:xfrm>
          <a:prstGeom prst="wedgeRoundRectCallout">
            <a:avLst>
              <a:gd name="adj1" fmla="val 126116"/>
              <a:gd name="adj2" fmla="val 11915"/>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Status bar</a:t>
            </a:r>
            <a:endParaRPr lang="en-GB" sz="1400" b="1">
              <a:solidFill>
                <a:srgbClr val="FFC000"/>
              </a:solidFill>
            </a:endParaRPr>
          </a:p>
        </p:txBody>
      </p:sp>
      <p:sp>
        <p:nvSpPr>
          <p:cNvPr id="15" name="Rounded Rectangular Callout 14"/>
          <p:cNvSpPr/>
          <p:nvPr/>
        </p:nvSpPr>
        <p:spPr>
          <a:xfrm>
            <a:off x="7956376" y="1329655"/>
            <a:ext cx="1008112" cy="648072"/>
          </a:xfrm>
          <a:prstGeom prst="wedgeRoundRectCallout">
            <a:avLst>
              <a:gd name="adj1" fmla="val -98859"/>
              <a:gd name="adj2" fmla="val 48578"/>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Selection cubes</a:t>
            </a:r>
            <a:endParaRPr lang="en-GB" sz="1400" b="1">
              <a:solidFill>
                <a:srgbClr val="FFC000"/>
              </a:solidFill>
            </a:endParaRPr>
          </a:p>
        </p:txBody>
      </p:sp>
    </p:spTree>
    <p:extLst>
      <p:ext uri="{BB962C8B-B14F-4D97-AF65-F5344CB8AC3E}">
        <p14:creationId xmlns:p14="http://schemas.microsoft.com/office/powerpoint/2010/main" val="176723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845" y="4009628"/>
            <a:ext cx="923925" cy="285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Navigate the grid (1/3)</a:t>
            </a:r>
            <a:endParaRPr lang="en-GB"/>
          </a:p>
        </p:txBody>
      </p:sp>
      <p:sp>
        <p:nvSpPr>
          <p:cNvPr id="2" name="Content Placeholder 1"/>
          <p:cNvSpPr>
            <a:spLocks noGrp="1"/>
          </p:cNvSpPr>
          <p:nvPr>
            <p:ph sz="half" idx="1"/>
          </p:nvPr>
        </p:nvSpPr>
        <p:spPr>
          <a:xfrm>
            <a:off x="457200" y="1333501"/>
            <a:ext cx="3240000" cy="3771636"/>
          </a:xfrm>
        </p:spPr>
        <p:txBody>
          <a:bodyPr>
            <a:normAutofit lnSpcReduction="10000"/>
          </a:bodyPr>
          <a:lstStyle/>
          <a:p>
            <a:r>
              <a:rPr lang="en-US" sz="2000"/>
              <a:t>Select </a:t>
            </a:r>
            <a:r>
              <a:rPr lang="en-US" sz="2000" b="1"/>
              <a:t>Navigation|Pan</a:t>
            </a:r>
            <a:r>
              <a:rPr lang="en-US" sz="2000"/>
              <a:t> and hold the mouse over the grid. </a:t>
            </a:r>
            <a:endParaRPr lang="en-US" sz="2000" smtClean="0"/>
          </a:p>
          <a:p>
            <a:r>
              <a:rPr lang="en-US" sz="2000" smtClean="0"/>
              <a:t>Then </a:t>
            </a:r>
            <a:r>
              <a:rPr lang="en-US" sz="2000"/>
              <a:t>drag with the mouse.  The grid should move with the mouse.  </a:t>
            </a:r>
            <a:endParaRPr lang="en-US" sz="2000" smtClean="0"/>
          </a:p>
          <a:p>
            <a:r>
              <a:rPr lang="en-US" sz="2000" smtClean="0"/>
              <a:t>Note </a:t>
            </a:r>
            <a:r>
              <a:rPr lang="en-US" sz="2000"/>
              <a:t>that there is a toolbar button with the same image as the image in the menu. Any menu item with an image has a matching tool bar button.</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9</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393" y="1797032"/>
            <a:ext cx="2668905" cy="1508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4337" t="2167" r="5839" b="4572"/>
          <a:stretch/>
        </p:blipFill>
        <p:spPr bwMode="auto">
          <a:xfrm>
            <a:off x="7202745" y="1925143"/>
            <a:ext cx="1257687" cy="1252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ular Callout 16"/>
          <p:cNvSpPr/>
          <p:nvPr/>
        </p:nvSpPr>
        <p:spPr>
          <a:xfrm>
            <a:off x="6592981" y="3937620"/>
            <a:ext cx="936104" cy="648072"/>
          </a:xfrm>
          <a:prstGeom prst="wedgeRoundRectCallout">
            <a:avLst>
              <a:gd name="adj1" fmla="val -83580"/>
              <a:gd name="adj2" fmla="val -19806"/>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300" b="1" smtClean="0">
                <a:solidFill>
                  <a:srgbClr val="FFC000"/>
                </a:solidFill>
              </a:rPr>
              <a:t>Move displayed area</a:t>
            </a:r>
            <a:endParaRPr lang="en-GB" sz="1300" b="1">
              <a:solidFill>
                <a:srgbClr val="FFC000"/>
              </a:solidFill>
            </a:endParaRPr>
          </a:p>
        </p:txBody>
      </p:sp>
    </p:spTree>
    <p:extLst>
      <p:ext uri="{BB962C8B-B14F-4D97-AF65-F5344CB8AC3E}">
        <p14:creationId xmlns:p14="http://schemas.microsoft.com/office/powerpoint/2010/main" val="269887751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2725</TotalTime>
  <Words>1483</Words>
  <Application>Microsoft Office PowerPoint</Application>
  <PresentationFormat>On-screen Show (16:10)</PresentationFormat>
  <Paragraphs>180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1_Office Theme</vt:lpstr>
      <vt:lpstr>Education evenings 2016</vt:lpstr>
      <vt:lpstr>Purpose</vt:lpstr>
      <vt:lpstr>But first …</vt:lpstr>
      <vt:lpstr>In ancient Greece and Rome,</vt:lpstr>
      <vt:lpstr>Data sets vs model features vs objects</vt:lpstr>
      <vt:lpstr>Create new model</vt:lpstr>
      <vt:lpstr>Accept default grid settings</vt:lpstr>
      <vt:lpstr>Explore the ModelMuse user interface</vt:lpstr>
      <vt:lpstr>Navigate the grid (1/3)</vt:lpstr>
      <vt:lpstr>Navigate the grid (2/3)</vt:lpstr>
      <vt:lpstr>Navigate the grid (3/3)</vt:lpstr>
      <vt:lpstr>Check data set default formulas</vt:lpstr>
      <vt:lpstr>Display data set values</vt:lpstr>
      <vt:lpstr>Create object to modify data set</vt:lpstr>
      <vt:lpstr>Set object Kx formula</vt:lpstr>
      <vt:lpstr>Color grid</vt:lpstr>
      <vt:lpstr>This is what you should get</vt:lpstr>
      <vt:lpstr>Create object in layer 2</vt:lpstr>
      <vt:lpstr>Move objects</vt:lpstr>
      <vt:lpstr>Change Z-coordinates</vt:lpstr>
      <vt:lpstr>This is what you should get</vt:lpstr>
      <vt:lpstr>Change object order (1/2)</vt:lpstr>
      <vt:lpstr>Change object order (2/2)</vt:lpstr>
      <vt:lpstr>Add a front view object (1/2)</vt:lpstr>
      <vt:lpstr>Add a front view object (2/2)</vt:lpstr>
      <vt:lpstr>Use formula to change data set (1/2)</vt:lpstr>
      <vt:lpstr>Use formula to change data set (2/2)</vt:lpstr>
      <vt:lpstr>Check function help</vt:lpstr>
      <vt:lpstr>All available Functions</vt:lpstr>
      <vt:lpstr>Check lower layer elevation</vt:lpstr>
      <vt:lpstr>Create object to add model feature (1/2)</vt:lpstr>
      <vt:lpstr>Create object to add model feature (2/2)</vt:lpstr>
      <vt:lpstr>Find more information in</vt:lpstr>
      <vt:lpstr>Education evenings 2016</vt:lpstr>
    </vt:vector>
  </TitlesOfParts>
  <Company>SCK-CEN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brogiers</cp:lastModifiedBy>
  <cp:revision>95</cp:revision>
  <dcterms:created xsi:type="dcterms:W3CDTF">2015-08-08T11:23:11Z</dcterms:created>
  <dcterms:modified xsi:type="dcterms:W3CDTF">2016-02-18T09:15:40Z</dcterms:modified>
</cp:coreProperties>
</file>