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7"/>
  </p:notesMasterIdLst>
  <p:handoutMasterIdLst>
    <p:handoutMasterId r:id="rId38"/>
  </p:handoutMasterIdLst>
  <p:sldIdLst>
    <p:sldId id="259" r:id="rId2"/>
    <p:sldId id="307" r:id="rId3"/>
    <p:sldId id="271" r:id="rId4"/>
    <p:sldId id="272" r:id="rId5"/>
    <p:sldId id="289" r:id="rId6"/>
    <p:sldId id="277" r:id="rId7"/>
    <p:sldId id="278" r:id="rId8"/>
    <p:sldId id="275" r:id="rId9"/>
    <p:sldId id="276" r:id="rId10"/>
    <p:sldId id="280" r:id="rId11"/>
    <p:sldId id="302" r:id="rId12"/>
    <p:sldId id="279" r:id="rId13"/>
    <p:sldId id="291" r:id="rId14"/>
    <p:sldId id="297" r:id="rId15"/>
    <p:sldId id="290" r:id="rId16"/>
    <p:sldId id="295" r:id="rId17"/>
    <p:sldId id="303" r:id="rId18"/>
    <p:sldId id="299" r:id="rId19"/>
    <p:sldId id="281" r:id="rId20"/>
    <p:sldId id="292" r:id="rId21"/>
    <p:sldId id="282" r:id="rId22"/>
    <p:sldId id="296" r:id="rId23"/>
    <p:sldId id="300" r:id="rId24"/>
    <p:sldId id="283" r:id="rId25"/>
    <p:sldId id="305" r:id="rId26"/>
    <p:sldId id="284" r:id="rId27"/>
    <p:sldId id="306" r:id="rId28"/>
    <p:sldId id="293" r:id="rId29"/>
    <p:sldId id="286" r:id="rId30"/>
    <p:sldId id="294" r:id="rId31"/>
    <p:sldId id="304" r:id="rId32"/>
    <p:sldId id="287" r:id="rId33"/>
    <p:sldId id="298" r:id="rId34"/>
    <p:sldId id="301" r:id="rId35"/>
    <p:sldId id="267" r:id="rId3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3" autoAdjust="0"/>
  </p:normalViewPr>
  <p:slideViewPr>
    <p:cSldViewPr>
      <p:cViewPr varScale="1">
        <p:scale>
          <a:sx n="134" d="100"/>
          <a:sy n="134" d="100"/>
        </p:scale>
        <p:origin x="-114" y="-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5111F-249F-4E6B-BD87-FC530FCD2F3A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1011B-7798-48F1-9837-AB630D20F00E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2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01 03 Our first MODFLOW model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70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Add well to model </a:t>
            </a:r>
            <a:r>
              <a:rPr lang="nl-BE" smtClean="0"/>
              <a:t>(3/4)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2000"/>
              <a:t>Objects are used to specify the locations of things like wells, rivers, and drains.  </a:t>
            </a:r>
            <a:r>
              <a:rPr lang="en-US" sz="2000" smtClean="0"/>
              <a:t>They </a:t>
            </a:r>
            <a:r>
              <a:rPr lang="en-US" sz="2000"/>
              <a:t>are also used to set up spatially </a:t>
            </a:r>
            <a:r>
              <a:rPr lang="en-US" sz="2000" smtClean="0"/>
              <a:t>varying </a:t>
            </a:r>
            <a:r>
              <a:rPr lang="en-US" sz="2000"/>
              <a:t>properties of data sets.  In this case, we will use an object to define a well. Select </a:t>
            </a:r>
            <a:r>
              <a:rPr lang="en-US" sz="2000" b="1"/>
              <a:t>Object|Create|Point</a:t>
            </a:r>
            <a:r>
              <a:rPr lang="en-US" sz="2000"/>
              <a:t> and then click in the center of the </a:t>
            </a:r>
            <a:r>
              <a:rPr lang="en-US" sz="2000" smtClean="0"/>
              <a:t>grid (row 11, column 11).</a:t>
            </a:r>
          </a:p>
          <a:p>
            <a:pPr lvl="0"/>
            <a:r>
              <a:rPr lang="en-US" sz="2000" smtClean="0"/>
              <a:t>The </a:t>
            </a:r>
            <a:r>
              <a:rPr lang="en-US" sz="2000" b="1"/>
              <a:t>Object Properties</a:t>
            </a:r>
            <a:r>
              <a:rPr lang="en-US" sz="2000"/>
              <a:t> dialog box will appear.  </a:t>
            </a:r>
            <a:r>
              <a:rPr lang="en-US" sz="2000" smtClean="0"/>
              <a:t>Change the object name into “Well”.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17340"/>
            <a:ext cx="4743450" cy="3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921396"/>
            <a:ext cx="1728192" cy="17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>
          <a:xfrm>
            <a:off x="4211960" y="2137420"/>
            <a:ext cx="151216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884368" y="2637371"/>
            <a:ext cx="43204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951864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899592" y="4729708"/>
            <a:ext cx="936104" cy="648072"/>
          </a:xfrm>
          <a:prstGeom prst="wedgeRoundRectCallout">
            <a:avLst>
              <a:gd name="adj1" fmla="val 114176"/>
              <a:gd name="adj2" fmla="val -212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point object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460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865" y="1314258"/>
            <a:ext cx="4800600" cy="372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Add well to model </a:t>
            </a:r>
            <a:r>
              <a:rPr lang="nl-BE" smtClean="0"/>
              <a:t>(4/4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394720" cy="377163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000"/>
              <a:t>Switch to the </a:t>
            </a:r>
            <a:r>
              <a:rPr lang="en-US" sz="2000" b="1"/>
              <a:t>MODFLOW Features </a:t>
            </a:r>
            <a:r>
              <a:rPr lang="en-US" sz="2000"/>
              <a:t>tab</a:t>
            </a:r>
            <a:r>
              <a:rPr lang="en-US" sz="2000" smtClean="0"/>
              <a:t>.</a:t>
            </a:r>
          </a:p>
          <a:p>
            <a:pPr lvl="0"/>
            <a:r>
              <a:rPr lang="en-US" sz="2000" smtClean="0"/>
              <a:t>Check the </a:t>
            </a:r>
            <a:r>
              <a:rPr lang="en-US" sz="2000" b="1" smtClean="0"/>
              <a:t>Well package</a:t>
            </a:r>
            <a:r>
              <a:rPr lang="en-US" sz="2000" smtClean="0"/>
              <a:t> check box.</a:t>
            </a:r>
            <a:endParaRPr lang="en-US" sz="2000" smtClean="0"/>
          </a:p>
          <a:p>
            <a:pPr lvl="0"/>
            <a:r>
              <a:rPr lang="en-US" sz="2000" smtClean="0"/>
              <a:t>Increase the Number of times to 2,</a:t>
            </a:r>
          </a:p>
          <a:p>
            <a:pPr lvl="0"/>
            <a:r>
              <a:rPr lang="en-US" sz="2000" smtClean="0"/>
              <a:t>Enter </a:t>
            </a:r>
            <a:r>
              <a:rPr lang="en-US" sz="2000"/>
              <a:t>a starting time of </a:t>
            </a:r>
            <a:r>
              <a:rPr lang="en-US" sz="2000" smtClean="0"/>
              <a:t>-1,</a:t>
            </a:r>
          </a:p>
          <a:p>
            <a:pPr lvl="0"/>
            <a:r>
              <a:rPr lang="en-US" sz="2000" smtClean="0"/>
              <a:t>an ending </a:t>
            </a:r>
            <a:r>
              <a:rPr lang="en-US" sz="2000"/>
              <a:t>time of </a:t>
            </a:r>
            <a:r>
              <a:rPr lang="en-US" sz="2000" smtClean="0"/>
              <a:t>0, </a:t>
            </a:r>
          </a:p>
          <a:p>
            <a:pPr lvl="0"/>
            <a:r>
              <a:rPr lang="en-US" sz="2000" smtClean="0"/>
              <a:t>and a </a:t>
            </a:r>
            <a:r>
              <a:rPr lang="en-US" sz="2000"/>
              <a:t>pumping rate of </a:t>
            </a:r>
            <a:r>
              <a:rPr lang="en-US" sz="2000" smtClean="0"/>
              <a:t>0 for the steady state stress period, and</a:t>
            </a:r>
          </a:p>
          <a:p>
            <a:pPr lvl="0"/>
            <a:r>
              <a:rPr lang="en-US" sz="2000" smtClean="0"/>
              <a:t>0, 1000 and -100 for the transient one.  </a:t>
            </a:r>
          </a:p>
          <a:p>
            <a:pPr lvl="0"/>
            <a:r>
              <a:rPr lang="en-US" sz="2000" smtClean="0"/>
              <a:t>Then </a:t>
            </a:r>
            <a:r>
              <a:rPr lang="en-US" sz="2000"/>
              <a:t>click </a:t>
            </a:r>
            <a:r>
              <a:rPr lang="en-US" sz="2000" b="1"/>
              <a:t>OK</a:t>
            </a:r>
            <a:r>
              <a:rPr lang="en-US" sz="2000"/>
              <a:t>. </a:t>
            </a:r>
            <a:endParaRPr lang="en-GB" sz="2000"/>
          </a:p>
          <a:p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11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054792" y="2987340"/>
            <a:ext cx="1512168" cy="4462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125776" y="1712460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148064" y="4081636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818838" y="1528386"/>
            <a:ext cx="1367252" cy="31683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344872" y="4571516"/>
            <a:ext cx="701615" cy="34851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71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Set default Kx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The aquifer properties, layer elevations and other similar data are specified by data sets. </a:t>
            </a:r>
            <a:r>
              <a:rPr lang="en-US" sz="2000" smtClean="0"/>
              <a:t>Select </a:t>
            </a:r>
            <a:r>
              <a:rPr lang="en-US" sz="2000" b="1" smtClean="0"/>
              <a:t>Data|Edit </a:t>
            </a:r>
            <a:r>
              <a:rPr lang="en-US" sz="2000" b="1"/>
              <a:t>Data Sets</a:t>
            </a:r>
            <a:r>
              <a:rPr lang="en-US" sz="2000" b="1" smtClean="0"/>
              <a:t>...</a:t>
            </a:r>
            <a:endParaRPr lang="en-US" sz="2000"/>
          </a:p>
          <a:p>
            <a:r>
              <a:rPr lang="en-US" sz="2000" smtClean="0"/>
              <a:t>Then </a:t>
            </a:r>
            <a:r>
              <a:rPr lang="en-US" sz="2000"/>
              <a:t>select the </a:t>
            </a:r>
            <a:r>
              <a:rPr lang="en-US" sz="2000" b="1"/>
              <a:t>Kx</a:t>
            </a:r>
            <a:r>
              <a:rPr lang="en-US" sz="2000"/>
              <a:t> data set under </a:t>
            </a:r>
            <a:r>
              <a:rPr lang="en-US" sz="2000" b="1" smtClean="0"/>
              <a:t>Required|Hydrology</a:t>
            </a:r>
            <a:r>
              <a:rPr lang="en-US" sz="2000" smtClean="0"/>
              <a:t> </a:t>
            </a:r>
            <a:r>
              <a:rPr lang="en-US" sz="2000"/>
              <a:t>and change its default formula to 5</a:t>
            </a:r>
            <a:r>
              <a:rPr lang="en-US" sz="2000" smtClean="0"/>
              <a:t>.</a:t>
            </a:r>
          </a:p>
          <a:p>
            <a:r>
              <a:rPr lang="en-US" sz="2000" smtClean="0"/>
              <a:t>Press </a:t>
            </a:r>
            <a:r>
              <a:rPr lang="en-US" sz="2000" b="1" smtClean="0"/>
              <a:t>Apply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12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214008" y="3361556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45332"/>
            <a:ext cx="4040505" cy="316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5050391" y="2137420"/>
            <a:ext cx="457713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539045" y="3289548"/>
            <a:ext cx="457713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200856" y="3870809"/>
            <a:ext cx="737151" cy="34851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726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15510"/>
            <a:ext cx="2766060" cy="273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Modify Kx Aquitard (1/3)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Object|Create|</a:t>
            </a:r>
            <a:br>
              <a:rPr lang="nl-BE" sz="2000" b="1" smtClean="0"/>
            </a:br>
            <a:r>
              <a:rPr lang="nl-BE" sz="2000" b="1" smtClean="0"/>
              <a:t>Rectangle</a:t>
            </a:r>
            <a:r>
              <a:rPr lang="nl-BE" sz="2000" smtClean="0"/>
              <a:t> or use the corresponding button, and</a:t>
            </a:r>
          </a:p>
          <a:p>
            <a:r>
              <a:rPr lang="nl-BE" sz="2000" smtClean="0"/>
              <a:t>draw a rectangle in the top view, surrounding the entire grid.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13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109" y="3361556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2267744" y="3937620"/>
            <a:ext cx="936104" cy="648072"/>
          </a:xfrm>
          <a:prstGeom prst="wedgeRoundRectCallout">
            <a:avLst>
              <a:gd name="adj1" fmla="val 44627"/>
              <a:gd name="adj2" fmla="val -11386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rectangle object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1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611" y="1441369"/>
            <a:ext cx="4794885" cy="36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Modify Kx </a:t>
            </a:r>
            <a:r>
              <a:rPr lang="nl-BE" smtClean="0"/>
              <a:t>Aquitard (2/3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80155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In the </a:t>
            </a:r>
            <a:r>
              <a:rPr lang="nl-BE" sz="2000" b="1" smtClean="0"/>
              <a:t>Object Properties</a:t>
            </a:r>
            <a:r>
              <a:rPr lang="nl-BE" sz="2000" smtClean="0"/>
              <a:t> </a:t>
            </a:r>
            <a:r>
              <a:rPr lang="nl-BE" sz="2000" smtClean="0"/>
              <a:t>dialog box, </a:t>
            </a:r>
            <a:r>
              <a:rPr lang="nl-BE" sz="2000" smtClean="0"/>
              <a:t>change the </a:t>
            </a:r>
            <a:r>
              <a:rPr lang="nl-BE" sz="2000" b="1" smtClean="0"/>
              <a:t>Higher Z-coordinate</a:t>
            </a:r>
            <a:r>
              <a:rPr lang="nl-BE" sz="2000" smtClean="0"/>
              <a:t> to “Upper_Aquifer_Bottom”, and</a:t>
            </a:r>
          </a:p>
          <a:p>
            <a:r>
              <a:rPr lang="nl-BE" sz="2000" smtClean="0"/>
              <a:t>the </a:t>
            </a:r>
            <a:r>
              <a:rPr lang="nl-BE" sz="2000" b="1" smtClean="0"/>
              <a:t>Lower Z-coordinate </a:t>
            </a:r>
            <a:r>
              <a:rPr lang="nl-BE" sz="2000" smtClean="0"/>
              <a:t>to “Aquitard_Bottom”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14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508104" y="4153644"/>
            <a:ext cx="113952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499558" y="4386760"/>
            <a:ext cx="113952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66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Modify Kx </a:t>
            </a:r>
            <a:r>
              <a:rPr lang="nl-BE" smtClean="0"/>
              <a:t>Aquitard (3/3)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281865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</a:t>
            </a:r>
            <a:r>
              <a:rPr lang="nl-BE" sz="2000" smtClean="0"/>
              <a:t>to the </a:t>
            </a:r>
            <a:r>
              <a:rPr lang="nl-BE" sz="2000" b="1" smtClean="0"/>
              <a:t>Data Sets</a:t>
            </a:r>
            <a:r>
              <a:rPr lang="nl-BE" sz="2000" smtClean="0"/>
              <a:t> tab, and</a:t>
            </a:r>
          </a:p>
          <a:p>
            <a:r>
              <a:rPr lang="nl-BE" sz="2000" smtClean="0"/>
              <a:t>change the formula for the </a:t>
            </a:r>
            <a:r>
              <a:rPr lang="nl-BE" sz="2000" b="1" smtClean="0"/>
              <a:t>Kx</a:t>
            </a:r>
            <a:r>
              <a:rPr lang="nl-BE" sz="2000" smtClean="0"/>
              <a:t> data set to </a:t>
            </a:r>
            <a:r>
              <a:rPr lang="nl-BE" sz="2000" smtClean="0"/>
              <a:t>0.001.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15</a:t>
            </a:fld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06418"/>
            <a:ext cx="4817745" cy="378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5652120" y="1921396"/>
            <a:ext cx="113952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716016" y="1561356"/>
            <a:ext cx="64807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541709" y="2353444"/>
            <a:ext cx="498343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445232" y="4614947"/>
            <a:ext cx="802588" cy="31683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05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Visualize Kx data set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32271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Choose </a:t>
            </a:r>
            <a:r>
              <a:rPr lang="nl-BE" sz="2000" b="1" smtClean="0"/>
              <a:t>Data|Data visualization</a:t>
            </a:r>
            <a:r>
              <a:rPr lang="nl-BE" sz="2000" smtClean="0"/>
              <a:t>.</a:t>
            </a:r>
          </a:p>
          <a:p>
            <a:r>
              <a:rPr lang="nl-BE" sz="2000" smtClean="0"/>
              <a:t>Select </a:t>
            </a:r>
            <a:r>
              <a:rPr lang="nl-BE" sz="2000" b="1" smtClean="0"/>
              <a:t>Color Grid</a:t>
            </a:r>
            <a:r>
              <a:rPr lang="nl-BE" sz="2000" smtClean="0"/>
              <a:t>, and the </a:t>
            </a:r>
            <a:r>
              <a:rPr lang="nl-BE" sz="2000" b="1" smtClean="0"/>
              <a:t>Kx</a:t>
            </a:r>
            <a:r>
              <a:rPr lang="nl-BE" sz="2000" smtClean="0"/>
              <a:t> data set and</a:t>
            </a:r>
          </a:p>
          <a:p>
            <a:r>
              <a:rPr lang="nl-BE" sz="2000" smtClean="0"/>
              <a:t>press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16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9348"/>
            <a:ext cx="4754880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175252" y="1705372"/>
            <a:ext cx="756788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220072" y="2014227"/>
            <a:ext cx="756788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380312" y="4585692"/>
            <a:ext cx="75678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394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17</a:t>
            </a:fld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9308"/>
            <a:ext cx="5817870" cy="4217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64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Change layer type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Model|MODFLOW Layer Groups…</a:t>
            </a:r>
          </a:p>
          <a:p>
            <a:r>
              <a:rPr lang="nl-BE" sz="2000" smtClean="0"/>
              <a:t>Change the Upper Aquifer layer type to </a:t>
            </a:r>
            <a:r>
              <a:rPr lang="nl-BE" sz="2000" b="1" smtClean="0"/>
              <a:t>Convertible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18</a:t>
            </a:fld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60" y="1777380"/>
            <a:ext cx="37261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5616738" y="2641476"/>
            <a:ext cx="1187510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896645" y="4211276"/>
            <a:ext cx="915715" cy="31628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68666" y="2037060"/>
            <a:ext cx="1187510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726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357" y="1595646"/>
            <a:ext cx="3469005" cy="309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Save model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Select </a:t>
            </a:r>
            <a:r>
              <a:rPr lang="en-US" sz="2000" b="1" smtClean="0"/>
              <a:t>File|Save</a:t>
            </a:r>
            <a:r>
              <a:rPr lang="en-US" sz="2000" smtClean="0"/>
              <a:t>, and</a:t>
            </a:r>
          </a:p>
          <a:p>
            <a:r>
              <a:rPr lang="en-US" sz="2000" smtClean="0"/>
              <a:t>select the folder “</a:t>
            </a:r>
            <a:r>
              <a:rPr lang="en-US" sz="2000">
                <a:solidFill>
                  <a:srgbClr val="92D050"/>
                </a:solidFill>
              </a:rPr>
              <a:t>“/01_03_our_first_modflow_model</a:t>
            </a:r>
            <a:r>
              <a:rPr lang="en-US" sz="2000" smtClean="0">
                <a:solidFill>
                  <a:srgbClr val="92D050"/>
                </a:solidFill>
              </a:rPr>
              <a:t>/</a:t>
            </a:r>
            <a:r>
              <a:rPr lang="en-US" sz="2000" smtClean="0"/>
              <a:t>” and file </a:t>
            </a:r>
            <a:r>
              <a:rPr lang="en-US" sz="2000"/>
              <a:t>name </a:t>
            </a:r>
            <a:r>
              <a:rPr lang="en-US" sz="2000" smtClean="0"/>
              <a:t>“</a:t>
            </a:r>
            <a:r>
              <a:rPr lang="en-US" sz="2000" smtClean="0">
                <a:solidFill>
                  <a:srgbClr val="92D050"/>
                </a:solidFill>
              </a:rPr>
              <a:t>01_03_our_first_modflow_model.mmZLib</a:t>
            </a:r>
            <a:r>
              <a:rPr lang="en-US" sz="2000" smtClean="0"/>
              <a:t>”.</a:t>
            </a:r>
          </a:p>
          <a:p>
            <a:r>
              <a:rPr lang="en-US" sz="2000" smtClean="0"/>
              <a:t>Deselect the </a:t>
            </a:r>
            <a:r>
              <a:rPr lang="en-US" sz="2000" b="1" smtClean="0"/>
              <a:t>Create archive</a:t>
            </a:r>
            <a:r>
              <a:rPr lang="en-US" sz="2000" smtClean="0"/>
              <a:t> checkbox, and</a:t>
            </a:r>
          </a:p>
          <a:p>
            <a:r>
              <a:rPr lang="en-US" sz="2000" b="1" smtClean="0"/>
              <a:t>Save</a:t>
            </a:r>
            <a:r>
              <a:rPr lang="en-US" sz="2000" smtClean="0"/>
              <a:t> </a:t>
            </a:r>
            <a:r>
              <a:rPr lang="en-US" sz="2000"/>
              <a:t>the file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19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735995" y="4107274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220072" y="1823750"/>
            <a:ext cx="158417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691693" y="3773458"/>
            <a:ext cx="1584176" cy="42655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596336" y="3751322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9985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Purpose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this </a:t>
            </a:r>
            <a:r>
              <a:rPr lang="en-US" smtClean="0"/>
              <a:t>exercise, </a:t>
            </a:r>
            <a:r>
              <a:rPr lang="en-US"/>
              <a:t>we </a:t>
            </a:r>
            <a:r>
              <a:rPr lang="en-US" smtClean="0"/>
              <a:t>will use ModelMuse to set up, run, and visualize the results of a very simple MODFLOW model.</a:t>
            </a:r>
          </a:p>
          <a:p>
            <a:r>
              <a:rPr lang="en-US" smtClean="0"/>
              <a:t>We will also introduce visualizing model output </a:t>
            </a:r>
            <a:r>
              <a:rPr lang="en-US" smtClean="0"/>
              <a:t>with </a:t>
            </a:r>
            <a:r>
              <a:rPr lang="en-US" smtClean="0"/>
              <a:t>GW_Chart and Model Viewer.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3732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Set MODFLOW executable location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538736" cy="3771636"/>
          </a:xfrm>
        </p:spPr>
        <p:txBody>
          <a:bodyPr>
            <a:noAutofit/>
          </a:bodyPr>
          <a:lstStyle/>
          <a:p>
            <a:r>
              <a:rPr lang="nl-BE" sz="2000" smtClean="0"/>
              <a:t>Choose </a:t>
            </a:r>
            <a:r>
              <a:rPr lang="nl-BE" sz="2000" b="1" smtClean="0"/>
              <a:t>Model|MODFLOW </a:t>
            </a:r>
            <a:r>
              <a:rPr lang="nl-BE" sz="2000" b="1" smtClean="0">
                <a:solidFill>
                  <a:srgbClr val="00B0F0"/>
                </a:solidFill>
              </a:rPr>
              <a:t>Program locations,</a:t>
            </a:r>
          </a:p>
          <a:p>
            <a:r>
              <a:rPr lang="nl-BE" sz="2000">
                <a:solidFill>
                  <a:srgbClr val="00B0F0"/>
                </a:solidFill>
              </a:rPr>
              <a:t>f</a:t>
            </a:r>
            <a:r>
              <a:rPr lang="nl-BE" sz="2000" smtClean="0">
                <a:solidFill>
                  <a:srgbClr val="00B0F0"/>
                </a:solidFill>
              </a:rPr>
              <a:t>ill in the </a:t>
            </a:r>
            <a:r>
              <a:rPr lang="nl-BE" sz="2000" smtClean="0"/>
              <a:t>MODFLOW executable location </a:t>
            </a:r>
            <a:r>
              <a:rPr lang="nl-BE" sz="2000" smtClean="0">
                <a:solidFill>
                  <a:srgbClr val="00B0F0"/>
                </a:solidFill>
              </a:rPr>
              <a:t>“</a:t>
            </a:r>
            <a:r>
              <a:rPr lang="nl-BE" sz="2000" smtClean="0">
                <a:solidFill>
                  <a:srgbClr val="92D050"/>
                </a:solidFill>
              </a:rPr>
              <a:t>…/bch_gwmod_2016/05_software/MODFLOW/MODFLOW_2005_1_11.exe</a:t>
            </a:r>
            <a:r>
              <a:rPr lang="nl-BE" sz="2000" smtClean="0"/>
              <a:t>”, and</a:t>
            </a:r>
          </a:p>
          <a:p>
            <a:r>
              <a:rPr lang="nl-BE" sz="2000" smtClean="0"/>
              <a:t>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20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83" y="1489348"/>
            <a:ext cx="4954905" cy="303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009582" y="2045651"/>
            <a:ext cx="4450849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537328" y="4030892"/>
            <a:ext cx="88057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4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Run model (1/3)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 lnSpcReduction="10000"/>
          </a:bodyPr>
          <a:lstStyle/>
          <a:p>
            <a:r>
              <a:rPr lang="en-US" sz="2000"/>
              <a:t>Select </a:t>
            </a:r>
            <a:r>
              <a:rPr lang="en-US" sz="2000" b="1"/>
              <a:t>File|Export|MODFLOW Input </a:t>
            </a:r>
            <a:r>
              <a:rPr lang="en-US" sz="2000" b="1" smtClean="0"/>
              <a:t>Files</a:t>
            </a:r>
            <a:r>
              <a:rPr lang="en-US" sz="2000" smtClean="0"/>
              <a:t>,</a:t>
            </a:r>
          </a:p>
          <a:p>
            <a:r>
              <a:rPr lang="en-US" sz="2000" smtClean="0"/>
              <a:t>select </a:t>
            </a:r>
            <a:r>
              <a:rPr lang="en-US" sz="2000"/>
              <a:t>a file name like “</a:t>
            </a:r>
            <a:r>
              <a:rPr lang="en-US" sz="2000">
                <a:solidFill>
                  <a:srgbClr val="92D050"/>
                </a:solidFill>
              </a:rPr>
              <a:t>/01_03_our_first_modflow_model/ </a:t>
            </a:r>
            <a:r>
              <a:rPr lang="en-US" sz="2000" smtClean="0">
                <a:solidFill>
                  <a:srgbClr val="92D050"/>
                </a:solidFill>
              </a:rPr>
              <a:t>01_03_our_first_modflow_model.nam</a:t>
            </a:r>
            <a:r>
              <a:rPr lang="en-US" sz="2000" smtClean="0"/>
              <a:t>”, and</a:t>
            </a:r>
          </a:p>
          <a:p>
            <a:r>
              <a:rPr lang="en-US" sz="2000" smtClean="0"/>
              <a:t>click </a:t>
            </a:r>
            <a:r>
              <a:rPr lang="en-US" sz="2000" b="1" smtClean="0"/>
              <a:t>Save</a:t>
            </a:r>
            <a:r>
              <a:rPr lang="en-US" sz="2000" smtClean="0"/>
              <a:t>. ModelMuse </a:t>
            </a:r>
            <a:r>
              <a:rPr lang="en-US" sz="2000"/>
              <a:t>will create the MODFLOW input files and start running MODFLOW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61356"/>
            <a:ext cx="3520440" cy="30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5300627" y="1794472"/>
            <a:ext cx="172819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40152" y="3623950"/>
            <a:ext cx="172819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602633" y="3653319"/>
            <a:ext cx="666293" cy="23804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8563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Run model </a:t>
            </a:r>
            <a:r>
              <a:rPr lang="nl-BE" smtClean="0"/>
              <a:t>(2/3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 fontScale="92500"/>
          </a:bodyPr>
          <a:lstStyle/>
          <a:p>
            <a:r>
              <a:rPr lang="en-US" sz="2000" smtClean="0"/>
              <a:t>ModelMonitor </a:t>
            </a:r>
            <a:r>
              <a:rPr lang="en-US" sz="2000"/>
              <a:t>will </a:t>
            </a:r>
            <a:r>
              <a:rPr lang="en-US" sz="2000" smtClean="0"/>
              <a:t>graph </a:t>
            </a:r>
            <a:r>
              <a:rPr lang="en-US" sz="2000"/>
              <a:t>the percent discrepancy in the budget</a:t>
            </a:r>
            <a:r>
              <a:rPr lang="en-US" sz="2000" smtClean="0"/>
              <a:t>. </a:t>
            </a:r>
            <a:r>
              <a:rPr lang="en-US" sz="2000"/>
              <a:t>If the percent discrepancy is larger than 1%, there is probably a problem with the model.  </a:t>
            </a:r>
            <a:r>
              <a:rPr lang="en-US" sz="2000" smtClean="0"/>
              <a:t>However</a:t>
            </a:r>
            <a:r>
              <a:rPr lang="en-US" sz="2000"/>
              <a:t>, smaller percent discrepancies do not guarantee that the model is OK</a:t>
            </a:r>
            <a:r>
              <a:rPr lang="en-US" sz="2000" smtClean="0"/>
              <a:t>.</a:t>
            </a:r>
          </a:p>
          <a:p>
            <a:r>
              <a:rPr lang="en-US" sz="2000" smtClean="0"/>
              <a:t>Close </a:t>
            </a:r>
            <a:r>
              <a:rPr lang="en-US" sz="2000"/>
              <a:t>ModelMonitor when the model is done </a:t>
            </a:r>
            <a:r>
              <a:rPr lang="en-US" sz="2000" smtClean="0"/>
              <a:t>running.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22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1849388"/>
            <a:ext cx="4589145" cy="23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724128" y="2209428"/>
            <a:ext cx="2664296" cy="13681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142752" y="1849388"/>
            <a:ext cx="440432" cy="35165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5956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Run model </a:t>
            </a:r>
            <a:r>
              <a:rPr lang="nl-BE" smtClean="0"/>
              <a:t>(3/3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The listing file will be opened in Notepad when you close ModelMonitor. You can close the listing file.</a:t>
            </a:r>
          </a:p>
          <a:p>
            <a:r>
              <a:rPr lang="en-US" sz="2000"/>
              <a:t>There will also be a command line window that you can </a:t>
            </a:r>
            <a:r>
              <a:rPr lang="en-US" sz="2000" smtClean="0"/>
              <a:t>close.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23</a:t>
            </a:fld>
            <a:endParaRPr lang="en-GB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506" y="3289548"/>
            <a:ext cx="3123846" cy="168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506" y="1201315"/>
            <a:ext cx="3123846" cy="201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7401576" y="1158788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337784" y="3275372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918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Import model results (1/2)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Select </a:t>
            </a:r>
            <a:r>
              <a:rPr lang="en-US" sz="2000" b="1"/>
              <a:t>File|Import|Model Results…</a:t>
            </a:r>
            <a:r>
              <a:rPr lang="en-US" sz="2000"/>
              <a:t>  </a:t>
            </a:r>
            <a:r>
              <a:rPr lang="en-US" sz="2000" smtClean="0"/>
              <a:t>The </a:t>
            </a:r>
            <a:r>
              <a:rPr lang="en-US" sz="2000" b="1" smtClean="0"/>
              <a:t>Select Model File </a:t>
            </a:r>
            <a:r>
              <a:rPr lang="en-US" sz="2000" smtClean="0"/>
              <a:t>dialog </a:t>
            </a:r>
            <a:r>
              <a:rPr lang="en-US" sz="2000"/>
              <a:t>box should </a:t>
            </a:r>
            <a:r>
              <a:rPr lang="en-US" sz="2000" smtClean="0"/>
              <a:t>appear.</a:t>
            </a:r>
          </a:p>
          <a:p>
            <a:pPr lvl="0"/>
            <a:r>
              <a:rPr lang="en-US" sz="2000" smtClean="0"/>
              <a:t>The </a:t>
            </a:r>
            <a:r>
              <a:rPr lang="en-US" sz="2000"/>
              <a:t>file containing the heads should already be selected by default so just click </a:t>
            </a:r>
            <a:r>
              <a:rPr lang="en-US" sz="2000" b="1"/>
              <a:t>Open</a:t>
            </a:r>
            <a:r>
              <a:rPr lang="en-US" sz="2000"/>
              <a:t>.  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24</a:t>
            </a:fld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95765"/>
            <a:ext cx="3469005" cy="303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7545126" y="4167820"/>
            <a:ext cx="53559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861272" y="4160732"/>
            <a:ext cx="138920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3829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Import model results </a:t>
            </a:r>
            <a:r>
              <a:rPr lang="nl-BE" smtClean="0"/>
              <a:t>(</a:t>
            </a:r>
            <a:r>
              <a:rPr lang="nl-BE"/>
              <a:t>2</a:t>
            </a:r>
            <a:r>
              <a:rPr lang="nl-BE" smtClean="0"/>
              <a:t>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/>
              <a:t>In the </a:t>
            </a:r>
            <a:r>
              <a:rPr lang="en-US" sz="2000" b="1"/>
              <a:t>Select Model Results to Import</a:t>
            </a:r>
            <a:r>
              <a:rPr lang="en-US" sz="2000"/>
              <a:t> dialog box, the data for the last time step should already be </a:t>
            </a:r>
            <a:r>
              <a:rPr lang="en-US" sz="2000" smtClean="0"/>
              <a:t>selected, </a:t>
            </a:r>
            <a:r>
              <a:rPr lang="en-US" sz="2000"/>
              <a:t>so just click </a:t>
            </a:r>
            <a:r>
              <a:rPr lang="en-US" sz="2000" b="1"/>
              <a:t>OK</a:t>
            </a:r>
            <a:r>
              <a:rPr lang="en-US" sz="2000"/>
              <a:t>. </a:t>
            </a:r>
            <a:endParaRPr lang="en-GB" sz="2000"/>
          </a:p>
          <a:p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25</a:t>
            </a:fld>
            <a:endParaRPr lang="en-GB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33364"/>
            <a:ext cx="4023360" cy="308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385122" y="3412300"/>
            <a:ext cx="270715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293000" y="4189084"/>
            <a:ext cx="712879" cy="38337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64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77077"/>
            <a:ext cx="3503295" cy="336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Check model results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Select </a:t>
            </a:r>
            <a:r>
              <a:rPr lang="en-US" sz="2000" b="1" smtClean="0"/>
              <a:t>Data|Show </a:t>
            </a:r>
            <a:r>
              <a:rPr lang="en-US" sz="2000" b="1"/>
              <a:t>Grid </a:t>
            </a:r>
            <a:r>
              <a:rPr lang="en-US" sz="2000" b="1" smtClean="0"/>
              <a:t>Values</a:t>
            </a:r>
            <a:r>
              <a:rPr lang="en-US" sz="2000" smtClean="0"/>
              <a:t>.  </a:t>
            </a:r>
            <a:r>
              <a:rPr lang="en-US" sz="2000"/>
              <a:t>Move the cursor over the model grid and observe the value displayed in the dialog box.  This is one way to see what the data value is at a particular location</a:t>
            </a:r>
            <a:r>
              <a:rPr lang="en-US" sz="200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26</a:t>
            </a:fld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400337" y="2471504"/>
            <a:ext cx="158417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53277"/>
            <a:ext cx="1872208" cy="184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7316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Change visualization type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Select </a:t>
            </a:r>
            <a:r>
              <a:rPr lang="en-US" sz="2000" b="1" smtClean="0"/>
              <a:t>Data|Data Visualization...</a:t>
            </a:r>
            <a:r>
              <a:rPr lang="en-US" sz="2000" smtClean="0"/>
              <a:t> </a:t>
            </a:r>
          </a:p>
          <a:p>
            <a:r>
              <a:rPr lang="en-US" sz="2000" smtClean="0"/>
              <a:t>Set </a:t>
            </a:r>
            <a:r>
              <a:rPr lang="en-US" sz="2000" b="1" smtClean="0"/>
              <a:t>Color Grid </a:t>
            </a:r>
            <a:r>
              <a:rPr lang="en-US" sz="2000" smtClean="0"/>
              <a:t>to </a:t>
            </a:r>
            <a:r>
              <a:rPr lang="en-US" sz="2000" b="1" smtClean="0"/>
              <a:t>none</a:t>
            </a:r>
            <a:r>
              <a:rPr lang="en-US" sz="2000" smtClean="0"/>
              <a:t>, and</a:t>
            </a:r>
          </a:p>
          <a:p>
            <a:r>
              <a:rPr lang="en-US" sz="2000" b="1" smtClean="0"/>
              <a:t>Contour Data</a:t>
            </a:r>
            <a:r>
              <a:rPr lang="en-US" sz="2000" smtClean="0"/>
              <a:t> to </a:t>
            </a:r>
            <a:r>
              <a:rPr lang="en-US" sz="2000" b="1" smtClean="0"/>
              <a:t>Data Sets|Optional|Model Results|3D </a:t>
            </a:r>
            <a:r>
              <a:rPr lang="en-US" sz="2000" b="1" smtClean="0"/>
              <a:t>Data|Head_P2_S100</a:t>
            </a:r>
            <a:r>
              <a:rPr lang="en-US" sz="2000" smtClean="0"/>
              <a:t>.</a:t>
            </a:r>
            <a:endParaRPr lang="en-US" sz="2000" smtClean="0"/>
          </a:p>
          <a:p>
            <a:r>
              <a:rPr lang="en-US" sz="2000" smtClean="0"/>
              <a:t>Then </a:t>
            </a:r>
            <a:r>
              <a:rPr lang="en-US" sz="2000" smtClean="0"/>
              <a:t>click </a:t>
            </a:r>
            <a:r>
              <a:rPr lang="en-US" sz="2000" b="1" smtClean="0"/>
              <a:t>Apply</a:t>
            </a:r>
            <a:r>
              <a:rPr lang="en-US" sz="200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27</a:t>
            </a:fld>
            <a:endParaRPr lang="en-GB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7340"/>
            <a:ext cx="4817745" cy="352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05572"/>
            <a:ext cx="1691640" cy="166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3779912" y="1705372"/>
            <a:ext cx="158417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436096" y="2569468"/>
            <a:ext cx="158417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092280" y="4487279"/>
            <a:ext cx="894226" cy="38337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673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Plot hydrograph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2962672" cy="3771636"/>
          </a:xfrm>
        </p:spPr>
        <p:txBody>
          <a:bodyPr>
            <a:normAutofit/>
          </a:bodyPr>
          <a:lstStyle/>
          <a:p>
            <a:r>
              <a:rPr lang="en-US" sz="2000"/>
              <a:t>Start GW_Chart and select </a:t>
            </a:r>
            <a:r>
              <a:rPr lang="en-US" sz="2000" b="1"/>
              <a:t>Chart Type/Convert</a:t>
            </a:r>
            <a:r>
              <a:rPr lang="en-US" sz="2000" b="1" smtClean="0"/>
              <a:t>|</a:t>
            </a:r>
            <a:br>
              <a:rPr lang="en-US" sz="2000" b="1" smtClean="0"/>
            </a:br>
            <a:r>
              <a:rPr lang="en-US" sz="2000" b="1" smtClean="0"/>
              <a:t>Hydrographs</a:t>
            </a:r>
            <a:r>
              <a:rPr lang="en-US" sz="200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28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89348"/>
            <a:ext cx="486346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3707904" y="2101980"/>
            <a:ext cx="158417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21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37862"/>
            <a:ext cx="4612005" cy="36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Plot hydrograph </a:t>
            </a:r>
            <a:r>
              <a:rPr lang="nl-BE" smtClean="0"/>
              <a:t>(2/2</a:t>
            </a:r>
            <a:r>
              <a:rPr lang="nl-BE"/>
              <a:t>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 smtClean="0"/>
              <a:t>Change </a:t>
            </a:r>
            <a:r>
              <a:rPr lang="en-US" sz="2000"/>
              <a:t>the column and row to </a:t>
            </a:r>
            <a:r>
              <a:rPr lang="en-US" sz="2000" smtClean="0"/>
              <a:t>11. </a:t>
            </a:r>
          </a:p>
          <a:p>
            <a:r>
              <a:rPr lang="en-US" sz="2000" smtClean="0"/>
              <a:t>Then </a:t>
            </a:r>
            <a:r>
              <a:rPr lang="en-US" sz="2000"/>
              <a:t>click the Read </a:t>
            </a:r>
            <a:r>
              <a:rPr lang="en-US" sz="2000" smtClean="0"/>
              <a:t>button, and choose the </a:t>
            </a:r>
            <a:r>
              <a:rPr lang="en-US" sz="2000"/>
              <a:t>file with heads for this exercise.  GW_Chart </a:t>
            </a:r>
            <a:r>
              <a:rPr lang="en-US" sz="2000" smtClean="0"/>
              <a:t>will </a:t>
            </a:r>
            <a:r>
              <a:rPr lang="en-US" sz="2000"/>
              <a:t>plot the change in head vs time.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29</a:t>
            </a:fld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847703" y="1921396"/>
            <a:ext cx="868313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444208" y="2073796"/>
            <a:ext cx="868313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3005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Create new model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3816000" cy="3771636"/>
          </a:xfrm>
        </p:spPr>
        <p:txBody>
          <a:bodyPr>
            <a:normAutofit/>
          </a:bodyPr>
          <a:lstStyle/>
          <a:p>
            <a:r>
              <a:rPr lang="en-US" sz="2000"/>
              <a:t>Start ModelMuse </a:t>
            </a:r>
            <a:r>
              <a:rPr lang="en-US" sz="2000" smtClean="0"/>
              <a:t>by</a:t>
            </a:r>
            <a:br>
              <a:rPr lang="en-US" sz="2000" smtClean="0"/>
            </a:br>
            <a:r>
              <a:rPr lang="en-US" sz="2000" smtClean="0"/>
              <a:t>double-clicking </a:t>
            </a:r>
            <a:r>
              <a:rPr lang="en-US" sz="2000"/>
              <a:t>on its </a:t>
            </a:r>
            <a:r>
              <a:rPr lang="en-US" sz="2000" smtClean="0"/>
              <a:t>icon.</a:t>
            </a:r>
          </a:p>
          <a:p>
            <a:r>
              <a:rPr lang="en-US" sz="2000" smtClean="0"/>
              <a:t>Choose </a:t>
            </a:r>
            <a:r>
              <a:rPr lang="en-US" sz="2000" b="1" smtClean="0"/>
              <a:t>Create</a:t>
            </a:r>
            <a:br>
              <a:rPr lang="en-US" sz="2000" b="1" smtClean="0"/>
            </a:br>
            <a:r>
              <a:rPr lang="en-US" sz="2000" b="1" smtClean="0"/>
              <a:t>new MODFLOW</a:t>
            </a:r>
            <a:br>
              <a:rPr lang="en-US" sz="2000" b="1" smtClean="0"/>
            </a:br>
            <a:r>
              <a:rPr lang="en-US" sz="2000" b="1" smtClean="0"/>
              <a:t>model</a:t>
            </a:r>
            <a:r>
              <a:rPr lang="en-US" sz="2000" smtClean="0"/>
              <a:t> </a:t>
            </a:r>
            <a:r>
              <a:rPr lang="en-US" sz="2000"/>
              <a:t>and </a:t>
            </a:r>
            <a:r>
              <a:rPr lang="en-US" sz="2000" smtClean="0"/>
              <a:t>click</a:t>
            </a:r>
            <a:br>
              <a:rPr lang="en-US" sz="2000" smtClean="0"/>
            </a:br>
            <a:r>
              <a:rPr lang="en-US" sz="2000" b="1" smtClean="0"/>
              <a:t>Next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4265616" y="2519532"/>
            <a:ext cx="4554856" cy="1922144"/>
            <a:chOff x="3923927" y="1489349"/>
            <a:chExt cx="4554856" cy="192214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096"/>
            <a:stretch/>
          </p:blipFill>
          <p:spPr bwMode="auto">
            <a:xfrm>
              <a:off x="3923928" y="1489349"/>
              <a:ext cx="4554855" cy="168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539"/>
            <a:stretch/>
          </p:blipFill>
          <p:spPr bwMode="auto">
            <a:xfrm>
              <a:off x="3923927" y="2929508"/>
              <a:ext cx="4554855" cy="48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Oval 12"/>
          <p:cNvSpPr/>
          <p:nvPr/>
        </p:nvSpPr>
        <p:spPr>
          <a:xfrm>
            <a:off x="4311520" y="2835108"/>
            <a:ext cx="170064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956376" y="3959691"/>
            <a:ext cx="793360" cy="3572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99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Animate in 3D (1/5)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Start Model Viewer. Select </a:t>
            </a:r>
            <a:r>
              <a:rPr lang="en-US" sz="2000" b="1"/>
              <a:t>File|New</a:t>
            </a:r>
            <a:r>
              <a:rPr lang="en-US" sz="2000"/>
              <a:t> and set the model type to a MODFLOW 2000/2005 model</a:t>
            </a:r>
            <a:r>
              <a:rPr lang="en-US" sz="2000" smtClean="0"/>
              <a:t>.</a:t>
            </a:r>
          </a:p>
          <a:p>
            <a:r>
              <a:rPr lang="en-US" sz="2000" smtClean="0"/>
              <a:t>Then press </a:t>
            </a:r>
            <a:r>
              <a:rPr lang="en-US" sz="2000" b="1" smtClean="0"/>
              <a:t>OK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30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94515"/>
            <a:ext cx="3429000" cy="230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6265094" y="3455686"/>
            <a:ext cx="539154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171875" y="3074080"/>
            <a:ext cx="868313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15357" y="2253640"/>
            <a:ext cx="405075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185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Animate in 3D </a:t>
            </a:r>
            <a:r>
              <a:rPr lang="nl-BE" smtClean="0"/>
              <a:t>(2/5)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8003232" cy="3771636"/>
          </a:xfrm>
        </p:spPr>
        <p:txBody>
          <a:bodyPr>
            <a:normAutofit/>
          </a:bodyPr>
          <a:lstStyle/>
          <a:p>
            <a:r>
              <a:rPr lang="en-US" sz="2000"/>
              <a:t>Select </a:t>
            </a:r>
            <a:r>
              <a:rPr lang="en-US" sz="2000" b="1" smtClean="0"/>
              <a:t>Browse…</a:t>
            </a:r>
            <a:r>
              <a:rPr lang="en-US" sz="2000" smtClean="0"/>
              <a:t>,</a:t>
            </a:r>
          </a:p>
          <a:p>
            <a:r>
              <a:rPr lang="en-US" sz="2000" smtClean="0"/>
              <a:t>choose </a:t>
            </a:r>
            <a:r>
              <a:rPr lang="en-US" sz="2000" smtClean="0"/>
              <a:t>the </a:t>
            </a:r>
            <a:r>
              <a:rPr lang="en-US" sz="2000"/>
              <a:t>name file </a:t>
            </a:r>
            <a:r>
              <a:rPr lang="en-US" sz="2000" smtClean="0"/>
              <a:t>from </a:t>
            </a:r>
            <a:r>
              <a:rPr lang="en-US" sz="2000"/>
              <a:t>the model and click </a:t>
            </a:r>
            <a:r>
              <a:rPr lang="en-US" sz="2000" b="1" smtClean="0"/>
              <a:t>Open</a:t>
            </a:r>
            <a:r>
              <a:rPr lang="en-US" sz="2000" smtClean="0"/>
              <a:t>.</a:t>
            </a:r>
          </a:p>
          <a:p>
            <a:r>
              <a:rPr lang="en-US" sz="2000" smtClean="0"/>
              <a:t>Accept </a:t>
            </a:r>
            <a:r>
              <a:rPr lang="en-US" sz="2000"/>
              <a:t>the defaults for the data </a:t>
            </a:r>
            <a:r>
              <a:rPr lang="en-US" sz="2000" smtClean="0"/>
              <a:t>selection, and click </a:t>
            </a:r>
            <a:r>
              <a:rPr lang="en-US" sz="2000" b="1" smtClean="0"/>
              <a:t>OK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31</a:t>
            </a:fld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55" y="2700928"/>
            <a:ext cx="6063615" cy="246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329578"/>
            <a:ext cx="1657350" cy="121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2195736" y="3001516"/>
            <a:ext cx="868313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347864" y="2950155"/>
            <a:ext cx="1512168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419872" y="4546330"/>
            <a:ext cx="1512168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142914" y="4145950"/>
            <a:ext cx="756084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94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Animate in 3D (3/5)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en-US" sz="2000" smtClean="0"/>
              <a:t>Select </a:t>
            </a:r>
            <a:r>
              <a:rPr lang="en-US" sz="2000" b="1" smtClean="0"/>
              <a:t>Show|Solid</a:t>
            </a:r>
            <a:r>
              <a:rPr lang="en-US" sz="2000" smtClean="0"/>
              <a:t>.</a:t>
            </a:r>
          </a:p>
          <a:p>
            <a:r>
              <a:rPr lang="en-US" sz="2000" smtClean="0"/>
              <a:t>Select </a:t>
            </a:r>
            <a:r>
              <a:rPr lang="en-US" sz="2000" b="1" smtClean="0"/>
              <a:t>Toolbox|Geometry</a:t>
            </a:r>
            <a:r>
              <a:rPr lang="en-US" sz="2000" smtClean="0"/>
              <a:t>, set the scale for z to 20, and click </a:t>
            </a:r>
            <a:r>
              <a:rPr lang="en-US" sz="2000" b="1" smtClean="0"/>
              <a:t>Apply</a:t>
            </a:r>
            <a:r>
              <a:rPr lang="en-US" sz="2000" smtClean="0"/>
              <a:t>.</a:t>
            </a:r>
          </a:p>
          <a:p>
            <a:r>
              <a:rPr lang="en-US" sz="2000" smtClean="0"/>
              <a:t>Select </a:t>
            </a:r>
            <a:r>
              <a:rPr lang="en-US" sz="2000" b="1" smtClean="0"/>
              <a:t>Toolbox|Color Bar</a:t>
            </a:r>
            <a:r>
              <a:rPr lang="en-US" sz="2000" smtClean="0"/>
              <a:t>, </a:t>
            </a:r>
            <a:r>
              <a:rPr lang="en-US" sz="2000" smtClean="0"/>
              <a:t>set </a:t>
            </a:r>
            <a:r>
              <a:rPr lang="en-US" sz="2000" smtClean="0"/>
              <a:t>the limits to -1 and </a:t>
            </a:r>
            <a:r>
              <a:rPr lang="en-US" sz="2000" smtClean="0"/>
              <a:t>0, and click </a:t>
            </a:r>
            <a:r>
              <a:rPr lang="en-US" sz="2000" b="1" smtClean="0"/>
              <a:t>Apply</a:t>
            </a:r>
            <a:r>
              <a:rPr lang="en-US" sz="2000" smtClean="0"/>
              <a:t>.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32</a:t>
            </a:fld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133" y="1562487"/>
            <a:ext cx="1668780" cy="172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361556"/>
            <a:ext cx="1748790" cy="149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>
          <a:xfrm>
            <a:off x="5940152" y="2893314"/>
            <a:ext cx="868313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367206" y="3875868"/>
            <a:ext cx="530996" cy="34246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108810" y="4370737"/>
            <a:ext cx="335398" cy="2869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326013" y="2497460"/>
            <a:ext cx="335398" cy="2869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186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Animate in 3D </a:t>
            </a:r>
            <a:r>
              <a:rPr lang="nl-BE" smtClean="0"/>
              <a:t>(4/5)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Then select </a:t>
            </a:r>
            <a:r>
              <a:rPr lang="en-US" sz="2000" b="1" smtClean="0"/>
              <a:t>Toolbox|Animation</a:t>
            </a:r>
            <a:r>
              <a:rPr lang="en-US" sz="2000" smtClean="0"/>
              <a:t>.</a:t>
            </a:r>
          </a:p>
          <a:p>
            <a:r>
              <a:rPr lang="en-US" sz="2000" smtClean="0"/>
              <a:t>Under the </a:t>
            </a:r>
            <a:r>
              <a:rPr lang="en-US" sz="2000" b="1" smtClean="0"/>
              <a:t>Options</a:t>
            </a:r>
            <a:r>
              <a:rPr lang="en-US" sz="2000" smtClean="0"/>
              <a:t> tab, set </a:t>
            </a:r>
            <a:r>
              <a:rPr lang="en-US" sz="2000" b="1" smtClean="0"/>
              <a:t>Delay</a:t>
            </a:r>
            <a:r>
              <a:rPr lang="en-US" sz="2000" smtClean="0"/>
              <a:t> to 0.1, and</a:t>
            </a:r>
          </a:p>
          <a:p>
            <a:r>
              <a:rPr lang="en-US" sz="2000" smtClean="0"/>
              <a:t>and </a:t>
            </a:r>
            <a:r>
              <a:rPr lang="en-US" sz="2000"/>
              <a:t>click </a:t>
            </a:r>
            <a:r>
              <a:rPr lang="en-US" sz="2000" b="1" smtClean="0"/>
              <a:t>Run</a:t>
            </a:r>
            <a:r>
              <a:rPr lang="en-US" sz="2000" smtClean="0"/>
              <a:t> in the </a:t>
            </a:r>
            <a:r>
              <a:rPr lang="en-US" sz="2000" b="1" smtClean="0"/>
              <a:t>Controls</a:t>
            </a:r>
            <a:r>
              <a:rPr lang="en-US" sz="2000" smtClean="0"/>
              <a:t> tab.</a:t>
            </a:r>
          </a:p>
          <a:p>
            <a:r>
              <a:rPr lang="en-US" sz="2000" smtClean="0"/>
              <a:t>Try </a:t>
            </a:r>
            <a:r>
              <a:rPr lang="en-US" sz="2000"/>
              <a:t>dragging with the mouse to rotate the view of the model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33</a:t>
            </a:fld>
            <a:endParaRPr lang="en-GB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16" y="1386668"/>
            <a:ext cx="3714750" cy="293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" t="2649" r="-1"/>
          <a:stretch/>
        </p:blipFill>
        <p:spPr bwMode="auto">
          <a:xfrm>
            <a:off x="6385891" y="2922612"/>
            <a:ext cx="1270394" cy="212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22611"/>
            <a:ext cx="1296144" cy="212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6660232" y="3361556"/>
            <a:ext cx="868313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812360" y="3535509"/>
            <a:ext cx="648072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36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Animate in 3D </a:t>
            </a:r>
            <a:r>
              <a:rPr lang="nl-BE" smtClean="0"/>
              <a:t>(5/5)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Select </a:t>
            </a:r>
            <a:r>
              <a:rPr lang="en-US" sz="2000" b="1" smtClean="0"/>
              <a:t>Show|Isosurfaces</a:t>
            </a:r>
            <a:r>
              <a:rPr lang="en-US" sz="2000" smtClean="0"/>
              <a:t>.</a:t>
            </a:r>
            <a:endParaRPr lang="nl-BE" sz="2000" smtClean="0"/>
          </a:p>
          <a:p>
            <a:r>
              <a:rPr lang="nl-BE" sz="2000" smtClean="0"/>
              <a:t>Select </a:t>
            </a:r>
            <a:r>
              <a:rPr lang="nl-BE" sz="2000" b="1" smtClean="0"/>
              <a:t>Toolbox|Isosurface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set the limits again to -1 and 0.</a:t>
            </a:r>
          </a:p>
          <a:p>
            <a:r>
              <a:rPr lang="nl-BE" sz="2000" smtClean="0"/>
              <a:t>Also change the number of surfaces to </a:t>
            </a:r>
            <a:r>
              <a:rPr lang="nl-BE" sz="2000" smtClean="0"/>
              <a:t>10,</a:t>
            </a:r>
          </a:p>
          <a:p>
            <a:r>
              <a:rPr lang="nl-BE" sz="2000" smtClean="0"/>
              <a:t>and press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  <a:endParaRPr lang="nl-BE" sz="2000" smtClean="0"/>
          </a:p>
          <a:p>
            <a:r>
              <a:rPr lang="nl-BE" sz="2000" smtClean="0"/>
              <a:t>Now t</a:t>
            </a:r>
            <a:r>
              <a:rPr lang="nl-BE" sz="2000" smtClean="0"/>
              <a:t>ry </a:t>
            </a:r>
            <a:r>
              <a:rPr lang="nl-BE" sz="2000" smtClean="0"/>
              <a:t>animating the isosurfaces.</a:t>
            </a:r>
            <a:endParaRPr lang="en-GB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34</a:t>
            </a:fld>
            <a:endParaRPr lang="en-GB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05" y="1444734"/>
            <a:ext cx="3606165" cy="270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05572"/>
            <a:ext cx="1377315" cy="169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7596336" y="4344903"/>
            <a:ext cx="868313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96336" y="4021149"/>
            <a:ext cx="868313" cy="34851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435315" y="4787540"/>
            <a:ext cx="593069" cy="21640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483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35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/>
              <a:t>01 03 Our first MODFLOW model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11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31" y="1777380"/>
            <a:ext cx="4720590" cy="290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Initialize model grid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Change the number of columns and </a:t>
            </a:r>
            <a:r>
              <a:rPr lang="en-US" sz="2000" smtClean="0"/>
              <a:t>rows</a:t>
            </a:r>
            <a:br>
              <a:rPr lang="en-US" sz="2000" smtClean="0"/>
            </a:br>
            <a:r>
              <a:rPr lang="en-US" sz="2000" smtClean="0"/>
              <a:t>each </a:t>
            </a:r>
            <a:r>
              <a:rPr lang="en-US" sz="2000"/>
              <a:t>to </a:t>
            </a:r>
            <a:r>
              <a:rPr lang="en-US" sz="2000" smtClean="0"/>
              <a:t>21. </a:t>
            </a:r>
          </a:p>
          <a:p>
            <a:r>
              <a:rPr lang="en-US" sz="2000" smtClean="0"/>
              <a:t>Set the </a:t>
            </a:r>
            <a:r>
              <a:rPr lang="en-US" sz="2000" b="1" smtClean="0"/>
              <a:t>Model_Top</a:t>
            </a:r>
            <a:r>
              <a:rPr lang="en-US" sz="2000" smtClean="0"/>
              <a:t> to 1,</a:t>
            </a:r>
          </a:p>
          <a:p>
            <a:r>
              <a:rPr lang="en-US" sz="2000" smtClean="0"/>
              <a:t>change the middle layer name to “Aquitard”, and</a:t>
            </a:r>
          </a:p>
          <a:p>
            <a:r>
              <a:rPr lang="en-US" sz="2000" smtClean="0"/>
              <a:t>then click </a:t>
            </a:r>
            <a:r>
              <a:rPr lang="en-US" sz="2000" b="1" smtClean="0"/>
              <a:t>Finish</a:t>
            </a:r>
            <a:r>
              <a:rPr lang="en-US" sz="2000" smtClean="0"/>
              <a:t>. 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931942" y="2108155"/>
            <a:ext cx="597328" cy="57606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516216" y="2683760"/>
            <a:ext cx="792088" cy="2457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308304" y="2416748"/>
            <a:ext cx="504056" cy="2457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596336" y="4195928"/>
            <a:ext cx="792088" cy="2457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0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7340"/>
            <a:ext cx="4669155" cy="348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2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61356"/>
            <a:ext cx="3463290" cy="298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Change model units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 smtClean="0"/>
              <a:t>Select </a:t>
            </a:r>
            <a:r>
              <a:rPr lang="en-US" sz="2000" b="1"/>
              <a:t>Model|MODFLOW Options</a:t>
            </a:r>
            <a:r>
              <a:rPr lang="en-US" sz="2000" smtClean="0"/>
              <a:t>…,</a:t>
            </a:r>
          </a:p>
          <a:p>
            <a:r>
              <a:rPr lang="en-US" sz="2000" smtClean="0"/>
              <a:t>switch </a:t>
            </a:r>
            <a:r>
              <a:rPr lang="en-US" sz="2000"/>
              <a:t>to the </a:t>
            </a:r>
            <a:r>
              <a:rPr lang="en-US" sz="2000" b="1"/>
              <a:t>Options</a:t>
            </a:r>
            <a:r>
              <a:rPr lang="en-US" sz="2000"/>
              <a:t> tab</a:t>
            </a:r>
            <a:r>
              <a:rPr lang="en-US" sz="2000" smtClean="0"/>
              <a:t>,</a:t>
            </a:r>
          </a:p>
          <a:p>
            <a:r>
              <a:rPr lang="en-US" sz="2000" smtClean="0"/>
              <a:t>change </a:t>
            </a:r>
            <a:r>
              <a:rPr lang="en-US" sz="2000"/>
              <a:t>the time unit to “days</a:t>
            </a:r>
            <a:r>
              <a:rPr lang="en-US" sz="2000" smtClean="0"/>
              <a:t>”,</a:t>
            </a:r>
          </a:p>
          <a:p>
            <a:r>
              <a:rPr lang="en-US" sz="2000" smtClean="0"/>
              <a:t>and </a:t>
            </a:r>
            <a:r>
              <a:rPr lang="en-US" sz="2000"/>
              <a:t>click </a:t>
            </a:r>
            <a:r>
              <a:rPr lang="en-US" sz="2000" b="1"/>
              <a:t>OK</a:t>
            </a:r>
            <a:r>
              <a:rPr lang="en-US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752584" y="3423269"/>
            <a:ext cx="576064" cy="26288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148064" y="1777380"/>
            <a:ext cx="792088" cy="2457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9" name="Oval 8"/>
          <p:cNvSpPr/>
          <p:nvPr/>
        </p:nvSpPr>
        <p:spPr>
          <a:xfrm>
            <a:off x="6660232" y="4072313"/>
            <a:ext cx="792088" cy="29735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8222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53" y="1763662"/>
            <a:ext cx="4749165" cy="244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Specify time discretization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Autofit/>
          </a:bodyPr>
          <a:lstStyle/>
          <a:p>
            <a:r>
              <a:rPr lang="en-US" sz="2000" smtClean="0"/>
              <a:t>Select </a:t>
            </a:r>
            <a:r>
              <a:rPr lang="en-US" sz="2000" b="1"/>
              <a:t>Model|MODFLOW </a:t>
            </a:r>
            <a:r>
              <a:rPr lang="en-US" sz="2000" b="1" smtClean="0"/>
              <a:t>Time…</a:t>
            </a:r>
            <a:endParaRPr lang="en-US" sz="2000"/>
          </a:p>
          <a:p>
            <a:r>
              <a:rPr lang="en-US" sz="2000" smtClean="0"/>
              <a:t>Increase the number of stress periods to two,</a:t>
            </a:r>
          </a:p>
          <a:p>
            <a:r>
              <a:rPr lang="en-US" sz="2000" smtClean="0"/>
              <a:t>change </a:t>
            </a:r>
            <a:r>
              <a:rPr lang="en-US" sz="2000" b="1" smtClean="0"/>
              <a:t>Starting </a:t>
            </a:r>
            <a:r>
              <a:rPr lang="en-US" sz="2000" b="1"/>
              <a:t>time </a:t>
            </a:r>
            <a:r>
              <a:rPr lang="en-US" sz="2000"/>
              <a:t>to </a:t>
            </a:r>
            <a:r>
              <a:rPr lang="en-US" sz="2000" smtClean="0"/>
              <a:t>0,</a:t>
            </a:r>
          </a:p>
          <a:p>
            <a:r>
              <a:rPr lang="en-US" sz="2000" smtClean="0"/>
              <a:t>Ending </a:t>
            </a:r>
            <a:r>
              <a:rPr lang="en-US" sz="2000"/>
              <a:t>time to </a:t>
            </a:r>
            <a:r>
              <a:rPr lang="en-US" sz="2000" smtClean="0"/>
              <a:t>1000,</a:t>
            </a:r>
          </a:p>
          <a:p>
            <a:r>
              <a:rPr lang="en-US" sz="2000" smtClean="0"/>
              <a:t>the </a:t>
            </a:r>
            <a:r>
              <a:rPr lang="en-US" sz="2000"/>
              <a:t>length of the first time step to 10 </a:t>
            </a:r>
            <a:r>
              <a:rPr lang="en-US" sz="2000" smtClean="0"/>
              <a:t>and</a:t>
            </a:r>
          </a:p>
          <a:p>
            <a:r>
              <a:rPr lang="en-US" sz="2000" smtClean="0"/>
              <a:t>choose </a:t>
            </a:r>
            <a:r>
              <a:rPr lang="en-US" sz="2000"/>
              <a:t>a </a:t>
            </a:r>
            <a:r>
              <a:rPr lang="en-US" sz="2000" smtClean="0"/>
              <a:t>transient </a:t>
            </a:r>
            <a:r>
              <a:rPr lang="en-US" sz="2000"/>
              <a:t>stress </a:t>
            </a:r>
            <a:r>
              <a:rPr lang="en-US" sz="2000" smtClean="0"/>
              <a:t>period.</a:t>
            </a:r>
          </a:p>
          <a:p>
            <a:r>
              <a:rPr lang="en-US" sz="2000" smtClean="0"/>
              <a:t>Then </a:t>
            </a:r>
            <a:r>
              <a:rPr lang="en-US" sz="2000"/>
              <a:t>click </a:t>
            </a:r>
            <a:r>
              <a:rPr lang="en-US" sz="2000" b="1"/>
              <a:t>OK</a:t>
            </a:r>
            <a:r>
              <a:rPr lang="en-US" sz="200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399759" y="3069236"/>
            <a:ext cx="897026" cy="22184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533504" y="3060135"/>
            <a:ext cx="543576" cy="22184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537480" y="3079863"/>
            <a:ext cx="720080" cy="20167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060920" y="3522548"/>
            <a:ext cx="448513" cy="221847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294144" y="3720803"/>
            <a:ext cx="722336" cy="29527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8738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Add well to model (1/4)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The</a:t>
            </a:r>
            <a:r>
              <a:rPr lang="en-US" sz="2000" b="1"/>
              <a:t> MODFLOW Packages and Programs </a:t>
            </a:r>
            <a:r>
              <a:rPr lang="en-US" sz="2000"/>
              <a:t>dialog box is where you activate any of the optional packages in MODFLOW that you want to use. </a:t>
            </a:r>
            <a:r>
              <a:rPr lang="en-US" sz="2000" smtClean="0"/>
              <a:t>Select </a:t>
            </a:r>
            <a:r>
              <a:rPr lang="en-US" sz="2000" b="1"/>
              <a:t>Model|MODFLOW Packages and Programs</a:t>
            </a:r>
            <a:r>
              <a:rPr lang="en-US" sz="2000" b="1" smtClean="0"/>
              <a:t>…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61356"/>
            <a:ext cx="169164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5371708" y="2683004"/>
            <a:ext cx="1763648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5356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73324"/>
            <a:ext cx="478345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Add well to model </a:t>
            </a:r>
            <a:r>
              <a:rPr lang="nl-BE" smtClean="0"/>
              <a:t>(2/4)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240000" cy="3771636"/>
          </a:xfrm>
        </p:spPr>
        <p:txBody>
          <a:bodyPr>
            <a:normAutofit/>
          </a:bodyPr>
          <a:lstStyle/>
          <a:p>
            <a:r>
              <a:rPr lang="en-US" sz="2000"/>
              <a:t>The packages are listed in a tree control on the left.  To activate a package check the checkbox or radio-button next to its name.  Then set any other options for the package in the part of the dialog box to the right of the tree control. </a:t>
            </a:r>
            <a:r>
              <a:rPr lang="en-US" sz="2000" smtClean="0"/>
              <a:t>Check </a:t>
            </a:r>
            <a:r>
              <a:rPr lang="en-US" sz="2000"/>
              <a:t>the check box for the Well package.  Then click </a:t>
            </a:r>
            <a:r>
              <a:rPr lang="en-US" sz="2000" b="1"/>
              <a:t>OK</a:t>
            </a:r>
            <a:r>
              <a:rPr lang="en-US" sz="200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11960" y="1921397"/>
            <a:ext cx="936104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020272" y="4384576"/>
            <a:ext cx="936104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269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</TotalTime>
  <Words>1180</Words>
  <Application>Microsoft Office PowerPoint</Application>
  <PresentationFormat>On-screen Show (16:10)</PresentationFormat>
  <Paragraphs>169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1_Office Theme</vt:lpstr>
      <vt:lpstr>Education evenings 2016</vt:lpstr>
      <vt:lpstr>Purpose</vt:lpstr>
      <vt:lpstr>Create new model</vt:lpstr>
      <vt:lpstr>Initialize model grid</vt:lpstr>
      <vt:lpstr>This is what you should get</vt:lpstr>
      <vt:lpstr>Change model units</vt:lpstr>
      <vt:lpstr>Specify time discretization</vt:lpstr>
      <vt:lpstr>Add well to model (1/4)</vt:lpstr>
      <vt:lpstr>Add well to model (2/4)</vt:lpstr>
      <vt:lpstr>Add well to model (3/4)</vt:lpstr>
      <vt:lpstr>Add well to model (4/4)</vt:lpstr>
      <vt:lpstr>Set default Kx</vt:lpstr>
      <vt:lpstr>Modify Kx Aquitard (1/3)</vt:lpstr>
      <vt:lpstr>Modify Kx Aquitard (2/3)</vt:lpstr>
      <vt:lpstr>Modify Kx Aquitard (3/3)</vt:lpstr>
      <vt:lpstr>Visualize Kx data set</vt:lpstr>
      <vt:lpstr>This is what you should get</vt:lpstr>
      <vt:lpstr>Change layer type</vt:lpstr>
      <vt:lpstr>Save model</vt:lpstr>
      <vt:lpstr>Set MODFLOW executable location</vt:lpstr>
      <vt:lpstr>Run model (1/3)</vt:lpstr>
      <vt:lpstr>Run model (2/3)</vt:lpstr>
      <vt:lpstr>Run model (3/3)</vt:lpstr>
      <vt:lpstr>Import model results (1/2)</vt:lpstr>
      <vt:lpstr>Import model results (2/2)</vt:lpstr>
      <vt:lpstr>Check model results</vt:lpstr>
      <vt:lpstr>Change visualization type</vt:lpstr>
      <vt:lpstr>Plot hydrograph (1/2)</vt:lpstr>
      <vt:lpstr>Plot hydrograph (2/2)</vt:lpstr>
      <vt:lpstr>Animate in 3D (1/5)</vt:lpstr>
      <vt:lpstr>Animate in 3D (2/5)</vt:lpstr>
      <vt:lpstr>Animate in 3D (3/5)</vt:lpstr>
      <vt:lpstr>Animate in 3D (4/5)</vt:lpstr>
      <vt:lpstr>Animate in 3D (5/5)</vt:lpstr>
      <vt:lpstr>Education evenings 2016</vt:lpstr>
    </vt:vector>
  </TitlesOfParts>
  <Company>SCK-CEN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brogiers</cp:lastModifiedBy>
  <cp:revision>116</cp:revision>
  <dcterms:created xsi:type="dcterms:W3CDTF">2015-08-08T11:23:11Z</dcterms:created>
  <dcterms:modified xsi:type="dcterms:W3CDTF">2016-02-18T10:00:49Z</dcterms:modified>
</cp:coreProperties>
</file>