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handoutMasterIdLst>
    <p:handoutMasterId r:id="rId27"/>
  </p:handoutMasterIdLst>
  <p:sldIdLst>
    <p:sldId id="259" r:id="rId2"/>
    <p:sldId id="288" r:id="rId3"/>
    <p:sldId id="270" r:id="rId4"/>
    <p:sldId id="272" r:id="rId5"/>
    <p:sldId id="273" r:id="rId6"/>
    <p:sldId id="280" r:id="rId7"/>
    <p:sldId id="281" r:id="rId8"/>
    <p:sldId id="274" r:id="rId9"/>
    <p:sldId id="282" r:id="rId10"/>
    <p:sldId id="283" r:id="rId11"/>
    <p:sldId id="275" r:id="rId12"/>
    <p:sldId id="287" r:id="rId13"/>
    <p:sldId id="286" r:id="rId14"/>
    <p:sldId id="290" r:id="rId15"/>
    <p:sldId id="277" r:id="rId16"/>
    <p:sldId id="276" r:id="rId17"/>
    <p:sldId id="291" r:id="rId18"/>
    <p:sldId id="292" r:id="rId19"/>
    <p:sldId id="278" r:id="rId20"/>
    <p:sldId id="279" r:id="rId21"/>
    <p:sldId id="293" r:id="rId22"/>
    <p:sldId id="289" r:id="rId23"/>
    <p:sldId id="294" r:id="rId24"/>
    <p:sldId id="267" r:id="rId2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3" autoAdjust="0"/>
  </p:normalViewPr>
  <p:slideViewPr>
    <p:cSldViewPr>
      <p:cViewPr varScale="1">
        <p:scale>
          <a:sx n="134" d="100"/>
          <a:sy n="134" d="100"/>
        </p:scale>
        <p:origin x="-114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8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5111F-249F-4E6B-BD87-FC530FCD2F3A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3F4E-F63E-4D11-9DF4-8E2AD7475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622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1011B-7798-48F1-9837-AB630D20F00E}" type="datetimeFigureOut">
              <a:rPr lang="en-GB" smtClean="0"/>
              <a:t>18/02/2016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410F-DB9A-4572-81FB-10F95474A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40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60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782520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3244324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1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5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8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772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8"/>
          <a:stretch/>
        </p:blipFill>
        <p:spPr bwMode="auto">
          <a:xfrm>
            <a:off x="0" y="1207042"/>
            <a:ext cx="61156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0"/>
          <a:stretch/>
        </p:blipFill>
        <p:spPr bwMode="auto">
          <a:xfrm>
            <a:off x="0" y="2668846"/>
            <a:ext cx="1304589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/>
          <a:stretch/>
        </p:blipFill>
        <p:spPr bwMode="auto">
          <a:xfrm>
            <a:off x="3" y="3796337"/>
            <a:ext cx="1986523" cy="71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0" y="1202807"/>
            <a:ext cx="7772400" cy="1225021"/>
          </a:xfrm>
        </p:spPr>
        <p:txBody>
          <a:bodyPr/>
          <a:lstStyle>
            <a:lvl1pPr algn="l">
              <a:defRPr>
                <a:solidFill>
                  <a:srgbClr val="EA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371600" y="2665948"/>
            <a:ext cx="7088832" cy="899142"/>
          </a:xfrm>
        </p:spPr>
        <p:txBody>
          <a:bodyPr anchor="ctr"/>
          <a:lstStyle>
            <a:lvl1pPr marL="0" indent="0" algn="l">
              <a:buNone/>
              <a:defRPr i="1">
                <a:solidFill>
                  <a:srgbClr val="00B0E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58756" y="3761693"/>
            <a:ext cx="6396005" cy="83255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i="0">
                <a:solidFill>
                  <a:srgbClr val="FFC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smtClean="0">
                <a:ln>
                  <a:noFill/>
                </a:ln>
                <a:solidFill>
                  <a:srgbClr val="FFCC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section title style</a:t>
            </a:r>
            <a:endParaRPr kumimoji="0" lang="en-GB" sz="2800" b="0" i="1" u="none" strike="noStrike" kern="1200" cap="none" spc="0" normalizeH="0" baseline="0" noProof="0" smtClean="0">
              <a:ln>
                <a:noFill/>
              </a:ln>
              <a:solidFill>
                <a:srgbClr val="FFCC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8140714" y="242548"/>
            <a:ext cx="751766" cy="270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32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i="0" smtClean="0">
                <a:solidFill>
                  <a:srgbClr val="00B0EE"/>
                </a:solidFill>
              </a:rPr>
              <a:t>BELGIUM</a:t>
            </a:r>
            <a:endParaRPr lang="en-GB" sz="1100" b="1" i="0">
              <a:solidFill>
                <a:srgbClr val="00B0EE"/>
              </a:solidFill>
            </a:endParaRPr>
          </a:p>
        </p:txBody>
      </p:sp>
      <p:pic>
        <p:nvPicPr>
          <p:cNvPr id="12" name="Picture 2" descr="D:\courses\2016\groundwater_modelling_course_iah_belg\iah-60-anniversary-logo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467723"/>
            <a:ext cx="676375" cy="52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2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0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3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77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03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1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C000"/>
                </a:solidFill>
              </a:defRPr>
            </a:lvl1pPr>
          </a:lstStyle>
          <a:p>
            <a:fld id="{68112B53-048C-42CA-9A96-DA53A18E64E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3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EA0000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3200" kern="1200">
          <a:solidFill>
            <a:srgbClr val="00B0E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800" kern="1200">
          <a:solidFill>
            <a:srgbClr val="00B0E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400" kern="1200">
          <a:solidFill>
            <a:srgbClr val="00B0E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rgbClr val="00B0E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 smtClean="0"/>
              <a:t>01 04 Adding features to our model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570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drain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/>
              <a:t>Switch to the </a:t>
            </a:r>
            <a:r>
              <a:rPr lang="nl-BE" sz="2000" b="1"/>
              <a:t>MODFLOW Features</a:t>
            </a:r>
            <a:r>
              <a:rPr lang="nl-BE" sz="2000"/>
              <a:t> tab, and</a:t>
            </a:r>
          </a:p>
          <a:p>
            <a:r>
              <a:rPr lang="nl-BE" sz="2000"/>
              <a:t>check the </a:t>
            </a:r>
            <a:r>
              <a:rPr lang="nl-BE" sz="2000" b="1" smtClean="0"/>
              <a:t>Drain </a:t>
            </a:r>
            <a:r>
              <a:rPr lang="nl-BE" sz="2000" b="1"/>
              <a:t>package</a:t>
            </a:r>
            <a:r>
              <a:rPr lang="nl-BE" sz="2000"/>
              <a:t>.</a:t>
            </a:r>
          </a:p>
          <a:p>
            <a:r>
              <a:rPr lang="nl-BE" sz="2000"/>
              <a:t>Change </a:t>
            </a:r>
            <a:r>
              <a:rPr lang="nl-BE" sz="2000" b="1"/>
              <a:t>Number of times</a:t>
            </a:r>
            <a:r>
              <a:rPr lang="nl-BE" sz="2000"/>
              <a:t> to 1,</a:t>
            </a:r>
          </a:p>
          <a:p>
            <a:r>
              <a:rPr lang="nl-BE" sz="2000"/>
              <a:t>and fill in the </a:t>
            </a:r>
            <a:r>
              <a:rPr lang="nl-BE" sz="2000" b="1"/>
              <a:t>Starting time</a:t>
            </a:r>
            <a:r>
              <a:rPr lang="nl-BE" sz="2000"/>
              <a:t>, </a:t>
            </a:r>
            <a:r>
              <a:rPr lang="nl-BE" sz="2000" b="1"/>
              <a:t>Ending time</a:t>
            </a:r>
            <a:r>
              <a:rPr lang="nl-BE" sz="2000"/>
              <a:t>, </a:t>
            </a:r>
            <a:r>
              <a:rPr lang="nl-BE" sz="2000" b="1" smtClean="0"/>
              <a:t>Elevation</a:t>
            </a:r>
            <a:r>
              <a:rPr lang="nl-BE" sz="2000" smtClean="0"/>
              <a:t> and </a:t>
            </a:r>
            <a:r>
              <a:rPr lang="nl-BE" sz="2000" b="1" smtClean="0"/>
              <a:t>Conductance</a:t>
            </a:r>
            <a:r>
              <a:rPr lang="nl-BE" sz="2000" smtClean="0"/>
              <a:t> </a:t>
            </a:r>
            <a:r>
              <a:rPr lang="nl-BE" sz="2000"/>
              <a:t>with, respectively,</a:t>
            </a:r>
            <a:br>
              <a:rPr lang="nl-BE" sz="2000"/>
            </a:br>
            <a:r>
              <a:rPr lang="nl-BE" sz="2000"/>
              <a:t>-1, 1000, -</a:t>
            </a:r>
            <a:r>
              <a:rPr lang="nl-BE" sz="2000" smtClean="0"/>
              <a:t>0.5 and 10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10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7340"/>
            <a:ext cx="4754880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83968" y="1777380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39490" y="2953989"/>
            <a:ext cx="24482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92080" y="4153644"/>
            <a:ext cx="57606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567984" y="4657475"/>
            <a:ext cx="576065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069194" y="1604787"/>
            <a:ext cx="1267341" cy="31683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20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mtClean="0"/>
              <a:t>Add constant head boundaries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Select </a:t>
            </a:r>
            <a:r>
              <a:rPr lang="nl-BE" sz="2000" b="1"/>
              <a:t>Object|Create|Straight Line</a:t>
            </a:r>
            <a:r>
              <a:rPr lang="nl-BE" sz="2000"/>
              <a:t> or use the corresponding button,</a:t>
            </a:r>
          </a:p>
          <a:p>
            <a:r>
              <a:rPr lang="nl-BE" sz="2000"/>
              <a:t>and draw </a:t>
            </a:r>
            <a:r>
              <a:rPr lang="nl-BE" sz="2000" smtClean="0"/>
              <a:t>a </a:t>
            </a:r>
            <a:r>
              <a:rPr lang="nl-BE" sz="2000"/>
              <a:t>straight </a:t>
            </a:r>
            <a:r>
              <a:rPr lang="nl-BE" sz="2000" smtClean="0"/>
              <a:t>line in </a:t>
            </a:r>
            <a:r>
              <a:rPr lang="nl-BE" sz="2000"/>
              <a:t>the </a:t>
            </a:r>
            <a:r>
              <a:rPr lang="nl-BE" sz="2000" smtClean="0"/>
              <a:t>first row, going from the first to the last column.</a:t>
            </a:r>
            <a:endParaRPr lang="en-GB" sz="2000"/>
          </a:p>
          <a:p>
            <a:r>
              <a:rPr lang="nl-BE" sz="2000" smtClean="0"/>
              <a:t>Go through the next 2 slides and then repeat the steps for the last row.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11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85" y="1489348"/>
            <a:ext cx="339471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125" y="4152667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979712" y="4585692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5400000">
            <a:off x="6583112" y="3002493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6583112" y="301216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9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Add constant head boundaries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/>
              <a:t>In the </a:t>
            </a:r>
            <a:r>
              <a:rPr lang="nl-BE" sz="2000" b="1"/>
              <a:t>Object Properties</a:t>
            </a:r>
            <a:r>
              <a:rPr lang="nl-BE" sz="2000"/>
              <a:t> dialog box, change the object name to </a:t>
            </a:r>
            <a:r>
              <a:rPr lang="nl-BE" sz="2000" smtClean="0"/>
              <a:t>“</a:t>
            </a:r>
            <a:r>
              <a:rPr lang="nl-BE" sz="2000" b="1" smtClean="0"/>
              <a:t>Constant_head_1</a:t>
            </a:r>
            <a:r>
              <a:rPr lang="nl-BE" sz="2000" smtClean="0"/>
              <a:t>” or </a:t>
            </a:r>
            <a:r>
              <a:rPr lang="nl-BE" sz="2000"/>
              <a:t>“</a:t>
            </a:r>
            <a:r>
              <a:rPr lang="nl-BE" sz="2000" b="1" smtClean="0"/>
              <a:t>Constant_head_2</a:t>
            </a:r>
            <a:r>
              <a:rPr lang="nl-BE" sz="2000" smtClean="0"/>
              <a:t>”.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12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73324"/>
            <a:ext cx="4743450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4824028" y="1597360"/>
            <a:ext cx="360040" cy="100811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6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Add constant head boundaries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2752" cy="3771636"/>
          </a:xfrm>
        </p:spPr>
        <p:txBody>
          <a:bodyPr>
            <a:normAutofit/>
          </a:bodyPr>
          <a:lstStyle/>
          <a:p>
            <a:r>
              <a:rPr lang="nl-BE" sz="2000"/>
              <a:t>Switch to the </a:t>
            </a:r>
            <a:r>
              <a:rPr lang="nl-BE" sz="2000" b="1"/>
              <a:t>MODFLOW Features</a:t>
            </a:r>
            <a:r>
              <a:rPr lang="nl-BE" sz="2000"/>
              <a:t> tab, and</a:t>
            </a:r>
          </a:p>
          <a:p>
            <a:r>
              <a:rPr lang="nl-BE" sz="2000"/>
              <a:t>check the </a:t>
            </a:r>
            <a:r>
              <a:rPr lang="nl-BE" sz="2000" b="1" smtClean="0"/>
              <a:t>Flow and Head Boundary </a:t>
            </a:r>
            <a:r>
              <a:rPr lang="nl-BE" sz="2000" b="1"/>
              <a:t>package</a:t>
            </a:r>
            <a:r>
              <a:rPr lang="nl-BE" sz="2000"/>
              <a:t>.</a:t>
            </a:r>
          </a:p>
          <a:p>
            <a:r>
              <a:rPr lang="nl-BE" sz="2000"/>
              <a:t>Change </a:t>
            </a:r>
            <a:r>
              <a:rPr lang="nl-BE" sz="2000" b="1"/>
              <a:t>Number of times</a:t>
            </a:r>
            <a:r>
              <a:rPr lang="nl-BE" sz="2000"/>
              <a:t> to </a:t>
            </a:r>
            <a:r>
              <a:rPr lang="nl-BE" sz="2000" smtClean="0"/>
              <a:t>3,</a:t>
            </a:r>
            <a:endParaRPr lang="nl-BE" sz="2000"/>
          </a:p>
          <a:p>
            <a:r>
              <a:rPr lang="nl-BE" sz="2000"/>
              <a:t>and fill in the </a:t>
            </a:r>
            <a:r>
              <a:rPr lang="nl-BE" sz="2000" b="1" smtClean="0"/>
              <a:t>Time</a:t>
            </a:r>
            <a:r>
              <a:rPr lang="nl-BE" sz="2000" smtClean="0"/>
              <a:t> column with -1, 0, 1000, and the </a:t>
            </a:r>
            <a:r>
              <a:rPr lang="nl-BE" sz="2000" b="1" smtClean="0"/>
              <a:t>Head</a:t>
            </a:r>
            <a:r>
              <a:rPr lang="nl-BE" sz="2000" smtClean="0"/>
              <a:t> column with 0, 0, 0.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</a:p>
          <a:p>
            <a:r>
              <a:rPr lang="nl-BE" sz="2000" smtClean="0"/>
              <a:t>Make sure you defined two constant head boundaries!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13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394832"/>
            <a:ext cx="4743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 rot="5400000">
            <a:off x="4716016" y="1561356"/>
            <a:ext cx="288032" cy="115212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5453625" y="2154948"/>
            <a:ext cx="576064" cy="97305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5319320" y="4180884"/>
            <a:ext cx="360039" cy="5935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 rot="5400000">
            <a:off x="7641105" y="4489867"/>
            <a:ext cx="360039" cy="59359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 rot="5400000">
            <a:off x="5478624" y="1143484"/>
            <a:ext cx="288032" cy="1152128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6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en-US" sz="2000"/>
              <a:t>Select </a:t>
            </a:r>
            <a:r>
              <a:rPr lang="en-US" sz="2000" b="1"/>
              <a:t>File|Export|MODFLOW Input Files</a:t>
            </a:r>
            <a:r>
              <a:rPr lang="en-US" sz="2000"/>
              <a:t>,</a:t>
            </a:r>
          </a:p>
          <a:p>
            <a:r>
              <a:rPr lang="en-US" sz="2000" smtClean="0"/>
              <a:t>specify the file name “</a:t>
            </a:r>
            <a:r>
              <a:rPr lang="en-US" sz="2000" smtClean="0">
                <a:solidFill>
                  <a:srgbClr val="92D050"/>
                </a:solidFill>
              </a:rPr>
              <a:t>/</a:t>
            </a:r>
            <a:r>
              <a:rPr lang="en-US" sz="2000" smtClean="0">
                <a:solidFill>
                  <a:srgbClr val="92D050"/>
                </a:solidFill>
              </a:rPr>
              <a:t>01_04_adding_features_to_our_model</a:t>
            </a:r>
            <a:r>
              <a:rPr lang="en-US" sz="2000">
                <a:solidFill>
                  <a:srgbClr val="92D050"/>
                </a:solidFill>
              </a:rPr>
              <a:t>/ </a:t>
            </a:r>
            <a:r>
              <a:rPr lang="en-US" sz="2000" smtClean="0">
                <a:solidFill>
                  <a:srgbClr val="92D050"/>
                </a:solidFill>
              </a:rPr>
              <a:t>01_04_adding_features_to_our_model.nam</a:t>
            </a:r>
            <a:r>
              <a:rPr lang="en-US" sz="2000"/>
              <a:t>”, and</a:t>
            </a:r>
          </a:p>
          <a:p>
            <a:r>
              <a:rPr lang="en-US" sz="2000"/>
              <a:t>click </a:t>
            </a:r>
            <a:r>
              <a:rPr lang="en-US" sz="2000" b="1"/>
              <a:t>Save</a:t>
            </a:r>
            <a:r>
              <a:rPr lang="en-US" sz="2000"/>
              <a:t>. ModelMuse will create the MODFLOW input files and start running MODFLOW.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14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91" y="1561356"/>
            <a:ext cx="34861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6354612" y="1031233"/>
            <a:ext cx="360041" cy="17650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6828923" y="2860912"/>
            <a:ext cx="360041" cy="17650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 rot="5400000">
            <a:off x="8035211" y="3383329"/>
            <a:ext cx="245915" cy="74854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93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Run model (2/2)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ModelMonitor found a warning in the Listing file, but this is normal when using the </a:t>
            </a:r>
            <a:r>
              <a:rPr lang="nl-BE" sz="2000" b="1" smtClean="0"/>
              <a:t>Flow and Head Boundary package</a:t>
            </a:r>
            <a:r>
              <a:rPr lang="nl-BE" sz="2000" smtClean="0"/>
              <a:t> with transient stress periods.</a:t>
            </a:r>
          </a:p>
          <a:p>
            <a:r>
              <a:rPr lang="nl-BE" sz="2000" smtClean="0"/>
              <a:t>Close ModelMonitor,</a:t>
            </a:r>
          </a:p>
          <a:p>
            <a:r>
              <a:rPr lang="nl-BE" sz="2000" smtClean="0"/>
              <a:t>the listing file,</a:t>
            </a:r>
          </a:p>
          <a:p>
            <a:r>
              <a:rPr lang="nl-BE" sz="2000" smtClean="0"/>
              <a:t>and the command line window.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77380"/>
            <a:ext cx="4589145" cy="233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7114107" y="682521"/>
            <a:ext cx="360041" cy="316835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5419851" y="1878950"/>
            <a:ext cx="245914" cy="12215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 rot="5400000">
            <a:off x="8450215" y="1737471"/>
            <a:ext cx="245914" cy="412681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45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Visualize simulated heads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Color the grid with the simulated heads like we did during the </a:t>
            </a:r>
            <a:r>
              <a:rPr lang="nl-BE" sz="2000" smtClean="0"/>
              <a:t>previous </a:t>
            </a:r>
            <a:r>
              <a:rPr lang="nl-BE" sz="2000" smtClean="0"/>
              <a:t>exercise.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16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489348"/>
            <a:ext cx="342328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008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100" y="4009628"/>
            <a:ext cx="14954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Import flow data (1/2)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File|Import|Model Results…</a:t>
            </a:r>
            <a:r>
              <a:rPr lang="nl-BE" sz="2000" smtClean="0"/>
              <a:t> or use the corresponding button,</a:t>
            </a:r>
          </a:p>
          <a:p>
            <a:r>
              <a:rPr lang="nl-BE" sz="2000" smtClean="0"/>
              <a:t>select the binary flow file “</a:t>
            </a:r>
            <a:r>
              <a:rPr lang="nl-BE" sz="2000" smtClean="0">
                <a:solidFill>
                  <a:srgbClr val="92D050"/>
                </a:solidFill>
              </a:rPr>
              <a:t>01_04_adding_features_to_our_model.cbc</a:t>
            </a:r>
            <a:r>
              <a:rPr lang="nl-BE" sz="2000" smtClean="0"/>
              <a:t>”, and</a:t>
            </a:r>
          </a:p>
          <a:p>
            <a:r>
              <a:rPr lang="nl-BE" sz="2000" smtClean="0"/>
              <a:t>click </a:t>
            </a:r>
            <a:r>
              <a:rPr lang="nl-BE" sz="2000" b="1" smtClean="0"/>
              <a:t>Open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17</a:t>
            </a:fld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05372"/>
            <a:ext cx="3526155" cy="31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893528" y="4557340"/>
            <a:ext cx="1334814" cy="648072"/>
          </a:xfrm>
          <a:prstGeom prst="wedgeRoundRectCallout">
            <a:avLst>
              <a:gd name="adj1" fmla="val 28500"/>
              <a:gd name="adj2" fmla="val -97279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Import and display model results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6434555" y="1514024"/>
            <a:ext cx="270505" cy="176502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8035212" y="3986633"/>
            <a:ext cx="245914" cy="74854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31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Import flow data </a:t>
            </a:r>
            <a:r>
              <a:rPr lang="nl-BE" smtClean="0"/>
              <a:t>(2/2</a:t>
            </a:r>
            <a:r>
              <a:rPr lang="nl-BE"/>
              <a:t>)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Select Model Results to Import</a:t>
            </a:r>
            <a:r>
              <a:rPr lang="nl-BE" sz="2000" smtClean="0"/>
              <a:t> dialog box, scroll down to the bottom, and</a:t>
            </a:r>
          </a:p>
          <a:p>
            <a:r>
              <a:rPr lang="nl-BE" sz="2000" smtClean="0"/>
              <a:t>select </a:t>
            </a:r>
            <a:r>
              <a:rPr lang="nl-BE" sz="2000" b="1" smtClean="0"/>
              <a:t>Constant Head</a:t>
            </a:r>
            <a:r>
              <a:rPr lang="nl-BE" sz="2000" smtClean="0"/>
              <a:t>, </a:t>
            </a:r>
            <a:r>
              <a:rPr lang="nl-BE" sz="2000" b="1" smtClean="0"/>
              <a:t>Drains</a:t>
            </a:r>
            <a:r>
              <a:rPr lang="nl-BE" sz="2000" smtClean="0"/>
              <a:t>, and </a:t>
            </a:r>
            <a:r>
              <a:rPr lang="nl-BE" sz="2000" b="1" smtClean="0"/>
              <a:t>River Leakage</a:t>
            </a:r>
            <a:r>
              <a:rPr lang="nl-BE" sz="2000" smtClean="0"/>
              <a:t> for </a:t>
            </a:r>
            <a:r>
              <a:rPr lang="nl-BE" sz="2000" b="1" smtClean="0"/>
              <a:t>Period: 2; Step: 100</a:t>
            </a:r>
            <a:r>
              <a:rPr lang="nl-BE" sz="2000" smtClean="0"/>
              <a:t>.</a:t>
            </a:r>
          </a:p>
          <a:p>
            <a:r>
              <a:rPr lang="nl-BE" sz="2000" smtClean="0"/>
              <a:t>Also, choose to color the grid with the </a:t>
            </a:r>
            <a:r>
              <a:rPr lang="nl-BE" sz="2000" b="1" smtClean="0"/>
              <a:t>River Leakage</a:t>
            </a:r>
            <a:r>
              <a:rPr lang="nl-BE" sz="2000" smtClean="0"/>
              <a:t> flows.</a:t>
            </a:r>
          </a:p>
          <a:p>
            <a:r>
              <a:rPr lang="nl-BE" sz="2000" smtClean="0"/>
              <a:t>Then click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18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561356"/>
            <a:ext cx="4074795" cy="31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 rot="5400000">
            <a:off x="5722690" y="1475615"/>
            <a:ext cx="245914" cy="234924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 rot="5400000">
            <a:off x="5669854" y="2026415"/>
            <a:ext cx="297558" cy="234924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 rot="5400000">
            <a:off x="6722720" y="3145526"/>
            <a:ext cx="297558" cy="422533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7514808" y="4046791"/>
            <a:ext cx="297558" cy="51126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6547457" y="2168661"/>
            <a:ext cx="297558" cy="381642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12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mtClean="0"/>
              <a:t>Check fluxes from/to the river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Check the values of the fluxes from/to the river using the status bar, or </a:t>
            </a:r>
            <a:r>
              <a:rPr lang="nl-BE" sz="2000" b="1" smtClean="0"/>
              <a:t>Data|Show Grid or Mesh Values</a:t>
            </a:r>
            <a:r>
              <a:rPr lang="nl-BE" sz="2000" smtClean="0"/>
              <a:t>.</a:t>
            </a:r>
          </a:p>
          <a:p>
            <a:r>
              <a:rPr lang="nl-BE" sz="2000" smtClean="0"/>
              <a:t>Is the river gaining water from, or losing water to the aquifer?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19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61356"/>
            <a:ext cx="3383280" cy="336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6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Purpose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In this </a:t>
            </a:r>
            <a:r>
              <a:rPr lang="en-US" sz="2400" smtClean="0"/>
              <a:t>exercise, </a:t>
            </a:r>
            <a:r>
              <a:rPr lang="en-US" sz="2400"/>
              <a:t>we </a:t>
            </a:r>
            <a:r>
              <a:rPr lang="en-US" sz="2400" smtClean="0"/>
              <a:t>will</a:t>
            </a:r>
          </a:p>
          <a:p>
            <a:r>
              <a:rPr lang="en-US" sz="2400" smtClean="0"/>
              <a:t>add a river,</a:t>
            </a:r>
          </a:p>
          <a:p>
            <a:r>
              <a:rPr lang="en-US" sz="2400" smtClean="0"/>
              <a:t>a drain,</a:t>
            </a:r>
          </a:p>
          <a:p>
            <a:r>
              <a:rPr lang="en-US" sz="2400" smtClean="0"/>
              <a:t>and constant head boundaries</a:t>
            </a:r>
          </a:p>
          <a:p>
            <a:pPr marL="0" indent="0">
              <a:buNone/>
            </a:pPr>
            <a:r>
              <a:rPr lang="en-US" sz="2400" smtClean="0"/>
              <a:t>to our </a:t>
            </a:r>
            <a:r>
              <a:rPr lang="en-US" sz="2400" smtClean="0"/>
              <a:t>model</a:t>
            </a:r>
            <a:r>
              <a:rPr lang="en-US" sz="2400" smtClean="0"/>
              <a:t>.</a:t>
            </a:r>
          </a:p>
          <a:p>
            <a:pPr marL="0" indent="0">
              <a:buNone/>
            </a:pPr>
            <a:r>
              <a:rPr lang="en-US" sz="2400" smtClean="0"/>
              <a:t>We will also</a:t>
            </a:r>
          </a:p>
          <a:p>
            <a:r>
              <a:rPr lang="en-US" sz="2400" smtClean="0"/>
              <a:t>visualize the fluxes from/to these model features.</a:t>
            </a:r>
            <a:endParaRPr lang="en-GB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05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Check fluxes </a:t>
            </a:r>
            <a:r>
              <a:rPr lang="nl-BE" smtClean="0"/>
              <a:t>to </a:t>
            </a:r>
            <a:r>
              <a:rPr lang="nl-BE"/>
              <a:t>the </a:t>
            </a:r>
            <a:r>
              <a:rPr lang="nl-BE" smtClean="0"/>
              <a:t>drain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75476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Now color the grid with the Drain flows, by selecting </a:t>
            </a:r>
            <a:r>
              <a:rPr lang="nl-BE" sz="2000" b="1" smtClean="0"/>
              <a:t>Data|Data visualization</a:t>
            </a:r>
            <a:r>
              <a:rPr lang="nl-BE" sz="2000" smtClean="0"/>
              <a:t>, or using the corresponding button,</a:t>
            </a:r>
          </a:p>
          <a:p>
            <a:r>
              <a:rPr lang="nl-BE" sz="2000"/>
              <a:t>c</a:t>
            </a:r>
            <a:r>
              <a:rPr lang="nl-BE" sz="2000" smtClean="0"/>
              <a:t>hanging the data set to </a:t>
            </a:r>
            <a:r>
              <a:rPr lang="nl-BE" sz="2000" b="1" smtClean="0"/>
              <a:t>Drains_P2_S100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pressing </a:t>
            </a:r>
            <a:r>
              <a:rPr lang="nl-BE" sz="2000" b="1" smtClean="0"/>
              <a:t>Apply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20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7340"/>
            <a:ext cx="4794885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31" y="4081636"/>
            <a:ext cx="2143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1564779" y="4513684"/>
            <a:ext cx="1334814" cy="648072"/>
          </a:xfrm>
          <a:prstGeom prst="wedgeRoundRectCallout">
            <a:avLst>
              <a:gd name="adj1" fmla="val 48148"/>
              <a:gd name="adj2" fmla="val -863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Data visualization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5400000">
            <a:off x="6389464" y="2143506"/>
            <a:ext cx="223558" cy="132608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 rot="5400000">
            <a:off x="7672063" y="4362183"/>
            <a:ext cx="223558" cy="66304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48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Check fluxes to the drain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Check the values of the fluxes </a:t>
            </a:r>
            <a:r>
              <a:rPr lang="nl-BE" sz="2000" smtClean="0"/>
              <a:t>to </a:t>
            </a:r>
            <a:r>
              <a:rPr lang="nl-BE" sz="2000"/>
              <a:t>the </a:t>
            </a:r>
            <a:r>
              <a:rPr lang="nl-BE" sz="2000" smtClean="0"/>
              <a:t>drain </a:t>
            </a:r>
            <a:r>
              <a:rPr lang="nl-BE" sz="2000"/>
              <a:t>using the status bar, or </a:t>
            </a:r>
            <a:r>
              <a:rPr lang="nl-BE" sz="2000" b="1"/>
              <a:t>Data|Show Grid or Mesh Values</a:t>
            </a:r>
            <a:r>
              <a:rPr lang="nl-BE" sz="2000"/>
              <a:t>.</a:t>
            </a:r>
          </a:p>
          <a:p>
            <a:r>
              <a:rPr lang="nl-BE" sz="2000"/>
              <a:t>Is the </a:t>
            </a:r>
            <a:r>
              <a:rPr lang="nl-BE" sz="2000" smtClean="0"/>
              <a:t>drain active over its entire length?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21</a:t>
            </a:fld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80" y="1489348"/>
            <a:ext cx="3383280" cy="335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31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Check fluxes </a:t>
            </a:r>
            <a:r>
              <a:rPr lang="nl-BE" smtClean="0"/>
              <a:t>from/to</a:t>
            </a:r>
            <a:br>
              <a:rPr lang="nl-BE" smtClean="0"/>
            </a:br>
            <a:r>
              <a:rPr lang="nl-BE" smtClean="0"/>
              <a:t>the constant head boundaries (1/2)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10744" cy="3771636"/>
          </a:xfrm>
        </p:spPr>
        <p:txBody>
          <a:bodyPr>
            <a:normAutofit/>
          </a:bodyPr>
          <a:lstStyle/>
          <a:p>
            <a:r>
              <a:rPr lang="nl-BE" sz="2000"/>
              <a:t>Now color the grid with the </a:t>
            </a:r>
            <a:r>
              <a:rPr lang="nl-BE" sz="2000" smtClean="0"/>
              <a:t>Constant Head </a:t>
            </a:r>
            <a:r>
              <a:rPr lang="nl-BE" sz="2000"/>
              <a:t>flows, by selecting </a:t>
            </a:r>
            <a:r>
              <a:rPr lang="nl-BE" sz="2000" b="1"/>
              <a:t>Data|Data visualization</a:t>
            </a:r>
            <a:r>
              <a:rPr lang="nl-BE" sz="2000"/>
              <a:t>, or using the corresponding button,</a:t>
            </a:r>
          </a:p>
          <a:p>
            <a:r>
              <a:rPr lang="nl-BE" sz="2000"/>
              <a:t>changing the data set to </a:t>
            </a:r>
            <a:r>
              <a:rPr lang="nl-BE" sz="2000" b="1" smtClean="0"/>
              <a:t>Constant_Head_P2_S100</a:t>
            </a:r>
            <a:r>
              <a:rPr lang="nl-BE" sz="2000"/>
              <a:t>,</a:t>
            </a:r>
          </a:p>
          <a:p>
            <a:r>
              <a:rPr lang="nl-BE" sz="2000"/>
              <a:t>and pressing </a:t>
            </a:r>
            <a:r>
              <a:rPr lang="nl-BE" sz="2000" b="1"/>
              <a:t>Apply</a:t>
            </a:r>
            <a:r>
              <a:rPr lang="nl-BE" sz="2000"/>
              <a:t>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22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7340"/>
            <a:ext cx="4823460" cy="357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731" y="4081636"/>
            <a:ext cx="2143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1564779" y="4513684"/>
            <a:ext cx="1334814" cy="648072"/>
          </a:xfrm>
          <a:prstGeom prst="wedgeRoundRectCallout">
            <a:avLst>
              <a:gd name="adj1" fmla="val 48148"/>
              <a:gd name="adj2" fmla="val -86341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Data visualization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 rot="5400000">
            <a:off x="6317456" y="2090211"/>
            <a:ext cx="223558" cy="132608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 rot="5400000">
            <a:off x="7456039" y="4362183"/>
            <a:ext cx="223558" cy="663044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4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/>
              <a:t>Check fluxes from/to</a:t>
            </a:r>
            <a:br>
              <a:rPr lang="nl-BE"/>
            </a:br>
            <a:r>
              <a:rPr lang="nl-BE"/>
              <a:t>the constant head boundaries </a:t>
            </a:r>
            <a:r>
              <a:rPr lang="nl-BE" smtClean="0"/>
              <a:t>(2/2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Check the values of the fluxes to the </a:t>
            </a:r>
            <a:r>
              <a:rPr lang="nl-BE" sz="2000" smtClean="0"/>
              <a:t>Constant Head cells </a:t>
            </a:r>
            <a:r>
              <a:rPr lang="nl-BE" sz="2000"/>
              <a:t>using the status bar, or </a:t>
            </a:r>
            <a:r>
              <a:rPr lang="nl-BE" sz="2000" b="1"/>
              <a:t>Data|Show Grid or Mesh Values</a:t>
            </a:r>
            <a:r>
              <a:rPr lang="nl-BE" sz="2000"/>
              <a:t>.</a:t>
            </a:r>
          </a:p>
          <a:p>
            <a:r>
              <a:rPr lang="nl-BE" sz="2000" smtClean="0"/>
              <a:t>Why are the largest values located at the drain?</a:t>
            </a:r>
            <a:endParaRPr lang="en-GB" sz="2000"/>
          </a:p>
          <a:p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23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405" y="1489348"/>
            <a:ext cx="3440430" cy="341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53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24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/>
              <a:t>Education evenings 2016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Practical introduction</a:t>
            </a:r>
            <a:br>
              <a:rPr lang="en-GB"/>
            </a:br>
            <a:r>
              <a:rPr lang="en-GB"/>
              <a:t>to groundwater modelling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smtClean="0"/>
              <a:t>Computer exercises</a:t>
            </a:r>
          </a:p>
          <a:p>
            <a:r>
              <a:rPr lang="nl-BE"/>
              <a:t>01 04 Adding features to our model</a:t>
            </a:r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627784" y="472970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Questions? Found an error?</a:t>
            </a:r>
            <a:b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nl-BE" sz="1400" i="1" smtClean="0">
                <a:solidFill>
                  <a:schemeClr val="bg1">
                    <a:lumMod val="75000"/>
                  </a:schemeClr>
                </a:solidFill>
              </a:rPr>
              <a:t>Please contact B. Rogiers at brogiers@sckcen.be.</a:t>
            </a:r>
            <a:endParaRPr lang="en-GB" sz="1400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11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829" y="1424332"/>
            <a:ext cx="1468755" cy="198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Copy file previous exercise</a:t>
            </a:r>
            <a:endParaRPr lang="en-GB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33501"/>
            <a:ext cx="4258817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Copy file “</a:t>
            </a:r>
            <a:r>
              <a:rPr lang="nl-BE" sz="2000" smtClean="0">
                <a:solidFill>
                  <a:srgbClr val="92D050"/>
                </a:solidFill>
              </a:rPr>
              <a:t>/01_03_our_first_modflow_model/01_03_our_first_modflow_model.mmZLib</a:t>
            </a:r>
            <a:r>
              <a:rPr lang="nl-BE" sz="2000" smtClean="0"/>
              <a:t>”</a:t>
            </a:r>
            <a:br>
              <a:rPr lang="nl-BE" sz="2000" smtClean="0"/>
            </a:br>
            <a:r>
              <a:rPr lang="nl-BE" sz="2000" smtClean="0"/>
              <a:t>to folder “</a:t>
            </a:r>
            <a:r>
              <a:rPr lang="nl-BE" sz="2000" smtClean="0">
                <a:solidFill>
                  <a:srgbClr val="92D050"/>
                </a:solidFill>
              </a:rPr>
              <a:t>/01_04_adding_features_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to_our_model/</a:t>
            </a:r>
            <a:r>
              <a:rPr lang="nl-BE" sz="2000" smtClean="0"/>
              <a:t>”</a:t>
            </a:r>
          </a:p>
          <a:p>
            <a:r>
              <a:rPr lang="nl-BE" sz="2000" smtClean="0"/>
              <a:t>Change the file name to “</a:t>
            </a:r>
            <a:r>
              <a:rPr lang="nl-BE" sz="2000" smtClean="0">
                <a:solidFill>
                  <a:srgbClr val="92D050"/>
                </a:solidFill>
              </a:rPr>
              <a:t>01_04_adding_features_</a:t>
            </a:r>
            <a:br>
              <a:rPr lang="nl-BE" sz="2000" smtClean="0">
                <a:solidFill>
                  <a:srgbClr val="92D050"/>
                </a:solidFill>
              </a:rPr>
            </a:br>
            <a:r>
              <a:rPr lang="nl-BE" sz="2000" smtClean="0">
                <a:solidFill>
                  <a:srgbClr val="92D050"/>
                </a:solidFill>
              </a:rPr>
              <a:t>to_our_model.mmZLib</a:t>
            </a:r>
            <a:r>
              <a:rPr lang="nl-BE" sz="2000" smtClean="0"/>
              <a:t>”,</a:t>
            </a:r>
          </a:p>
          <a:p>
            <a:r>
              <a:rPr lang="nl-BE" sz="2000" smtClean="0">
                <a:solidFill>
                  <a:srgbClr val="00B0F0"/>
                </a:solidFill>
              </a:rPr>
              <a:t>and open the file in ModelMuse.</a:t>
            </a:r>
            <a:endParaRPr lang="en-GB" sz="160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13" y="1274465"/>
            <a:ext cx="118300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913" y="4213359"/>
            <a:ext cx="1314450" cy="1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7092280" y="2347612"/>
            <a:ext cx="0" cy="2005738"/>
          </a:xfrm>
          <a:prstGeom prst="straightConnector1">
            <a:avLst/>
          </a:prstGeom>
          <a:ln w="38100">
            <a:solidFill>
              <a:srgbClr val="EA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687" y="4353350"/>
            <a:ext cx="1834515" cy="41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4884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Enable MODFLOW packages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250704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Model|MODFLOW Packages and Programs…</a:t>
            </a:r>
            <a:r>
              <a:rPr lang="nl-BE" sz="2000" smtClean="0"/>
              <a:t>,</a:t>
            </a:r>
          </a:p>
          <a:p>
            <a:r>
              <a:rPr lang="nl-BE" sz="2000" smtClean="0"/>
              <a:t>and mark the checkboxes of the </a:t>
            </a:r>
            <a:r>
              <a:rPr lang="nl-BE" sz="2000" b="1" smtClean="0"/>
              <a:t>Flow and Head Boundary</a:t>
            </a:r>
            <a:r>
              <a:rPr lang="nl-BE" sz="2000" smtClean="0"/>
              <a:t>, </a:t>
            </a:r>
            <a:r>
              <a:rPr lang="nl-BE" sz="2000" b="1" smtClean="0"/>
              <a:t>Drain</a:t>
            </a:r>
            <a:r>
              <a:rPr lang="nl-BE" sz="2000" smtClean="0"/>
              <a:t>, and </a:t>
            </a:r>
            <a:r>
              <a:rPr lang="nl-BE" sz="2000" b="1" smtClean="0"/>
              <a:t>River</a:t>
            </a:r>
            <a:r>
              <a:rPr lang="nl-BE" sz="2000" smtClean="0"/>
              <a:t> packages.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4</a:t>
            </a:fld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17340"/>
            <a:ext cx="481774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139952" y="2086676"/>
            <a:ext cx="1649096" cy="2443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067944" y="2440756"/>
            <a:ext cx="1649096" cy="2443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060856" y="3463044"/>
            <a:ext cx="1649096" cy="24437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7132521" y="4606381"/>
            <a:ext cx="846247" cy="295695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a river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474840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Select </a:t>
            </a:r>
            <a:r>
              <a:rPr lang="nl-BE" sz="2000" b="1" smtClean="0"/>
              <a:t>Object|Create|Straight Line</a:t>
            </a:r>
            <a:r>
              <a:rPr lang="nl-BE" sz="2000" smtClean="0"/>
              <a:t> or use the corresponding button,</a:t>
            </a:r>
          </a:p>
          <a:p>
            <a:r>
              <a:rPr lang="nl-BE" sz="2000" smtClean="0"/>
              <a:t>and draw a straight river in the fifth column, going from the first to the last row.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823" y="1561356"/>
            <a:ext cx="3348990" cy="3308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5572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156323" y="3938597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31216" y="1677020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3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river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In the </a:t>
            </a:r>
            <a:r>
              <a:rPr lang="nl-BE" sz="2000" b="1" smtClean="0"/>
              <a:t>Object Properties</a:t>
            </a:r>
            <a:r>
              <a:rPr lang="nl-BE" sz="2000" smtClean="0"/>
              <a:t> dialog box, change the object name to “River”.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6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5332"/>
            <a:ext cx="4743450" cy="366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4211960" y="2037060"/>
            <a:ext cx="15121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6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river </a:t>
            </a:r>
            <a:r>
              <a:rPr lang="nl-BE" smtClean="0"/>
              <a:t>(3/3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430162" cy="3771636"/>
          </a:xfrm>
        </p:spPr>
        <p:txBody>
          <a:bodyPr>
            <a:normAutofit/>
          </a:bodyPr>
          <a:lstStyle/>
          <a:p>
            <a:r>
              <a:rPr lang="nl-BE" sz="2000" smtClean="0"/>
              <a:t>Switch to the </a:t>
            </a:r>
            <a:r>
              <a:rPr lang="nl-BE" sz="2000" b="1" smtClean="0"/>
              <a:t>MODFLOW Features</a:t>
            </a:r>
            <a:r>
              <a:rPr lang="nl-BE" sz="2000" smtClean="0"/>
              <a:t> tab, and</a:t>
            </a:r>
          </a:p>
          <a:p>
            <a:r>
              <a:rPr lang="nl-BE" sz="2000" smtClean="0"/>
              <a:t>check the </a:t>
            </a:r>
            <a:r>
              <a:rPr lang="nl-BE" sz="2000" b="1" smtClean="0"/>
              <a:t>River package</a:t>
            </a:r>
            <a:r>
              <a:rPr lang="nl-BE" sz="2000" smtClean="0"/>
              <a:t>.</a:t>
            </a:r>
          </a:p>
          <a:p>
            <a:r>
              <a:rPr lang="nl-BE" sz="2000" smtClean="0"/>
              <a:t>Change </a:t>
            </a:r>
            <a:r>
              <a:rPr lang="nl-BE" sz="2000" b="1" smtClean="0"/>
              <a:t>Number of times</a:t>
            </a:r>
            <a:r>
              <a:rPr lang="nl-BE" sz="2000" smtClean="0"/>
              <a:t> to 1,</a:t>
            </a:r>
          </a:p>
          <a:p>
            <a:r>
              <a:rPr lang="nl-BE" sz="2000" smtClean="0"/>
              <a:t>and fill in the </a:t>
            </a:r>
            <a:r>
              <a:rPr lang="nl-BE" sz="2000" b="1" smtClean="0"/>
              <a:t>Starting time</a:t>
            </a:r>
            <a:r>
              <a:rPr lang="nl-BE" sz="2000" smtClean="0"/>
              <a:t>, </a:t>
            </a:r>
            <a:r>
              <a:rPr lang="nl-BE" sz="2000" b="1" smtClean="0"/>
              <a:t>Ending time</a:t>
            </a:r>
            <a:r>
              <a:rPr lang="nl-BE" sz="2000" smtClean="0"/>
              <a:t>, </a:t>
            </a:r>
            <a:r>
              <a:rPr lang="nl-BE" sz="2000" b="1" smtClean="0"/>
              <a:t>River stage</a:t>
            </a:r>
            <a:r>
              <a:rPr lang="nl-BE" sz="2000" smtClean="0"/>
              <a:t>, </a:t>
            </a:r>
            <a:r>
              <a:rPr lang="nl-BE" sz="2000" b="1" smtClean="0"/>
              <a:t>Conductance</a:t>
            </a:r>
            <a:r>
              <a:rPr lang="nl-BE" sz="2000" smtClean="0"/>
              <a:t>, and </a:t>
            </a:r>
            <a:r>
              <a:rPr lang="nl-BE" sz="2000" b="1" smtClean="0"/>
              <a:t>River bottom</a:t>
            </a:r>
            <a:r>
              <a:rPr lang="nl-BE" sz="2000" smtClean="0"/>
              <a:t> with, respectively,</a:t>
            </a:r>
            <a:br>
              <a:rPr lang="nl-BE" sz="2000" smtClean="0"/>
            </a:br>
            <a:r>
              <a:rPr lang="nl-BE" sz="2000" smtClean="0"/>
              <a:t>-1, 1000, -0.1, 10, -0.5</a:t>
            </a:r>
            <a:r>
              <a:rPr lang="nl-BE" sz="2000" smtClean="0"/>
              <a:t>.</a:t>
            </a:r>
          </a:p>
          <a:p>
            <a:r>
              <a:rPr lang="nl-BE" sz="2000" smtClean="0"/>
              <a:t>Then press </a:t>
            </a:r>
            <a:r>
              <a:rPr lang="nl-BE" sz="2000" b="1" smtClean="0"/>
              <a:t>OK</a:t>
            </a:r>
            <a:r>
              <a:rPr lang="nl-BE" sz="2000" smtClean="0"/>
              <a:t>.</a:t>
            </a:r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7</a:t>
            </a:fld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62" y="1345332"/>
            <a:ext cx="4732020" cy="369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031378" y="2065412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039490" y="2903245"/>
            <a:ext cx="2448272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40616" y="4102900"/>
            <a:ext cx="576064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860032" y="1561356"/>
            <a:ext cx="115212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7261994" y="4592017"/>
            <a:ext cx="697037" cy="348519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3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Add a drain (1/3)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4114800" cy="3771636"/>
          </a:xfrm>
        </p:spPr>
        <p:txBody>
          <a:bodyPr>
            <a:normAutofit/>
          </a:bodyPr>
          <a:lstStyle/>
          <a:p>
            <a:r>
              <a:rPr lang="nl-BE" sz="2000"/>
              <a:t>Select </a:t>
            </a:r>
            <a:r>
              <a:rPr lang="nl-BE" sz="2000" b="1"/>
              <a:t>Object|Create|Straight Line</a:t>
            </a:r>
            <a:r>
              <a:rPr lang="nl-BE" sz="2000"/>
              <a:t> or use the corresponding button,</a:t>
            </a:r>
          </a:p>
          <a:p>
            <a:r>
              <a:rPr lang="nl-BE" sz="2000"/>
              <a:t>and draw a straight </a:t>
            </a:r>
            <a:r>
              <a:rPr lang="nl-BE" sz="2000" smtClean="0"/>
              <a:t>drain </a:t>
            </a:r>
            <a:r>
              <a:rPr lang="nl-BE" sz="2000"/>
              <a:t>in the </a:t>
            </a:r>
            <a:r>
              <a:rPr lang="nl-BE" sz="2000" smtClean="0"/>
              <a:t>17th </a:t>
            </a:r>
            <a:r>
              <a:rPr lang="nl-BE" sz="2000"/>
              <a:t>column, going from the first to the last row.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8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61356"/>
            <a:ext cx="33718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05572"/>
            <a:ext cx="10953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156323" y="3938597"/>
            <a:ext cx="1174202" cy="648072"/>
          </a:xfrm>
          <a:prstGeom prst="wedgeRoundRectCallout">
            <a:avLst>
              <a:gd name="adj1" fmla="val 20003"/>
              <a:gd name="adj2" fmla="val -85248"/>
              <a:gd name="adj3" fmla="val 16667"/>
            </a:avLst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smtClean="0">
                <a:solidFill>
                  <a:srgbClr val="FFC000"/>
                </a:solidFill>
              </a:rPr>
              <a:t>Create straight-line object</a:t>
            </a:r>
            <a:endParaRPr lang="en-GB" sz="1400" b="1">
              <a:solidFill>
                <a:srgbClr val="FFC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236296" y="1705372"/>
            <a:ext cx="504056" cy="3024336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7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Add a drain </a:t>
            </a:r>
            <a:r>
              <a:rPr lang="nl-BE" smtClean="0"/>
              <a:t>(2/3</a:t>
            </a:r>
            <a:r>
              <a:rPr lang="nl-BE"/>
              <a:t>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538736" cy="3771636"/>
          </a:xfrm>
        </p:spPr>
        <p:txBody>
          <a:bodyPr>
            <a:normAutofit/>
          </a:bodyPr>
          <a:lstStyle/>
          <a:p>
            <a:r>
              <a:rPr lang="nl-BE" sz="2000"/>
              <a:t>In the </a:t>
            </a:r>
            <a:r>
              <a:rPr lang="nl-BE" sz="2000" b="1"/>
              <a:t>Object Properties</a:t>
            </a:r>
            <a:r>
              <a:rPr lang="nl-BE" sz="2000"/>
              <a:t> dialog box, change the object name to </a:t>
            </a:r>
            <a:r>
              <a:rPr lang="nl-BE" sz="2000" smtClean="0"/>
              <a:t>“Drain”.</a:t>
            </a:r>
            <a:endParaRPr lang="en-GB" sz="2000"/>
          </a:p>
          <a:p>
            <a:endParaRPr lang="en-GB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12B53-048C-42CA-9A96-DA53A18E64ED}" type="slidenum">
              <a:rPr lang="en-GB" smtClean="0"/>
              <a:t>9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345332"/>
            <a:ext cx="4737735" cy="3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4211960" y="2037060"/>
            <a:ext cx="1512168" cy="288032"/>
          </a:xfrm>
          <a:prstGeom prst="ellipse">
            <a:avLst/>
          </a:prstGeom>
          <a:noFill/>
          <a:ln w="38100">
            <a:solidFill>
              <a:srgbClr val="FFC000">
                <a:alpha val="69804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8967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865</Words>
  <Application>Microsoft Office PowerPoint</Application>
  <PresentationFormat>On-screen Show (16:10)</PresentationFormat>
  <Paragraphs>127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1_Office Theme</vt:lpstr>
      <vt:lpstr>Education evenings 2016</vt:lpstr>
      <vt:lpstr>Purpose</vt:lpstr>
      <vt:lpstr>Copy file previous exercise</vt:lpstr>
      <vt:lpstr>Enable MODFLOW packages</vt:lpstr>
      <vt:lpstr>Add a river (1/3)</vt:lpstr>
      <vt:lpstr>Add a river (2/3)</vt:lpstr>
      <vt:lpstr>Add a river (3/3)</vt:lpstr>
      <vt:lpstr>Add a drain (1/3)</vt:lpstr>
      <vt:lpstr>Add a drain (2/3)</vt:lpstr>
      <vt:lpstr>Add a drain (3/3)</vt:lpstr>
      <vt:lpstr>Add constant head boundaries (1/3)</vt:lpstr>
      <vt:lpstr>Add constant head boundaries (2/3)</vt:lpstr>
      <vt:lpstr>Add constant head boundaries (3/3)</vt:lpstr>
      <vt:lpstr>Run model (1/2)</vt:lpstr>
      <vt:lpstr>Run model (2/2)</vt:lpstr>
      <vt:lpstr>Visualize simulated heads</vt:lpstr>
      <vt:lpstr>Import flow data (1/2) </vt:lpstr>
      <vt:lpstr>Import flow data (2/2) </vt:lpstr>
      <vt:lpstr>Check fluxes from/to the river</vt:lpstr>
      <vt:lpstr>Check fluxes to the drain (1/2)</vt:lpstr>
      <vt:lpstr>Check fluxes to the drain (2/2)</vt:lpstr>
      <vt:lpstr>Check fluxes from/to the constant head boundaries (1/2)</vt:lpstr>
      <vt:lpstr>Check fluxes from/to the constant head boundaries (2/2)</vt:lpstr>
      <vt:lpstr>Education evenings 2016</vt:lpstr>
    </vt:vector>
  </TitlesOfParts>
  <Company>SCK-CEN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Groundwater flow modelling with open source tools1. A beginner's short course</dc:title>
  <dc:creator>brogiers@SCKCEN.BE</dc:creator>
  <cp:lastModifiedBy>brogiers</cp:lastModifiedBy>
  <cp:revision>69</cp:revision>
  <dcterms:created xsi:type="dcterms:W3CDTF">2015-08-08T11:23:11Z</dcterms:created>
  <dcterms:modified xsi:type="dcterms:W3CDTF">2016-02-18T10:12:22Z</dcterms:modified>
</cp:coreProperties>
</file>