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2"/>
  </p:notesMasterIdLst>
  <p:handoutMasterIdLst>
    <p:handoutMasterId r:id="rId43"/>
  </p:handoutMasterIdLst>
  <p:sldIdLst>
    <p:sldId id="302" r:id="rId2"/>
    <p:sldId id="266" r:id="rId3"/>
    <p:sldId id="307" r:id="rId4"/>
    <p:sldId id="308" r:id="rId5"/>
    <p:sldId id="264" r:id="rId6"/>
    <p:sldId id="268" r:id="rId7"/>
    <p:sldId id="304" r:id="rId8"/>
    <p:sldId id="271" r:id="rId9"/>
    <p:sldId id="269" r:id="rId10"/>
    <p:sldId id="276" r:id="rId11"/>
    <p:sldId id="270" r:id="rId12"/>
    <p:sldId id="274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9" r:id="rId25"/>
    <p:sldId id="288" r:id="rId26"/>
    <p:sldId id="290" r:id="rId27"/>
    <p:sldId id="291" r:id="rId28"/>
    <p:sldId id="294" r:id="rId29"/>
    <p:sldId id="305" r:id="rId30"/>
    <p:sldId id="292" r:id="rId31"/>
    <p:sldId id="293" r:id="rId32"/>
    <p:sldId id="295" r:id="rId33"/>
    <p:sldId id="296" r:id="rId34"/>
    <p:sldId id="297" r:id="rId35"/>
    <p:sldId id="298" r:id="rId36"/>
    <p:sldId id="299" r:id="rId37"/>
    <p:sldId id="306" r:id="rId38"/>
    <p:sldId id="300" r:id="rId39"/>
    <p:sldId id="301" r:id="rId40"/>
    <p:sldId id="303" r:id="rId41"/>
  </p:sldIdLst>
  <p:sldSz cx="9144000" cy="5715000" type="screen16x1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83" autoAdjust="0"/>
  </p:normalViewPr>
  <p:slideViewPr>
    <p:cSldViewPr>
      <p:cViewPr varScale="1">
        <p:scale>
          <a:sx n="134" d="100"/>
          <a:sy n="134" d="100"/>
        </p:scale>
        <p:origin x="-114" y="-9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86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B65111F-249F-4E6B-BD87-FC530FCD2F3A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7D33F4E-F63E-4D11-9DF4-8E2AD7475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622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AE1011B-7798-48F1-9837-AB630D20F00E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A63410F-DB9A-4572-81FB-10F95474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40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60"/>
            <a:ext cx="7772400" cy="1225021"/>
          </a:xfrm>
        </p:spPr>
        <p:txBody>
          <a:bodyPr/>
          <a:lstStyle>
            <a:lvl1pPr algn="l">
              <a:defRPr>
                <a:solidFill>
                  <a:srgbClr val="E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899142"/>
          </a:xfrm>
        </p:spPr>
        <p:txBody>
          <a:bodyPr anchor="ctr"/>
          <a:lstStyle>
            <a:lvl1pPr marL="0" indent="0" algn="l">
              <a:buNone/>
              <a:defRPr i="1">
                <a:solidFill>
                  <a:srgbClr val="00B0E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8"/>
          <a:stretch/>
        </p:blipFill>
        <p:spPr bwMode="auto">
          <a:xfrm>
            <a:off x="0" y="1782520"/>
            <a:ext cx="61156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0"/>
          <a:stretch/>
        </p:blipFill>
        <p:spPr bwMode="auto">
          <a:xfrm>
            <a:off x="0" y="3244324"/>
            <a:ext cx="1304589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8140714" y="242548"/>
            <a:ext cx="751766" cy="270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32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0" smtClean="0">
                <a:solidFill>
                  <a:srgbClr val="00B0EE"/>
                </a:solidFill>
              </a:rPr>
              <a:t>BELGIUM</a:t>
            </a:r>
            <a:endParaRPr lang="en-GB" sz="1100" b="1" i="0">
              <a:solidFill>
                <a:srgbClr val="00B0EE"/>
              </a:solidFill>
            </a:endParaRPr>
          </a:p>
        </p:txBody>
      </p:sp>
      <p:pic>
        <p:nvPicPr>
          <p:cNvPr id="11" name="Picture 2" descr="D:\courses\2016\groundwater_modelling_course_iah_belg\iah-60-anniversary-logo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63" y="467723"/>
            <a:ext cx="676375" cy="5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75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5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8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76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772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8"/>
          <a:stretch/>
        </p:blipFill>
        <p:spPr bwMode="auto">
          <a:xfrm>
            <a:off x="0" y="1207042"/>
            <a:ext cx="61156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0"/>
          <a:stretch/>
        </p:blipFill>
        <p:spPr bwMode="auto">
          <a:xfrm>
            <a:off x="0" y="2668846"/>
            <a:ext cx="1304589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9"/>
          <a:stretch/>
        </p:blipFill>
        <p:spPr bwMode="auto">
          <a:xfrm>
            <a:off x="3" y="3796337"/>
            <a:ext cx="1986523" cy="71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0" y="1202807"/>
            <a:ext cx="7772400" cy="1225021"/>
          </a:xfrm>
        </p:spPr>
        <p:txBody>
          <a:bodyPr/>
          <a:lstStyle>
            <a:lvl1pPr algn="l">
              <a:defRPr>
                <a:solidFill>
                  <a:srgbClr val="E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371600" y="2665948"/>
            <a:ext cx="7088832" cy="899142"/>
          </a:xfrm>
        </p:spPr>
        <p:txBody>
          <a:bodyPr anchor="ctr"/>
          <a:lstStyle>
            <a:lvl1pPr marL="0" indent="0" algn="l">
              <a:buNone/>
              <a:defRPr i="1">
                <a:solidFill>
                  <a:srgbClr val="00B0E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2058756" y="3761693"/>
            <a:ext cx="6396005" cy="83255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i="0">
                <a:solidFill>
                  <a:srgbClr val="FFC0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section title style</a:t>
            </a:r>
            <a:endParaRPr kumimoji="0" lang="en-GB" sz="2800" b="0" i="1" u="none" strike="noStrike" kern="1200" cap="none" spc="0" normalizeH="0" baseline="0" noProof="0" smtClean="0">
              <a:ln>
                <a:noFill/>
              </a:ln>
              <a:solidFill>
                <a:srgbClr val="FFCC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8140714" y="242548"/>
            <a:ext cx="751766" cy="270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32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0" smtClean="0">
                <a:solidFill>
                  <a:srgbClr val="00B0EE"/>
                </a:solidFill>
              </a:rPr>
              <a:t>BELGIUM</a:t>
            </a:r>
            <a:endParaRPr lang="en-GB" sz="1100" b="1" i="0">
              <a:solidFill>
                <a:srgbClr val="00B0EE"/>
              </a:solidFill>
            </a:endParaRPr>
          </a:p>
        </p:txBody>
      </p:sp>
      <p:pic>
        <p:nvPicPr>
          <p:cNvPr id="16" name="Picture 2" descr="D:\courses\2016\groundwater_modelling_course_iah_belg\iah-60-anniversary-logo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63" y="467723"/>
            <a:ext cx="676375" cy="5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929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01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50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36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77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3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51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C000"/>
                </a:solidFill>
              </a:defRPr>
            </a:lvl1pPr>
          </a:lstStyle>
          <a:p>
            <a:fld id="{68112B53-048C-42CA-9A96-DA53A18E64E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83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EA0000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3200" kern="1200">
          <a:solidFill>
            <a:srgbClr val="00B0EE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800" kern="1200">
          <a:solidFill>
            <a:srgbClr val="00B0E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400" kern="1200">
          <a:solidFill>
            <a:srgbClr val="00B0E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rgbClr val="00B0E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rgbClr val="00B0E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/>
              <a:t>Education evenings 2016</a:t>
            </a:r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Practical introduction</a:t>
            </a:r>
            <a:br>
              <a:rPr lang="en-GB"/>
            </a:br>
            <a:r>
              <a:rPr lang="en-GB"/>
              <a:t>to groundwater modelling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mtClean="0"/>
              <a:t>Computer exercises</a:t>
            </a:r>
          </a:p>
          <a:p>
            <a:r>
              <a:rPr lang="nl-BE" smtClean="0"/>
              <a:t>02 01 </a:t>
            </a:r>
            <a:r>
              <a:rPr lang="nl-BE"/>
              <a:t>A </a:t>
            </a:r>
            <a:r>
              <a:rPr lang="nl-BE" smtClean="0"/>
              <a:t>more complex model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86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26" y="3217540"/>
            <a:ext cx="3480430" cy="2333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89348"/>
            <a:ext cx="2491740" cy="1411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Check layer geometries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10</a:t>
            </a:fld>
            <a:endParaRPr lang="en-GB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Have a look at the front, side and 3D views to see if the layer geometry was set correctly.</a:t>
            </a:r>
          </a:p>
          <a:p>
            <a:r>
              <a:rPr lang="nl-BE" sz="2000" smtClean="0"/>
              <a:t>Use the grid buttons to reveal more layer details on the 3D view.</a:t>
            </a:r>
            <a:endParaRPr lang="en-GB" sz="200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890" y="938396"/>
            <a:ext cx="1291590" cy="242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857228"/>
            <a:ext cx="923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ounded Rectangular Callout 11"/>
          <p:cNvSpPr/>
          <p:nvPr/>
        </p:nvSpPr>
        <p:spPr>
          <a:xfrm>
            <a:off x="748018" y="3671304"/>
            <a:ext cx="936104" cy="648072"/>
          </a:xfrm>
          <a:prstGeom prst="wedgeRoundRectCallout">
            <a:avLst>
              <a:gd name="adj1" fmla="val 78442"/>
              <a:gd name="adj2" fmla="val -8322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Show grid shell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1403648" y="4441676"/>
            <a:ext cx="936104" cy="648072"/>
          </a:xfrm>
          <a:prstGeom prst="wedgeRoundRectCallout">
            <a:avLst>
              <a:gd name="adj1" fmla="val 45124"/>
              <a:gd name="adj2" fmla="val -107854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Show top grid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2555776" y="4441676"/>
            <a:ext cx="936104" cy="648072"/>
          </a:xfrm>
          <a:prstGeom prst="wedgeRoundRectCallout">
            <a:avLst>
              <a:gd name="adj1" fmla="val -48014"/>
              <a:gd name="adj2" fmla="val -107854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Show front grid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3203848" y="3640746"/>
            <a:ext cx="936104" cy="648072"/>
          </a:xfrm>
          <a:prstGeom prst="wedgeRoundRectCallout">
            <a:avLst>
              <a:gd name="adj1" fmla="val -84361"/>
              <a:gd name="adj2" fmla="val -3947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Show side grid</a:t>
            </a:r>
            <a:endParaRPr lang="en-GB" sz="1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87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053" y="1334452"/>
            <a:ext cx="3663315" cy="289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Define layer types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/>
              <a:t>At this point, the elevations of the layers have been defined. The next step is to define the layer </a:t>
            </a:r>
            <a:r>
              <a:rPr lang="en-US" sz="2000" smtClean="0"/>
              <a:t>types:</a:t>
            </a:r>
          </a:p>
          <a:p>
            <a:pPr lvl="0"/>
            <a:r>
              <a:rPr lang="en-US" sz="2000"/>
              <a:t>Select </a:t>
            </a:r>
            <a:r>
              <a:rPr lang="en-US" sz="2000" b="1"/>
              <a:t>Model|MODFLOW Layer Groups...</a:t>
            </a:r>
            <a:endParaRPr lang="en-GB" sz="2000" b="1"/>
          </a:p>
          <a:p>
            <a:pPr lvl="0"/>
            <a:r>
              <a:rPr lang="en-US" sz="2000"/>
              <a:t>Select the </a:t>
            </a:r>
            <a:r>
              <a:rPr lang="en-US" sz="2000" b="1"/>
              <a:t>Upper Aquifer </a:t>
            </a:r>
            <a:r>
              <a:rPr lang="en-US" sz="2000"/>
              <a:t>and change its layer type to </a:t>
            </a:r>
            <a:r>
              <a:rPr lang="en-US" sz="2000" b="1"/>
              <a:t>Convertible</a:t>
            </a:r>
            <a:endParaRPr lang="en-GB" sz="2000" b="1"/>
          </a:p>
          <a:p>
            <a:pPr lvl="0"/>
            <a:r>
              <a:rPr lang="en-US" sz="2000"/>
              <a:t>Select the </a:t>
            </a:r>
            <a:r>
              <a:rPr lang="en-US" sz="2000" b="1"/>
              <a:t>Middle Aquifer </a:t>
            </a:r>
            <a:r>
              <a:rPr lang="en-US" sz="2000"/>
              <a:t>and change its layer type to </a:t>
            </a:r>
            <a:r>
              <a:rPr lang="en-US" sz="2000" b="1"/>
              <a:t>Non-simulated</a:t>
            </a:r>
            <a:r>
              <a:rPr lang="en-US" sz="2000"/>
              <a:t> </a:t>
            </a:r>
            <a:r>
              <a:rPr lang="en-US" sz="2000" smtClean="0"/>
              <a:t>(= </a:t>
            </a:r>
            <a:r>
              <a:rPr lang="en-GB" sz="2000" smtClean="0"/>
              <a:t>Quasi-three-dimensional </a:t>
            </a:r>
            <a:r>
              <a:rPr lang="en-GB" sz="2000"/>
              <a:t>confining bed </a:t>
            </a:r>
            <a:r>
              <a:rPr lang="en-US" sz="2000" smtClean="0"/>
              <a:t>in </a:t>
            </a:r>
            <a:r>
              <a:rPr lang="en-US" sz="2000" smtClean="0"/>
              <a:t>MODFLOW) </a:t>
            </a:r>
            <a:r>
              <a:rPr lang="en-US" sz="2000" smtClean="0"/>
              <a:t>and</a:t>
            </a:r>
          </a:p>
          <a:p>
            <a:pPr lvl="0"/>
            <a:r>
              <a:rPr lang="en-US" sz="2000" smtClean="0"/>
              <a:t>click </a:t>
            </a:r>
            <a:r>
              <a:rPr lang="en-US" sz="2000" b="1"/>
              <a:t>OK</a:t>
            </a:r>
            <a:r>
              <a:rPr lang="en-US" sz="2000"/>
              <a:t>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11</a:t>
            </a:fld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5279494" y="2126540"/>
            <a:ext cx="1700640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627834" y="1587044"/>
            <a:ext cx="1227724" cy="21602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"/>
          <a:stretch/>
        </p:blipFill>
        <p:spPr bwMode="auto">
          <a:xfrm>
            <a:off x="5164930" y="2604095"/>
            <a:ext cx="3606443" cy="284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5940152" y="3361556"/>
            <a:ext cx="1700640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227958" y="2929508"/>
            <a:ext cx="1227724" cy="21602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7274120" y="4971370"/>
            <a:ext cx="720080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818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136" y="1316916"/>
            <a:ext cx="482346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Set Kx with parameters</a:t>
            </a:r>
            <a:br>
              <a:rPr lang="nl-BE" smtClean="0"/>
            </a:br>
            <a:r>
              <a:rPr lang="nl-BE" smtClean="0"/>
              <a:t>and zones (1/4)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/>
          </a:bodyPr>
          <a:lstStyle/>
          <a:p>
            <a:pPr lvl="0"/>
            <a:r>
              <a:rPr lang="en-US" sz="2000" smtClean="0"/>
              <a:t>Select </a:t>
            </a:r>
            <a:r>
              <a:rPr lang="en-US" sz="2000" b="1" smtClean="0"/>
              <a:t>Model|MODFLOW </a:t>
            </a:r>
            <a:r>
              <a:rPr lang="en-US" sz="2000" b="1"/>
              <a:t>Packages and Programs</a:t>
            </a:r>
            <a:r>
              <a:rPr lang="en-US" sz="2000" b="1" smtClean="0"/>
              <a:t>...</a:t>
            </a:r>
            <a:r>
              <a:rPr lang="en-US" sz="2000" smtClean="0"/>
              <a:t> </a:t>
            </a:r>
          </a:p>
          <a:p>
            <a:pPr lvl="0"/>
            <a:r>
              <a:rPr lang="en-US" sz="2000" smtClean="0"/>
              <a:t>The </a:t>
            </a:r>
            <a:r>
              <a:rPr lang="en-US" sz="2000" b="1"/>
              <a:t>LPF package </a:t>
            </a:r>
            <a:r>
              <a:rPr lang="en-US" sz="2000"/>
              <a:t>is active by default.  In it change the </a:t>
            </a:r>
            <a:r>
              <a:rPr lang="en-US" sz="2000" b="1" smtClean="0"/>
              <a:t>Number </a:t>
            </a:r>
            <a:r>
              <a:rPr lang="en-US" sz="2000" b="1"/>
              <a:t>of HK parameters </a:t>
            </a:r>
            <a:r>
              <a:rPr lang="en-US" sz="2000"/>
              <a:t>to 3. </a:t>
            </a:r>
            <a:endParaRPr lang="en-US" sz="2000" smtClean="0"/>
          </a:p>
          <a:p>
            <a:pPr lvl="0"/>
            <a:r>
              <a:rPr lang="en-US" sz="2000" smtClean="0"/>
              <a:t>Set the </a:t>
            </a:r>
            <a:r>
              <a:rPr lang="en-US" sz="2000"/>
              <a:t>values of the parameters to </a:t>
            </a:r>
            <a:r>
              <a:rPr lang="en-US" sz="2000" smtClean="0"/>
              <a:t>1000</a:t>
            </a:r>
            <a:r>
              <a:rPr lang="en-US" sz="2000"/>
              <a:t>, </a:t>
            </a:r>
            <a:r>
              <a:rPr lang="en-US" sz="2000" smtClean="0"/>
              <a:t>2000</a:t>
            </a:r>
            <a:r>
              <a:rPr lang="en-US" sz="2000"/>
              <a:t>, and </a:t>
            </a:r>
            <a:r>
              <a:rPr lang="en-US" sz="2000" smtClean="0"/>
              <a:t>4000 </a:t>
            </a:r>
            <a:r>
              <a:rPr lang="en-US" sz="2000"/>
              <a:t>respectively. </a:t>
            </a:r>
            <a:endParaRPr lang="en-US" sz="2000" smtClean="0"/>
          </a:p>
          <a:p>
            <a:pPr lvl="0"/>
            <a:r>
              <a:rPr lang="en-US" sz="2000" smtClean="0"/>
              <a:t>Check </a:t>
            </a:r>
            <a:r>
              <a:rPr lang="en-US" sz="2000"/>
              <a:t>the check box for </a:t>
            </a:r>
            <a:r>
              <a:rPr lang="en-US" sz="2000" b="1"/>
              <a:t>Use Zone</a:t>
            </a:r>
            <a:r>
              <a:rPr lang="en-US" sz="2000"/>
              <a:t> for all three </a:t>
            </a:r>
            <a:r>
              <a:rPr lang="en-US" sz="2000" smtClean="0"/>
              <a:t>parameters,</a:t>
            </a:r>
          </a:p>
          <a:p>
            <a:pPr lvl="0"/>
            <a:r>
              <a:rPr lang="en-US" sz="2000" smtClean="0"/>
              <a:t>and </a:t>
            </a:r>
            <a:r>
              <a:rPr lang="en-US" sz="2000"/>
              <a:t>then click </a:t>
            </a:r>
            <a:r>
              <a:rPr lang="en-US" sz="2000" b="1"/>
              <a:t>OK</a:t>
            </a:r>
            <a:r>
              <a:rPr lang="en-US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12</a:t>
            </a:fld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5940152" y="3649588"/>
            <a:ext cx="1376536" cy="62178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7460704" y="4441676"/>
            <a:ext cx="783704" cy="46805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6012160" y="4207650"/>
            <a:ext cx="783704" cy="46805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818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08705"/>
            <a:ext cx="4783455" cy="3709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289548"/>
            <a:ext cx="195453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Set Kx with parameters</a:t>
            </a:r>
            <a:br>
              <a:rPr lang="nl-BE"/>
            </a:br>
            <a:r>
              <a:rPr lang="nl-BE"/>
              <a:t>and zones </a:t>
            </a:r>
            <a:r>
              <a:rPr lang="nl-BE" smtClean="0"/>
              <a:t>(2/4)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 lnSpcReduction="10000"/>
          </a:bodyPr>
          <a:lstStyle/>
          <a:p>
            <a:r>
              <a:rPr lang="en-US" sz="2000"/>
              <a:t>Make sure that layer 1 is the active layer and draw a polygon around the left half of the model. </a:t>
            </a:r>
            <a:endParaRPr lang="en-US" sz="2000" smtClean="0"/>
          </a:p>
          <a:p>
            <a:r>
              <a:rPr lang="en-US" sz="2000" smtClean="0"/>
              <a:t>On </a:t>
            </a:r>
            <a:r>
              <a:rPr lang="en-US" sz="2000"/>
              <a:t>the </a:t>
            </a:r>
            <a:r>
              <a:rPr lang="en-US" sz="2000" b="1"/>
              <a:t>Data Sets </a:t>
            </a:r>
            <a:r>
              <a:rPr lang="en-US" sz="2000"/>
              <a:t>tab of the Object Properties dialog box, expand </a:t>
            </a:r>
            <a:r>
              <a:rPr lang="en-US" sz="2000" b="1"/>
              <a:t>Required|HK Parameter </a:t>
            </a:r>
            <a:r>
              <a:rPr lang="en-US" sz="2000"/>
              <a:t>and check the check box for </a:t>
            </a:r>
            <a:r>
              <a:rPr lang="en-US" sz="2000" b="1" smtClean="0"/>
              <a:t>HK_Par1_Zone</a:t>
            </a:r>
            <a:r>
              <a:rPr lang="en-US" sz="2000" smtClean="0"/>
              <a:t>.</a:t>
            </a:r>
          </a:p>
          <a:p>
            <a:r>
              <a:rPr lang="en-US" sz="2000" smtClean="0"/>
              <a:t>Then </a:t>
            </a:r>
            <a:r>
              <a:rPr lang="en-US" sz="2000"/>
              <a:t>set the formula to </a:t>
            </a:r>
            <a:r>
              <a:rPr lang="en-US" sz="2000" b="1"/>
              <a:t>True </a:t>
            </a:r>
            <a:r>
              <a:rPr lang="en-US" sz="2000"/>
              <a:t>and close the dialog </a:t>
            </a:r>
            <a:r>
              <a:rPr lang="en-US" sz="2000" smtClean="0"/>
              <a:t>box,</a:t>
            </a:r>
          </a:p>
          <a:p>
            <a:r>
              <a:rPr lang="en-US" sz="2000" smtClean="0"/>
              <a:t>and press </a:t>
            </a:r>
            <a:r>
              <a:rPr lang="en-US" sz="2000" b="1" smtClean="0"/>
              <a:t>OK</a:t>
            </a:r>
            <a:r>
              <a:rPr lang="en-US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13</a:t>
            </a:fld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615016" y="1927483"/>
            <a:ext cx="1224136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6017076" y="1863095"/>
            <a:ext cx="612068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278" y="3505572"/>
            <a:ext cx="4667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/>
          <p:cNvSpPr/>
          <p:nvPr/>
        </p:nvSpPr>
        <p:spPr>
          <a:xfrm>
            <a:off x="7740352" y="4585692"/>
            <a:ext cx="612068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883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600" y="1057300"/>
            <a:ext cx="2120265" cy="221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73" y="3145532"/>
            <a:ext cx="2234565" cy="2337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Set Kx with parameters</a:t>
            </a:r>
            <a:br>
              <a:rPr lang="nl-BE"/>
            </a:br>
            <a:r>
              <a:rPr lang="nl-BE"/>
              <a:t>and zones </a:t>
            </a:r>
            <a:r>
              <a:rPr lang="nl-BE" smtClean="0"/>
              <a:t>(3/4)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/>
          </a:bodyPr>
          <a:lstStyle/>
          <a:p>
            <a:r>
              <a:rPr lang="en-US" sz="2000"/>
              <a:t>Draw another object on the right half of the model and use it to </a:t>
            </a:r>
            <a:r>
              <a:rPr lang="en-US" sz="2000" smtClean="0"/>
              <a:t>set </a:t>
            </a:r>
            <a:r>
              <a:rPr lang="en-US" sz="2000" b="1" smtClean="0"/>
              <a:t>HK_Par2_Zone </a:t>
            </a:r>
            <a:r>
              <a:rPr lang="en-US" sz="2000"/>
              <a:t>to </a:t>
            </a:r>
            <a:r>
              <a:rPr lang="en-US" sz="2000" b="1" smtClean="0"/>
              <a:t>True</a:t>
            </a:r>
            <a:r>
              <a:rPr lang="en-US" sz="2000" smtClean="0"/>
              <a:t>.</a:t>
            </a:r>
          </a:p>
          <a:p>
            <a:r>
              <a:rPr lang="en-US" sz="2000" smtClean="0"/>
              <a:t>Change </a:t>
            </a:r>
            <a:r>
              <a:rPr lang="en-US" sz="2000"/>
              <a:t>the active layer to layer </a:t>
            </a:r>
            <a:r>
              <a:rPr lang="en-US" sz="2000" smtClean="0"/>
              <a:t>3, and </a:t>
            </a:r>
            <a:r>
              <a:rPr lang="en-US" sz="2000"/>
              <a:t>draw an object completely surrounding the grid.  Use it to set the value of </a:t>
            </a:r>
            <a:r>
              <a:rPr lang="en-US" sz="2000" b="1" smtClean="0"/>
              <a:t>HK_Par3_Zone</a:t>
            </a:r>
            <a:r>
              <a:rPr lang="en-US" sz="2000" smtClean="0"/>
              <a:t> </a:t>
            </a:r>
            <a:r>
              <a:rPr lang="en-US" sz="2000"/>
              <a:t>to </a:t>
            </a:r>
            <a:r>
              <a:rPr lang="en-US" sz="2000" b="1" smtClean="0"/>
              <a:t>True</a:t>
            </a:r>
            <a:r>
              <a:rPr lang="en-US" sz="200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14</a:t>
            </a:fld>
            <a:endParaRPr lang="en-GB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921" y="1313774"/>
            <a:ext cx="4667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829" y="3444534"/>
            <a:ext cx="4667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883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Set Kx with parameters</a:t>
            </a:r>
            <a:br>
              <a:rPr lang="nl-BE"/>
            </a:br>
            <a:r>
              <a:rPr lang="nl-BE"/>
              <a:t>and zones </a:t>
            </a:r>
            <a:r>
              <a:rPr lang="nl-BE" smtClean="0"/>
              <a:t>(4/4)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000" smtClean="0"/>
              <a:t>Colour the </a:t>
            </a:r>
            <a:r>
              <a:rPr lang="en-US" sz="2000"/>
              <a:t>grid </a:t>
            </a:r>
            <a:r>
              <a:rPr lang="en-US" sz="2000" smtClean="0"/>
              <a:t>with </a:t>
            </a:r>
            <a:r>
              <a:rPr lang="en-US" sz="2000"/>
              <a:t>the Kx data set. </a:t>
            </a:r>
            <a:r>
              <a:rPr lang="en-US" sz="2000" smtClean="0"/>
              <a:t>ModelMuse </a:t>
            </a:r>
            <a:r>
              <a:rPr lang="en-US" sz="2000"/>
              <a:t>will use a formula that reproduces how MODFLOW assigns values to </a:t>
            </a:r>
            <a:r>
              <a:rPr lang="en-US" sz="2000" smtClean="0"/>
              <a:t>cells.</a:t>
            </a:r>
          </a:p>
          <a:p>
            <a:pPr lvl="0"/>
            <a:r>
              <a:rPr lang="en-US" sz="2000" smtClean="0"/>
              <a:t>Try </a:t>
            </a:r>
            <a:r>
              <a:rPr lang="en-US" sz="2000"/>
              <a:t>moving one of the objects that set the </a:t>
            </a:r>
            <a:r>
              <a:rPr lang="en-US" sz="2000" smtClean="0"/>
              <a:t>zones in the first layer, so that the zones overlap.</a:t>
            </a:r>
          </a:p>
          <a:p>
            <a:pPr lvl="0"/>
            <a:r>
              <a:rPr lang="en-US" sz="2000" smtClean="0"/>
              <a:t>What </a:t>
            </a:r>
            <a:r>
              <a:rPr lang="en-US" sz="2000"/>
              <a:t>is the hydraulic conductivity where the zones overlap</a:t>
            </a:r>
            <a:r>
              <a:rPr lang="en-US" sz="2000" smtClean="0"/>
              <a:t>?</a:t>
            </a:r>
          </a:p>
          <a:p>
            <a:pPr lvl="0"/>
            <a:r>
              <a:rPr lang="en-US" sz="2000" smtClean="0"/>
              <a:t>Use </a:t>
            </a:r>
            <a:r>
              <a:rPr lang="en-US" sz="2000"/>
              <a:t>the undo button to move the objects back to their original </a:t>
            </a:r>
            <a:r>
              <a:rPr lang="en-US" sz="2000" smtClean="0"/>
              <a:t>locations.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15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533" y="1273323"/>
            <a:ext cx="1734508" cy="1798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140" y="2497459"/>
            <a:ext cx="1739108" cy="178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336" y="3721596"/>
            <a:ext cx="1716104" cy="1789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281436"/>
            <a:ext cx="4667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123" y="4729708"/>
            <a:ext cx="4667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464421"/>
            <a:ext cx="4667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883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569468"/>
            <a:ext cx="4434840" cy="248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Define MODFLOW stress periods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/>
          </a:bodyPr>
          <a:lstStyle/>
          <a:p>
            <a:r>
              <a:rPr lang="en-US" sz="2000"/>
              <a:t>Next select </a:t>
            </a:r>
            <a:r>
              <a:rPr lang="en-US" sz="2000" b="1" smtClean="0"/>
              <a:t>Model|MODFLOW </a:t>
            </a:r>
            <a:r>
              <a:rPr lang="en-US" sz="2000" b="1"/>
              <a:t>Time</a:t>
            </a:r>
            <a:r>
              <a:rPr lang="en-US" sz="2000" b="1" smtClean="0"/>
              <a:t>...</a:t>
            </a:r>
            <a:endParaRPr lang="en-US" sz="2000"/>
          </a:p>
          <a:p>
            <a:r>
              <a:rPr lang="en-US" sz="2000" smtClean="0"/>
              <a:t>and </a:t>
            </a:r>
            <a:r>
              <a:rPr lang="en-US" sz="2000"/>
              <a:t>set up the stress periods as shown </a:t>
            </a:r>
            <a:r>
              <a:rPr lang="en-US" sz="2000" smtClean="0"/>
              <a:t>on the right.</a:t>
            </a:r>
            <a:endParaRPr lang="en-US" sz="2000" smtClean="0"/>
          </a:p>
          <a:p>
            <a:r>
              <a:rPr lang="en-US" sz="2000" smtClean="0"/>
              <a:t>Then click </a:t>
            </a:r>
            <a:r>
              <a:rPr lang="en-US" sz="2000" b="1" smtClean="0"/>
              <a:t>OK</a:t>
            </a:r>
            <a:r>
              <a:rPr lang="en-US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16</a:t>
            </a:fld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507080" y="3669724"/>
            <a:ext cx="1535506" cy="86409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211960" y="4389804"/>
            <a:ext cx="504056" cy="26789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335602" y="4650612"/>
            <a:ext cx="609908" cy="26789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883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846" y="1271999"/>
            <a:ext cx="4743450" cy="357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Set Recharge with a parameter</a:t>
            </a:r>
            <a:br>
              <a:rPr lang="nl-BE" smtClean="0"/>
            </a:br>
            <a:r>
              <a:rPr lang="nl-BE" smtClean="0"/>
              <a:t>and multipliers (1/2)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/>
          </a:bodyPr>
          <a:lstStyle/>
          <a:p>
            <a:r>
              <a:rPr lang="en-US" sz="2000" smtClean="0"/>
              <a:t>Select </a:t>
            </a:r>
            <a:r>
              <a:rPr lang="en-US" sz="2000" b="1" smtClean="0"/>
              <a:t>Model|MODFLOW </a:t>
            </a:r>
            <a:r>
              <a:rPr lang="en-US" sz="2000" b="1"/>
              <a:t>Packages and </a:t>
            </a:r>
            <a:r>
              <a:rPr lang="en-US" sz="2000" b="1" smtClean="0"/>
              <a:t>Programs...</a:t>
            </a:r>
            <a:r>
              <a:rPr lang="en-US" sz="2000" smtClean="0"/>
              <a:t>,</a:t>
            </a:r>
          </a:p>
          <a:p>
            <a:r>
              <a:rPr lang="en-US" sz="2000" smtClean="0"/>
              <a:t>expand </a:t>
            </a:r>
            <a:r>
              <a:rPr lang="en-US" sz="2000" b="1"/>
              <a:t>Boundary conditions|Specified flux</a:t>
            </a:r>
            <a:r>
              <a:rPr lang="en-US" sz="2000"/>
              <a:t> and check the check box for the </a:t>
            </a:r>
            <a:r>
              <a:rPr lang="en-US" sz="2000" b="1"/>
              <a:t>Recharge </a:t>
            </a:r>
            <a:r>
              <a:rPr lang="en-US" sz="2000" b="1" smtClean="0"/>
              <a:t>package</a:t>
            </a:r>
            <a:r>
              <a:rPr lang="en-US" sz="2000" smtClean="0"/>
              <a:t>.</a:t>
            </a:r>
          </a:p>
          <a:p>
            <a:r>
              <a:rPr lang="en-US" sz="2000" smtClean="0"/>
              <a:t>Change </a:t>
            </a:r>
            <a:r>
              <a:rPr lang="en-US" sz="2000"/>
              <a:t>the </a:t>
            </a:r>
            <a:r>
              <a:rPr lang="en-US" sz="2000" b="1"/>
              <a:t>number of parameters</a:t>
            </a:r>
            <a:r>
              <a:rPr lang="en-US" sz="2000"/>
              <a:t> to </a:t>
            </a:r>
            <a:r>
              <a:rPr lang="en-US" sz="2000" smtClean="0"/>
              <a:t>1,</a:t>
            </a:r>
          </a:p>
          <a:p>
            <a:r>
              <a:rPr lang="en-US" sz="2000" smtClean="0"/>
              <a:t>and </a:t>
            </a:r>
            <a:r>
              <a:rPr lang="en-US" sz="2000"/>
              <a:t>set the value of the parameter to </a:t>
            </a:r>
            <a:r>
              <a:rPr lang="en-US" sz="2000" smtClean="0"/>
              <a:t>1.</a:t>
            </a:r>
          </a:p>
          <a:p>
            <a:r>
              <a:rPr lang="en-US" sz="2000" smtClean="0"/>
              <a:t>Click </a:t>
            </a:r>
            <a:r>
              <a:rPr lang="en-US" sz="2000" b="1"/>
              <a:t>OK </a:t>
            </a:r>
            <a:r>
              <a:rPr lang="en-US" sz="2000"/>
              <a:t>to close the dialog box.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17</a:t>
            </a:fld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716016" y="1921396"/>
            <a:ext cx="1008112" cy="24789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444312" y="3046618"/>
            <a:ext cx="1008112" cy="24789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444312" y="4153644"/>
            <a:ext cx="1359936" cy="24789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524328" y="4437572"/>
            <a:ext cx="792088" cy="24789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883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771" y="1368762"/>
            <a:ext cx="4789170" cy="379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Set Recharge with a parameter</a:t>
            </a:r>
            <a:br>
              <a:rPr lang="nl-BE"/>
            </a:br>
            <a:r>
              <a:rPr lang="nl-BE"/>
              <a:t>and multipliers </a:t>
            </a:r>
            <a:r>
              <a:rPr lang="nl-BE" smtClean="0"/>
              <a:t>(2/2</a:t>
            </a:r>
            <a:r>
              <a:rPr lang="nl-BE"/>
              <a:t>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sz="2000" smtClean="0"/>
              <a:t>Hide the existing objects, and draw another </a:t>
            </a:r>
            <a:r>
              <a:rPr lang="en-US" sz="2000"/>
              <a:t>object that completely surrounds the grid. </a:t>
            </a:r>
            <a:endParaRPr lang="en-US" sz="2000" smtClean="0"/>
          </a:p>
          <a:p>
            <a:pPr lvl="0"/>
            <a:r>
              <a:rPr lang="en-US" sz="2000" smtClean="0"/>
              <a:t>In </a:t>
            </a:r>
            <a:r>
              <a:rPr lang="en-US" sz="2000"/>
              <a:t>the </a:t>
            </a:r>
            <a:r>
              <a:rPr lang="en-US" sz="2000" b="1"/>
              <a:t>Object Properties </a:t>
            </a:r>
            <a:r>
              <a:rPr lang="en-US" sz="2000"/>
              <a:t>dialog box, check the checkbox for the </a:t>
            </a:r>
            <a:r>
              <a:rPr lang="en-US" sz="2000" b="1"/>
              <a:t>Recharge package</a:t>
            </a:r>
            <a:r>
              <a:rPr lang="en-US" sz="2000"/>
              <a:t> on the </a:t>
            </a:r>
            <a:r>
              <a:rPr lang="en-US" sz="2000" b="1"/>
              <a:t>MODFLOW Features </a:t>
            </a:r>
            <a:r>
              <a:rPr lang="en-US" sz="2000"/>
              <a:t>tab and check the check box for the recharge parameter </a:t>
            </a:r>
            <a:r>
              <a:rPr lang="en-US" sz="2000" b="1" smtClean="0"/>
              <a:t>RCH_Par1</a:t>
            </a:r>
            <a:r>
              <a:rPr lang="en-US" sz="2000" smtClean="0"/>
              <a:t>.</a:t>
            </a:r>
          </a:p>
          <a:p>
            <a:pPr lvl="0"/>
            <a:r>
              <a:rPr lang="en-US" sz="2000" smtClean="0"/>
              <a:t>This </a:t>
            </a:r>
            <a:r>
              <a:rPr lang="en-US" sz="2000"/>
              <a:t>will cause a new column to appear in which you specify the recharge rate multiplier for that parameter. Fill in the rate multipliers as shown </a:t>
            </a:r>
            <a:r>
              <a:rPr lang="en-US" sz="2000" smtClean="0"/>
              <a:t>on the right.</a:t>
            </a:r>
          </a:p>
          <a:p>
            <a:pPr lvl="0"/>
            <a:r>
              <a:rPr lang="en-US" sz="2000" smtClean="0"/>
              <a:t>Then </a:t>
            </a:r>
            <a:r>
              <a:rPr lang="en-US" sz="2000"/>
              <a:t>click </a:t>
            </a:r>
            <a:r>
              <a:rPr lang="en-US" sz="2000" b="1"/>
              <a:t>OK</a:t>
            </a:r>
            <a:r>
              <a:rPr lang="en-US" sz="2000"/>
              <a:t> to close the </a:t>
            </a:r>
            <a:r>
              <a:rPr lang="en-US" sz="2000" b="1"/>
              <a:t>Object Properties</a:t>
            </a:r>
            <a:r>
              <a:rPr lang="en-US" sz="2000"/>
              <a:t> dialog box.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18</a:t>
            </a:fld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427984" y="1777380"/>
            <a:ext cx="1152128" cy="250651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292080" y="2018266"/>
            <a:ext cx="1152128" cy="250651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473463" y="4427617"/>
            <a:ext cx="1152128" cy="250651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220072" y="2995801"/>
            <a:ext cx="2232248" cy="98326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7610512" y="4707364"/>
            <a:ext cx="786919" cy="30328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96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331565"/>
            <a:ext cx="485203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Enable the River package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In this model, all the water leaves through a river.  We will now define the river.</a:t>
            </a:r>
            <a:endParaRPr lang="en-GB" sz="2000"/>
          </a:p>
          <a:p>
            <a:pPr lvl="0"/>
            <a:r>
              <a:rPr lang="en-US" sz="2000"/>
              <a:t>Select </a:t>
            </a:r>
            <a:r>
              <a:rPr lang="en-US" sz="2000" b="1" smtClean="0"/>
              <a:t>Model|MODFLOW </a:t>
            </a:r>
            <a:r>
              <a:rPr lang="en-US" sz="2000" b="1"/>
              <a:t>Packages and Programs</a:t>
            </a:r>
            <a:r>
              <a:rPr lang="en-US" sz="2000" b="1" smtClean="0"/>
              <a:t>...</a:t>
            </a:r>
            <a:r>
              <a:rPr lang="en-US" sz="2000" smtClean="0"/>
              <a:t>,</a:t>
            </a:r>
          </a:p>
          <a:p>
            <a:pPr lvl="0"/>
            <a:r>
              <a:rPr lang="en-US" sz="2000" smtClean="0"/>
              <a:t>expand </a:t>
            </a:r>
            <a:r>
              <a:rPr lang="en-US" sz="2000" b="1"/>
              <a:t>Boundary conditions|Head-dependent flux</a:t>
            </a:r>
            <a:r>
              <a:rPr lang="en-US" sz="2000"/>
              <a:t> and check the check box for the </a:t>
            </a:r>
            <a:r>
              <a:rPr lang="en-US" sz="2000" b="1"/>
              <a:t>River </a:t>
            </a:r>
            <a:r>
              <a:rPr lang="en-US" sz="2000" b="1" smtClean="0"/>
              <a:t>package</a:t>
            </a:r>
            <a:r>
              <a:rPr lang="en-US" sz="2000" smtClean="0"/>
              <a:t>.</a:t>
            </a:r>
          </a:p>
          <a:p>
            <a:pPr lvl="0"/>
            <a:r>
              <a:rPr lang="en-US" sz="2000" smtClean="0"/>
              <a:t>Then </a:t>
            </a:r>
            <a:r>
              <a:rPr lang="en-US" sz="2000"/>
              <a:t>click </a:t>
            </a:r>
            <a:r>
              <a:rPr lang="en-US" sz="2000" b="1"/>
              <a:t>OK</a:t>
            </a:r>
            <a:r>
              <a:rPr lang="en-US" sz="2000"/>
              <a:t> to close the </a:t>
            </a:r>
            <a:r>
              <a:rPr lang="en-US" sz="2000" b="1"/>
              <a:t>Object Properties</a:t>
            </a:r>
            <a:r>
              <a:rPr lang="en-US" sz="2000"/>
              <a:t> dialog box.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19</a:t>
            </a:fld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499992" y="3174653"/>
            <a:ext cx="1296144" cy="25891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7354674" y="4559896"/>
            <a:ext cx="864096" cy="25891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96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Purpose</a:t>
            </a:r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In this example, we </a:t>
            </a:r>
            <a:r>
              <a:rPr lang="en-US" smtClean="0"/>
              <a:t>will</a:t>
            </a:r>
          </a:p>
          <a:p>
            <a:r>
              <a:rPr lang="en-US" smtClean="0"/>
              <a:t>create </a:t>
            </a:r>
            <a:r>
              <a:rPr lang="en-US"/>
              <a:t>a more complex model, which uses data from Shapefiles to define the layer </a:t>
            </a:r>
            <a:r>
              <a:rPr lang="en-US" smtClean="0"/>
              <a:t>boundaries,</a:t>
            </a:r>
          </a:p>
          <a:p>
            <a:r>
              <a:rPr lang="en-US" smtClean="0"/>
              <a:t>use parameters for defining a data set and a model feature, and</a:t>
            </a:r>
            <a:endParaRPr lang="en-GB"/>
          </a:p>
          <a:p>
            <a:r>
              <a:rPr lang="en-US" smtClean="0"/>
              <a:t>use the Observations </a:t>
            </a:r>
            <a:r>
              <a:rPr lang="en-US"/>
              <a:t>process in MODFLOW to define head observations and river </a:t>
            </a:r>
            <a:r>
              <a:rPr lang="en-US" smtClean="0"/>
              <a:t>observations.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205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676747"/>
            <a:ext cx="358330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Draw a river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/>
              <a:t>In order to help see where the river should be located, we will contour the top of the model and then draw the river down the middle of the valley.</a:t>
            </a:r>
            <a:endParaRPr lang="en-GB" sz="2000"/>
          </a:p>
          <a:p>
            <a:r>
              <a:rPr lang="en-US" sz="2000" smtClean="0"/>
              <a:t>Select </a:t>
            </a:r>
            <a:r>
              <a:rPr lang="en-US" sz="2000" b="1" smtClean="0"/>
              <a:t>Data|Color Grid</a:t>
            </a:r>
            <a:r>
              <a:rPr lang="en-US" sz="2000" smtClean="0"/>
              <a:t>,</a:t>
            </a:r>
            <a:r>
              <a:rPr lang="en-US" sz="2000" b="1" smtClean="0"/>
              <a:t> </a:t>
            </a:r>
            <a:r>
              <a:rPr lang="en-US" sz="2000" smtClean="0"/>
              <a:t>select </a:t>
            </a:r>
            <a:r>
              <a:rPr lang="en-US" sz="2000" b="1" smtClean="0"/>
              <a:t>none</a:t>
            </a:r>
            <a:r>
              <a:rPr lang="en-US" sz="2000" smtClean="0"/>
              <a:t>, and click </a:t>
            </a:r>
            <a:r>
              <a:rPr lang="en-US" sz="2000" b="1" smtClean="0"/>
              <a:t>Apply</a:t>
            </a:r>
            <a:r>
              <a:rPr lang="en-US" sz="2000" smtClean="0"/>
              <a:t>.</a:t>
            </a:r>
          </a:p>
          <a:p>
            <a:r>
              <a:rPr lang="en-US" sz="2000" smtClean="0"/>
              <a:t>Select </a:t>
            </a:r>
            <a:r>
              <a:rPr lang="en-US" sz="2000" b="1" smtClean="0"/>
              <a:t>Contour Data</a:t>
            </a:r>
            <a:r>
              <a:rPr lang="en-US" sz="2000" smtClean="0"/>
              <a:t>, select </a:t>
            </a:r>
            <a:r>
              <a:rPr lang="en-US" sz="2000"/>
              <a:t>the </a:t>
            </a:r>
            <a:r>
              <a:rPr lang="en-US" sz="2000" b="1"/>
              <a:t>Model_Top</a:t>
            </a:r>
            <a:r>
              <a:rPr lang="en-US" sz="2000"/>
              <a:t> data </a:t>
            </a:r>
            <a:r>
              <a:rPr lang="en-US" sz="2000" smtClean="0"/>
              <a:t>set, and again click </a:t>
            </a:r>
            <a:r>
              <a:rPr lang="en-US" sz="2000" b="1" smtClean="0"/>
              <a:t>Apply</a:t>
            </a:r>
            <a:r>
              <a:rPr lang="en-US" sz="2000" smtClean="0"/>
              <a:t>. </a:t>
            </a:r>
          </a:p>
          <a:p>
            <a:r>
              <a:rPr lang="en-US" sz="2000" smtClean="0"/>
              <a:t>Then </a:t>
            </a:r>
            <a:r>
              <a:rPr lang="en-US" sz="2000"/>
              <a:t>make the top layer the active layer </a:t>
            </a:r>
            <a:r>
              <a:rPr lang="en-US" sz="2000" smtClean="0"/>
              <a:t>and draw </a:t>
            </a:r>
            <a:r>
              <a:rPr lang="en-US" sz="2000"/>
              <a:t>an object as shown </a:t>
            </a:r>
            <a:r>
              <a:rPr lang="en-US" sz="2000" smtClean="0"/>
              <a:t>on the right.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20</a:t>
            </a:fld>
            <a:endParaRPr lang="en-GB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935" y="1385714"/>
            <a:ext cx="10953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ounded Rectangular Callout 11"/>
          <p:cNvSpPr/>
          <p:nvPr/>
        </p:nvSpPr>
        <p:spPr>
          <a:xfrm>
            <a:off x="7524328" y="481236"/>
            <a:ext cx="936104" cy="648072"/>
          </a:xfrm>
          <a:prstGeom prst="wedgeRoundRectCallout">
            <a:avLst>
              <a:gd name="adj1" fmla="val -33715"/>
              <a:gd name="adj2" fmla="val 90184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Create polyline object</a:t>
            </a:r>
            <a:endParaRPr lang="en-GB" sz="1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96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827" y="1273324"/>
            <a:ext cx="369760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4623602" y="3103555"/>
            <a:ext cx="2181842" cy="1507577"/>
          </a:xfrm>
          <a:prstGeom prst="roundRect">
            <a:avLst>
              <a:gd name="adj" fmla="val 58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Assign river elevations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000" smtClean="0"/>
              <a:t>Select </a:t>
            </a:r>
            <a:r>
              <a:rPr lang="en-US" sz="2000" b="1" smtClean="0"/>
              <a:t>Object|Edit|Vertex Values</a:t>
            </a:r>
            <a:r>
              <a:rPr lang="en-US" sz="2000" smtClean="0"/>
              <a:t> </a:t>
            </a:r>
            <a:r>
              <a:rPr lang="en-US" sz="2000"/>
              <a:t>and double click on the vertex at the upstream end of the </a:t>
            </a:r>
            <a:r>
              <a:rPr lang="en-US" sz="2000" smtClean="0"/>
              <a:t>river.</a:t>
            </a:r>
          </a:p>
          <a:p>
            <a:pPr lvl="0"/>
            <a:r>
              <a:rPr lang="en-US" sz="2000" smtClean="0"/>
              <a:t>In </a:t>
            </a:r>
            <a:r>
              <a:rPr lang="en-US" sz="2000" b="1"/>
              <a:t>the Vertex Values </a:t>
            </a:r>
            <a:r>
              <a:rPr lang="en-US" sz="2000"/>
              <a:t>dialog box enter "River Bottom" as the key and 19 as the </a:t>
            </a:r>
            <a:r>
              <a:rPr lang="en-US" sz="2000" smtClean="0"/>
              <a:t>value.</a:t>
            </a:r>
          </a:p>
          <a:p>
            <a:pPr lvl="0"/>
            <a:r>
              <a:rPr lang="en-US" sz="2000" smtClean="0"/>
              <a:t>Then </a:t>
            </a:r>
            <a:r>
              <a:rPr lang="en-US" sz="2000"/>
              <a:t>click </a:t>
            </a:r>
            <a:r>
              <a:rPr lang="en-US" sz="2000" b="1"/>
              <a:t>OK</a:t>
            </a:r>
            <a:r>
              <a:rPr lang="en-US" sz="2000" smtClean="0"/>
              <a:t>. </a:t>
            </a:r>
            <a:r>
              <a:rPr lang="en-US" sz="2000"/>
              <a:t>Note that the symbol for the vertex has changed from a square to a diamond.</a:t>
            </a:r>
            <a:endParaRPr lang="en-GB" sz="2000"/>
          </a:p>
          <a:p>
            <a:pPr lvl="0"/>
            <a:r>
              <a:rPr lang="nl-BE" sz="2000" smtClean="0"/>
              <a:t>Repeat the above steps for the two other vertices indicated on the right.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21</a:t>
            </a:fld>
            <a:endParaRPr lang="en-GB"/>
          </a:p>
        </p:txBody>
      </p:sp>
      <p:sp>
        <p:nvSpPr>
          <p:cNvPr id="9" name="Rounded Rectangular Callout 8"/>
          <p:cNvSpPr/>
          <p:nvPr/>
        </p:nvSpPr>
        <p:spPr>
          <a:xfrm>
            <a:off x="5796783" y="2497460"/>
            <a:ext cx="575417" cy="324036"/>
          </a:xfrm>
          <a:prstGeom prst="wedgeRoundRectCallout">
            <a:avLst>
              <a:gd name="adj1" fmla="val 166096"/>
              <a:gd name="adj2" fmla="val -114417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19</a:t>
            </a:r>
            <a:endParaRPr lang="en-GB" sz="1400" b="1">
              <a:solidFill>
                <a:srgbClr val="FFC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"/>
          <a:stretch/>
        </p:blipFill>
        <p:spPr bwMode="auto">
          <a:xfrm>
            <a:off x="4507959" y="3001516"/>
            <a:ext cx="2440305" cy="176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7596336" y="4356743"/>
            <a:ext cx="575417" cy="324036"/>
          </a:xfrm>
          <a:prstGeom prst="wedgeRoundRectCallout">
            <a:avLst>
              <a:gd name="adj1" fmla="val -110719"/>
              <a:gd name="adj2" fmla="val 94450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10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7812360" y="3305652"/>
            <a:ext cx="575417" cy="324036"/>
          </a:xfrm>
          <a:prstGeom prst="wedgeRoundRectCallout">
            <a:avLst>
              <a:gd name="adj1" fmla="val -90061"/>
              <a:gd name="adj2" fmla="val 69777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16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91935" y="3350437"/>
            <a:ext cx="1700640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5529847" y="4290970"/>
            <a:ext cx="850320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085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425" y="1345332"/>
            <a:ext cx="4874895" cy="3789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Specify river conductance, bottom and stage formulas (1/2)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/>
              <a:t>At this point we have defined the river elevations but we need to do one more thing to apply them to the </a:t>
            </a:r>
            <a:r>
              <a:rPr lang="en-US" sz="2000" smtClean="0"/>
              <a:t>river:</a:t>
            </a:r>
            <a:endParaRPr lang="en-GB" sz="2000"/>
          </a:p>
          <a:p>
            <a:pPr lvl="0"/>
            <a:r>
              <a:rPr lang="en-US" sz="2000"/>
              <a:t>Select the </a:t>
            </a:r>
            <a:r>
              <a:rPr lang="en-US" sz="2000" b="1" smtClean="0"/>
              <a:t>Select objects</a:t>
            </a:r>
            <a:r>
              <a:rPr lang="en-US" sz="2000" smtClean="0"/>
              <a:t> </a:t>
            </a:r>
            <a:r>
              <a:rPr lang="en-US" sz="2000"/>
              <a:t>button  and double click on the object that defines the river to open </a:t>
            </a:r>
            <a:r>
              <a:rPr lang="en-US" sz="2000" smtClean="0"/>
              <a:t>the </a:t>
            </a:r>
            <a:r>
              <a:rPr lang="en-US" sz="2000" b="1"/>
              <a:t>Object Properties</a:t>
            </a:r>
            <a:r>
              <a:rPr lang="en-US" sz="2000"/>
              <a:t> dialog box.</a:t>
            </a:r>
            <a:endParaRPr lang="en-GB" sz="2000"/>
          </a:p>
          <a:p>
            <a:pPr lvl="0"/>
            <a:r>
              <a:rPr lang="en-US" sz="2000"/>
              <a:t>On the </a:t>
            </a:r>
            <a:r>
              <a:rPr lang="en-US" sz="2000" b="1"/>
              <a:t>MODFLOW Features </a:t>
            </a:r>
            <a:r>
              <a:rPr lang="en-US" sz="2000"/>
              <a:t>tab, check the check box for the </a:t>
            </a:r>
            <a:r>
              <a:rPr lang="en-US" sz="2000" b="1"/>
              <a:t>River package </a:t>
            </a:r>
            <a:r>
              <a:rPr lang="en-US" sz="2000"/>
              <a:t>and enter </a:t>
            </a:r>
            <a:r>
              <a:rPr lang="en-US" sz="2000" b="1"/>
              <a:t>-1</a:t>
            </a:r>
            <a:r>
              <a:rPr lang="en-US" sz="2000"/>
              <a:t> as the </a:t>
            </a:r>
            <a:r>
              <a:rPr lang="en-US" sz="2000" b="1"/>
              <a:t>Starting time</a:t>
            </a:r>
            <a:r>
              <a:rPr lang="en-US" sz="2000"/>
              <a:t>, </a:t>
            </a:r>
            <a:r>
              <a:rPr lang="en-US" sz="2000" b="1"/>
              <a:t>365 </a:t>
            </a:r>
            <a:r>
              <a:rPr lang="en-US" sz="2000"/>
              <a:t>as the </a:t>
            </a:r>
            <a:r>
              <a:rPr lang="en-US" sz="2000" b="1"/>
              <a:t>E</a:t>
            </a:r>
            <a:r>
              <a:rPr lang="en-US" sz="2000" b="1" smtClean="0"/>
              <a:t>nding </a:t>
            </a:r>
            <a:r>
              <a:rPr lang="en-US" sz="2000" b="1"/>
              <a:t>time </a:t>
            </a:r>
            <a:r>
              <a:rPr lang="en-US" sz="2000"/>
              <a:t>and </a:t>
            </a:r>
            <a:r>
              <a:rPr lang="en-US" sz="2000" b="1"/>
              <a:t>80</a:t>
            </a:r>
            <a:r>
              <a:rPr lang="en-US" sz="2000"/>
              <a:t> as the </a:t>
            </a:r>
            <a:r>
              <a:rPr lang="en-US" sz="2000" b="1"/>
              <a:t>C</a:t>
            </a:r>
            <a:r>
              <a:rPr lang="en-US" sz="2000" b="1" smtClean="0"/>
              <a:t>onductance </a:t>
            </a:r>
            <a:r>
              <a:rPr lang="en-US" sz="2000" b="1"/>
              <a:t>per unit </a:t>
            </a:r>
            <a:r>
              <a:rPr lang="en-US" sz="2000" b="1" smtClean="0"/>
              <a:t>length</a:t>
            </a:r>
            <a:r>
              <a:rPr lang="en-US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22</a:t>
            </a:fld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499992" y="1898051"/>
            <a:ext cx="1368152" cy="239369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381276" y="2993280"/>
            <a:ext cx="2503091" cy="36827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758" y="5134377"/>
            <a:ext cx="21526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ular Callout 10"/>
          <p:cNvSpPr/>
          <p:nvPr/>
        </p:nvSpPr>
        <p:spPr>
          <a:xfrm>
            <a:off x="4867622" y="4729708"/>
            <a:ext cx="936104" cy="648072"/>
          </a:xfrm>
          <a:prstGeom prst="wedgeRoundRectCallout">
            <a:avLst>
              <a:gd name="adj1" fmla="val 75834"/>
              <a:gd name="adj2" fmla="val 25570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Select objects</a:t>
            </a:r>
            <a:endParaRPr lang="en-GB" sz="1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085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201316"/>
            <a:ext cx="476631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99992" y="2274348"/>
            <a:ext cx="4499936" cy="2887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80" y="2284909"/>
            <a:ext cx="4709160" cy="316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Specify river conductance, bottom and stage formulas </a:t>
            </a:r>
            <a:r>
              <a:rPr lang="nl-BE" smtClean="0"/>
              <a:t>(2/2</a:t>
            </a:r>
            <a:r>
              <a:rPr lang="nl-BE"/>
              <a:t>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 fontScale="77500" lnSpcReduction="20000"/>
          </a:bodyPr>
          <a:lstStyle/>
          <a:p>
            <a:r>
              <a:rPr lang="en-US" sz="2000"/>
              <a:t>Click in the cell in the table where </a:t>
            </a:r>
            <a:r>
              <a:rPr lang="en-US" sz="2000" b="1"/>
              <a:t>River bottom</a:t>
            </a:r>
            <a:r>
              <a:rPr lang="en-US" sz="2000"/>
              <a:t> is </a:t>
            </a:r>
            <a:r>
              <a:rPr lang="en-US" sz="2000" smtClean="0"/>
              <a:t>defined.</a:t>
            </a:r>
          </a:p>
          <a:p>
            <a:r>
              <a:rPr lang="en-US" sz="2000" smtClean="0"/>
              <a:t>Click </a:t>
            </a:r>
            <a:r>
              <a:rPr lang="en-US" sz="2000"/>
              <a:t>on the </a:t>
            </a:r>
            <a:r>
              <a:rPr lang="en-US" sz="2000" b="1"/>
              <a:t>F() </a:t>
            </a:r>
            <a:r>
              <a:rPr lang="en-US" sz="2000"/>
              <a:t>button that appears in the table to open the Formula Editor.</a:t>
            </a:r>
            <a:endParaRPr lang="en-GB" sz="2000"/>
          </a:p>
          <a:p>
            <a:pPr lvl="0"/>
            <a:r>
              <a:rPr lang="en-US" sz="2000" smtClean="0"/>
              <a:t>In </a:t>
            </a:r>
            <a:r>
              <a:rPr lang="en-US" sz="2000"/>
              <a:t>the list on the right, expand </a:t>
            </a:r>
            <a:r>
              <a:rPr lang="en-US" sz="2000" b="1"/>
              <a:t>Functions|Object</a:t>
            </a:r>
            <a:r>
              <a:rPr lang="en-US" sz="2000"/>
              <a:t> and double click on </a:t>
            </a:r>
            <a:r>
              <a:rPr lang="en-US" sz="2000" b="1" smtClean="0"/>
              <a:t>InterpolatedVertexValue</a:t>
            </a:r>
            <a:r>
              <a:rPr lang="en-US" sz="2000" smtClean="0"/>
              <a:t>.</a:t>
            </a:r>
          </a:p>
          <a:p>
            <a:pPr lvl="0"/>
            <a:r>
              <a:rPr lang="en-US" sz="2000" smtClean="0"/>
              <a:t>The </a:t>
            </a:r>
            <a:r>
              <a:rPr lang="en-US" sz="2000"/>
              <a:t>formula will appear on the </a:t>
            </a:r>
            <a:r>
              <a:rPr lang="en-US" sz="2000" smtClean="0"/>
              <a:t>left. Replace “Key” </a:t>
            </a:r>
            <a:r>
              <a:rPr lang="en-US" sz="2000"/>
              <a:t>with </a:t>
            </a:r>
            <a:r>
              <a:rPr lang="en-US" sz="2000" smtClean="0"/>
              <a:t>“River Bottom”. </a:t>
            </a:r>
            <a:r>
              <a:rPr lang="en-US" sz="2000"/>
              <a:t>Be sure to include the quotation marks around </a:t>
            </a:r>
            <a:r>
              <a:rPr lang="en-US" sz="2000" smtClean="0"/>
              <a:t>“River Bottom”.</a:t>
            </a:r>
            <a:endParaRPr lang="en-US" sz="2000" smtClean="0"/>
          </a:p>
          <a:p>
            <a:pPr lvl="0"/>
            <a:r>
              <a:rPr lang="en-US" sz="2000" smtClean="0"/>
              <a:t>Click </a:t>
            </a:r>
            <a:r>
              <a:rPr lang="en-US" sz="2000" b="1"/>
              <a:t>OK</a:t>
            </a:r>
            <a:r>
              <a:rPr lang="en-US" sz="2000"/>
              <a:t> to close the </a:t>
            </a:r>
            <a:r>
              <a:rPr lang="en-US" sz="2000" b="1"/>
              <a:t>Formula </a:t>
            </a:r>
            <a:r>
              <a:rPr lang="en-US" sz="2000" b="1" smtClean="0"/>
              <a:t>Editor</a:t>
            </a:r>
            <a:r>
              <a:rPr lang="en-US" sz="2000" smtClean="0"/>
              <a:t>.</a:t>
            </a:r>
          </a:p>
          <a:p>
            <a:r>
              <a:rPr lang="en-US" sz="2000" smtClean="0"/>
              <a:t>Repeat the steps above for setting the formula </a:t>
            </a:r>
            <a:r>
              <a:rPr lang="en-US" sz="2000"/>
              <a:t>for </a:t>
            </a:r>
            <a:r>
              <a:rPr lang="en-US" sz="2000" smtClean="0"/>
              <a:t>the </a:t>
            </a:r>
            <a:r>
              <a:rPr lang="en-US" sz="2000" b="1" smtClean="0"/>
              <a:t>River stage</a:t>
            </a:r>
            <a:r>
              <a:rPr lang="en-US" sz="2000" smtClean="0"/>
              <a:t> to </a:t>
            </a:r>
            <a:r>
              <a:rPr lang="en-US" sz="2000" b="1" smtClean="0"/>
              <a:t>InterpolatedVertexValue</a:t>
            </a:r>
            <a:r>
              <a:rPr lang="en-US" sz="2000" b="1"/>
              <a:t>("River Bottom") + 1</a:t>
            </a:r>
            <a:r>
              <a:rPr lang="en-US" sz="2000"/>
              <a:t>.  </a:t>
            </a:r>
            <a:endParaRPr lang="en-US" sz="2000" smtClean="0"/>
          </a:p>
          <a:p>
            <a:r>
              <a:rPr lang="en-US" sz="2000" smtClean="0"/>
              <a:t>Close the </a:t>
            </a:r>
            <a:r>
              <a:rPr lang="en-US" sz="2000" b="1"/>
              <a:t>Object Properties </a:t>
            </a:r>
            <a:r>
              <a:rPr lang="en-US" sz="2000"/>
              <a:t>dialog box</a:t>
            </a:r>
            <a:r>
              <a:rPr lang="en-US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23</a:t>
            </a:fld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283968" y="1996157"/>
            <a:ext cx="1700640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507519" y="3076997"/>
            <a:ext cx="2015588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641067" y="4966996"/>
            <a:ext cx="854805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085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673" y="1483583"/>
            <a:ext cx="3617595" cy="360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Verify river stage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/>
          </a:bodyPr>
          <a:lstStyle/>
          <a:p>
            <a:r>
              <a:rPr lang="en-US" sz="2000"/>
              <a:t>To verify that the river stage has been assigned correctly, color the grid with the river stage.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294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10917"/>
            <a:ext cx="3926205" cy="309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Set initial heads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We still have a few more things we need to do before running the model.  First set the initial head.</a:t>
            </a:r>
            <a:endParaRPr lang="en-GB" sz="2000"/>
          </a:p>
          <a:p>
            <a:r>
              <a:rPr lang="en-US" sz="2000"/>
              <a:t>Select </a:t>
            </a:r>
            <a:r>
              <a:rPr lang="en-US" sz="2000" b="1" smtClean="0"/>
              <a:t>Data|Edit </a:t>
            </a:r>
            <a:r>
              <a:rPr lang="en-US" sz="2000" b="1"/>
              <a:t>Data Sets</a:t>
            </a:r>
            <a:r>
              <a:rPr lang="en-US" sz="2000" b="1" smtClean="0"/>
              <a:t>...</a:t>
            </a:r>
            <a:r>
              <a:rPr lang="en-US" sz="2000" smtClean="0"/>
              <a:t>, </a:t>
            </a:r>
            <a:r>
              <a:rPr lang="en-US" sz="2000"/>
              <a:t>Expand </a:t>
            </a:r>
            <a:r>
              <a:rPr lang="en-US" sz="2000" b="1" smtClean="0"/>
              <a:t>Required|Hydrology</a:t>
            </a:r>
            <a:r>
              <a:rPr lang="en-US" sz="2000" smtClean="0"/>
              <a:t> and </a:t>
            </a:r>
            <a:r>
              <a:rPr lang="en-US" sz="2000"/>
              <a:t>select </a:t>
            </a:r>
            <a:r>
              <a:rPr lang="en-US" sz="2000" b="1" smtClean="0"/>
              <a:t>Modflow_Initial_Head</a:t>
            </a:r>
            <a:r>
              <a:rPr lang="en-US" sz="2000" smtClean="0"/>
              <a:t>.</a:t>
            </a:r>
          </a:p>
          <a:p>
            <a:r>
              <a:rPr lang="en-US" sz="2000" smtClean="0"/>
              <a:t>Change </a:t>
            </a:r>
            <a:r>
              <a:rPr lang="en-US" sz="2000"/>
              <a:t>the formula to 40 and click </a:t>
            </a:r>
            <a:r>
              <a:rPr lang="en-US" sz="2000" b="1"/>
              <a:t>Apply</a:t>
            </a:r>
            <a:r>
              <a:rPr lang="en-US" sz="200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25</a:t>
            </a:fld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6732240" y="3505573"/>
            <a:ext cx="432048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240804" y="2837466"/>
            <a:ext cx="1152128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380312" y="4128006"/>
            <a:ext cx="648072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052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239" y="1150857"/>
            <a:ext cx="4766310" cy="361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Choose a solver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/>
          </a:bodyPr>
          <a:lstStyle/>
          <a:p>
            <a:r>
              <a:rPr lang="en-US" sz="2000"/>
              <a:t> Select </a:t>
            </a:r>
            <a:r>
              <a:rPr lang="en-US" sz="2000" b="1" smtClean="0"/>
              <a:t>Model|MODFLOW </a:t>
            </a:r>
            <a:r>
              <a:rPr lang="en-US" sz="2000" b="1"/>
              <a:t>Packages and Programs</a:t>
            </a:r>
            <a:r>
              <a:rPr lang="en-US" sz="2000" b="1" smtClean="0"/>
              <a:t>...</a:t>
            </a:r>
            <a:r>
              <a:rPr lang="en-US" sz="2000" smtClean="0"/>
              <a:t>, </a:t>
            </a:r>
            <a:r>
              <a:rPr lang="en-US" sz="2000"/>
              <a:t>expand </a:t>
            </a:r>
            <a:r>
              <a:rPr lang="en-US" sz="2000" b="1" smtClean="0"/>
              <a:t>Solvers</a:t>
            </a:r>
            <a:r>
              <a:rPr lang="en-US" sz="2000" smtClean="0"/>
              <a:t> </a:t>
            </a:r>
            <a:r>
              <a:rPr lang="en-US" sz="2000"/>
              <a:t>and select the </a:t>
            </a:r>
            <a:r>
              <a:rPr lang="en-US" sz="2000" b="1"/>
              <a:t>PCG</a:t>
            </a:r>
            <a:r>
              <a:rPr lang="en-US" sz="2000"/>
              <a:t> </a:t>
            </a:r>
            <a:r>
              <a:rPr lang="en-US" sz="2000" smtClean="0"/>
              <a:t>package.</a:t>
            </a:r>
          </a:p>
          <a:p>
            <a:r>
              <a:rPr lang="en-US" sz="2000" smtClean="0"/>
              <a:t>Change </a:t>
            </a:r>
            <a:r>
              <a:rPr lang="en-US" sz="2000"/>
              <a:t>both </a:t>
            </a:r>
            <a:r>
              <a:rPr lang="en-US" sz="2000" b="1"/>
              <a:t>HCLOSE</a:t>
            </a:r>
            <a:r>
              <a:rPr lang="en-US" sz="2000"/>
              <a:t> and </a:t>
            </a:r>
            <a:r>
              <a:rPr lang="en-US" sz="2000" b="1"/>
              <a:t>RCLOSE</a:t>
            </a:r>
            <a:r>
              <a:rPr lang="en-US" sz="2000"/>
              <a:t> to </a:t>
            </a:r>
            <a:r>
              <a:rPr lang="en-US" sz="2000" smtClean="0"/>
              <a:t>0.01,</a:t>
            </a:r>
          </a:p>
          <a:p>
            <a:r>
              <a:rPr lang="en-US" sz="2000" smtClean="0"/>
              <a:t>and set </a:t>
            </a:r>
            <a:r>
              <a:rPr lang="en-US" sz="2000" b="1" smtClean="0"/>
              <a:t>RELAX</a:t>
            </a:r>
            <a:r>
              <a:rPr lang="en-US" sz="2000" smtClean="0"/>
              <a:t> to 0.98.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26</a:t>
            </a:fld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236296" y="3036956"/>
            <a:ext cx="720080" cy="6126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572000" y="1633364"/>
            <a:ext cx="1008112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6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488" y="1417340"/>
            <a:ext cx="3743325" cy="229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Set confining layer Kz (1/2)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/>
          </a:bodyPr>
          <a:lstStyle/>
          <a:p>
            <a:r>
              <a:rPr lang="en-US" sz="2000"/>
              <a:t>Color the grid with </a:t>
            </a:r>
            <a:r>
              <a:rPr lang="en-US" sz="2000" smtClean="0"/>
              <a:t>Kz.</a:t>
            </a:r>
          </a:p>
          <a:p>
            <a:r>
              <a:rPr lang="en-US" sz="2000" smtClean="0"/>
              <a:t>Note </a:t>
            </a:r>
            <a:r>
              <a:rPr lang="en-US" sz="2000"/>
              <a:t>that in the middle confining layer, Kz is zero and that the formula used to define Kz is Kx/10.  That needs to be </a:t>
            </a:r>
            <a:r>
              <a:rPr lang="en-US" sz="2000" smtClean="0"/>
              <a:t>fixed.</a:t>
            </a:r>
          </a:p>
          <a:p>
            <a:pPr marL="0" indent="0">
              <a:buNone/>
            </a:pPr>
            <a:r>
              <a:rPr lang="en-US" sz="2000" smtClean="0"/>
              <a:t>We </a:t>
            </a:r>
            <a:r>
              <a:rPr lang="en-US" sz="2000"/>
              <a:t>could use another object to define Kz but in this case, we'll just adjust how Kx is defined.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27</a:t>
            </a:fld>
            <a:endParaRPr lang="en-GB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594755"/>
            <a:ext cx="1485900" cy="13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76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051" y="1786473"/>
            <a:ext cx="4703445" cy="3663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2000"/>
              <a:t>Select </a:t>
            </a:r>
            <a:r>
              <a:rPr lang="en-US" sz="2000" b="1" smtClean="0"/>
              <a:t>Object|Show </a:t>
            </a:r>
            <a:r>
              <a:rPr lang="en-US" sz="2000" b="1"/>
              <a:t>or Hide </a:t>
            </a:r>
            <a:r>
              <a:rPr lang="en-US" sz="2000" b="1" smtClean="0"/>
              <a:t>Objects</a:t>
            </a:r>
            <a:r>
              <a:rPr lang="en-US" sz="2000" smtClean="0"/>
              <a:t>, </a:t>
            </a:r>
            <a:r>
              <a:rPr lang="en-US" sz="2000"/>
              <a:t>expand </a:t>
            </a:r>
            <a:r>
              <a:rPr lang="en-US" sz="2000" b="1" smtClean="0"/>
              <a:t>Data </a:t>
            </a:r>
            <a:r>
              <a:rPr lang="en-US" sz="2000" b="1"/>
              <a:t>Sets|Required|HK </a:t>
            </a:r>
            <a:r>
              <a:rPr lang="en-US" sz="2000" b="1" smtClean="0"/>
              <a:t>Parameter|HK_Par3_Zone </a:t>
            </a:r>
            <a:r>
              <a:rPr lang="en-US" sz="2000"/>
              <a:t>and double click on the object listed </a:t>
            </a:r>
            <a:r>
              <a:rPr lang="en-US" sz="2000" smtClean="0"/>
              <a:t>there.</a:t>
            </a:r>
          </a:p>
          <a:p>
            <a:pPr lvl="0"/>
            <a:r>
              <a:rPr lang="en-US" sz="2000" smtClean="0"/>
              <a:t>This </a:t>
            </a:r>
            <a:r>
              <a:rPr lang="en-US" sz="2000"/>
              <a:t>opens the </a:t>
            </a:r>
            <a:r>
              <a:rPr lang="en-US" sz="2000" b="1" smtClean="0"/>
              <a:t>Object </a:t>
            </a:r>
            <a:r>
              <a:rPr lang="en-US" sz="2000" b="1"/>
              <a:t>Properties </a:t>
            </a:r>
            <a:r>
              <a:rPr lang="en-US" sz="2000"/>
              <a:t>dialog box. This object sets the zone for HK_Par3 to be the bottom layer. Change the formula for the Higher Z coordinate to "Upper_Aquifer_Bottom" so that the object applies to both the middle and lower </a:t>
            </a:r>
            <a:r>
              <a:rPr lang="en-US" sz="2000" smtClean="0"/>
              <a:t>layers.</a:t>
            </a:r>
          </a:p>
          <a:p>
            <a:pPr lvl="0"/>
            <a:r>
              <a:rPr lang="en-US" sz="2000" smtClean="0"/>
              <a:t>Click </a:t>
            </a:r>
            <a:r>
              <a:rPr lang="en-US" sz="2000" b="1"/>
              <a:t>OK</a:t>
            </a:r>
            <a:r>
              <a:rPr lang="en-US" sz="2000"/>
              <a:t> to </a:t>
            </a:r>
            <a:r>
              <a:rPr lang="en-US" sz="2000" smtClean="0"/>
              <a:t>close</a:t>
            </a:r>
            <a:br>
              <a:rPr lang="en-US" sz="2000" smtClean="0"/>
            </a:br>
            <a:r>
              <a:rPr lang="en-US" sz="2000" smtClean="0"/>
              <a:t>the </a:t>
            </a:r>
            <a:r>
              <a:rPr lang="en-US" sz="2000"/>
              <a:t>dialog </a:t>
            </a:r>
            <a:r>
              <a:rPr lang="en-US" sz="2000" smtClean="0"/>
              <a:t>box.</a:t>
            </a:r>
            <a:br>
              <a:rPr lang="en-US" sz="2000" smtClean="0"/>
            </a:br>
            <a:r>
              <a:rPr lang="en-US" sz="2000" smtClean="0"/>
              <a:t>Now </a:t>
            </a:r>
            <a:r>
              <a:rPr lang="en-US" sz="2000"/>
              <a:t>Kz for </a:t>
            </a:r>
            <a:r>
              <a:rPr lang="en-US" sz="2000" smtClean="0"/>
              <a:t>the</a:t>
            </a:r>
            <a:br>
              <a:rPr lang="en-US" sz="2000" smtClean="0"/>
            </a:br>
            <a:r>
              <a:rPr lang="en-US" sz="2000" smtClean="0"/>
              <a:t>middle layer</a:t>
            </a:r>
            <a:br>
              <a:rPr lang="en-US" sz="2000" smtClean="0"/>
            </a:br>
            <a:r>
              <a:rPr lang="en-US" sz="2000" smtClean="0"/>
              <a:t>should be 400</a:t>
            </a:r>
            <a:r>
              <a:rPr lang="en-US" sz="2000"/>
              <a:t>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28</a:t>
            </a:fld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364088" y="4498782"/>
            <a:ext cx="1628632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015" y="3793604"/>
            <a:ext cx="18459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273324"/>
            <a:ext cx="2120265" cy="182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2"/>
          <p:cNvSpPr/>
          <p:nvPr/>
        </p:nvSpPr>
        <p:spPr>
          <a:xfrm>
            <a:off x="7151865" y="2137420"/>
            <a:ext cx="1268592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/>
              <a:t>Set confining layer Kz </a:t>
            </a:r>
            <a:r>
              <a:rPr lang="nl-BE" smtClean="0"/>
              <a:t>(2/2</a:t>
            </a:r>
            <a:r>
              <a:rPr lang="nl-BE"/>
              <a:t>)</a:t>
            </a:r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767371" y="5034832"/>
            <a:ext cx="621053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92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128" y="1511022"/>
            <a:ext cx="3457575" cy="307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Save model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240000" cy="3771636"/>
          </a:xfrm>
        </p:spPr>
        <p:txBody>
          <a:bodyPr>
            <a:normAutofit/>
          </a:bodyPr>
          <a:lstStyle/>
          <a:p>
            <a:r>
              <a:rPr lang="en-US" sz="2000"/>
              <a:t>Select </a:t>
            </a:r>
            <a:r>
              <a:rPr lang="en-US" sz="2000" b="1" smtClean="0"/>
              <a:t>File|Save</a:t>
            </a:r>
            <a:r>
              <a:rPr lang="en-US" sz="2000" smtClean="0"/>
              <a:t>, and</a:t>
            </a:r>
          </a:p>
          <a:p>
            <a:r>
              <a:rPr lang="en-US" sz="2000" smtClean="0"/>
              <a:t>select the folder “</a:t>
            </a:r>
            <a:r>
              <a:rPr lang="en-US" sz="2000">
                <a:solidFill>
                  <a:srgbClr val="92D050"/>
                </a:solidFill>
              </a:rPr>
              <a:t>“/</a:t>
            </a:r>
            <a:r>
              <a:rPr lang="en-US" sz="2000" smtClean="0">
                <a:solidFill>
                  <a:srgbClr val="92D050"/>
                </a:solidFill>
              </a:rPr>
              <a:t>02_01_a_more_</a:t>
            </a:r>
            <a:br>
              <a:rPr lang="en-US" sz="2000" smtClean="0">
                <a:solidFill>
                  <a:srgbClr val="92D050"/>
                </a:solidFill>
              </a:rPr>
            </a:br>
            <a:r>
              <a:rPr lang="en-US" sz="2000" smtClean="0">
                <a:solidFill>
                  <a:srgbClr val="92D050"/>
                </a:solidFill>
              </a:rPr>
              <a:t>complex_model/</a:t>
            </a:r>
            <a:r>
              <a:rPr lang="en-US" sz="2000" smtClean="0"/>
              <a:t>” and file </a:t>
            </a:r>
            <a:r>
              <a:rPr lang="en-US" sz="2000"/>
              <a:t>name </a:t>
            </a:r>
            <a:r>
              <a:rPr lang="en-US" sz="2000" smtClean="0"/>
              <a:t>“</a:t>
            </a:r>
            <a:r>
              <a:rPr lang="en-US" sz="2000" smtClean="0">
                <a:solidFill>
                  <a:srgbClr val="92D050"/>
                </a:solidFill>
              </a:rPr>
              <a:t>02_01_a_more_complex_model.mmZLib</a:t>
            </a:r>
            <a:r>
              <a:rPr lang="en-US" sz="2000" smtClean="0"/>
              <a:t>”.</a:t>
            </a:r>
          </a:p>
          <a:p>
            <a:r>
              <a:rPr lang="en-US" sz="2000" smtClean="0"/>
              <a:t>Deselect the </a:t>
            </a:r>
            <a:r>
              <a:rPr lang="en-US" sz="2000" b="1" smtClean="0"/>
              <a:t>Create archive</a:t>
            </a:r>
            <a:r>
              <a:rPr lang="en-US" sz="2000" smtClean="0"/>
              <a:t> checkbox, and</a:t>
            </a:r>
          </a:p>
          <a:p>
            <a:r>
              <a:rPr lang="en-US" sz="2000" b="1" smtClean="0"/>
              <a:t>Save</a:t>
            </a:r>
            <a:r>
              <a:rPr lang="en-US" sz="2000" smtClean="0"/>
              <a:t> </a:t>
            </a:r>
            <a:r>
              <a:rPr lang="en-US" sz="2000"/>
              <a:t>the file</a:t>
            </a:r>
            <a:r>
              <a:rPr lang="en-US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29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710357" y="4073090"/>
            <a:ext cx="360040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220072" y="1705372"/>
            <a:ext cx="1584176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691693" y="3717892"/>
            <a:ext cx="1584176" cy="42655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524328" y="3688634"/>
            <a:ext cx="360040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114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About parameters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000" smtClean="0"/>
              <a:t>Uncertain material or boundary condition properties</a:t>
            </a:r>
          </a:p>
          <a:p>
            <a:r>
              <a:rPr lang="nl-BE" sz="2000" smtClean="0"/>
              <a:t>Parameters in MODFLOW are listed together in the parameter value file</a:t>
            </a:r>
          </a:p>
          <a:p>
            <a:r>
              <a:rPr lang="nl-BE" sz="2000" smtClean="0"/>
              <a:t>External software (</a:t>
            </a:r>
            <a:r>
              <a:rPr lang="nl-BE" sz="2000" i="1" smtClean="0"/>
              <a:t>e.g</a:t>
            </a:r>
            <a:r>
              <a:rPr lang="nl-BE" sz="2000" smtClean="0"/>
              <a:t>. ModelMate and UCODE) can easily modify this parameter value file, to perform for example sensitivity analysis, parameter estimation or uncertainty quantification.</a:t>
            </a:r>
          </a:p>
          <a:p>
            <a:r>
              <a:rPr lang="nl-BE" sz="2000" smtClean="0"/>
              <a:t>Working with parameters requires setting up your model in a slightly different way. Think about which parameters you want to include before building your model!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128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Run model and import results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/>
          </a:bodyPr>
          <a:lstStyle/>
          <a:p>
            <a:pPr lvl="0"/>
            <a:r>
              <a:rPr lang="en-US" sz="2000"/>
              <a:t>To check that you've done everything correctly, try running the model now and then import the model results</a:t>
            </a:r>
            <a:r>
              <a:rPr lang="en-US" sz="2000" smtClean="0"/>
              <a:t>.</a:t>
            </a:r>
          </a:p>
          <a:p>
            <a:pPr lvl="0"/>
            <a:r>
              <a:rPr lang="en-US" sz="2000" smtClean="0"/>
              <a:t>The </a:t>
            </a:r>
            <a:r>
              <a:rPr lang="en-US" sz="2000"/>
              <a:t>model should run to completion and the final imported heads should look </a:t>
            </a:r>
            <a:r>
              <a:rPr lang="en-US" sz="2000" smtClean="0"/>
              <a:t>like the ones on the right.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30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760" y="1565929"/>
            <a:ext cx="3291840" cy="326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350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382" y="1345332"/>
            <a:ext cx="4760595" cy="357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Enable Observation packages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The next thing to do is to define some observations. </a:t>
            </a:r>
            <a:endParaRPr lang="en-GB" sz="2000"/>
          </a:p>
          <a:p>
            <a:pPr lvl="0"/>
            <a:r>
              <a:rPr lang="en-US" sz="2000"/>
              <a:t>Select </a:t>
            </a:r>
            <a:r>
              <a:rPr lang="en-US" sz="2000" b="1" smtClean="0"/>
              <a:t>Model|MODFLOW </a:t>
            </a:r>
            <a:r>
              <a:rPr lang="en-US" sz="2000" b="1"/>
              <a:t>Packages and Programs</a:t>
            </a:r>
            <a:r>
              <a:rPr lang="en-US" sz="2000" b="1" smtClean="0"/>
              <a:t>... </a:t>
            </a:r>
            <a:r>
              <a:rPr lang="en-US" sz="2000"/>
              <a:t>and expand </a:t>
            </a:r>
            <a:r>
              <a:rPr lang="en-US" sz="2000" b="1" smtClean="0"/>
              <a:t>Observations</a:t>
            </a:r>
            <a:r>
              <a:rPr lang="en-US" sz="2000" smtClean="0"/>
              <a:t>.</a:t>
            </a:r>
          </a:p>
          <a:p>
            <a:pPr lvl="0"/>
            <a:r>
              <a:rPr lang="en-US" sz="2000" smtClean="0"/>
              <a:t>Check </a:t>
            </a:r>
            <a:r>
              <a:rPr lang="en-US" sz="2000"/>
              <a:t>the check boxes for the </a:t>
            </a:r>
            <a:r>
              <a:rPr lang="en-US" sz="2000" b="1"/>
              <a:t>Head Observation </a:t>
            </a:r>
            <a:r>
              <a:rPr lang="en-US" sz="2000"/>
              <a:t>and </a:t>
            </a:r>
            <a:r>
              <a:rPr lang="en-US" sz="2000" b="1"/>
              <a:t>River Observation </a:t>
            </a:r>
            <a:r>
              <a:rPr lang="en-US" sz="2000" smtClean="0"/>
              <a:t>packages.</a:t>
            </a:r>
          </a:p>
          <a:p>
            <a:pPr lvl="0"/>
            <a:r>
              <a:rPr lang="en-US" sz="2000" smtClean="0"/>
              <a:t>Then </a:t>
            </a:r>
            <a:r>
              <a:rPr lang="en-US" sz="2000"/>
              <a:t>click </a:t>
            </a:r>
            <a:r>
              <a:rPr lang="en-US" sz="2000" b="1"/>
              <a:t>OK</a:t>
            </a:r>
            <a:r>
              <a:rPr lang="en-US" sz="2000"/>
              <a:t>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31</a:t>
            </a:fld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499992" y="2037060"/>
            <a:ext cx="1700640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499992" y="2500213"/>
            <a:ext cx="1700640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507236" y="4458768"/>
            <a:ext cx="720080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350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705372"/>
            <a:ext cx="49434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Define river observation (1/5)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 fontScale="85000" lnSpcReduction="10000"/>
          </a:bodyPr>
          <a:lstStyle/>
          <a:p>
            <a:r>
              <a:rPr lang="en-US" sz="2000"/>
              <a:t>The </a:t>
            </a:r>
            <a:r>
              <a:rPr lang="en-US" sz="2000" b="1"/>
              <a:t>Manage Flow Observations </a:t>
            </a:r>
            <a:r>
              <a:rPr lang="en-US" sz="2000"/>
              <a:t>dialog box appears</a:t>
            </a:r>
            <a:r>
              <a:rPr lang="en-US" sz="2000" smtClean="0"/>
              <a:t>. </a:t>
            </a:r>
            <a:r>
              <a:rPr lang="en-US" sz="2000"/>
              <a:t>Select the </a:t>
            </a:r>
            <a:r>
              <a:rPr lang="en-US" sz="2000" b="1"/>
              <a:t>river observation package </a:t>
            </a:r>
            <a:r>
              <a:rPr lang="en-US" sz="2000"/>
              <a:t>and click the </a:t>
            </a:r>
            <a:r>
              <a:rPr lang="en-US" sz="2000" b="1"/>
              <a:t>Add</a:t>
            </a:r>
            <a:r>
              <a:rPr lang="en-US" sz="2000"/>
              <a:t> button. </a:t>
            </a:r>
            <a:endParaRPr lang="en-US" sz="2000" smtClean="0"/>
          </a:p>
          <a:p>
            <a:r>
              <a:rPr lang="en-US" sz="2000" smtClean="0"/>
              <a:t>Change </a:t>
            </a:r>
            <a:r>
              <a:rPr lang="en-US" sz="2000"/>
              <a:t>the </a:t>
            </a:r>
            <a:r>
              <a:rPr lang="en-US" sz="2000" b="1"/>
              <a:t>number of times </a:t>
            </a:r>
            <a:r>
              <a:rPr lang="en-US" sz="2000"/>
              <a:t>to </a:t>
            </a:r>
            <a:r>
              <a:rPr lang="en-US" sz="2000" smtClean="0"/>
              <a:t>1.</a:t>
            </a:r>
          </a:p>
          <a:p>
            <a:r>
              <a:rPr lang="en-US" sz="2000" smtClean="0"/>
              <a:t>Enter </a:t>
            </a:r>
            <a:r>
              <a:rPr lang="en-US" sz="2000"/>
              <a:t>365 for the </a:t>
            </a:r>
            <a:r>
              <a:rPr lang="en-US" sz="2000" b="1" smtClean="0"/>
              <a:t>Time</a:t>
            </a:r>
            <a:r>
              <a:rPr lang="en-US" sz="2000" smtClean="0"/>
              <a:t>,</a:t>
            </a:r>
          </a:p>
          <a:p>
            <a:r>
              <a:rPr lang="en-US" sz="2000" smtClean="0"/>
              <a:t>-5584000 </a:t>
            </a:r>
            <a:r>
              <a:rPr lang="en-US" sz="2000"/>
              <a:t>for the </a:t>
            </a:r>
            <a:r>
              <a:rPr lang="en-US" sz="2000" b="1"/>
              <a:t>Observed </a:t>
            </a:r>
            <a:r>
              <a:rPr lang="en-US" sz="2000" b="1" smtClean="0"/>
              <a:t>value </a:t>
            </a:r>
            <a:r>
              <a:rPr lang="en-US" sz="2000"/>
              <a:t>(negative </a:t>
            </a:r>
            <a:r>
              <a:rPr lang="en-US" sz="2000" smtClean="0"/>
              <a:t>sign means </a:t>
            </a:r>
            <a:r>
              <a:rPr lang="en-US" sz="2000"/>
              <a:t>that the water is leaving the aquifer and entering the river</a:t>
            </a:r>
            <a:r>
              <a:rPr lang="en-US" sz="2000" smtClean="0"/>
              <a:t>),</a:t>
            </a:r>
          </a:p>
          <a:p>
            <a:r>
              <a:rPr lang="en-US" sz="2000" smtClean="0"/>
              <a:t>100000 </a:t>
            </a:r>
            <a:r>
              <a:rPr lang="en-US" sz="2000"/>
              <a:t>for the </a:t>
            </a:r>
            <a:r>
              <a:rPr lang="en-US" sz="2000" b="1" smtClean="0"/>
              <a:t>Statistic</a:t>
            </a:r>
            <a:r>
              <a:rPr lang="en-US" sz="2000" smtClean="0"/>
              <a:t>, and</a:t>
            </a:r>
          </a:p>
          <a:p>
            <a:r>
              <a:rPr lang="en-US" sz="2000" b="1" smtClean="0"/>
              <a:t>Standard </a:t>
            </a:r>
            <a:r>
              <a:rPr lang="en-US" sz="2000" b="1"/>
              <a:t>dev. (1) </a:t>
            </a:r>
            <a:r>
              <a:rPr lang="en-US" sz="2000"/>
              <a:t>for the </a:t>
            </a:r>
            <a:r>
              <a:rPr lang="en-US" sz="2000" b="1" smtClean="0"/>
              <a:t>StatFlag</a:t>
            </a:r>
            <a:r>
              <a:rPr lang="en-US" sz="2000" smtClean="0"/>
              <a:t>.</a:t>
            </a:r>
          </a:p>
          <a:p>
            <a:r>
              <a:rPr lang="en-US" sz="2000" smtClean="0"/>
              <a:t>Then </a:t>
            </a:r>
            <a:r>
              <a:rPr lang="en-US" sz="2000"/>
              <a:t>click </a:t>
            </a:r>
            <a:r>
              <a:rPr lang="en-US" sz="2000" b="1"/>
              <a:t>OK</a:t>
            </a:r>
            <a:r>
              <a:rPr lang="en-US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32</a:t>
            </a:fld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5436672" y="2898329"/>
            <a:ext cx="2304256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284544" y="3977726"/>
            <a:ext cx="720080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004624" y="3771757"/>
            <a:ext cx="720080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744278" y="3950400"/>
            <a:ext cx="720080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953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382" y="1705372"/>
            <a:ext cx="4760595" cy="3674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/>
              <a:t>Define river observation </a:t>
            </a:r>
            <a:r>
              <a:rPr lang="nl-BE" smtClean="0"/>
              <a:t>(2/5</a:t>
            </a:r>
            <a:r>
              <a:rPr lang="nl-BE"/>
              <a:t>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000"/>
              <a:t>Select </a:t>
            </a:r>
            <a:r>
              <a:rPr lang="en-US" sz="2000" b="1" smtClean="0"/>
              <a:t>Object|Show </a:t>
            </a:r>
            <a:r>
              <a:rPr lang="en-US" sz="2000" b="1"/>
              <a:t>or Hide </a:t>
            </a:r>
            <a:r>
              <a:rPr lang="en-US" sz="2000" b="1" smtClean="0"/>
              <a:t>Objects</a:t>
            </a:r>
            <a:r>
              <a:rPr lang="en-US" sz="2000" smtClean="0"/>
              <a:t>, </a:t>
            </a:r>
            <a:r>
              <a:rPr lang="en-US" sz="2000"/>
              <a:t>expand </a:t>
            </a:r>
            <a:r>
              <a:rPr lang="en-US" sz="2000" b="1" smtClean="0"/>
              <a:t>MODFLOW </a:t>
            </a:r>
            <a:r>
              <a:rPr lang="en-US" sz="2000" b="1"/>
              <a:t>Features|River </a:t>
            </a:r>
            <a:r>
              <a:rPr lang="en-US" sz="2000" b="1" smtClean="0"/>
              <a:t>package </a:t>
            </a:r>
            <a:r>
              <a:rPr lang="en-US" sz="2000"/>
              <a:t>and double click on the object listed there to open </a:t>
            </a:r>
            <a:r>
              <a:rPr lang="en-US" sz="2000" smtClean="0"/>
              <a:t>the </a:t>
            </a:r>
            <a:r>
              <a:rPr lang="en-US" sz="2000" b="1"/>
              <a:t>Object Properties</a:t>
            </a:r>
            <a:r>
              <a:rPr lang="en-US" sz="2000"/>
              <a:t> dialog </a:t>
            </a:r>
            <a:r>
              <a:rPr lang="en-US" sz="2000" smtClean="0"/>
              <a:t>box.</a:t>
            </a:r>
          </a:p>
          <a:p>
            <a:pPr lvl="0"/>
            <a:r>
              <a:rPr lang="en-US" sz="2000" smtClean="0"/>
              <a:t>On </a:t>
            </a:r>
            <a:r>
              <a:rPr lang="en-US" sz="2000"/>
              <a:t>the </a:t>
            </a:r>
            <a:r>
              <a:rPr lang="en-US" sz="2000" b="1"/>
              <a:t>MODFLOW Features </a:t>
            </a:r>
            <a:r>
              <a:rPr lang="en-US" sz="2000"/>
              <a:t>tab, select the river observation package and check the check box for the </a:t>
            </a:r>
            <a:r>
              <a:rPr lang="en-US" sz="2000" b="1"/>
              <a:t>Rvob1</a:t>
            </a:r>
            <a:r>
              <a:rPr lang="en-US" sz="2000"/>
              <a:t> observation group. You can leave </a:t>
            </a:r>
            <a:r>
              <a:rPr lang="en-US" sz="2000" b="1"/>
              <a:t>Factor</a:t>
            </a:r>
            <a:r>
              <a:rPr lang="en-US" sz="2000"/>
              <a:t> blank for now</a:t>
            </a:r>
            <a:r>
              <a:rPr lang="en-US" sz="2000" smtClean="0"/>
              <a:t>.</a:t>
            </a:r>
          </a:p>
          <a:p>
            <a:pPr lvl="0"/>
            <a:r>
              <a:rPr lang="en-US" sz="2000" smtClean="0"/>
              <a:t>Then press </a:t>
            </a:r>
            <a:r>
              <a:rPr lang="en-US" sz="2000" b="1" smtClean="0"/>
              <a:t>OK</a:t>
            </a:r>
            <a:r>
              <a:rPr lang="en-US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33</a:t>
            </a:fld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427984" y="2316877"/>
            <a:ext cx="1224136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289548"/>
            <a:ext cx="2120265" cy="139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5384344" y="2511636"/>
            <a:ext cx="1224136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804248" y="3988364"/>
            <a:ext cx="1224136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661059" y="4968124"/>
            <a:ext cx="690994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140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61356"/>
            <a:ext cx="3966210" cy="313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/>
              <a:t>Define river observation </a:t>
            </a:r>
            <a:r>
              <a:rPr lang="nl-BE" smtClean="0"/>
              <a:t>(3/5</a:t>
            </a:r>
            <a:r>
              <a:rPr lang="nl-BE"/>
              <a:t>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2000"/>
              <a:t>The observation doesn't apply to the whole object. If it did, we would just set Factor to 1.  Instead, we will create a new data set that will have a value of 1 where the river cells are part of the river observation and 0 everywhere else.</a:t>
            </a:r>
            <a:endParaRPr lang="en-GB" sz="2000"/>
          </a:p>
          <a:p>
            <a:pPr lvl="0"/>
            <a:r>
              <a:rPr lang="en-US" sz="2000"/>
              <a:t>Select </a:t>
            </a:r>
            <a:r>
              <a:rPr lang="en-US" sz="2000" b="1" smtClean="0"/>
              <a:t>Data|Edit </a:t>
            </a:r>
            <a:r>
              <a:rPr lang="en-US" sz="2000" b="1"/>
              <a:t>Data Sets</a:t>
            </a:r>
            <a:r>
              <a:rPr lang="en-US" sz="2000" b="1" smtClean="0"/>
              <a:t>...</a:t>
            </a:r>
            <a:r>
              <a:rPr lang="en-US" sz="2000" smtClean="0"/>
              <a:t> </a:t>
            </a:r>
            <a:r>
              <a:rPr lang="en-US" sz="2000"/>
              <a:t>and click the </a:t>
            </a:r>
            <a:r>
              <a:rPr lang="en-US" sz="2000" b="1"/>
              <a:t>Add</a:t>
            </a:r>
            <a:r>
              <a:rPr lang="en-US" sz="2000"/>
              <a:t> </a:t>
            </a:r>
            <a:r>
              <a:rPr lang="en-US" sz="2000" smtClean="0"/>
              <a:t>button.</a:t>
            </a:r>
          </a:p>
          <a:p>
            <a:pPr lvl="0"/>
            <a:r>
              <a:rPr lang="en-US" sz="2000" smtClean="0"/>
              <a:t>Change </a:t>
            </a:r>
            <a:r>
              <a:rPr lang="en-US" sz="2000"/>
              <a:t>the name of the new data set to </a:t>
            </a:r>
            <a:r>
              <a:rPr lang="en-US" sz="2000" b="1"/>
              <a:t>RivObFactor</a:t>
            </a:r>
            <a:r>
              <a:rPr lang="en-US" sz="2000"/>
              <a:t>.  </a:t>
            </a:r>
            <a:endParaRPr lang="en-US" sz="2000" smtClean="0"/>
          </a:p>
          <a:p>
            <a:pPr lvl="0"/>
            <a:r>
              <a:rPr lang="en-US" sz="2000" smtClean="0"/>
              <a:t>Note that the Default formula is 0.</a:t>
            </a:r>
            <a:endParaRPr lang="en-US" sz="2000"/>
          </a:p>
          <a:p>
            <a:pPr lvl="0"/>
            <a:r>
              <a:rPr lang="en-US" sz="2000" smtClean="0"/>
              <a:t>Then </a:t>
            </a:r>
            <a:r>
              <a:rPr lang="en-US" sz="2000"/>
              <a:t>click the </a:t>
            </a:r>
            <a:r>
              <a:rPr lang="en-US" sz="2000" b="1"/>
              <a:t>Apply</a:t>
            </a:r>
            <a:r>
              <a:rPr lang="en-US" sz="2000"/>
              <a:t> button.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34</a:t>
            </a:fld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730192" y="4037980"/>
            <a:ext cx="705904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6646056" y="2046901"/>
            <a:ext cx="705904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236296" y="4039284"/>
            <a:ext cx="705904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063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345332"/>
            <a:ext cx="4754880" cy="3646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091129"/>
            <a:ext cx="2158000" cy="21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/>
              <a:t>Define river observation </a:t>
            </a:r>
            <a:r>
              <a:rPr lang="nl-BE" smtClean="0"/>
              <a:t>(4/5</a:t>
            </a:r>
            <a:r>
              <a:rPr lang="nl-BE"/>
              <a:t>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 fontScale="92500"/>
          </a:bodyPr>
          <a:lstStyle/>
          <a:p>
            <a:pPr lvl="0"/>
            <a:r>
              <a:rPr lang="en-US" sz="2000"/>
              <a:t>Now draw a polygon that surrounds the portion of the river object that extends from the upstream end down through the next to last vertex as illustrated </a:t>
            </a:r>
            <a:r>
              <a:rPr lang="en-US" sz="2000" smtClean="0"/>
              <a:t>on the right.</a:t>
            </a:r>
          </a:p>
          <a:p>
            <a:pPr lvl="0"/>
            <a:r>
              <a:rPr lang="en-US" sz="2000" smtClean="0"/>
              <a:t>In </a:t>
            </a:r>
            <a:r>
              <a:rPr lang="en-US" sz="2000"/>
              <a:t>the </a:t>
            </a:r>
            <a:r>
              <a:rPr lang="en-US" sz="2000" b="1"/>
              <a:t>Object Properties </a:t>
            </a:r>
            <a:r>
              <a:rPr lang="en-US" sz="2000"/>
              <a:t>dialog box, go to the </a:t>
            </a:r>
            <a:r>
              <a:rPr lang="en-US" sz="2000" b="1"/>
              <a:t>Data Sets </a:t>
            </a:r>
            <a:r>
              <a:rPr lang="en-US" sz="2000"/>
              <a:t>tab and expand </a:t>
            </a:r>
            <a:r>
              <a:rPr lang="en-US" sz="2000" b="1"/>
              <a:t>User Defined</a:t>
            </a:r>
            <a:r>
              <a:rPr lang="en-US" sz="2000"/>
              <a:t>.  Check the check box for </a:t>
            </a:r>
            <a:r>
              <a:rPr lang="en-US" sz="2000" b="1"/>
              <a:t>RivObFactor </a:t>
            </a:r>
            <a:r>
              <a:rPr lang="en-US" sz="2000"/>
              <a:t>and set the formula to </a:t>
            </a:r>
            <a:r>
              <a:rPr lang="en-US" sz="2000" b="1" smtClean="0"/>
              <a:t>1</a:t>
            </a:r>
            <a:r>
              <a:rPr lang="en-US" sz="2000" smtClean="0"/>
              <a:t>.</a:t>
            </a:r>
          </a:p>
          <a:p>
            <a:pPr lvl="0"/>
            <a:r>
              <a:rPr lang="en-US" sz="2000" smtClean="0"/>
              <a:t>Click </a:t>
            </a:r>
            <a:r>
              <a:rPr lang="en-US" sz="2000" b="1"/>
              <a:t>OK</a:t>
            </a:r>
            <a:r>
              <a:rPr lang="en-US" sz="2000"/>
              <a:t>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35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499992" y="1993404"/>
            <a:ext cx="705904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830087" y="1839571"/>
            <a:ext cx="705904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524328" y="4585692"/>
            <a:ext cx="705904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063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89348"/>
            <a:ext cx="4760595" cy="316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/>
              <a:t>Define river observation </a:t>
            </a:r>
            <a:r>
              <a:rPr lang="nl-BE" smtClean="0"/>
              <a:t>(5/5</a:t>
            </a:r>
            <a:r>
              <a:rPr lang="nl-BE"/>
              <a:t>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/>
          </a:bodyPr>
          <a:lstStyle/>
          <a:p>
            <a:pPr lvl="0"/>
            <a:r>
              <a:rPr lang="en-US" sz="2000"/>
              <a:t>Now double-click on the object that defines the river and go back to the </a:t>
            </a:r>
            <a:r>
              <a:rPr lang="en-US" sz="2000" b="1"/>
              <a:t>River observation </a:t>
            </a:r>
            <a:r>
              <a:rPr lang="en-US" sz="2000"/>
              <a:t>on the </a:t>
            </a:r>
            <a:r>
              <a:rPr lang="en-US" sz="2000" b="1"/>
              <a:t>MODFLOW Features </a:t>
            </a:r>
            <a:r>
              <a:rPr lang="en-US" sz="2000" smtClean="0"/>
              <a:t>tab.</a:t>
            </a:r>
          </a:p>
          <a:p>
            <a:pPr lvl="0"/>
            <a:r>
              <a:rPr lang="en-US" sz="2000" smtClean="0"/>
              <a:t>Change </a:t>
            </a:r>
            <a:r>
              <a:rPr lang="en-US" sz="2000"/>
              <a:t>the factor to </a:t>
            </a:r>
            <a:r>
              <a:rPr lang="en-US" sz="2000" b="1"/>
              <a:t>RivObFactor</a:t>
            </a:r>
            <a:r>
              <a:rPr lang="en-US" sz="2000"/>
              <a:t>. Now only those cells for which </a:t>
            </a:r>
            <a:r>
              <a:rPr lang="en-US" sz="2000" smtClean="0"/>
              <a:t>RivObFactor equals 1 </a:t>
            </a:r>
            <a:r>
              <a:rPr lang="en-US" sz="2000"/>
              <a:t>will be part of the observation.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36</a:t>
            </a:fld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355976" y="1705372"/>
            <a:ext cx="1080120" cy="29118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798584" y="2425453"/>
            <a:ext cx="850320" cy="21602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612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044" y="1129308"/>
            <a:ext cx="4920615" cy="3366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Define head observations (1/2)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620963" cy="3771636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000"/>
              <a:t>Next make sure layer 1 is the active layer and create four point objects as illustrated </a:t>
            </a:r>
            <a:r>
              <a:rPr lang="en-US" sz="2000" smtClean="0"/>
              <a:t>on the right.</a:t>
            </a:r>
          </a:p>
          <a:p>
            <a:pPr lvl="0"/>
            <a:r>
              <a:rPr lang="en-US" sz="2000" smtClean="0"/>
              <a:t>They </a:t>
            </a:r>
            <a:r>
              <a:rPr lang="en-US" sz="2000"/>
              <a:t>will define the head </a:t>
            </a:r>
            <a:r>
              <a:rPr lang="en-US" sz="2000" smtClean="0"/>
              <a:t>observations in this layer.  </a:t>
            </a:r>
            <a:r>
              <a:rPr lang="en-US" sz="2000"/>
              <a:t>They all </a:t>
            </a:r>
            <a:r>
              <a:rPr lang="en-US" sz="2000" smtClean="0"/>
              <a:t>define </a:t>
            </a:r>
            <a:r>
              <a:rPr lang="en-US" sz="2000"/>
              <a:t>observations at </a:t>
            </a:r>
            <a:r>
              <a:rPr lang="en-US" sz="2000" smtClean="0"/>
              <a:t>time </a:t>
            </a:r>
            <a:r>
              <a:rPr lang="en-US" sz="2000"/>
              <a:t>365, with a standard deviation of </a:t>
            </a:r>
            <a:r>
              <a:rPr lang="en-US" sz="2000" smtClean="0"/>
              <a:t>0.01.</a:t>
            </a:r>
          </a:p>
          <a:p>
            <a:pPr lvl="0"/>
            <a:r>
              <a:rPr lang="en-US" sz="2000" smtClean="0"/>
              <a:t>The </a:t>
            </a:r>
            <a:r>
              <a:rPr lang="en-US" sz="2000"/>
              <a:t>observed heads at each point are shown next to each object</a:t>
            </a:r>
            <a:r>
              <a:rPr lang="en-US" sz="2000" smtClean="0"/>
              <a:t>.</a:t>
            </a:r>
          </a:p>
          <a:p>
            <a:pPr lvl="0"/>
            <a:r>
              <a:rPr lang="en-US" sz="2000" smtClean="0"/>
              <a:t>Make sure to use observation names “hob_1” to “hob_4”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37</a:t>
            </a:fld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229705" y="1467714"/>
            <a:ext cx="1318372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518703"/>
            <a:ext cx="1903095" cy="1845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5097320" y="2910997"/>
            <a:ext cx="2808312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ular Callout 8"/>
          <p:cNvSpPr/>
          <p:nvPr/>
        </p:nvSpPr>
        <p:spPr>
          <a:xfrm>
            <a:off x="5940152" y="4064949"/>
            <a:ext cx="792088" cy="449863"/>
          </a:xfrm>
          <a:prstGeom prst="wedgeRoundRectCallout">
            <a:avLst>
              <a:gd name="adj1" fmla="val 68618"/>
              <a:gd name="adj2" fmla="val -92254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hob_4: 35.4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6300192" y="4495869"/>
            <a:ext cx="806828" cy="449863"/>
          </a:xfrm>
          <a:prstGeom prst="wedgeRoundRectCallout">
            <a:avLst>
              <a:gd name="adj1" fmla="val 99472"/>
              <a:gd name="adj2" fmla="val -90354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hob_3: 29.28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6948264" y="4855909"/>
            <a:ext cx="792088" cy="449863"/>
          </a:xfrm>
          <a:prstGeom prst="wedgeRoundRectCallout">
            <a:avLst>
              <a:gd name="adj1" fmla="val 62144"/>
              <a:gd name="adj2" fmla="val -92254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hob_2:</a:t>
            </a:r>
          </a:p>
          <a:p>
            <a:pPr algn="ctr"/>
            <a:r>
              <a:rPr lang="nl-BE" sz="1400" b="1" smtClean="0">
                <a:solidFill>
                  <a:srgbClr val="FFC000"/>
                </a:solidFill>
              </a:rPr>
              <a:t>22.68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8307870" y="4982671"/>
            <a:ext cx="827584" cy="449863"/>
          </a:xfrm>
          <a:prstGeom prst="wedgeRoundRectCallout">
            <a:avLst>
              <a:gd name="adj1" fmla="val -83465"/>
              <a:gd name="adj2" fmla="val -32333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hob_1: 17.59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227160" y="1756116"/>
            <a:ext cx="1318372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5202953" y="3518703"/>
            <a:ext cx="1318372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725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084" y="1900817"/>
            <a:ext cx="2480310" cy="246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Define head observations (2/2)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620963" cy="3771636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000"/>
              <a:t>Next make sure layer </a:t>
            </a:r>
            <a:r>
              <a:rPr lang="en-US" sz="2000" smtClean="0"/>
              <a:t>3 </a:t>
            </a:r>
            <a:r>
              <a:rPr lang="en-US" sz="2000"/>
              <a:t>is the active layer and create </a:t>
            </a:r>
            <a:r>
              <a:rPr lang="en-US" sz="2000" smtClean="0"/>
              <a:t>two more </a:t>
            </a:r>
            <a:r>
              <a:rPr lang="en-US" sz="2000"/>
              <a:t>point objects as illustrated </a:t>
            </a:r>
            <a:r>
              <a:rPr lang="en-US" sz="2000" smtClean="0"/>
              <a:t>on the right.</a:t>
            </a:r>
          </a:p>
          <a:p>
            <a:pPr lvl="0"/>
            <a:r>
              <a:rPr lang="en-US" sz="2000" smtClean="0"/>
              <a:t>They </a:t>
            </a:r>
            <a:r>
              <a:rPr lang="en-US" sz="2000"/>
              <a:t>will define the head </a:t>
            </a:r>
            <a:r>
              <a:rPr lang="en-US" sz="2000" smtClean="0"/>
              <a:t>observations in the third layer.  </a:t>
            </a:r>
            <a:r>
              <a:rPr lang="en-US" sz="2000"/>
              <a:t>They </a:t>
            </a:r>
            <a:r>
              <a:rPr lang="en-US" sz="2000" smtClean="0"/>
              <a:t>again define </a:t>
            </a:r>
            <a:r>
              <a:rPr lang="en-US" sz="2000"/>
              <a:t>observations at time = 365, with a standard deviation of </a:t>
            </a:r>
            <a:r>
              <a:rPr lang="en-US" sz="2000" smtClean="0"/>
              <a:t>0.01.</a:t>
            </a:r>
          </a:p>
          <a:p>
            <a:pPr lvl="0"/>
            <a:r>
              <a:rPr lang="en-US" sz="2000" smtClean="0"/>
              <a:t>The </a:t>
            </a:r>
            <a:r>
              <a:rPr lang="en-US" sz="2000"/>
              <a:t>observed heads at each point are shown next to each object</a:t>
            </a:r>
            <a:r>
              <a:rPr lang="en-US" sz="2000" smtClean="0"/>
              <a:t>.</a:t>
            </a:r>
          </a:p>
          <a:p>
            <a:pPr lvl="0"/>
            <a:r>
              <a:rPr lang="en-US" sz="2000" smtClean="0"/>
              <a:t>Make sure to use observation names “hob_5” and “hob_6”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38</a:t>
            </a:fld>
            <a:endParaRPr lang="en-GB"/>
          </a:p>
        </p:txBody>
      </p:sp>
      <p:sp>
        <p:nvSpPr>
          <p:cNvPr id="11" name="Rounded Rectangular Callout 10"/>
          <p:cNvSpPr/>
          <p:nvPr/>
        </p:nvSpPr>
        <p:spPr>
          <a:xfrm>
            <a:off x="4716016" y="4199291"/>
            <a:ext cx="882176" cy="449863"/>
          </a:xfrm>
          <a:prstGeom prst="wedgeRoundRectCallout">
            <a:avLst>
              <a:gd name="adj1" fmla="val 76170"/>
              <a:gd name="adj2" fmla="val -90354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hob_6:</a:t>
            </a:r>
          </a:p>
          <a:p>
            <a:pPr algn="ctr"/>
            <a:r>
              <a:rPr lang="nl-BE" sz="1400" b="1" smtClean="0">
                <a:solidFill>
                  <a:srgbClr val="FFC000"/>
                </a:solidFill>
              </a:rPr>
              <a:t>32.62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6876256" y="1489348"/>
            <a:ext cx="864096" cy="449863"/>
          </a:xfrm>
          <a:prstGeom prst="wedgeRoundRectCallout">
            <a:avLst>
              <a:gd name="adj1" fmla="val -9872"/>
              <a:gd name="adj2" fmla="val 175596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hob_5:</a:t>
            </a:r>
          </a:p>
          <a:p>
            <a:pPr algn="ctr"/>
            <a:r>
              <a:rPr lang="nl-BE" sz="1400" b="1" smtClean="0">
                <a:solidFill>
                  <a:srgbClr val="FFC000"/>
                </a:solidFill>
              </a:rPr>
              <a:t>23.28</a:t>
            </a:r>
            <a:endParaRPr lang="en-GB" sz="1400" b="1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451" y="1643642"/>
            <a:ext cx="4667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563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864" y="2155135"/>
            <a:ext cx="4200525" cy="287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Check model performance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/>
          </a:bodyPr>
          <a:lstStyle/>
          <a:p>
            <a:pPr lvl="0"/>
            <a:r>
              <a:rPr lang="en-US" sz="2000"/>
              <a:t>You can now run the </a:t>
            </a:r>
            <a:r>
              <a:rPr lang="en-US" sz="2000" smtClean="0"/>
              <a:t>model.</a:t>
            </a:r>
          </a:p>
          <a:p>
            <a:pPr lvl="0"/>
            <a:r>
              <a:rPr lang="en-US" sz="2000" smtClean="0"/>
              <a:t>At </a:t>
            </a:r>
            <a:r>
              <a:rPr lang="en-US" sz="2000"/>
              <a:t>the end of the listing file, you can check and see how </a:t>
            </a:r>
            <a:r>
              <a:rPr lang="en-US" sz="2000" smtClean="0"/>
              <a:t>good the </a:t>
            </a:r>
            <a:r>
              <a:rPr lang="en-US" sz="2000" smtClean="0"/>
              <a:t>simulated </a:t>
            </a:r>
            <a:r>
              <a:rPr lang="en-US" sz="2000"/>
              <a:t>values </a:t>
            </a:r>
            <a:r>
              <a:rPr lang="en-US" sz="2000" smtClean="0"/>
              <a:t>match the </a:t>
            </a:r>
            <a:r>
              <a:rPr lang="en-US" sz="2000" smtClean="0"/>
              <a:t>observed ones.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39</a:t>
            </a:fld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412056" y="2641476"/>
            <a:ext cx="4048376" cy="122413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412056" y="3793604"/>
            <a:ext cx="4048376" cy="53949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151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Parameters for</a:t>
            </a:r>
            <a:br>
              <a:rPr lang="nl-BE" smtClean="0"/>
            </a:br>
            <a:r>
              <a:rPr lang="nl-BE" smtClean="0"/>
              <a:t>data sets vs model features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8152"/>
            <a:ext cx="4114800" cy="3771636"/>
          </a:xfrm>
          <a:ln>
            <a:noFill/>
          </a:ln>
        </p:spPr>
        <p:txBody>
          <a:bodyPr>
            <a:normAutofit/>
          </a:bodyPr>
          <a:lstStyle/>
          <a:p>
            <a:r>
              <a:rPr lang="nl-BE" sz="2000" smtClean="0"/>
              <a:t>No mixture possible: either parameters for the whole data set, or no parameters at all!</a:t>
            </a:r>
          </a:p>
          <a:p>
            <a:r>
              <a:rPr lang="nl-BE" sz="2000" b="1" smtClean="0"/>
              <a:t>Parameter value </a:t>
            </a:r>
            <a:r>
              <a:rPr lang="nl-BE" sz="2000" smtClean="0"/>
              <a:t>is multiplied by a </a:t>
            </a:r>
            <a:r>
              <a:rPr lang="nl-BE" sz="2000" b="1" smtClean="0"/>
              <a:t>multiplier array </a:t>
            </a:r>
            <a:r>
              <a:rPr lang="nl-BE" sz="2000" smtClean="0"/>
              <a:t>(= data set; 1 everywhere by default), and/or only used in a </a:t>
            </a:r>
            <a:r>
              <a:rPr lang="nl-BE" sz="2000" b="1" smtClean="0"/>
              <a:t>zone</a:t>
            </a:r>
            <a:r>
              <a:rPr lang="nl-BE" sz="2000" smtClean="0"/>
              <a:t> (= data set; False by default).</a:t>
            </a:r>
          </a:p>
          <a:p>
            <a:r>
              <a:rPr lang="nl-BE" sz="2000" smtClean="0"/>
              <a:t>There is no time-dependency.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4</a:t>
            </a:fld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339752" y="1273324"/>
            <a:ext cx="190504" cy="402483"/>
          </a:xfrm>
          <a:prstGeom prst="straightConnector1">
            <a:avLst/>
          </a:prstGeom>
          <a:ln w="38100">
            <a:solidFill>
              <a:srgbClr val="EA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677640" y="1278665"/>
            <a:ext cx="478536" cy="397142"/>
          </a:xfrm>
          <a:prstGeom prst="straightConnector1">
            <a:avLst/>
          </a:prstGeom>
          <a:ln w="38100">
            <a:solidFill>
              <a:srgbClr val="EA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4579088" y="1675807"/>
            <a:ext cx="41148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3200" kern="1200">
                <a:solidFill>
                  <a:srgbClr val="00B0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2800" kern="1200">
                <a:solidFill>
                  <a:srgbClr val="00B0E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2400" kern="1200">
                <a:solidFill>
                  <a:srgbClr val="00B0E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2000" kern="1200">
                <a:solidFill>
                  <a:srgbClr val="00B0E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2000" kern="1200">
                <a:solidFill>
                  <a:srgbClr val="00B0E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smtClean="0"/>
              <a:t>Mixture is possible: features with parameters can be combined with similar features without parameters.</a:t>
            </a:r>
          </a:p>
          <a:p>
            <a:r>
              <a:rPr lang="nl-BE" sz="2000" b="1" smtClean="0"/>
              <a:t>Parameter value </a:t>
            </a:r>
            <a:r>
              <a:rPr lang="nl-BE" sz="2000" smtClean="0"/>
              <a:t>is multiplied by a </a:t>
            </a:r>
            <a:r>
              <a:rPr lang="nl-BE" sz="2000" b="1" smtClean="0"/>
              <a:t>multiplier</a:t>
            </a:r>
            <a:r>
              <a:rPr lang="nl-BE" sz="2000" smtClean="0"/>
              <a:t> defined for each of the features it relates to.</a:t>
            </a:r>
          </a:p>
          <a:p>
            <a:r>
              <a:rPr lang="nl-BE" sz="2000" smtClean="0"/>
              <a:t>This </a:t>
            </a:r>
            <a:r>
              <a:rPr lang="nl-BE" sz="2000" b="1" smtClean="0"/>
              <a:t>multiplier</a:t>
            </a:r>
            <a:r>
              <a:rPr lang="nl-BE" sz="2000" smtClean="0"/>
              <a:t> can change with time.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879856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40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/>
              <a:t>Education evenings 2016</a:t>
            </a:r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Practical introduction</a:t>
            </a:r>
            <a:br>
              <a:rPr lang="en-GB"/>
            </a:br>
            <a:r>
              <a:rPr lang="en-GB"/>
              <a:t>to groundwater modelling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mtClean="0"/>
              <a:t>Computer exercises</a:t>
            </a:r>
          </a:p>
          <a:p>
            <a:r>
              <a:rPr lang="nl-BE" smtClean="0"/>
              <a:t>02 01 A more complex model</a:t>
            </a:r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627784" y="472970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  <a:t>Questions? Found an error?</a:t>
            </a:r>
            <a:b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  <a:t>Please contact B. Rogiers at brogiers@sckcen.be.</a:t>
            </a:r>
            <a:endParaRPr lang="en-GB" sz="1400" i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118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633364"/>
            <a:ext cx="4646295" cy="283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Initial Grid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/>
          </a:bodyPr>
          <a:lstStyle/>
          <a:p>
            <a:pPr lvl="0"/>
            <a:r>
              <a:rPr lang="en-US" sz="2000"/>
              <a:t>Start a new model with 20 </a:t>
            </a:r>
            <a:r>
              <a:rPr lang="en-US" sz="2000" smtClean="0"/>
              <a:t>rows, </a:t>
            </a:r>
            <a:r>
              <a:rPr lang="en-US" sz="2000"/>
              <a:t>20 columns, and 3 layers.  Make the rows and columns </a:t>
            </a:r>
            <a:r>
              <a:rPr lang="en-US" sz="2000" smtClean="0"/>
              <a:t>5000 metres wide.</a:t>
            </a:r>
          </a:p>
          <a:p>
            <a:pPr lvl="0"/>
            <a:r>
              <a:rPr lang="en-US" sz="2000" smtClean="0"/>
              <a:t>You </a:t>
            </a:r>
            <a:r>
              <a:rPr lang="en-US" sz="2000"/>
              <a:t>don't need to change the layer elevations </a:t>
            </a:r>
            <a:r>
              <a:rPr lang="en-US" sz="2000" smtClean="0"/>
              <a:t>now, so click </a:t>
            </a:r>
            <a:r>
              <a:rPr lang="en-US" sz="2000" b="1" smtClean="0"/>
              <a:t>Finish</a:t>
            </a:r>
            <a:r>
              <a:rPr lang="en-US" sz="2000" smtClean="0"/>
              <a:t>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5</a:t>
            </a:fld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524757" y="1965337"/>
            <a:ext cx="2251139" cy="6477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198644" y="3937621"/>
            <a:ext cx="765844" cy="43204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592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Import shape files (1/4)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Next we will import the layer elevations from shape files.</a:t>
            </a:r>
            <a:endParaRPr lang="en-GB" sz="2000"/>
          </a:p>
          <a:p>
            <a:pPr lvl="0"/>
            <a:r>
              <a:rPr lang="en-US" sz="2000"/>
              <a:t>Select </a:t>
            </a:r>
            <a:r>
              <a:rPr lang="en-US" sz="2000" b="1"/>
              <a:t>File|Import|Shapefile</a:t>
            </a:r>
            <a:r>
              <a:rPr lang="en-US" sz="2000"/>
              <a:t> and select </a:t>
            </a:r>
            <a:r>
              <a:rPr lang="en-US" sz="2000" smtClean="0">
                <a:solidFill>
                  <a:srgbClr val="92D050"/>
                </a:solidFill>
              </a:rPr>
              <a:t>/02_01_a_more_complex_</a:t>
            </a:r>
            <a:br>
              <a:rPr lang="en-US" sz="2000" smtClean="0">
                <a:solidFill>
                  <a:srgbClr val="92D050"/>
                </a:solidFill>
              </a:rPr>
            </a:br>
            <a:r>
              <a:rPr lang="en-US" sz="2000" smtClean="0">
                <a:solidFill>
                  <a:srgbClr val="92D050"/>
                </a:solidFill>
              </a:rPr>
              <a:t>model/02_01_a_more_</a:t>
            </a:r>
            <a:br>
              <a:rPr lang="en-US" sz="2000" smtClean="0">
                <a:solidFill>
                  <a:srgbClr val="92D050"/>
                </a:solidFill>
              </a:rPr>
            </a:br>
            <a:r>
              <a:rPr lang="en-US" sz="2000" smtClean="0">
                <a:solidFill>
                  <a:srgbClr val="92D050"/>
                </a:solidFill>
              </a:rPr>
              <a:t>complex_model_top.shp</a:t>
            </a:r>
            <a:r>
              <a:rPr lang="en-US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6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71600"/>
            <a:ext cx="344614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5407036" y="2418605"/>
            <a:ext cx="2739726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818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522" y="1239557"/>
            <a:ext cx="4777740" cy="355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Import shape </a:t>
            </a:r>
            <a:r>
              <a:rPr lang="nl-BE"/>
              <a:t>files </a:t>
            </a:r>
            <a:r>
              <a:rPr lang="nl-BE" smtClean="0"/>
              <a:t>(2/4</a:t>
            </a:r>
            <a:r>
              <a:rPr lang="nl-BE"/>
              <a:t>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/>
          </a:bodyPr>
          <a:lstStyle/>
          <a:p>
            <a:pPr lvl="0"/>
            <a:r>
              <a:rPr lang="en-US" sz="2000" smtClean="0"/>
              <a:t>Check </a:t>
            </a:r>
            <a:r>
              <a:rPr lang="en-US" sz="2000" b="1"/>
              <a:t>Set values of cells by interpolation</a:t>
            </a:r>
            <a:r>
              <a:rPr lang="en-US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7</a:t>
            </a:fld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294322" y="2086676"/>
            <a:ext cx="1700640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238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852" y="1406035"/>
            <a:ext cx="4754880" cy="3509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469208"/>
            <a:ext cx="1679079" cy="167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Import shape </a:t>
            </a:r>
            <a:r>
              <a:rPr lang="nl-BE"/>
              <a:t>files </a:t>
            </a:r>
            <a:r>
              <a:rPr lang="nl-BE" smtClean="0"/>
              <a:t>(3/4</a:t>
            </a:r>
            <a:r>
              <a:rPr lang="nl-BE"/>
              <a:t>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/>
          </a:bodyPr>
          <a:lstStyle/>
          <a:p>
            <a:r>
              <a:rPr lang="en-US" sz="2000" smtClean="0"/>
              <a:t>On the </a:t>
            </a:r>
            <a:r>
              <a:rPr lang="en-US" sz="2000" b="1" smtClean="0"/>
              <a:t>Data</a:t>
            </a:r>
            <a:r>
              <a:rPr lang="en-US" sz="2000" smtClean="0"/>
              <a:t> tab, check the </a:t>
            </a:r>
            <a:r>
              <a:rPr lang="en-US" sz="2000" b="1" smtClean="0"/>
              <a:t>Import </a:t>
            </a:r>
            <a:r>
              <a:rPr lang="en-US" sz="2000" smtClean="0"/>
              <a:t>check box for the </a:t>
            </a:r>
            <a:r>
              <a:rPr lang="en-US" sz="2000" b="1" smtClean="0"/>
              <a:t>TOP </a:t>
            </a:r>
            <a:r>
              <a:rPr lang="en-US" sz="2000" smtClean="0"/>
              <a:t>attribute,</a:t>
            </a:r>
          </a:p>
          <a:p>
            <a:r>
              <a:rPr lang="en-US" sz="2000" smtClean="0"/>
              <a:t>change </a:t>
            </a:r>
            <a:r>
              <a:rPr lang="en-US" sz="2000"/>
              <a:t>the </a:t>
            </a:r>
            <a:r>
              <a:rPr lang="en-US" sz="2000" b="1"/>
              <a:t>Data Set</a:t>
            </a:r>
            <a:r>
              <a:rPr lang="en-US" sz="2000"/>
              <a:t> to </a:t>
            </a:r>
            <a:r>
              <a:rPr lang="en-US" sz="2000" b="1" smtClean="0"/>
              <a:t>Model_Top</a:t>
            </a:r>
            <a:r>
              <a:rPr lang="en-US" sz="2000" smtClean="0"/>
              <a:t>,</a:t>
            </a:r>
          </a:p>
          <a:p>
            <a:r>
              <a:rPr lang="en-US" sz="2000" smtClean="0"/>
              <a:t>and </a:t>
            </a:r>
            <a:r>
              <a:rPr lang="en-US" sz="2000"/>
              <a:t>change the interpolation method to </a:t>
            </a:r>
            <a:r>
              <a:rPr lang="en-US" sz="2000" b="1"/>
              <a:t>Triangle Interp</a:t>
            </a:r>
            <a:r>
              <a:rPr lang="en-US" sz="2000" smtClean="0"/>
              <a:t>.</a:t>
            </a:r>
          </a:p>
          <a:p>
            <a:r>
              <a:rPr lang="en-US" sz="2000" smtClean="0"/>
              <a:t> </a:t>
            </a:r>
            <a:r>
              <a:rPr lang="en-US" sz="2000"/>
              <a:t>Then click </a:t>
            </a:r>
            <a:r>
              <a:rPr lang="en-US" sz="2000" b="1"/>
              <a:t>OK</a:t>
            </a:r>
            <a:r>
              <a:rPr lang="en-US" sz="2000"/>
              <a:t>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8</a:t>
            </a:fld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644008" y="2087012"/>
            <a:ext cx="2520280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593042" y="3304974"/>
            <a:ext cx="427230" cy="0"/>
          </a:xfrm>
          <a:prstGeom prst="straightConnector1">
            <a:avLst/>
          </a:prstGeom>
          <a:ln w="38100">
            <a:solidFill>
              <a:srgbClr val="EA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2"/>
          <p:cNvSpPr txBox="1">
            <a:spLocks/>
          </p:cNvSpPr>
          <p:nvPr/>
        </p:nvSpPr>
        <p:spPr>
          <a:xfrm>
            <a:off x="4506924" y="3008744"/>
            <a:ext cx="2009292" cy="592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EA0000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nl-BE" sz="2000" smtClean="0"/>
              <a:t>You should get</a:t>
            </a:r>
            <a:endParaRPr lang="en-GB" sz="2000">
              <a:solidFill>
                <a:srgbClr val="92D05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72000" y="1564109"/>
            <a:ext cx="663668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7253465" y="4444429"/>
            <a:ext cx="971677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818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Import shape </a:t>
            </a:r>
            <a:r>
              <a:rPr lang="nl-BE"/>
              <a:t>files  </a:t>
            </a:r>
            <a:r>
              <a:rPr lang="nl-BE" smtClean="0"/>
              <a:t>(4/4</a:t>
            </a:r>
            <a:r>
              <a:rPr lang="nl-BE"/>
              <a:t>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000"/>
              <a:t>Repeat steps 2-4 with the Shapefiles </a:t>
            </a:r>
            <a:r>
              <a:rPr lang="en-US" sz="2000" smtClean="0">
                <a:solidFill>
                  <a:srgbClr val="92D050"/>
                </a:solidFill>
              </a:rPr>
              <a:t>02_01_a_more_complex_</a:t>
            </a:r>
            <a:br>
              <a:rPr lang="en-US" sz="2000" smtClean="0">
                <a:solidFill>
                  <a:srgbClr val="92D050"/>
                </a:solidFill>
              </a:rPr>
            </a:br>
            <a:r>
              <a:rPr lang="en-US" sz="2000" smtClean="0">
                <a:solidFill>
                  <a:srgbClr val="92D050"/>
                </a:solidFill>
              </a:rPr>
              <a:t>model_bottom_1.shp</a:t>
            </a:r>
            <a:r>
              <a:rPr lang="en-US" sz="2000"/>
              <a:t>, </a:t>
            </a:r>
            <a:r>
              <a:rPr lang="en-US" sz="2000" smtClean="0">
                <a:solidFill>
                  <a:srgbClr val="92D050"/>
                </a:solidFill>
              </a:rPr>
              <a:t>*_bottom_2.shp </a:t>
            </a:r>
            <a:r>
              <a:rPr lang="en-US" sz="2000"/>
              <a:t>and </a:t>
            </a:r>
            <a:r>
              <a:rPr lang="en-US" sz="2000" smtClean="0">
                <a:solidFill>
                  <a:srgbClr val="92D050"/>
                </a:solidFill>
              </a:rPr>
              <a:t>*_bottom_3.shp</a:t>
            </a:r>
            <a:r>
              <a:rPr lang="en-US" sz="2000"/>
              <a:t>.  Use them to set the bottoms of the upper, middle, and lower aquifer respectively. </a:t>
            </a:r>
            <a:endParaRPr lang="en-US" sz="2000" smtClean="0"/>
          </a:p>
          <a:p>
            <a:pPr lvl="0"/>
            <a:r>
              <a:rPr lang="en-US" sz="2000" smtClean="0"/>
              <a:t>Then </a:t>
            </a:r>
            <a:r>
              <a:rPr lang="en-US" sz="2000"/>
              <a:t>select </a:t>
            </a:r>
            <a:r>
              <a:rPr lang="en-US" sz="2000" b="1"/>
              <a:t>Object|Show-or Hide Objects </a:t>
            </a:r>
            <a:r>
              <a:rPr lang="en-US" sz="2000"/>
              <a:t>and </a:t>
            </a:r>
            <a:r>
              <a:rPr lang="en-US" sz="2000" smtClean="0"/>
              <a:t>uncheck </a:t>
            </a:r>
            <a:r>
              <a:rPr lang="en-US" sz="2000"/>
              <a:t>the check box for "</a:t>
            </a:r>
            <a:r>
              <a:rPr lang="en-US" sz="2000" b="1"/>
              <a:t>All Objects</a:t>
            </a:r>
            <a:r>
              <a:rPr lang="en-US" sz="2000"/>
              <a:t>" to hide all the objects</a:t>
            </a:r>
            <a:r>
              <a:rPr lang="en-US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9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1345332"/>
            <a:ext cx="1778794" cy="175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016" y="1705372"/>
            <a:ext cx="2697480" cy="276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6317559" y="1833607"/>
            <a:ext cx="1054768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054" y="3144875"/>
            <a:ext cx="1795939" cy="1783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5389388" y="2785492"/>
            <a:ext cx="0" cy="792088"/>
          </a:xfrm>
          <a:prstGeom prst="straightConnector1">
            <a:avLst/>
          </a:prstGeom>
          <a:ln w="38100">
            <a:solidFill>
              <a:srgbClr val="EA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18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1099</TotalTime>
  <Words>2298</Words>
  <Application>Microsoft Office PowerPoint</Application>
  <PresentationFormat>On-screen Show (16:10)</PresentationFormat>
  <Paragraphs>240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1_Office Theme</vt:lpstr>
      <vt:lpstr>Education evenings 2016</vt:lpstr>
      <vt:lpstr>Purpose</vt:lpstr>
      <vt:lpstr>About parameters</vt:lpstr>
      <vt:lpstr>Parameters for data sets vs model features</vt:lpstr>
      <vt:lpstr>Initial Grid</vt:lpstr>
      <vt:lpstr>Import shape files (1/4)</vt:lpstr>
      <vt:lpstr>Import shape files (2/4)</vt:lpstr>
      <vt:lpstr>Import shape files (3/4)</vt:lpstr>
      <vt:lpstr>Import shape files  (4/4)</vt:lpstr>
      <vt:lpstr>Check layer geometries</vt:lpstr>
      <vt:lpstr>Define layer types</vt:lpstr>
      <vt:lpstr>Set Kx with parameters and zones (1/4)</vt:lpstr>
      <vt:lpstr>Set Kx with parameters and zones (2/4)</vt:lpstr>
      <vt:lpstr>Set Kx with parameters and zones (3/4)</vt:lpstr>
      <vt:lpstr>Set Kx with parameters and zones (4/4)</vt:lpstr>
      <vt:lpstr>Define MODFLOW stress periods</vt:lpstr>
      <vt:lpstr>Set Recharge with a parameter and multipliers (1/2)</vt:lpstr>
      <vt:lpstr>Set Recharge with a parameter and multipliers (2/2)</vt:lpstr>
      <vt:lpstr>Enable the River package</vt:lpstr>
      <vt:lpstr>Draw a river</vt:lpstr>
      <vt:lpstr>Assign river elevations</vt:lpstr>
      <vt:lpstr>Specify river conductance, bottom and stage formulas (1/2)</vt:lpstr>
      <vt:lpstr>Specify river conductance, bottom and stage formulas (2/2)</vt:lpstr>
      <vt:lpstr>Verify river stage</vt:lpstr>
      <vt:lpstr>Set initial heads</vt:lpstr>
      <vt:lpstr>Choose a solver</vt:lpstr>
      <vt:lpstr>Set confining layer Kz (1/2)</vt:lpstr>
      <vt:lpstr>Set confining layer Kz (2/2)</vt:lpstr>
      <vt:lpstr>Save model</vt:lpstr>
      <vt:lpstr>Run model and import results</vt:lpstr>
      <vt:lpstr>Enable Observation packages</vt:lpstr>
      <vt:lpstr>Define river observation (1/5)</vt:lpstr>
      <vt:lpstr>Define river observation (2/5)</vt:lpstr>
      <vt:lpstr>Define river observation (3/5)</vt:lpstr>
      <vt:lpstr>Define river observation (4/5)</vt:lpstr>
      <vt:lpstr>Define river observation (5/5)</vt:lpstr>
      <vt:lpstr>Define head observations (1/2)</vt:lpstr>
      <vt:lpstr>Define head observations (2/2)</vt:lpstr>
      <vt:lpstr>Check model performance</vt:lpstr>
      <vt:lpstr>Education evenings 2016</vt:lpstr>
    </vt:vector>
  </TitlesOfParts>
  <Company>SCK-CEN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Groundwater flow modelling with open source tools1. A beginner's short course</dc:title>
  <dc:creator>brogiers@SCKCEN.BE</dc:creator>
  <cp:lastModifiedBy>brogiers</cp:lastModifiedBy>
  <cp:revision>113</cp:revision>
  <cp:lastPrinted>2016-02-25T07:50:24Z</cp:lastPrinted>
  <dcterms:created xsi:type="dcterms:W3CDTF">2015-08-08T11:23:11Z</dcterms:created>
  <dcterms:modified xsi:type="dcterms:W3CDTF">2016-02-25T07:51:24Z</dcterms:modified>
</cp:coreProperties>
</file>