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31"/>
  </p:notesMasterIdLst>
  <p:handoutMasterIdLst>
    <p:handoutMasterId r:id="rId32"/>
  </p:handoutMasterIdLst>
  <p:sldIdLst>
    <p:sldId id="259" r:id="rId2"/>
    <p:sldId id="271" r:id="rId3"/>
    <p:sldId id="272" r:id="rId4"/>
    <p:sldId id="273" r:id="rId5"/>
    <p:sldId id="274" r:id="rId6"/>
    <p:sldId id="276" r:id="rId7"/>
    <p:sldId id="275" r:id="rId8"/>
    <p:sldId id="277" r:id="rId9"/>
    <p:sldId id="281" r:id="rId10"/>
    <p:sldId id="280" r:id="rId11"/>
    <p:sldId id="279" r:id="rId12"/>
    <p:sldId id="282" r:id="rId13"/>
    <p:sldId id="283" r:id="rId14"/>
    <p:sldId id="286" r:id="rId15"/>
    <p:sldId id="287" r:id="rId16"/>
    <p:sldId id="284" r:id="rId17"/>
    <p:sldId id="289" r:id="rId18"/>
    <p:sldId id="285" r:id="rId19"/>
    <p:sldId id="288" r:id="rId20"/>
    <p:sldId id="290" r:id="rId21"/>
    <p:sldId id="291" r:id="rId22"/>
    <p:sldId id="293" r:id="rId23"/>
    <p:sldId id="292" r:id="rId24"/>
    <p:sldId id="294" r:id="rId25"/>
    <p:sldId id="296" r:id="rId26"/>
    <p:sldId id="295" r:id="rId27"/>
    <p:sldId id="297" r:id="rId28"/>
    <p:sldId id="298" r:id="rId29"/>
    <p:sldId id="267" r:id="rId30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83" autoAdjust="0"/>
  </p:normalViewPr>
  <p:slideViewPr>
    <p:cSldViewPr>
      <p:cViewPr varScale="1">
        <p:scale>
          <a:sx n="95" d="100"/>
          <a:sy n="95" d="100"/>
        </p:scale>
        <p:origin x="-240" y="-96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2886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65111F-249F-4E6B-BD87-FC530FCD2F3A}" type="datetimeFigureOut">
              <a:rPr lang="en-GB" smtClean="0"/>
              <a:t>25/02/2016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D33F4E-F63E-4D11-9DF4-8E2AD7475E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86229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1011B-7798-48F1-9837-AB630D20F00E}" type="datetimeFigureOut">
              <a:rPr lang="en-GB" smtClean="0"/>
              <a:t>25/02/2016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63410F-DB9A-4572-81FB-10F95474A6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406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e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60"/>
            <a:ext cx="7772400" cy="1225021"/>
          </a:xfrm>
        </p:spPr>
        <p:txBody>
          <a:bodyPr/>
          <a:lstStyle>
            <a:lvl1pPr algn="l">
              <a:defRPr>
                <a:solidFill>
                  <a:srgbClr val="EA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899142"/>
          </a:xfrm>
        </p:spPr>
        <p:txBody>
          <a:bodyPr anchor="ctr"/>
          <a:lstStyle>
            <a:lvl1pPr marL="0" indent="0" algn="l">
              <a:buNone/>
              <a:defRPr i="1">
                <a:solidFill>
                  <a:srgbClr val="00B0E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pic>
        <p:nvPicPr>
          <p:cNvPr id="9" name="Picture 4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38"/>
          <a:stretch/>
        </p:blipFill>
        <p:spPr bwMode="auto">
          <a:xfrm>
            <a:off x="0" y="1782520"/>
            <a:ext cx="611560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60"/>
          <a:stretch/>
        </p:blipFill>
        <p:spPr bwMode="auto">
          <a:xfrm>
            <a:off x="0" y="3244324"/>
            <a:ext cx="1304589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ubtitle 2"/>
          <p:cNvSpPr txBox="1">
            <a:spLocks/>
          </p:cNvSpPr>
          <p:nvPr userDrawn="1"/>
        </p:nvSpPr>
        <p:spPr>
          <a:xfrm>
            <a:off x="8140714" y="242548"/>
            <a:ext cx="751766" cy="270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32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i="0" smtClean="0">
                <a:solidFill>
                  <a:srgbClr val="00B0EE"/>
                </a:solidFill>
              </a:rPr>
              <a:t>BELGIUM</a:t>
            </a:r>
            <a:endParaRPr lang="en-GB" sz="1100" b="1" i="0">
              <a:solidFill>
                <a:srgbClr val="00B0EE"/>
              </a:solidFill>
            </a:endParaRPr>
          </a:p>
        </p:txBody>
      </p:sp>
      <p:pic>
        <p:nvPicPr>
          <p:cNvPr id="11" name="Picture 2" descr="D:\courses\2016\groundwater_modelling_course_iah_belg\iah-60-anniversary-logo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963" y="467723"/>
            <a:ext cx="676375" cy="52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750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59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8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8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764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772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38"/>
          <a:stretch/>
        </p:blipFill>
        <p:spPr bwMode="auto">
          <a:xfrm>
            <a:off x="0" y="1207042"/>
            <a:ext cx="611560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60"/>
          <a:stretch/>
        </p:blipFill>
        <p:spPr bwMode="auto">
          <a:xfrm>
            <a:off x="0" y="2668846"/>
            <a:ext cx="1304589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9"/>
          <a:stretch/>
        </p:blipFill>
        <p:spPr bwMode="auto">
          <a:xfrm>
            <a:off x="3" y="3796337"/>
            <a:ext cx="1986523" cy="717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685800" y="1202807"/>
            <a:ext cx="7772400" cy="1225021"/>
          </a:xfrm>
        </p:spPr>
        <p:txBody>
          <a:bodyPr/>
          <a:lstStyle>
            <a:lvl1pPr algn="l">
              <a:defRPr>
                <a:solidFill>
                  <a:srgbClr val="EA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371600" y="2665948"/>
            <a:ext cx="7088832" cy="899142"/>
          </a:xfrm>
        </p:spPr>
        <p:txBody>
          <a:bodyPr anchor="ctr"/>
          <a:lstStyle>
            <a:lvl1pPr marL="0" indent="0" algn="l">
              <a:buNone/>
              <a:defRPr i="1">
                <a:solidFill>
                  <a:srgbClr val="00B0E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2058756" y="3761693"/>
            <a:ext cx="6396005" cy="83255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i="0">
                <a:solidFill>
                  <a:srgbClr val="FFC000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smtClean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section title style</a:t>
            </a:r>
            <a:endParaRPr kumimoji="0" lang="en-GB" sz="2800" b="0" i="1" u="none" strike="noStrike" kern="1200" cap="none" spc="0" normalizeH="0" baseline="0" noProof="0" smtClean="0">
              <a:ln>
                <a:noFill/>
              </a:ln>
              <a:solidFill>
                <a:srgbClr val="FFCC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Subtitle 2"/>
          <p:cNvSpPr txBox="1">
            <a:spLocks/>
          </p:cNvSpPr>
          <p:nvPr userDrawn="1"/>
        </p:nvSpPr>
        <p:spPr>
          <a:xfrm>
            <a:off x="8140714" y="242548"/>
            <a:ext cx="751766" cy="270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32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i="0" smtClean="0">
                <a:solidFill>
                  <a:srgbClr val="00B0EE"/>
                </a:solidFill>
              </a:rPr>
              <a:t>BELGIUM</a:t>
            </a:r>
            <a:endParaRPr lang="en-GB" sz="1100" b="1" i="0">
              <a:solidFill>
                <a:srgbClr val="00B0EE"/>
              </a:solidFill>
            </a:endParaRPr>
          </a:p>
        </p:txBody>
      </p:sp>
      <p:pic>
        <p:nvPicPr>
          <p:cNvPr id="12" name="Picture 2" descr="D:\courses\2016\groundwater_modelling_course_iah_belg\iah-60-anniversary-logo.jp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963" y="467723"/>
            <a:ext cx="676375" cy="52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929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8015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502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363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2771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0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6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0" y="1195920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037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1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6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9511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5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C000"/>
                </a:solidFill>
              </a:defRPr>
            </a:lvl1pPr>
          </a:lstStyle>
          <a:p>
            <a:fld id="{68112B53-048C-42CA-9A96-DA53A18E64E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831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EA0000"/>
          </a:solidFill>
          <a:latin typeface="Arial Rounded MT Bold" panose="020F070403050403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ü"/>
        <a:defRPr sz="3200" kern="1200">
          <a:solidFill>
            <a:srgbClr val="00B0EE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anose="05000000000000000000" pitchFamily="2" charset="2"/>
        <a:buChar char="ü"/>
        <a:defRPr sz="2800" kern="1200">
          <a:solidFill>
            <a:srgbClr val="00B0EE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ü"/>
        <a:defRPr sz="2400" kern="1200">
          <a:solidFill>
            <a:srgbClr val="00B0EE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ü"/>
        <a:defRPr sz="2000" kern="1200">
          <a:solidFill>
            <a:srgbClr val="00B0EE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ü"/>
        <a:defRPr sz="2000" kern="1200">
          <a:solidFill>
            <a:srgbClr val="00B0EE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</a:t>
            </a:fld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/>
              <a:t>Education evenings 2016</a:t>
            </a:r>
            <a:endParaRPr lang="en-GB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/>
              <a:t>Practical introduction</a:t>
            </a:r>
            <a:br>
              <a:rPr lang="en-GB"/>
            </a:br>
            <a:r>
              <a:rPr lang="en-GB"/>
              <a:t>to groundwater modelling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smtClean="0"/>
              <a:t>Computer exercises</a:t>
            </a:r>
          </a:p>
          <a:p>
            <a:r>
              <a:rPr lang="nl-BE" smtClean="0"/>
              <a:t>02 02 Calibrating the more complex model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570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Set program locations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4114800" cy="3771636"/>
          </a:xfrm>
        </p:spPr>
        <p:txBody>
          <a:bodyPr>
            <a:normAutofit fontScale="92500" lnSpcReduction="20000"/>
          </a:bodyPr>
          <a:lstStyle/>
          <a:p>
            <a:r>
              <a:rPr lang="nl-BE" sz="2000" smtClean="0"/>
              <a:t>Select </a:t>
            </a:r>
            <a:r>
              <a:rPr lang="nl-BE" sz="2000" b="1" smtClean="0"/>
              <a:t>Project|Program locations</a:t>
            </a:r>
            <a:r>
              <a:rPr lang="nl-BE" sz="2000" smtClean="0"/>
              <a:t>,</a:t>
            </a:r>
          </a:p>
          <a:p>
            <a:r>
              <a:rPr lang="nl-BE" sz="2000" smtClean="0"/>
              <a:t>and fill in the </a:t>
            </a:r>
            <a:r>
              <a:rPr lang="nl-BE" sz="2000" b="1" smtClean="0"/>
              <a:t>UCODE_2005</a:t>
            </a:r>
            <a:r>
              <a:rPr lang="nl-BE" sz="2000" smtClean="0"/>
              <a:t>, </a:t>
            </a:r>
            <a:r>
              <a:rPr lang="nl-BE" sz="2000" b="1" smtClean="0"/>
              <a:t>MODFLOW-2005</a:t>
            </a:r>
            <a:r>
              <a:rPr lang="nl-BE" sz="2000" smtClean="0"/>
              <a:t>, </a:t>
            </a:r>
            <a:r>
              <a:rPr lang="nl-BE" sz="2000" b="1" smtClean="0"/>
              <a:t>Residual_analysis</a:t>
            </a:r>
            <a:r>
              <a:rPr lang="nl-BE" sz="2000" smtClean="0"/>
              <a:t>, and </a:t>
            </a:r>
            <a:r>
              <a:rPr lang="nl-BE" sz="2000" b="1" smtClean="0"/>
              <a:t>Residual_analysis_adv</a:t>
            </a:r>
            <a:r>
              <a:rPr lang="nl-BE" sz="2000" smtClean="0"/>
              <a:t> program names with the corresponding executables in the </a:t>
            </a:r>
            <a:r>
              <a:rPr lang="nl-BE" sz="2000" smtClean="0">
                <a:solidFill>
                  <a:srgbClr val="92D050"/>
                </a:solidFill>
              </a:rPr>
              <a:t>/05_software/ </a:t>
            </a:r>
            <a:r>
              <a:rPr lang="nl-BE" sz="2000" smtClean="0"/>
              <a:t>folder (as in the image on the right).</a:t>
            </a:r>
          </a:p>
          <a:p>
            <a:r>
              <a:rPr lang="nl-BE" sz="2000" smtClean="0"/>
              <a:t>For </a:t>
            </a:r>
            <a:r>
              <a:rPr lang="nl-BE" sz="2000" b="1" smtClean="0"/>
              <a:t>GW_Chart</a:t>
            </a:r>
            <a:r>
              <a:rPr lang="nl-BE" sz="2000" smtClean="0"/>
              <a:t>, locate the installation folder of GW_Chart (typically in the </a:t>
            </a:r>
            <a:r>
              <a:rPr lang="nl-BE" sz="2000" smtClean="0">
                <a:solidFill>
                  <a:srgbClr val="92D050"/>
                </a:solidFill>
              </a:rPr>
              <a:t>C:/Program Files/USGS/ folder</a:t>
            </a:r>
            <a:r>
              <a:rPr lang="nl-BE" sz="2000" smtClean="0"/>
              <a:t>), and select the </a:t>
            </a:r>
            <a:r>
              <a:rPr lang="nl-BE" sz="2000" smtClean="0">
                <a:solidFill>
                  <a:srgbClr val="92D050"/>
                </a:solidFill>
              </a:rPr>
              <a:t>GW_Chart.exe</a:t>
            </a:r>
            <a:r>
              <a:rPr lang="nl-BE" sz="2000" smtClean="0"/>
              <a:t> executable.</a:t>
            </a:r>
          </a:p>
          <a:p>
            <a:r>
              <a:rPr lang="nl-BE" sz="2000" smtClean="0"/>
              <a:t>Then press </a:t>
            </a:r>
            <a:r>
              <a:rPr lang="nl-BE" sz="2000" b="1" smtClean="0"/>
              <a:t>OK</a:t>
            </a:r>
            <a:r>
              <a:rPr lang="nl-BE" sz="2000" smtClean="0"/>
              <a:t>.</a:t>
            </a:r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10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417340"/>
            <a:ext cx="4286250" cy="3446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4499992" y="2043727"/>
            <a:ext cx="4032448" cy="323893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4514168" y="2446716"/>
            <a:ext cx="4032448" cy="323893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4499992" y="3217540"/>
            <a:ext cx="4032448" cy="323893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4499992" y="3613727"/>
            <a:ext cx="4032448" cy="323893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4499992" y="4009628"/>
            <a:ext cx="4032448" cy="323893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5819297" y="4391057"/>
            <a:ext cx="725271" cy="294448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56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653733"/>
            <a:ext cx="3520440" cy="577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Adjust Parameter Groups Table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4114800" cy="3771636"/>
          </a:xfrm>
        </p:spPr>
        <p:txBody>
          <a:bodyPr>
            <a:normAutofit lnSpcReduction="10000"/>
          </a:bodyPr>
          <a:lstStyle/>
          <a:p>
            <a:r>
              <a:rPr lang="nl-BE" sz="2000" smtClean="0"/>
              <a:t>In the </a:t>
            </a:r>
            <a:r>
              <a:rPr lang="nl-BE" sz="2000" b="1" smtClean="0"/>
              <a:t>Parameter Groups Table</a:t>
            </a:r>
            <a:r>
              <a:rPr lang="nl-BE" sz="2000" smtClean="0"/>
              <a:t>, deselect </a:t>
            </a:r>
            <a:r>
              <a:rPr lang="nl-BE" sz="2000" b="1" smtClean="0"/>
              <a:t>Adjustable</a:t>
            </a:r>
            <a:r>
              <a:rPr lang="nl-BE" sz="2000" smtClean="0"/>
              <a:t> for </a:t>
            </a:r>
            <a:r>
              <a:rPr lang="nl-BE" sz="2000" b="1" smtClean="0"/>
              <a:t>ParamDefault</a:t>
            </a:r>
            <a:r>
              <a:rPr lang="nl-BE" sz="2000" smtClean="0"/>
              <a:t>, and</a:t>
            </a:r>
          </a:p>
          <a:p>
            <a:r>
              <a:rPr lang="nl-BE" sz="2000" smtClean="0"/>
              <a:t>select it for </a:t>
            </a:r>
            <a:r>
              <a:rPr lang="nl-BE" sz="2000" b="1" smtClean="0"/>
              <a:t>HK</a:t>
            </a:r>
            <a:r>
              <a:rPr lang="nl-BE" sz="2000" smtClean="0"/>
              <a:t> and </a:t>
            </a:r>
            <a:r>
              <a:rPr lang="nl-BE" sz="2000" b="1" smtClean="0"/>
              <a:t>RCH</a:t>
            </a:r>
            <a:r>
              <a:rPr lang="nl-BE" sz="2000" smtClean="0"/>
              <a:t>. In this way, our hydraulic conductivity and recharge parameters are included in the sensitivity analysis and parameter estimation modes.</a:t>
            </a:r>
          </a:p>
          <a:p>
            <a:r>
              <a:rPr lang="nl-BE" sz="2000" smtClean="0"/>
              <a:t>Set </a:t>
            </a:r>
            <a:r>
              <a:rPr lang="nl-BE" sz="2000" b="1" smtClean="0"/>
              <a:t>Maximum Change </a:t>
            </a:r>
            <a:r>
              <a:rPr lang="nl-BE" sz="2000" smtClean="0"/>
              <a:t>to 0.01 for both </a:t>
            </a:r>
            <a:r>
              <a:rPr lang="nl-BE" sz="2000" b="1" smtClean="0"/>
              <a:t>HK</a:t>
            </a:r>
            <a:r>
              <a:rPr lang="nl-BE" sz="2000" smtClean="0"/>
              <a:t> and </a:t>
            </a:r>
            <a:r>
              <a:rPr lang="nl-BE" sz="2000" b="1" smtClean="0"/>
              <a:t>RCH</a:t>
            </a:r>
            <a:r>
              <a:rPr lang="nl-BE" sz="2000" smtClean="0"/>
              <a:t>, to limit the size of parameter changes in one parameter-estimation iteration.</a:t>
            </a:r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11</a:t>
            </a:fld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5109560" y="2641476"/>
            <a:ext cx="542560" cy="720080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5804520" y="2870908"/>
            <a:ext cx="542560" cy="490648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5362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Perform forward simulation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5122912" cy="3771636"/>
          </a:xfrm>
        </p:spPr>
        <p:txBody>
          <a:bodyPr>
            <a:normAutofit/>
          </a:bodyPr>
          <a:lstStyle/>
          <a:p>
            <a:r>
              <a:rPr lang="nl-BE" sz="2000" smtClean="0"/>
              <a:t>Check if the </a:t>
            </a:r>
            <a:r>
              <a:rPr lang="nl-BE" sz="2000" b="1" smtClean="0"/>
              <a:t>Forward</a:t>
            </a:r>
            <a:r>
              <a:rPr lang="nl-BE" sz="2000" smtClean="0"/>
              <a:t> UCODE mode is selected,</a:t>
            </a:r>
          </a:p>
          <a:p>
            <a:r>
              <a:rPr lang="nl-BE" sz="2000" smtClean="0"/>
              <a:t>press </a:t>
            </a:r>
            <a:r>
              <a:rPr lang="nl-BE" sz="2000" b="1" smtClean="0"/>
              <a:t>Create UCODE Input Files</a:t>
            </a:r>
            <a:r>
              <a:rPr lang="nl-BE" sz="2000"/>
              <a:t>,</a:t>
            </a:r>
          </a:p>
          <a:p>
            <a:r>
              <a:rPr lang="nl-BE" sz="2000"/>
              <a:t>and click </a:t>
            </a:r>
            <a:r>
              <a:rPr lang="nl-BE" sz="2000" b="1"/>
              <a:t>OK</a:t>
            </a:r>
            <a:r>
              <a:rPr lang="nl-BE" sz="2000" smtClean="0"/>
              <a:t>.</a:t>
            </a:r>
          </a:p>
          <a:p>
            <a:r>
              <a:rPr lang="nl-BE" sz="2000" smtClean="0"/>
              <a:t>Then click on the </a:t>
            </a:r>
            <a:r>
              <a:rPr lang="nl-BE" sz="2000" b="1" smtClean="0"/>
              <a:t>Run UCODE </a:t>
            </a:r>
            <a:r>
              <a:rPr lang="nl-BE" sz="2000" smtClean="0"/>
              <a:t> button,</a:t>
            </a:r>
          </a:p>
          <a:p>
            <a:r>
              <a:rPr lang="nl-BE" sz="2000" smtClean="0"/>
              <a:t>and click </a:t>
            </a:r>
            <a:r>
              <a:rPr lang="nl-BE" sz="2000" b="1" smtClean="0"/>
              <a:t>Yes</a:t>
            </a:r>
            <a:r>
              <a:rPr lang="nl-BE" sz="2000" smtClean="0"/>
              <a:t> to start the UCODE run.</a:t>
            </a:r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12</a:t>
            </a:fld>
            <a:endParaRPr lang="en-GB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954342"/>
            <a:ext cx="1531620" cy="977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997" y="3212580"/>
            <a:ext cx="1360170" cy="1068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098358"/>
            <a:ext cx="1200150" cy="2005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>
            <a:off x="5245710" y="2417336"/>
            <a:ext cx="1512168" cy="234363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5220072" y="3559241"/>
            <a:ext cx="1512168" cy="234363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5220072" y="3775265"/>
            <a:ext cx="1512168" cy="234363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7439181" y="2442974"/>
            <a:ext cx="693802" cy="234363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7164288" y="3843761"/>
            <a:ext cx="693802" cy="234363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600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mtClean="0"/>
              <a:t>Check normal terminations of codes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4114800" cy="3771636"/>
          </a:xfrm>
        </p:spPr>
        <p:txBody>
          <a:bodyPr>
            <a:normAutofit/>
          </a:bodyPr>
          <a:lstStyle/>
          <a:p>
            <a:r>
              <a:rPr lang="nl-BE" sz="2000" smtClean="0"/>
              <a:t>In the command line window, check for normal terminations of MODFLOW and UCODE.</a:t>
            </a:r>
          </a:p>
          <a:p>
            <a:r>
              <a:rPr lang="nl-BE" sz="2000" smtClean="0"/>
              <a:t>Also note the </a:t>
            </a:r>
            <a:r>
              <a:rPr lang="nl-BE" sz="2000" b="1" smtClean="0"/>
              <a:t>SUM OF SQUARED, WEIGHTED RESIDUALS</a:t>
            </a:r>
            <a:r>
              <a:rPr lang="nl-BE" sz="2000" smtClean="0"/>
              <a:t>, which is about 215 with our initial parameter values.</a:t>
            </a:r>
          </a:p>
          <a:p>
            <a:r>
              <a:rPr lang="nl-BE" sz="2000" smtClean="0"/>
              <a:t>Close the command line window.</a:t>
            </a:r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13</a:t>
            </a:fld>
            <a:endParaRPr lang="en-GB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77380"/>
            <a:ext cx="4097655" cy="2926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4644008" y="2675661"/>
            <a:ext cx="1800200" cy="159004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5292080" y="3577580"/>
            <a:ext cx="1800200" cy="234363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4515634" y="2800480"/>
            <a:ext cx="2288614" cy="234363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9890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mtClean="0"/>
              <a:t>Plot observations vs simulated equivalents (1/2)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5482952" cy="3771636"/>
          </a:xfrm>
        </p:spPr>
        <p:txBody>
          <a:bodyPr>
            <a:normAutofit/>
          </a:bodyPr>
          <a:lstStyle/>
          <a:p>
            <a:r>
              <a:rPr lang="nl-BE" sz="2000" smtClean="0"/>
              <a:t>Select </a:t>
            </a:r>
            <a:r>
              <a:rPr lang="nl-BE" sz="2000" b="1" smtClean="0"/>
              <a:t>Postprocessing|GW_Chart</a:t>
            </a:r>
            <a:r>
              <a:rPr lang="nl-BE" sz="2000" smtClean="0"/>
              <a:t>, or use the corresponding button to bring up the observed compared to simulated values graph.</a:t>
            </a:r>
          </a:p>
          <a:p>
            <a:r>
              <a:rPr lang="nl-BE" sz="2000" smtClean="0"/>
              <a:t>Note this plot is not very useful because of the differences in magnitude between the head and river observations.</a:t>
            </a:r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14</a:t>
            </a:fld>
            <a:endParaRPr lang="en-GB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633364"/>
            <a:ext cx="130492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ounded Rectangular Callout 5"/>
          <p:cNvSpPr/>
          <p:nvPr/>
        </p:nvSpPr>
        <p:spPr>
          <a:xfrm>
            <a:off x="7020272" y="2137420"/>
            <a:ext cx="1080120" cy="504056"/>
          </a:xfrm>
          <a:prstGeom prst="wedgeRoundRectCallout">
            <a:avLst>
              <a:gd name="adj1" fmla="val 15059"/>
              <a:gd name="adj2" fmla="val -106159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Start GW_Chart</a:t>
            </a:r>
            <a:endParaRPr lang="en-GB" sz="1400" b="1">
              <a:solidFill>
                <a:srgbClr val="FFC000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148965"/>
            <a:ext cx="3023235" cy="1748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8896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mtClean="0"/>
              <a:t>Plot observations vs simulated equivalents (2/2)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4474840" cy="3771636"/>
          </a:xfrm>
        </p:spPr>
        <p:txBody>
          <a:bodyPr>
            <a:normAutofit/>
          </a:bodyPr>
          <a:lstStyle/>
          <a:p>
            <a:r>
              <a:rPr lang="nl-BE" sz="2000" smtClean="0"/>
              <a:t>Therefore, select </a:t>
            </a:r>
            <a:r>
              <a:rPr lang="nl-BE" sz="2000" b="1" smtClean="0"/>
              <a:t>Model Fit|</a:t>
            </a:r>
            <a:br>
              <a:rPr lang="nl-BE" sz="2000" b="1" smtClean="0"/>
            </a:br>
            <a:r>
              <a:rPr lang="nl-BE" sz="2000" b="1" smtClean="0"/>
              <a:t>default_project._ww </a:t>
            </a:r>
            <a:r>
              <a:rPr lang="nl-BE" sz="2000" smtClean="0"/>
              <a:t>in the </a:t>
            </a:r>
            <a:r>
              <a:rPr lang="nl-BE" sz="2000" b="1" smtClean="0"/>
              <a:t>File:</a:t>
            </a:r>
            <a:r>
              <a:rPr lang="nl-BE" sz="2000" smtClean="0"/>
              <a:t> drop-down list.</a:t>
            </a:r>
          </a:p>
          <a:p>
            <a:r>
              <a:rPr lang="nl-BE" sz="2000" smtClean="0"/>
              <a:t>This displays the weighted observed compared to the weighted simulated values, which is more informative in this case.</a:t>
            </a:r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15</a:t>
            </a:fld>
            <a:endParaRPr lang="en-GB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875664"/>
            <a:ext cx="1491615" cy="188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001516"/>
            <a:ext cx="2988945" cy="1737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6700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Perform sensitivity analysis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4330824" cy="3771636"/>
          </a:xfrm>
        </p:spPr>
        <p:txBody>
          <a:bodyPr>
            <a:normAutofit/>
          </a:bodyPr>
          <a:lstStyle/>
          <a:p>
            <a:r>
              <a:rPr lang="nl-BE" sz="2000" smtClean="0"/>
              <a:t>Now select the </a:t>
            </a:r>
            <a:r>
              <a:rPr lang="nl-BE" sz="2000" b="1" smtClean="0"/>
              <a:t>Sensitivity Analysis</a:t>
            </a:r>
            <a:r>
              <a:rPr lang="nl-BE" sz="2000" smtClean="0"/>
              <a:t> mode,</a:t>
            </a:r>
            <a:endParaRPr lang="nl-BE" sz="2000"/>
          </a:p>
          <a:p>
            <a:r>
              <a:rPr lang="nl-BE" sz="2000" smtClean="0"/>
              <a:t>press </a:t>
            </a:r>
            <a:r>
              <a:rPr lang="nl-BE" sz="2000" b="1"/>
              <a:t>Create UCODE Input </a:t>
            </a:r>
            <a:r>
              <a:rPr lang="nl-BE" sz="2000" b="1" smtClean="0"/>
              <a:t>Files</a:t>
            </a:r>
            <a:r>
              <a:rPr lang="nl-BE" sz="2000" smtClean="0"/>
              <a:t>,</a:t>
            </a:r>
          </a:p>
          <a:p>
            <a:r>
              <a:rPr lang="nl-BE" sz="2000" smtClean="0"/>
              <a:t>and click </a:t>
            </a:r>
            <a:r>
              <a:rPr lang="nl-BE" sz="2000" b="1" smtClean="0"/>
              <a:t>OK</a:t>
            </a:r>
            <a:r>
              <a:rPr lang="nl-BE" sz="2000" smtClean="0"/>
              <a:t>.</a:t>
            </a:r>
            <a:endParaRPr lang="nl-BE" sz="2000"/>
          </a:p>
          <a:p>
            <a:r>
              <a:rPr lang="nl-BE" sz="2000"/>
              <a:t>Then click on the </a:t>
            </a:r>
            <a:r>
              <a:rPr lang="nl-BE" sz="2000" b="1"/>
              <a:t>Run UCODE </a:t>
            </a:r>
            <a:r>
              <a:rPr lang="nl-BE" sz="2000"/>
              <a:t> button,</a:t>
            </a:r>
          </a:p>
          <a:p>
            <a:r>
              <a:rPr lang="nl-BE" sz="2000"/>
              <a:t>and click </a:t>
            </a:r>
            <a:r>
              <a:rPr lang="nl-BE" sz="2000" b="1"/>
              <a:t>Yes</a:t>
            </a:r>
            <a:r>
              <a:rPr lang="nl-BE" sz="2000"/>
              <a:t> to start the UCODE run.</a:t>
            </a:r>
            <a:endParaRPr lang="en-GB" sz="2000"/>
          </a:p>
          <a:p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16</a:t>
            </a:fld>
            <a:endParaRPr lang="en-GB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065412"/>
            <a:ext cx="1200150" cy="207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954342"/>
            <a:ext cx="1531620" cy="977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997" y="3212580"/>
            <a:ext cx="1360170" cy="1068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8"/>
          <p:cNvSpPr/>
          <p:nvPr/>
        </p:nvSpPr>
        <p:spPr>
          <a:xfrm>
            <a:off x="5245710" y="2479121"/>
            <a:ext cx="1512168" cy="234363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5220072" y="3559241"/>
            <a:ext cx="1512168" cy="234363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5220072" y="3775265"/>
            <a:ext cx="1512168" cy="234363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7439181" y="2442974"/>
            <a:ext cx="693802" cy="234363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7164288" y="3843761"/>
            <a:ext cx="693802" cy="234363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9234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Statistics for sensitivity analysis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17</a:t>
            </a:fld>
            <a:endParaRPr lang="en-GB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741198"/>
            <a:ext cx="187642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4947" y="2425452"/>
            <a:ext cx="310515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ounded Rectangular Callout 6"/>
          <p:cNvSpPr/>
          <p:nvPr/>
        </p:nvSpPr>
        <p:spPr>
          <a:xfrm>
            <a:off x="251520" y="1348784"/>
            <a:ext cx="1512168" cy="2016224"/>
          </a:xfrm>
          <a:prstGeom prst="wedgeRoundRectCallout">
            <a:avLst>
              <a:gd name="adj1" fmla="val 58070"/>
              <a:gd name="adj2" fmla="val 36534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dimensionless scaled sensitivity of </a:t>
            </a:r>
            <a:r>
              <a:rPr lang="nl-BE" sz="1400" b="1">
                <a:solidFill>
                  <a:srgbClr val="FFC000"/>
                </a:solidFill>
              </a:rPr>
              <a:t>the simulated value for the i</a:t>
            </a:r>
            <a:r>
              <a:rPr lang="nl-BE" sz="1400" b="1" baseline="30000">
                <a:solidFill>
                  <a:srgbClr val="FFC000"/>
                </a:solidFill>
              </a:rPr>
              <a:t>th</a:t>
            </a:r>
            <a:r>
              <a:rPr lang="nl-BE" sz="1400" b="1">
                <a:solidFill>
                  <a:srgbClr val="FFC000"/>
                </a:solidFill>
              </a:rPr>
              <a:t> observation with respect to the j</a:t>
            </a:r>
            <a:r>
              <a:rPr lang="nl-BE" sz="1400" b="1" baseline="30000">
                <a:solidFill>
                  <a:srgbClr val="FFC000"/>
                </a:solidFill>
              </a:rPr>
              <a:t>th</a:t>
            </a:r>
            <a:r>
              <a:rPr lang="nl-BE" sz="1400" b="1">
                <a:solidFill>
                  <a:srgbClr val="FFC000"/>
                </a:solidFill>
              </a:rPr>
              <a:t> </a:t>
            </a:r>
            <a:r>
              <a:rPr lang="nl-BE" sz="1400" b="1" smtClean="0">
                <a:solidFill>
                  <a:srgbClr val="FFC000"/>
                </a:solidFill>
              </a:rPr>
              <a:t>parameter</a:t>
            </a:r>
            <a:endParaRPr lang="en-GB" sz="1400" b="1">
              <a:solidFill>
                <a:srgbClr val="FFC000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4340851" y="4028338"/>
            <a:ext cx="1834384" cy="989402"/>
          </a:xfrm>
          <a:prstGeom prst="wedgeRoundRectCallout">
            <a:avLst>
              <a:gd name="adj1" fmla="val 10466"/>
              <a:gd name="adj2" fmla="val -121214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composite scaled sensitivity </a:t>
            </a:r>
            <a:r>
              <a:rPr lang="nl-BE" sz="1400" b="1">
                <a:solidFill>
                  <a:srgbClr val="FFC000"/>
                </a:solidFill>
              </a:rPr>
              <a:t>with respect to the j</a:t>
            </a:r>
            <a:r>
              <a:rPr lang="nl-BE" sz="1400" b="1" baseline="30000">
                <a:solidFill>
                  <a:srgbClr val="FFC000"/>
                </a:solidFill>
              </a:rPr>
              <a:t>th</a:t>
            </a:r>
            <a:r>
              <a:rPr lang="nl-BE" sz="1400" b="1">
                <a:solidFill>
                  <a:srgbClr val="FFC000"/>
                </a:solidFill>
              </a:rPr>
              <a:t> </a:t>
            </a:r>
            <a:r>
              <a:rPr lang="nl-BE" sz="1400" b="1" smtClean="0">
                <a:solidFill>
                  <a:srgbClr val="FFC000"/>
                </a:solidFill>
              </a:rPr>
              <a:t>parameter</a:t>
            </a:r>
            <a:endParaRPr lang="en-GB" sz="1400" b="1">
              <a:solidFill>
                <a:srgbClr val="FFC000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509724" y="3568658"/>
            <a:ext cx="1181956" cy="516430"/>
          </a:xfrm>
          <a:prstGeom prst="wedgeRoundRectCallout">
            <a:avLst>
              <a:gd name="adj1" fmla="val 75148"/>
              <a:gd name="adj2" fmla="val -87181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observation index</a:t>
            </a:r>
            <a:endParaRPr lang="en-GB" sz="1400" b="1">
              <a:solidFill>
                <a:srgbClr val="FFC000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1079612" y="4213278"/>
            <a:ext cx="1181956" cy="516430"/>
          </a:xfrm>
          <a:prstGeom prst="wedgeRoundRectCallout">
            <a:avLst>
              <a:gd name="adj1" fmla="val 36828"/>
              <a:gd name="adj2" fmla="val -194742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parameter index</a:t>
            </a:r>
            <a:endParaRPr lang="en-GB" sz="1400" b="1">
              <a:solidFill>
                <a:srgbClr val="FFC000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1907704" y="1204768"/>
            <a:ext cx="2736304" cy="834280"/>
          </a:xfrm>
          <a:prstGeom prst="wedgeRoundRectCallout">
            <a:avLst>
              <a:gd name="adj1" fmla="val -20906"/>
              <a:gd name="adj2" fmla="val 144569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sensitivity of the simulated value for the i</a:t>
            </a:r>
            <a:r>
              <a:rPr lang="nl-BE" sz="1400" b="1" baseline="30000" smtClean="0">
                <a:solidFill>
                  <a:srgbClr val="FFC000"/>
                </a:solidFill>
              </a:rPr>
              <a:t>th</a:t>
            </a:r>
            <a:r>
              <a:rPr lang="nl-BE" sz="1400" b="1" smtClean="0">
                <a:solidFill>
                  <a:srgbClr val="FFC000"/>
                </a:solidFill>
              </a:rPr>
              <a:t> observation with respect to the j</a:t>
            </a:r>
            <a:r>
              <a:rPr lang="nl-BE" sz="1400" b="1" baseline="30000" smtClean="0">
                <a:solidFill>
                  <a:srgbClr val="FFC000"/>
                </a:solidFill>
              </a:rPr>
              <a:t>th</a:t>
            </a:r>
            <a:r>
              <a:rPr lang="nl-BE" sz="1400" b="1" smtClean="0">
                <a:solidFill>
                  <a:srgbClr val="FFC000"/>
                </a:solidFill>
              </a:rPr>
              <a:t> parameter</a:t>
            </a:r>
            <a:endParaRPr lang="en-GB" sz="1400" b="1">
              <a:solidFill>
                <a:srgbClr val="FFC000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2339752" y="3962692"/>
            <a:ext cx="1274577" cy="554444"/>
          </a:xfrm>
          <a:prstGeom prst="wedgeRoundRectCallout">
            <a:avLst>
              <a:gd name="adj1" fmla="val 7970"/>
              <a:gd name="adj2" fmla="val -128062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j</a:t>
            </a:r>
            <a:r>
              <a:rPr lang="nl-BE" sz="1400" b="1" baseline="30000" smtClean="0">
                <a:solidFill>
                  <a:srgbClr val="FFC000"/>
                </a:solidFill>
              </a:rPr>
              <a:t>th</a:t>
            </a:r>
            <a:r>
              <a:rPr lang="nl-BE" sz="1400" b="1" smtClean="0">
                <a:solidFill>
                  <a:srgbClr val="FFC000"/>
                </a:solidFill>
              </a:rPr>
              <a:t> parameter value</a:t>
            </a:r>
            <a:endParaRPr lang="en-GB" sz="1400" b="1">
              <a:solidFill>
                <a:srgbClr val="FFC000"/>
              </a:solidFill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3131840" y="2162492"/>
            <a:ext cx="1383277" cy="554444"/>
          </a:xfrm>
          <a:prstGeom prst="wedgeRoundRectCallout">
            <a:avLst>
              <a:gd name="adj1" fmla="val -42689"/>
              <a:gd name="adj2" fmla="val 110844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weight of the i</a:t>
            </a:r>
            <a:r>
              <a:rPr lang="nl-BE" sz="1400" b="1" baseline="30000" smtClean="0">
                <a:solidFill>
                  <a:srgbClr val="FFC000"/>
                </a:solidFill>
              </a:rPr>
              <a:t>th</a:t>
            </a:r>
            <a:r>
              <a:rPr lang="nl-BE" sz="1400" b="1" smtClean="0">
                <a:solidFill>
                  <a:srgbClr val="FFC000"/>
                </a:solidFill>
              </a:rPr>
              <a:t> observation</a:t>
            </a:r>
            <a:endParaRPr lang="en-GB" sz="1400" b="1">
              <a:solidFill>
                <a:srgbClr val="FFC000"/>
              </a:solidFill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7005147" y="1417340"/>
            <a:ext cx="1383277" cy="554444"/>
          </a:xfrm>
          <a:prstGeom prst="wedgeRoundRectCallout">
            <a:avLst>
              <a:gd name="adj1" fmla="val -1297"/>
              <a:gd name="adj2" fmla="val 238774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>
                <a:solidFill>
                  <a:srgbClr val="FFC000"/>
                </a:solidFill>
              </a:rPr>
              <a:t>n</a:t>
            </a:r>
            <a:r>
              <a:rPr lang="nl-BE" sz="1400" b="1" smtClean="0">
                <a:solidFill>
                  <a:srgbClr val="FFC000"/>
                </a:solidFill>
              </a:rPr>
              <a:t>umber of observations</a:t>
            </a:r>
            <a:endParaRPr lang="en-GB" sz="1400" b="1">
              <a:solidFill>
                <a:srgbClr val="FFC000"/>
              </a:solidFill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4988924" y="1633364"/>
            <a:ext cx="1872207" cy="832902"/>
          </a:xfrm>
          <a:prstGeom prst="wedgeRoundRectCallout">
            <a:avLst>
              <a:gd name="adj1" fmla="val 31891"/>
              <a:gd name="adj2" fmla="val 73506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sum of squared dimensionless scaled sensitivities</a:t>
            </a:r>
            <a:endParaRPr lang="en-GB" sz="1400" b="1">
              <a:solidFill>
                <a:srgbClr val="FFC000"/>
              </a:solidFill>
            </a:endParaRPr>
          </a:p>
        </p:txBody>
      </p:sp>
      <p:sp>
        <p:nvSpPr>
          <p:cNvPr id="16" name="Rounded Rectangular Callout 15"/>
          <p:cNvSpPr/>
          <p:nvPr/>
        </p:nvSpPr>
        <p:spPr>
          <a:xfrm>
            <a:off x="6645107" y="4009628"/>
            <a:ext cx="1743317" cy="1008112"/>
          </a:xfrm>
          <a:prstGeom prst="wedgeRoundRectCallout">
            <a:avLst>
              <a:gd name="adj1" fmla="val -12673"/>
              <a:gd name="adj2" fmla="val -84768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everything is evaluated at the same parameter vector </a:t>
            </a:r>
            <a:r>
              <a:rPr lang="nl-BE" sz="1400" b="1" u="sng" smtClean="0">
                <a:solidFill>
                  <a:srgbClr val="FFC000"/>
                </a:solidFill>
              </a:rPr>
              <a:t>b</a:t>
            </a:r>
            <a:endParaRPr lang="en-GB" sz="1400" b="1" u="sng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164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mtClean="0"/>
              <a:t>Visualize composite scaled sensitivities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3826768" cy="3771636"/>
          </a:xfrm>
        </p:spPr>
        <p:txBody>
          <a:bodyPr>
            <a:normAutofit/>
          </a:bodyPr>
          <a:lstStyle/>
          <a:p>
            <a:r>
              <a:rPr lang="nl-BE" sz="2000" smtClean="0"/>
              <a:t>Close the command line window after it has finished,</a:t>
            </a:r>
          </a:p>
          <a:p>
            <a:r>
              <a:rPr lang="nl-BE" sz="2000" smtClean="0"/>
              <a:t>and launch GW_Chart again.</a:t>
            </a:r>
          </a:p>
          <a:p>
            <a:r>
              <a:rPr lang="nl-BE" sz="2000" smtClean="0"/>
              <a:t>Now select </a:t>
            </a:r>
            <a:r>
              <a:rPr lang="nl-BE" sz="2000" b="1" smtClean="0"/>
              <a:t>O-Par Sens Analysis|</a:t>
            </a:r>
            <a:r>
              <a:rPr lang="nl-BE" sz="2000" b="1"/>
              <a:t/>
            </a:r>
            <a:br>
              <a:rPr lang="nl-BE" sz="2000" b="1"/>
            </a:br>
            <a:r>
              <a:rPr lang="nl-BE" sz="2000" b="1"/>
              <a:t>default_project</a:t>
            </a:r>
            <a:r>
              <a:rPr lang="nl-BE" sz="2000" b="1" smtClean="0"/>
              <a:t>._sc </a:t>
            </a:r>
            <a:r>
              <a:rPr lang="nl-BE" sz="2000"/>
              <a:t>in the </a:t>
            </a:r>
            <a:r>
              <a:rPr lang="nl-BE" sz="2000" b="1"/>
              <a:t>File:</a:t>
            </a:r>
            <a:r>
              <a:rPr lang="nl-BE" sz="2000"/>
              <a:t> drop-down list</a:t>
            </a:r>
            <a:r>
              <a:rPr lang="nl-BE" sz="2000" smtClean="0"/>
              <a:t>.</a:t>
            </a:r>
          </a:p>
          <a:p>
            <a:r>
              <a:rPr lang="nl-BE" sz="2000" smtClean="0"/>
              <a:t>This displays the bar chart of composite scaled sensitivities (indicating parameter importance to all observations).</a:t>
            </a:r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18</a:t>
            </a:fld>
            <a:endParaRPr lang="en-GB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392" y="1633364"/>
            <a:ext cx="3749040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5337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mtClean="0"/>
              <a:t>Visualize dimensionless scaled sensitivities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4474840" cy="3771636"/>
          </a:xfrm>
        </p:spPr>
        <p:txBody>
          <a:bodyPr>
            <a:normAutofit/>
          </a:bodyPr>
          <a:lstStyle/>
          <a:p>
            <a:r>
              <a:rPr lang="nl-BE" sz="2000"/>
              <a:t>Now select </a:t>
            </a:r>
            <a:r>
              <a:rPr lang="nl-BE" sz="2000" b="1"/>
              <a:t>O-Par Sens Analysis|</a:t>
            </a:r>
            <a:br>
              <a:rPr lang="nl-BE" sz="2000" b="1"/>
            </a:br>
            <a:r>
              <a:rPr lang="nl-BE" sz="2000" b="1"/>
              <a:t>default_project._sc </a:t>
            </a:r>
            <a:r>
              <a:rPr lang="nl-BE" sz="2000"/>
              <a:t>in the </a:t>
            </a:r>
            <a:r>
              <a:rPr lang="nl-BE" sz="2000" b="1"/>
              <a:t>File:</a:t>
            </a:r>
            <a:r>
              <a:rPr lang="nl-BE" sz="2000"/>
              <a:t> drop-down list</a:t>
            </a:r>
            <a:r>
              <a:rPr lang="nl-BE" sz="2000" smtClean="0"/>
              <a:t>.</a:t>
            </a:r>
          </a:p>
          <a:p>
            <a:r>
              <a:rPr lang="nl-BE" sz="2000" smtClean="0"/>
              <a:t>This displays the dimensionless scaled sensitivity for each observation by parameter (indicating the effect of each parameter on each observation).</a:t>
            </a:r>
            <a:endParaRPr lang="nl-BE" sz="2000"/>
          </a:p>
          <a:p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19</a:t>
            </a:fld>
            <a:endParaRPr lang="en-GB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705372"/>
            <a:ext cx="3731895" cy="2977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9227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Purpose</a:t>
            </a:r>
            <a:endParaRPr lang="en-GB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In this </a:t>
            </a:r>
            <a:r>
              <a:rPr lang="en-US" sz="2400" smtClean="0"/>
              <a:t>exercise, </a:t>
            </a:r>
            <a:r>
              <a:rPr lang="en-US" sz="2400"/>
              <a:t>we </a:t>
            </a:r>
            <a:r>
              <a:rPr lang="en-US" sz="2400" smtClean="0"/>
              <a:t>will use ModelMate to perform</a:t>
            </a:r>
          </a:p>
          <a:p>
            <a:r>
              <a:rPr lang="en-US" sz="2400" smtClean="0"/>
              <a:t>local sensitivity analysis and</a:t>
            </a:r>
          </a:p>
          <a:p>
            <a:r>
              <a:rPr lang="en-US" sz="2400" smtClean="0"/>
              <a:t>local optimization or calibration</a:t>
            </a:r>
          </a:p>
          <a:p>
            <a:pPr marL="0" indent="0">
              <a:buNone/>
            </a:pPr>
            <a:r>
              <a:rPr lang="en-US" sz="2400" smtClean="0"/>
              <a:t>of the parameters we defined in our more complex model, and</a:t>
            </a:r>
          </a:p>
          <a:p>
            <a:r>
              <a:rPr lang="en-US" sz="2400" smtClean="0"/>
              <a:t>import the results back to ModelMuse.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3263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084604"/>
            <a:ext cx="1200150" cy="2023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Perform parameter estimation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4186808" cy="3771636"/>
          </a:xfrm>
        </p:spPr>
        <p:txBody>
          <a:bodyPr>
            <a:normAutofit/>
          </a:bodyPr>
          <a:lstStyle/>
          <a:p>
            <a:r>
              <a:rPr lang="nl-BE" sz="2000"/>
              <a:t>Now select the </a:t>
            </a:r>
            <a:r>
              <a:rPr lang="nl-BE" sz="2000" b="1" smtClean="0"/>
              <a:t>Parameter Estimation </a:t>
            </a:r>
            <a:r>
              <a:rPr lang="nl-BE" sz="2000" smtClean="0"/>
              <a:t>mode</a:t>
            </a:r>
            <a:r>
              <a:rPr lang="nl-BE" sz="2000"/>
              <a:t>,</a:t>
            </a:r>
          </a:p>
          <a:p>
            <a:r>
              <a:rPr lang="nl-BE" sz="2000" smtClean="0"/>
              <a:t>press </a:t>
            </a:r>
            <a:r>
              <a:rPr lang="nl-BE" sz="2000" b="1"/>
              <a:t>Create UCODE Input Files</a:t>
            </a:r>
            <a:r>
              <a:rPr lang="nl-BE" sz="2000"/>
              <a:t>,</a:t>
            </a:r>
          </a:p>
          <a:p>
            <a:r>
              <a:rPr lang="nl-BE" sz="2000"/>
              <a:t>and click </a:t>
            </a:r>
            <a:r>
              <a:rPr lang="nl-BE" sz="2000" b="1"/>
              <a:t>OK</a:t>
            </a:r>
            <a:r>
              <a:rPr lang="nl-BE" sz="2000"/>
              <a:t>.</a:t>
            </a:r>
          </a:p>
          <a:p>
            <a:r>
              <a:rPr lang="nl-BE" sz="2000"/>
              <a:t>Then click on the </a:t>
            </a:r>
            <a:r>
              <a:rPr lang="nl-BE" sz="2000" b="1"/>
              <a:t>Run UCODE </a:t>
            </a:r>
            <a:r>
              <a:rPr lang="nl-BE" sz="2000"/>
              <a:t> button,</a:t>
            </a:r>
          </a:p>
          <a:p>
            <a:r>
              <a:rPr lang="nl-BE" sz="2000"/>
              <a:t>and click </a:t>
            </a:r>
            <a:r>
              <a:rPr lang="nl-BE" sz="2000" b="1"/>
              <a:t>Yes</a:t>
            </a:r>
            <a:r>
              <a:rPr lang="nl-BE" sz="2000"/>
              <a:t> to start the UCODE run.</a:t>
            </a:r>
            <a:endParaRPr lang="en-GB" sz="2000"/>
          </a:p>
          <a:p>
            <a:endParaRPr lang="en-GB" sz="2000"/>
          </a:p>
          <a:p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20</a:t>
            </a:fld>
            <a:endParaRPr lang="en-GB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954342"/>
            <a:ext cx="1531620" cy="977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997" y="3212580"/>
            <a:ext cx="1360170" cy="1068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>
            <a:off x="5245710" y="2595106"/>
            <a:ext cx="1512168" cy="234363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5220072" y="3559241"/>
            <a:ext cx="1512168" cy="234363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5220072" y="3775265"/>
            <a:ext cx="1512168" cy="234363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7439181" y="2442974"/>
            <a:ext cx="693802" cy="234363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7164288" y="3843761"/>
            <a:ext cx="693802" cy="234363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6252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mtClean="0"/>
              <a:t>Visualize parameter evolution (1/2)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4546848" cy="3771636"/>
          </a:xfrm>
        </p:spPr>
        <p:txBody>
          <a:bodyPr>
            <a:normAutofit/>
          </a:bodyPr>
          <a:lstStyle/>
          <a:p>
            <a:r>
              <a:rPr lang="nl-BE" sz="2000" smtClean="0"/>
              <a:t>Close the command line window after it has finished,</a:t>
            </a:r>
          </a:p>
          <a:p>
            <a:r>
              <a:rPr lang="nl-BE" sz="2000" smtClean="0"/>
              <a:t>and launch GW_Chart again.</a:t>
            </a:r>
          </a:p>
          <a:p>
            <a:r>
              <a:rPr lang="nl-BE" sz="2000" smtClean="0"/>
              <a:t>Now select </a:t>
            </a:r>
            <a:r>
              <a:rPr lang="nl-BE" sz="2000" b="1" smtClean="0"/>
              <a:t>Parameter Values|</a:t>
            </a:r>
            <a:br>
              <a:rPr lang="nl-BE" sz="2000" b="1" smtClean="0"/>
            </a:br>
            <a:r>
              <a:rPr lang="nl-BE" sz="2000" b="1" smtClean="0"/>
              <a:t>default_project._pa </a:t>
            </a:r>
            <a:r>
              <a:rPr lang="nl-BE" sz="2000" smtClean="0"/>
              <a:t>in the </a:t>
            </a:r>
            <a:r>
              <a:rPr lang="nl-BE" sz="2000" b="1" smtClean="0"/>
              <a:t>File:</a:t>
            </a:r>
            <a:r>
              <a:rPr lang="nl-BE" sz="2000" smtClean="0"/>
              <a:t> drop-down list.</a:t>
            </a:r>
          </a:p>
          <a:p>
            <a:r>
              <a:rPr lang="nl-BE" sz="2000" smtClean="0"/>
              <a:t>This displays the evolution of the different parameters with respect to their initial values.</a:t>
            </a:r>
          </a:p>
          <a:p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21</a:t>
            </a:fld>
            <a:endParaRPr lang="en-GB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053590"/>
            <a:ext cx="2588895" cy="2411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3546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mtClean="0"/>
              <a:t>Visualize parameter evolution (2/2)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4546848" cy="3771636"/>
          </a:xfrm>
        </p:spPr>
        <p:txBody>
          <a:bodyPr>
            <a:normAutofit/>
          </a:bodyPr>
          <a:lstStyle/>
          <a:p>
            <a:r>
              <a:rPr lang="nl-BE" sz="2000"/>
              <a:t>Deselect the </a:t>
            </a:r>
            <a:r>
              <a:rPr lang="nl-BE" sz="2000" b="1"/>
              <a:t>Divide parameter values by their initial values</a:t>
            </a:r>
            <a:r>
              <a:rPr lang="nl-BE" sz="2000"/>
              <a:t> to display the actual evolution of the different parameters.</a:t>
            </a:r>
          </a:p>
          <a:p>
            <a:endParaRPr lang="en-GB" sz="2000"/>
          </a:p>
          <a:p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22</a:t>
            </a:fld>
            <a:endParaRPr lang="en-GB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921396"/>
            <a:ext cx="2583180" cy="2423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3314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mtClean="0"/>
              <a:t>Visualize model performance evolution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4114800" cy="3771636"/>
          </a:xfrm>
        </p:spPr>
        <p:txBody>
          <a:bodyPr>
            <a:normAutofit/>
          </a:bodyPr>
          <a:lstStyle/>
          <a:p>
            <a:r>
              <a:rPr lang="nl-BE" sz="2000"/>
              <a:t>Now select </a:t>
            </a:r>
            <a:r>
              <a:rPr lang="nl-BE" sz="2000" b="1" smtClean="0"/>
              <a:t>Model Fit|</a:t>
            </a:r>
            <a:r>
              <a:rPr lang="nl-BE" sz="2000" b="1"/>
              <a:t/>
            </a:r>
            <a:br>
              <a:rPr lang="nl-BE" sz="2000" b="1"/>
            </a:br>
            <a:r>
              <a:rPr lang="nl-BE" sz="2000" b="1"/>
              <a:t>default_project</a:t>
            </a:r>
            <a:r>
              <a:rPr lang="nl-BE" sz="2000" b="1" smtClean="0"/>
              <a:t>._ss </a:t>
            </a:r>
            <a:r>
              <a:rPr lang="nl-BE" sz="2000"/>
              <a:t>in the </a:t>
            </a:r>
            <a:r>
              <a:rPr lang="nl-BE" sz="2000" b="1"/>
              <a:t>File:</a:t>
            </a:r>
            <a:r>
              <a:rPr lang="nl-BE" sz="2000"/>
              <a:t> drop-down list.</a:t>
            </a:r>
          </a:p>
          <a:p>
            <a:r>
              <a:rPr lang="nl-BE" sz="2000"/>
              <a:t>This displays </a:t>
            </a:r>
            <a:r>
              <a:rPr lang="nl-BE" sz="2000" smtClean="0"/>
              <a:t>the sum of squared, weighted residuals for each parameter-estimation iteration.</a:t>
            </a:r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23</a:t>
            </a:fld>
            <a:endParaRPr lang="en-GB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633364"/>
            <a:ext cx="3983355" cy="2840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4500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View the UCODE main output file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3538736" cy="3771636"/>
          </a:xfrm>
        </p:spPr>
        <p:txBody>
          <a:bodyPr>
            <a:normAutofit lnSpcReduction="10000"/>
          </a:bodyPr>
          <a:lstStyle/>
          <a:p>
            <a:r>
              <a:rPr lang="nl-BE" sz="2000" smtClean="0"/>
              <a:t>Select </a:t>
            </a:r>
            <a:r>
              <a:rPr lang="nl-BE" sz="2000" b="1" smtClean="0"/>
              <a:t>View|UCODE Main Output File</a:t>
            </a:r>
            <a:r>
              <a:rPr lang="nl-BE" sz="2000" smtClean="0"/>
              <a:t>,</a:t>
            </a:r>
          </a:p>
          <a:p>
            <a:r>
              <a:rPr lang="nl-BE" sz="2000" smtClean="0"/>
              <a:t>and scroll down to the bottom of the viewer window.</a:t>
            </a:r>
          </a:p>
          <a:p>
            <a:r>
              <a:rPr lang="nl-BE" sz="2000" smtClean="0"/>
              <a:t>Just before the end of the file, you should find the table on the right, which also provides the sum of squared weighted residuals for each parameter-estimation iteration.</a:t>
            </a:r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24</a:t>
            </a:fld>
            <a:endParaRPr lang="en-GB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065412"/>
            <a:ext cx="4812030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4175956" y="2641476"/>
            <a:ext cx="4428492" cy="136815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562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mtClean="0"/>
              <a:t>Import calibrated parameters in ModelMate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3826768" cy="3771636"/>
          </a:xfrm>
        </p:spPr>
        <p:txBody>
          <a:bodyPr>
            <a:normAutofit/>
          </a:bodyPr>
          <a:lstStyle/>
          <a:p>
            <a:r>
              <a:rPr lang="nl-BE" sz="2000" smtClean="0"/>
              <a:t>Select </a:t>
            </a:r>
            <a:r>
              <a:rPr lang="nl-BE" sz="2000" b="1" smtClean="0"/>
              <a:t>File|Import|Optimized Parameters (_paopt file)…</a:t>
            </a:r>
            <a:r>
              <a:rPr lang="nl-BE" sz="2000" smtClean="0"/>
              <a:t>,</a:t>
            </a:r>
            <a:endParaRPr lang="nl-BE" sz="2000" b="1" smtClean="0"/>
          </a:p>
          <a:p>
            <a:r>
              <a:rPr lang="nl-BE" sz="2000" smtClean="0"/>
              <a:t>confirm replacing the current parameter values by clicking </a:t>
            </a:r>
            <a:r>
              <a:rPr lang="nl-BE" sz="2000" b="1" smtClean="0"/>
              <a:t>Yes</a:t>
            </a:r>
            <a:r>
              <a:rPr lang="nl-BE" sz="2000" smtClean="0"/>
              <a:t>,</a:t>
            </a:r>
          </a:p>
          <a:p>
            <a:r>
              <a:rPr lang="nl-BE" sz="2000" smtClean="0"/>
              <a:t>and select </a:t>
            </a:r>
            <a:r>
              <a:rPr lang="nl-BE" sz="2000" b="1" smtClean="0"/>
              <a:t>File|Save Project</a:t>
            </a:r>
            <a:r>
              <a:rPr lang="nl-BE" sz="2000" smtClean="0"/>
              <a:t>, or use the corresponding button.</a:t>
            </a:r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25</a:t>
            </a:fld>
            <a:endParaRPr lang="en-GB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878168"/>
            <a:ext cx="5149215" cy="1211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148" y="2065412"/>
            <a:ext cx="130492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ounded Rectangular Callout 6"/>
          <p:cNvSpPr/>
          <p:nvPr/>
        </p:nvSpPr>
        <p:spPr>
          <a:xfrm>
            <a:off x="6156176" y="2569468"/>
            <a:ext cx="1080120" cy="504056"/>
          </a:xfrm>
          <a:prstGeom prst="wedgeRoundRectCallout">
            <a:avLst>
              <a:gd name="adj1" fmla="val -25292"/>
              <a:gd name="adj2" fmla="val -104464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Save File</a:t>
            </a:r>
            <a:endParaRPr lang="en-GB" sz="1400" b="1">
              <a:solidFill>
                <a:srgbClr val="FFC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767705" y="4526240"/>
            <a:ext cx="738082" cy="360040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7380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mtClean="0"/>
              <a:t>Import calibrated parameters in ModelMuse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4114800" cy="3771636"/>
          </a:xfrm>
        </p:spPr>
        <p:txBody>
          <a:bodyPr>
            <a:normAutofit/>
          </a:bodyPr>
          <a:lstStyle/>
          <a:p>
            <a:r>
              <a:rPr lang="nl-BE" sz="2000" smtClean="0"/>
              <a:t>Return to the ModelMuse window,</a:t>
            </a:r>
          </a:p>
          <a:p>
            <a:r>
              <a:rPr lang="nl-BE" sz="2000" smtClean="0"/>
              <a:t>and select </a:t>
            </a:r>
            <a:r>
              <a:rPr lang="nl-BE" sz="2000" b="1" smtClean="0"/>
              <a:t>File|Import|ModelMate Values</a:t>
            </a:r>
            <a:r>
              <a:rPr lang="nl-BE" sz="2000" smtClean="0"/>
              <a:t>.</a:t>
            </a:r>
          </a:p>
          <a:p>
            <a:r>
              <a:rPr lang="nl-BE" sz="2000" smtClean="0"/>
              <a:t>Choose “</a:t>
            </a:r>
            <a:r>
              <a:rPr lang="nl-BE" sz="2000" smtClean="0">
                <a:solidFill>
                  <a:srgbClr val="92D050"/>
                </a:solidFill>
              </a:rPr>
              <a:t>02_02_calibrating_the_more_complex_model.mtc</a:t>
            </a:r>
            <a:r>
              <a:rPr lang="nl-BE" sz="2000" smtClean="0"/>
              <a:t>”,</a:t>
            </a:r>
          </a:p>
          <a:p>
            <a:r>
              <a:rPr lang="nl-BE" sz="2000" smtClean="0"/>
              <a:t>and press </a:t>
            </a:r>
            <a:r>
              <a:rPr lang="nl-BE" sz="2000" b="1" smtClean="0"/>
              <a:t>Open</a:t>
            </a:r>
            <a:r>
              <a:rPr lang="nl-BE" sz="2000" smtClean="0"/>
              <a:t>.</a:t>
            </a:r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26</a:t>
            </a:fld>
            <a:endParaRPr lang="en-GB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633364"/>
            <a:ext cx="3771900" cy="321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>
            <a:off x="7812360" y="4168744"/>
            <a:ext cx="738082" cy="360040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5986910" y="4141124"/>
            <a:ext cx="1825450" cy="360040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6715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mtClean="0"/>
              <a:t>Check if parameters have changed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4114800" cy="3771636"/>
          </a:xfrm>
        </p:spPr>
        <p:txBody>
          <a:bodyPr>
            <a:normAutofit/>
          </a:bodyPr>
          <a:lstStyle/>
          <a:p>
            <a:r>
              <a:rPr lang="nl-BE" sz="2000" smtClean="0"/>
              <a:t>Select </a:t>
            </a:r>
            <a:r>
              <a:rPr lang="nl-BE" sz="2000" b="1" smtClean="0"/>
              <a:t>Model|Manage Parameters…</a:t>
            </a:r>
            <a:r>
              <a:rPr lang="nl-BE" sz="2000" smtClean="0"/>
              <a:t> to see if the parameter values in ModelMuse have actually been modified.</a:t>
            </a:r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27</a:t>
            </a:fld>
            <a:endParaRPr lang="en-GB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137420"/>
            <a:ext cx="3080385" cy="2108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>
            <a:off x="6385178" y="2497460"/>
            <a:ext cx="1211158" cy="936104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755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mtClean="0"/>
              <a:t>Run model and visualize</a:t>
            </a:r>
            <a:br>
              <a:rPr lang="nl-BE" smtClean="0"/>
            </a:br>
            <a:r>
              <a:rPr lang="nl-BE" smtClean="0"/>
              <a:t>calibrated results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28</a:t>
            </a:fld>
            <a:endParaRPr lang="en-GB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49388"/>
            <a:ext cx="4091940" cy="2651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502" y="1557923"/>
            <a:ext cx="3234690" cy="3234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706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29</a:t>
            </a:fld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/>
              <a:t>Education evenings 2016</a:t>
            </a:r>
            <a:endParaRPr lang="en-GB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/>
              <a:t>Practical introduction</a:t>
            </a:r>
            <a:br>
              <a:rPr lang="en-GB"/>
            </a:br>
            <a:r>
              <a:rPr lang="en-GB"/>
              <a:t>to groundwater modelling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smtClean="0"/>
              <a:t>Computer exercises</a:t>
            </a:r>
          </a:p>
          <a:p>
            <a:r>
              <a:rPr lang="nl-BE" smtClean="0"/>
              <a:t>02 02 Calibrating the more complex model</a:t>
            </a:r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2627784" y="4729708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400" i="1" smtClean="0">
                <a:solidFill>
                  <a:schemeClr val="bg1">
                    <a:lumMod val="75000"/>
                  </a:schemeClr>
                </a:solidFill>
              </a:rPr>
              <a:t>Questions? Found an error?</a:t>
            </a:r>
            <a:br>
              <a:rPr lang="nl-BE" sz="1400" i="1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nl-BE" sz="1400" i="1" smtClean="0">
                <a:solidFill>
                  <a:schemeClr val="bg1">
                    <a:lumMod val="75000"/>
                  </a:schemeClr>
                </a:solidFill>
              </a:rPr>
              <a:t>Please contact B. Rogiers at brogiers@sckcen.be.</a:t>
            </a:r>
            <a:endParaRPr lang="en-GB" sz="1400" i="1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511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1645" y="1425741"/>
            <a:ext cx="3097530" cy="2474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389" y="4213359"/>
            <a:ext cx="1531620" cy="148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913" y="1285895"/>
            <a:ext cx="1194435" cy="131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Copy file previous exercise</a:t>
            </a:r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199" y="1333501"/>
            <a:ext cx="4258817" cy="3771636"/>
          </a:xfrm>
        </p:spPr>
        <p:txBody>
          <a:bodyPr>
            <a:normAutofit/>
          </a:bodyPr>
          <a:lstStyle/>
          <a:p>
            <a:r>
              <a:rPr lang="nl-BE" sz="2000" smtClean="0"/>
              <a:t>Copy file “</a:t>
            </a:r>
            <a:r>
              <a:rPr lang="nl-BE" sz="2000" smtClean="0">
                <a:solidFill>
                  <a:srgbClr val="92D050"/>
                </a:solidFill>
              </a:rPr>
              <a:t>/02_01_a_more_complex_model/02_01_a_more_complex_model.mmZLib</a:t>
            </a:r>
            <a:r>
              <a:rPr lang="nl-BE" sz="2000" smtClean="0"/>
              <a:t>”</a:t>
            </a:r>
            <a:br>
              <a:rPr lang="nl-BE" sz="2000" smtClean="0"/>
            </a:br>
            <a:r>
              <a:rPr lang="nl-BE" sz="2000" smtClean="0"/>
              <a:t>to folder “</a:t>
            </a:r>
            <a:r>
              <a:rPr lang="nl-BE" sz="2000" smtClean="0">
                <a:solidFill>
                  <a:srgbClr val="92D050"/>
                </a:solidFill>
              </a:rPr>
              <a:t>/02_02_calibrating_the_more_</a:t>
            </a:r>
            <a:br>
              <a:rPr lang="nl-BE" sz="2000" smtClean="0">
                <a:solidFill>
                  <a:srgbClr val="92D050"/>
                </a:solidFill>
              </a:rPr>
            </a:br>
            <a:r>
              <a:rPr lang="nl-BE" sz="2000" smtClean="0">
                <a:solidFill>
                  <a:srgbClr val="92D050"/>
                </a:solidFill>
              </a:rPr>
              <a:t>complex_model/</a:t>
            </a:r>
            <a:r>
              <a:rPr lang="nl-BE" sz="2000" smtClean="0"/>
              <a:t>”</a:t>
            </a:r>
          </a:p>
          <a:p>
            <a:r>
              <a:rPr lang="nl-BE" sz="2000" smtClean="0"/>
              <a:t>Change the file name to “</a:t>
            </a:r>
            <a:r>
              <a:rPr lang="nl-BE" sz="2000" smtClean="0">
                <a:solidFill>
                  <a:srgbClr val="92D050"/>
                </a:solidFill>
              </a:rPr>
              <a:t>02_02_calibrating_the_more_</a:t>
            </a:r>
            <a:br>
              <a:rPr lang="nl-BE" sz="2000" smtClean="0">
                <a:solidFill>
                  <a:srgbClr val="92D050"/>
                </a:solidFill>
              </a:rPr>
            </a:br>
            <a:r>
              <a:rPr lang="nl-BE" sz="2000" smtClean="0">
                <a:solidFill>
                  <a:srgbClr val="92D050"/>
                </a:solidFill>
              </a:rPr>
              <a:t>complex_model.mmZLib</a:t>
            </a:r>
            <a:r>
              <a:rPr lang="nl-BE" sz="2000" smtClean="0"/>
              <a:t>”</a:t>
            </a:r>
            <a:endParaRPr lang="en-GB" sz="1600">
              <a:solidFill>
                <a:srgbClr val="FFCC6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3</a:t>
            </a:fld>
            <a:endParaRPr lang="en-GB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829" y="4337445"/>
            <a:ext cx="2366010" cy="434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Arrow Connector 12"/>
          <p:cNvCxnSpPr/>
          <p:nvPr/>
        </p:nvCxnSpPr>
        <p:spPr>
          <a:xfrm>
            <a:off x="6990994" y="2697222"/>
            <a:ext cx="0" cy="1664727"/>
          </a:xfrm>
          <a:prstGeom prst="straightConnector1">
            <a:avLst/>
          </a:prstGeom>
          <a:ln w="38100">
            <a:solidFill>
              <a:srgbClr val="EA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839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Run MODFLOW again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4114800" cy="3771636"/>
          </a:xfrm>
        </p:spPr>
        <p:txBody>
          <a:bodyPr>
            <a:normAutofit/>
          </a:bodyPr>
          <a:lstStyle/>
          <a:p>
            <a:r>
              <a:rPr lang="nl-BE" sz="2000" smtClean="0"/>
              <a:t>Open ModelMuse file </a:t>
            </a:r>
            <a:r>
              <a:rPr lang="nl-BE" sz="2000"/>
              <a:t>“</a:t>
            </a:r>
            <a:r>
              <a:rPr lang="nl-BE" sz="2000">
                <a:solidFill>
                  <a:srgbClr val="92D050"/>
                </a:solidFill>
              </a:rPr>
              <a:t>02_02_calibrating_the_more_</a:t>
            </a:r>
            <a:br>
              <a:rPr lang="nl-BE" sz="2000">
                <a:solidFill>
                  <a:srgbClr val="92D050"/>
                </a:solidFill>
              </a:rPr>
            </a:br>
            <a:r>
              <a:rPr lang="nl-BE" sz="2000">
                <a:solidFill>
                  <a:srgbClr val="92D050"/>
                </a:solidFill>
              </a:rPr>
              <a:t>complex_model.mmZLib</a:t>
            </a:r>
            <a:r>
              <a:rPr lang="nl-BE" sz="2000" smtClean="0"/>
              <a:t>”</a:t>
            </a:r>
          </a:p>
          <a:p>
            <a:r>
              <a:rPr lang="nl-BE" sz="2000" smtClean="0"/>
              <a:t>Press the </a:t>
            </a:r>
            <a:r>
              <a:rPr lang="nl-BE" sz="2000" b="1" smtClean="0"/>
              <a:t>Run MODFLOW-2005</a:t>
            </a:r>
            <a:r>
              <a:rPr lang="nl-BE" sz="2000" smtClean="0"/>
              <a:t> button, save the name file and execute the model.</a:t>
            </a:r>
          </a:p>
          <a:p>
            <a:r>
              <a:rPr lang="nl-BE" sz="2000" smtClean="0"/>
              <a:t>Close ModelMonitor, the listing file and the command line window. All necessary files are now available for ModelMate.</a:t>
            </a:r>
          </a:p>
          <a:p>
            <a:endParaRPr lang="en-GB" sz="2000">
              <a:solidFill>
                <a:srgbClr val="FFCC66"/>
              </a:solidFill>
            </a:endParaRPr>
          </a:p>
          <a:p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4</a:t>
            </a:fld>
            <a:endParaRPr lang="en-GB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91" y="1624216"/>
            <a:ext cx="1531620" cy="148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892" y="1772806"/>
            <a:ext cx="2011680" cy="3074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283" y="2343288"/>
            <a:ext cx="14954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ounded Rectangular Callout 7"/>
          <p:cNvSpPr/>
          <p:nvPr/>
        </p:nvSpPr>
        <p:spPr>
          <a:xfrm>
            <a:off x="6789511" y="2852926"/>
            <a:ext cx="1800200" cy="324036"/>
          </a:xfrm>
          <a:prstGeom prst="wedgeRoundRectCallout">
            <a:avLst>
              <a:gd name="adj1" fmla="val -16807"/>
              <a:gd name="adj2" fmla="val -126581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Run MODFLOW-2005</a:t>
            </a:r>
            <a:endParaRPr lang="en-GB" sz="1400" b="1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0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948456"/>
            <a:ext cx="3040380" cy="2103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Check model parameters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4690864" cy="3771636"/>
          </a:xfrm>
        </p:spPr>
        <p:txBody>
          <a:bodyPr>
            <a:normAutofit/>
          </a:bodyPr>
          <a:lstStyle/>
          <a:p>
            <a:r>
              <a:rPr lang="nl-BE" sz="2000" smtClean="0"/>
              <a:t>Select </a:t>
            </a:r>
            <a:r>
              <a:rPr lang="nl-BE" sz="2000" b="1" smtClean="0"/>
              <a:t>Model|Manage Parameters…</a:t>
            </a:r>
          </a:p>
          <a:p>
            <a:r>
              <a:rPr lang="nl-BE" sz="2000" smtClean="0"/>
              <a:t>Note that we defined four parameters during the previous exercise:</a:t>
            </a:r>
            <a:endParaRPr lang="en-GB" sz="2000" smtClean="0"/>
          </a:p>
          <a:p>
            <a:pPr lvl="1"/>
            <a:r>
              <a:rPr lang="nl-BE" sz="1600" b="1" smtClean="0"/>
              <a:t>HK_Par1</a:t>
            </a:r>
            <a:r>
              <a:rPr lang="nl-BE" sz="1600" smtClean="0"/>
              <a:t> defines horizontal hydraulic conductivity in the left half of our first layer</a:t>
            </a:r>
          </a:p>
          <a:p>
            <a:pPr lvl="1"/>
            <a:r>
              <a:rPr lang="nl-BE" sz="1600" b="1" smtClean="0"/>
              <a:t>HK_Par2 </a:t>
            </a:r>
            <a:r>
              <a:rPr lang="nl-BE" sz="1600"/>
              <a:t>defines horizontal hydraulic conductivity in the </a:t>
            </a:r>
            <a:r>
              <a:rPr lang="nl-BE" sz="1600" smtClean="0"/>
              <a:t>right </a:t>
            </a:r>
            <a:r>
              <a:rPr lang="nl-BE" sz="1600"/>
              <a:t>half of our first </a:t>
            </a:r>
            <a:r>
              <a:rPr lang="nl-BE" sz="1600" smtClean="0"/>
              <a:t>layer</a:t>
            </a:r>
          </a:p>
          <a:p>
            <a:pPr lvl="1"/>
            <a:r>
              <a:rPr lang="nl-BE" sz="1600" b="1" smtClean="0"/>
              <a:t>HK_Par3</a:t>
            </a:r>
            <a:r>
              <a:rPr lang="nl-BE" sz="1600" smtClean="0"/>
              <a:t> defines horizontal hydraulic conductivity in our third layer, and the vertical hydraulic conductivity of the non-simulated second layer also depends on it</a:t>
            </a:r>
          </a:p>
          <a:p>
            <a:pPr lvl="1"/>
            <a:r>
              <a:rPr lang="nl-BE" sz="1600" b="1" smtClean="0"/>
              <a:t>RCH_Par1 </a:t>
            </a:r>
            <a:r>
              <a:rPr lang="nl-BE" sz="1600" smtClean="0"/>
              <a:t>is multiplied with the recharge multipliers to obtain the recharge value</a:t>
            </a:r>
            <a:endParaRPr lang="nl-BE" sz="1600"/>
          </a:p>
          <a:p>
            <a:pPr lvl="1"/>
            <a:endParaRPr lang="nl-BE" sz="16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8121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6777" y="1349330"/>
            <a:ext cx="4120515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mtClean="0"/>
              <a:t>Set ModelMate executable location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3538736" cy="3771636"/>
          </a:xfrm>
        </p:spPr>
        <p:txBody>
          <a:bodyPr>
            <a:noAutofit/>
          </a:bodyPr>
          <a:lstStyle/>
          <a:p>
            <a:r>
              <a:rPr lang="nl-BE" sz="2000" smtClean="0"/>
              <a:t>Choose </a:t>
            </a:r>
            <a:r>
              <a:rPr lang="nl-BE" sz="2000" b="1" smtClean="0"/>
              <a:t>Model|MODFLOW </a:t>
            </a:r>
            <a:r>
              <a:rPr lang="nl-BE" sz="2000" b="1" smtClean="0">
                <a:solidFill>
                  <a:srgbClr val="00B0F0"/>
                </a:solidFill>
              </a:rPr>
              <a:t>Program locations,</a:t>
            </a:r>
          </a:p>
          <a:p>
            <a:r>
              <a:rPr lang="nl-BE" sz="2000">
                <a:solidFill>
                  <a:srgbClr val="00B0F0"/>
                </a:solidFill>
              </a:rPr>
              <a:t>f</a:t>
            </a:r>
            <a:r>
              <a:rPr lang="nl-BE" sz="2000" smtClean="0">
                <a:solidFill>
                  <a:srgbClr val="00B0F0"/>
                </a:solidFill>
              </a:rPr>
              <a:t>ill in the </a:t>
            </a:r>
            <a:r>
              <a:rPr lang="nl-BE" sz="2000" smtClean="0"/>
              <a:t>ModelMate executable location </a:t>
            </a:r>
            <a:r>
              <a:rPr lang="nl-BE" sz="2000" smtClean="0">
                <a:solidFill>
                  <a:srgbClr val="00B0F0"/>
                </a:solidFill>
              </a:rPr>
              <a:t>“</a:t>
            </a:r>
            <a:r>
              <a:rPr lang="nl-BE" sz="2000" smtClean="0">
                <a:solidFill>
                  <a:srgbClr val="92D050"/>
                </a:solidFill>
              </a:rPr>
              <a:t>…/bch_gwmod_2016/</a:t>
            </a:r>
            <a:br>
              <a:rPr lang="nl-BE" sz="2000" smtClean="0">
                <a:solidFill>
                  <a:srgbClr val="92D050"/>
                </a:solidFill>
              </a:rPr>
            </a:br>
            <a:r>
              <a:rPr lang="nl-BE" sz="2000" smtClean="0">
                <a:solidFill>
                  <a:srgbClr val="92D050"/>
                </a:solidFill>
              </a:rPr>
              <a:t>05_software/ModelMate/</a:t>
            </a:r>
            <a:br>
              <a:rPr lang="nl-BE" sz="2000" smtClean="0">
                <a:solidFill>
                  <a:srgbClr val="92D050"/>
                </a:solidFill>
              </a:rPr>
            </a:br>
            <a:r>
              <a:rPr lang="nl-BE" sz="2000" smtClean="0">
                <a:solidFill>
                  <a:srgbClr val="92D050"/>
                </a:solidFill>
              </a:rPr>
              <a:t>ModelMate_1_0_2.exe</a:t>
            </a:r>
            <a:r>
              <a:rPr lang="nl-BE" sz="2000" smtClean="0"/>
              <a:t>”, and</a:t>
            </a:r>
          </a:p>
          <a:p>
            <a:r>
              <a:rPr lang="nl-BE" sz="2000" smtClean="0"/>
              <a:t>click </a:t>
            </a:r>
            <a:r>
              <a:rPr lang="nl-BE" sz="2000" b="1" smtClean="0"/>
              <a:t>OK</a:t>
            </a:r>
            <a:r>
              <a:rPr lang="nl-BE" sz="2000" smtClean="0"/>
              <a:t>.</a:t>
            </a:r>
            <a:endParaRPr lang="en-GB" sz="2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6</a:t>
            </a:fld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4235971" y="3344464"/>
            <a:ext cx="4450849" cy="28803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424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Export ModelMate file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4114800" cy="3771636"/>
          </a:xfrm>
        </p:spPr>
        <p:txBody>
          <a:bodyPr>
            <a:noAutofit/>
          </a:bodyPr>
          <a:lstStyle/>
          <a:p>
            <a:r>
              <a:rPr lang="nl-BE" sz="2000" smtClean="0"/>
              <a:t>Select </a:t>
            </a:r>
            <a:r>
              <a:rPr lang="nl-BE" sz="2000" b="1" smtClean="0"/>
              <a:t>File|Export|Export or Update ModelMate File</a:t>
            </a:r>
            <a:r>
              <a:rPr lang="nl-BE" sz="2000" smtClean="0"/>
              <a:t>,</a:t>
            </a:r>
          </a:p>
          <a:p>
            <a:r>
              <a:rPr lang="nl-BE" sz="2000" smtClean="0"/>
              <a:t>use file name “</a:t>
            </a:r>
            <a:r>
              <a:rPr lang="nl-BE" sz="2000" smtClean="0">
                <a:solidFill>
                  <a:srgbClr val="92D050"/>
                </a:solidFill>
              </a:rPr>
              <a:t>02_02_calibrating_the_more_</a:t>
            </a:r>
            <a:br>
              <a:rPr lang="nl-BE" sz="2000" smtClean="0">
                <a:solidFill>
                  <a:srgbClr val="92D050"/>
                </a:solidFill>
              </a:rPr>
            </a:br>
            <a:r>
              <a:rPr lang="nl-BE" sz="2000" smtClean="0">
                <a:solidFill>
                  <a:srgbClr val="92D050"/>
                </a:solidFill>
              </a:rPr>
              <a:t>complex_model.mtc</a:t>
            </a:r>
            <a:r>
              <a:rPr lang="nl-BE" sz="2000" smtClean="0"/>
              <a:t>”,</a:t>
            </a:r>
          </a:p>
          <a:p>
            <a:r>
              <a:rPr lang="nl-BE" sz="2000" smtClean="0"/>
              <a:t>make sure the </a:t>
            </a:r>
            <a:r>
              <a:rPr lang="nl-BE" sz="2000" b="1" smtClean="0"/>
              <a:t>Open with ModelMate</a:t>
            </a:r>
            <a:r>
              <a:rPr lang="nl-BE" sz="2000" smtClean="0"/>
              <a:t> checkbox is checked, </a:t>
            </a:r>
          </a:p>
          <a:p>
            <a:r>
              <a:rPr lang="nl-BE" sz="2000" smtClean="0"/>
              <a:t>and press </a:t>
            </a:r>
            <a:r>
              <a:rPr lang="nl-BE" sz="2000" b="1" smtClean="0"/>
              <a:t>Save</a:t>
            </a:r>
            <a:r>
              <a:rPr lang="nl-BE" sz="2000" smtClean="0"/>
              <a:t>.</a:t>
            </a:r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7</a:t>
            </a:fld>
            <a:endParaRPr lang="en-GB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489348"/>
            <a:ext cx="3629025" cy="3120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5796137" y="3793604"/>
            <a:ext cx="1800200" cy="323893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5292080" y="1705372"/>
            <a:ext cx="1800200" cy="323893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7596337" y="3793603"/>
            <a:ext cx="576063" cy="323893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4735729" y="4148679"/>
            <a:ext cx="1060408" cy="323893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978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271" y="1299612"/>
            <a:ext cx="4920615" cy="3817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This is what you should get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533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Create instruction files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4114800" cy="3771636"/>
          </a:xfrm>
        </p:spPr>
        <p:txBody>
          <a:bodyPr>
            <a:noAutofit/>
          </a:bodyPr>
          <a:lstStyle/>
          <a:p>
            <a:r>
              <a:rPr lang="nl-BE" sz="2000" smtClean="0"/>
              <a:t>Note that ModelMuse did not automatically create instruction files allowing UCODE to adjust the parameters and read the simulated equivalents of our observations.</a:t>
            </a:r>
          </a:p>
          <a:p>
            <a:r>
              <a:rPr lang="nl-BE" sz="2000" smtClean="0"/>
              <a:t>Select </a:t>
            </a:r>
            <a:r>
              <a:rPr lang="nl-BE" sz="2000" b="1" smtClean="0"/>
              <a:t>Model|Create Instruction Files For Observations Defined In ModelMuse</a:t>
            </a:r>
            <a:r>
              <a:rPr lang="nl-BE" sz="2000" smtClean="0"/>
              <a:t> in ModelMate,</a:t>
            </a:r>
          </a:p>
          <a:p>
            <a:r>
              <a:rPr lang="nl-BE" sz="2000" smtClean="0"/>
              <a:t>and press </a:t>
            </a:r>
            <a:r>
              <a:rPr lang="nl-BE" sz="2000" b="1" smtClean="0"/>
              <a:t>OK</a:t>
            </a:r>
            <a:r>
              <a:rPr lang="nl-BE" sz="2000" smtClean="0"/>
              <a:t>.</a:t>
            </a:r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9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569468"/>
            <a:ext cx="1617345" cy="96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6290628" y="3049528"/>
            <a:ext cx="1060408" cy="323893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038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1698</TotalTime>
  <Words>952</Words>
  <Application>Microsoft Office PowerPoint</Application>
  <PresentationFormat>On-screen Show (16:10)</PresentationFormat>
  <Paragraphs>157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1_Office Theme</vt:lpstr>
      <vt:lpstr>Education evenings 2016</vt:lpstr>
      <vt:lpstr>Purpose</vt:lpstr>
      <vt:lpstr>Copy file previous exercise</vt:lpstr>
      <vt:lpstr>Run MODFLOW again</vt:lpstr>
      <vt:lpstr>Check model parameters</vt:lpstr>
      <vt:lpstr>Set ModelMate executable location</vt:lpstr>
      <vt:lpstr>Export ModelMate file</vt:lpstr>
      <vt:lpstr>This is what you should get</vt:lpstr>
      <vt:lpstr>Create instruction files</vt:lpstr>
      <vt:lpstr>Set program locations</vt:lpstr>
      <vt:lpstr>Adjust Parameter Groups Table</vt:lpstr>
      <vt:lpstr>Perform forward simulation</vt:lpstr>
      <vt:lpstr>Check normal terminations of codes</vt:lpstr>
      <vt:lpstr>Plot observations vs simulated equivalents (1/2)</vt:lpstr>
      <vt:lpstr>Plot observations vs simulated equivalents (2/2)</vt:lpstr>
      <vt:lpstr>Perform sensitivity analysis</vt:lpstr>
      <vt:lpstr>Statistics for sensitivity analysis</vt:lpstr>
      <vt:lpstr>Visualize composite scaled sensitivities</vt:lpstr>
      <vt:lpstr>Visualize dimensionless scaled sensitivities</vt:lpstr>
      <vt:lpstr>Perform parameter estimation</vt:lpstr>
      <vt:lpstr>Visualize parameter evolution (1/2)</vt:lpstr>
      <vt:lpstr>Visualize parameter evolution (2/2)</vt:lpstr>
      <vt:lpstr>Visualize model performance evolution</vt:lpstr>
      <vt:lpstr>View the UCODE main output file</vt:lpstr>
      <vt:lpstr>Import calibrated parameters in ModelMate</vt:lpstr>
      <vt:lpstr>Import calibrated parameters in ModelMuse</vt:lpstr>
      <vt:lpstr>Check if parameters have changed</vt:lpstr>
      <vt:lpstr>Run model and visualize calibrated results</vt:lpstr>
      <vt:lpstr>Education evenings 2016</vt:lpstr>
    </vt:vector>
  </TitlesOfParts>
  <Company>SCK-CEN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Groundwater flow modelling with open source tools1. A beginner's short course</dc:title>
  <dc:creator>brogiers@SCKCEN.BE</dc:creator>
  <cp:lastModifiedBy>brogiers</cp:lastModifiedBy>
  <cp:revision>70</cp:revision>
  <dcterms:created xsi:type="dcterms:W3CDTF">2015-08-08T11:23:11Z</dcterms:created>
  <dcterms:modified xsi:type="dcterms:W3CDTF">2016-02-25T17:32:49Z</dcterms:modified>
</cp:coreProperties>
</file>