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71" r:id="rId3"/>
    <p:sldId id="274" r:id="rId4"/>
    <p:sldId id="275" r:id="rId5"/>
    <p:sldId id="276" r:id="rId6"/>
    <p:sldId id="277" r:id="rId7"/>
    <p:sldId id="290" r:id="rId8"/>
    <p:sldId id="278" r:id="rId9"/>
    <p:sldId id="291" r:id="rId10"/>
    <p:sldId id="279" r:id="rId11"/>
    <p:sldId id="292" r:id="rId12"/>
    <p:sldId id="281" r:id="rId13"/>
    <p:sldId id="293" r:id="rId14"/>
    <p:sldId id="294" r:id="rId15"/>
    <p:sldId id="295" r:id="rId16"/>
    <p:sldId id="296" r:id="rId17"/>
    <p:sldId id="297" r:id="rId18"/>
    <p:sldId id="298" r:id="rId19"/>
    <p:sldId id="283" r:id="rId20"/>
    <p:sldId id="284" r:id="rId21"/>
    <p:sldId id="299" r:id="rId22"/>
    <p:sldId id="300" r:id="rId23"/>
    <p:sldId id="301" r:id="rId24"/>
    <p:sldId id="302" r:id="rId25"/>
    <p:sldId id="303" r:id="rId26"/>
    <p:sldId id="304" r:id="rId27"/>
    <p:sldId id="285" r:id="rId28"/>
    <p:sldId id="305" r:id="rId29"/>
    <p:sldId id="306" r:id="rId30"/>
    <p:sldId id="307" r:id="rId31"/>
    <p:sldId id="308" r:id="rId32"/>
    <p:sldId id="311" r:id="rId33"/>
    <p:sldId id="312" r:id="rId34"/>
    <p:sldId id="313" r:id="rId35"/>
    <p:sldId id="314" r:id="rId36"/>
    <p:sldId id="309" r:id="rId37"/>
    <p:sldId id="286" r:id="rId38"/>
    <p:sldId id="315" r:id="rId39"/>
    <p:sldId id="316" r:id="rId40"/>
    <p:sldId id="317" r:id="rId41"/>
    <p:sldId id="318" r:id="rId42"/>
    <p:sldId id="287" r:id="rId43"/>
    <p:sldId id="267" r:id="rId4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95" d="100"/>
          <a:sy n="95" d="100"/>
        </p:scale>
        <p:origin x="-2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01 RMA example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Generate the grid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Grid|Generate Grid…</a:t>
            </a:r>
            <a:r>
              <a:rPr lang="nl-BE" sz="2000" smtClean="0"/>
              <a:t> or use the corresponding button.</a:t>
            </a:r>
          </a:p>
          <a:p>
            <a:r>
              <a:rPr lang="nl-BE" sz="2000" smtClean="0"/>
              <a:t>Uncheck the </a:t>
            </a:r>
            <a:r>
              <a:rPr lang="nl-BE" sz="2000" b="1" smtClean="0"/>
              <a:t>Calculate grid angle automatically </a:t>
            </a:r>
            <a:r>
              <a:rPr lang="nl-BE" sz="2000" smtClean="0"/>
              <a:t>check box,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7580"/>
            <a:ext cx="201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53992"/>
            <a:ext cx="2291715" cy="19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763688" y="4081636"/>
            <a:ext cx="1368152" cy="504056"/>
          </a:xfrm>
          <a:prstGeom prst="wedgeRoundRectCallout">
            <a:avLst>
              <a:gd name="adj1" fmla="val 46737"/>
              <a:gd name="adj2" fmla="val -10792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Generate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8104" y="252914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379353" y="3675979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4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47" y="1280944"/>
            <a:ext cx="2760345" cy="38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7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(1/6)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First visualize the </a:t>
            </a:r>
            <a:r>
              <a:rPr lang="nl-BE" sz="2000" b="1" smtClean="0"/>
              <a:t>Active</a:t>
            </a:r>
            <a:r>
              <a:rPr lang="nl-BE" sz="2000" smtClean="0"/>
              <a:t> data set by selecting </a:t>
            </a:r>
            <a:r>
              <a:rPr lang="nl-BE" sz="2000" b="1" smtClean="0"/>
              <a:t>Data|Data Visualization…</a:t>
            </a:r>
            <a:r>
              <a:rPr lang="nl-BE" sz="2000"/>
              <a:t> </a:t>
            </a:r>
            <a:r>
              <a:rPr lang="nl-BE" sz="2000" smtClean="0"/>
              <a:t>or using the corresponding button,</a:t>
            </a:r>
          </a:p>
          <a:p>
            <a:r>
              <a:rPr lang="nl-BE" sz="2000" smtClean="0"/>
              <a:t>expanding </a:t>
            </a:r>
            <a:r>
              <a:rPr lang="nl-BE" sz="2000" b="1" smtClean="0"/>
              <a:t>Data Sets|Required|Hydrology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selecting </a:t>
            </a:r>
            <a:r>
              <a:rPr lang="nl-BE" sz="2000" b="1" smtClean="0"/>
              <a:t>Active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3000"/>
            <a:ext cx="491490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436096" y="192139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15924" y="4506524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9348"/>
            <a:ext cx="3954780" cy="31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(2/6)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Data|Edit Data Sets…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the </a:t>
            </a:r>
            <a:r>
              <a:rPr lang="nl-BE" sz="2000" b="1" smtClean="0"/>
              <a:t>Active </a:t>
            </a:r>
            <a:r>
              <a:rPr lang="nl-BE" sz="2000" smtClean="0"/>
              <a:t>data set.</a:t>
            </a:r>
          </a:p>
          <a:p>
            <a:r>
              <a:rPr lang="nl-BE" sz="2000" smtClean="0"/>
              <a:t>Change its </a:t>
            </a:r>
            <a:r>
              <a:rPr lang="nl-BE" sz="2000" b="1" smtClean="0"/>
              <a:t>Default Formula </a:t>
            </a:r>
            <a:r>
              <a:rPr lang="nl-BE" sz="2000" smtClean="0"/>
              <a:t>to “False”,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32040" y="1911214"/>
            <a:ext cx="601184" cy="26873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372200" y="3361556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12185" y="3972487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5332"/>
            <a:ext cx="4794885" cy="37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(3/6)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the object that was used to define the domain outline, and double-click to open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Higher Z-coordinate</a:t>
            </a:r>
            <a:r>
              <a:rPr lang="nl-BE" sz="2000" smtClean="0"/>
              <a:t> and </a:t>
            </a:r>
            <a:r>
              <a:rPr lang="nl-BE" sz="2000" b="1" smtClean="0"/>
              <a:t>Lower Z-coordinate</a:t>
            </a:r>
            <a:r>
              <a:rPr lang="nl-BE" sz="2000" smtClean="0"/>
              <a:t> to “Model_Top” and “Aquifer_Bottom” respectively.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53397" y="4115544"/>
            <a:ext cx="1173306" cy="51546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5332"/>
            <a:ext cx="4783455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(4/6)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Required|Hydrology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Active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the formula to “True”.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47034" y="1947724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15924" y="4506524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99434" y="155377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771016" y="1849388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28" y="1273324"/>
            <a:ext cx="2760345" cy="38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(5/6)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repeat the procedure in the last two slides for the objects that are selected in the figure on the right, but set the </a:t>
            </a:r>
            <a:r>
              <a:rPr lang="nl-BE" sz="2000" b="1" smtClean="0"/>
              <a:t>Active</a:t>
            </a:r>
            <a:r>
              <a:rPr lang="nl-BE" sz="2000" smtClean="0"/>
              <a:t> data set to “False”.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347080" y="2855059"/>
            <a:ext cx="601184" cy="86921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76373" y="4297660"/>
            <a:ext cx="2968035" cy="7272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92280" y="2425451"/>
            <a:ext cx="601184" cy="86421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148064" y="1284724"/>
            <a:ext cx="879803" cy="31569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2" name="Oval 11"/>
          <p:cNvSpPr/>
          <p:nvPr/>
        </p:nvSpPr>
        <p:spPr>
          <a:xfrm>
            <a:off x="7452320" y="1212716"/>
            <a:ext cx="879803" cy="31569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618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06" y="1709906"/>
            <a:ext cx="2160270" cy="273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(6/6)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Finally, select </a:t>
            </a:r>
            <a:r>
              <a:rPr lang="nl-BE" sz="2000" b="1" smtClean="0"/>
              <a:t>Object|Edit|Rearrange Objects…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move the Domain_Outline object located at the bottom of the list to the top of the list.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03106" y="2641476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301699" y="3899461"/>
            <a:ext cx="601184" cy="43210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4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7564"/>
            <a:ext cx="276606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the CHD package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Boundary conditions|Specified head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 the </a:t>
            </a:r>
            <a:r>
              <a:rPr lang="nl-BE" sz="2000" b="1" smtClean="0"/>
              <a:t>CHD</a:t>
            </a:r>
            <a:r>
              <a:rPr lang="nl-BE" sz="2000" smtClean="0"/>
              <a:t> package.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7340"/>
            <a:ext cx="484060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433317" y="1964829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40547" y="4604955"/>
            <a:ext cx="88869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this </a:t>
            </a:r>
            <a:r>
              <a:rPr lang="en-US" smtClean="0"/>
              <a:t>exercise, </a:t>
            </a:r>
            <a:r>
              <a:rPr lang="en-US"/>
              <a:t>we will </a:t>
            </a:r>
            <a:r>
              <a:rPr lang="en-US" smtClean="0"/>
              <a:t>reconstruct the Rocky Mountain Arsenal model, which is one of the examples that come with ModelMuse. We will learn to</a:t>
            </a:r>
          </a:p>
          <a:p>
            <a:r>
              <a:rPr lang="en-US" smtClean="0"/>
              <a:t>import a map,</a:t>
            </a:r>
          </a:p>
          <a:p>
            <a:r>
              <a:rPr lang="en-US" smtClean="0"/>
              <a:t>import objects from a shapefile,</a:t>
            </a:r>
          </a:p>
          <a:p>
            <a:r>
              <a:rPr lang="en-US" smtClean="0"/>
              <a:t>generate the grid and</a:t>
            </a:r>
          </a:p>
          <a:p>
            <a:r>
              <a:rPr lang="en-US" smtClean="0"/>
              <a:t>use the CHD package.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15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(1/6)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We will model the lake and river as a specified head boundary.</a:t>
            </a:r>
          </a:p>
          <a:p>
            <a:r>
              <a:rPr lang="nl-BE" sz="2000" smtClean="0"/>
              <a:t>First select </a:t>
            </a:r>
            <a:r>
              <a:rPr lang="nl-BE" sz="2000" b="1" smtClean="0"/>
              <a:t>Data|Data Visualization…</a:t>
            </a:r>
            <a:r>
              <a:rPr lang="nl-BE" sz="2000" smtClean="0"/>
              <a:t> and select the </a:t>
            </a:r>
            <a:r>
              <a:rPr lang="nl-BE" sz="2000" b="1" smtClean="0"/>
              <a:t>CHD Ending Head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29" y="1417340"/>
            <a:ext cx="4834890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101805" y="4532734"/>
            <a:ext cx="88869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58806" y="2569468"/>
            <a:ext cx="1075324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0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(2/6)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Double-click the object that represents the lake.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/>
              <a:t> </a:t>
            </a:r>
            <a:r>
              <a:rPr lang="nl-BE" sz="2000" smtClean="0"/>
              <a:t>dialog box, check </a:t>
            </a:r>
            <a:r>
              <a:rPr lang="nl-BE" sz="2000" b="1" smtClean="0"/>
              <a:t>Set values of enclosed cells</a:t>
            </a:r>
            <a:r>
              <a:rPr lang="nl-BE" sz="2000" smtClean="0"/>
              <a:t> and 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.</a:t>
            </a:r>
            <a:endParaRPr lang="nl-BE" sz="2000"/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Two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75" y="1273324"/>
            <a:ext cx="4840605" cy="37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924613" y="3145532"/>
            <a:ext cx="1731820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91462" y="3630538"/>
            <a:ext cx="501648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(3/6)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CHD </a:t>
            </a:r>
            <a:r>
              <a:rPr lang="nl-BE" sz="2000" smtClean="0"/>
              <a:t>package,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times</a:t>
            </a:r>
            <a:r>
              <a:rPr lang="nl-BE" sz="2000" smtClean="0"/>
              <a:t> to 1,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</a:t>
            </a:r>
            <a:r>
              <a:rPr lang="nl-BE" sz="2000" b="1" smtClean="0"/>
              <a:t>Starting head</a:t>
            </a:r>
            <a:r>
              <a:rPr lang="nl-BE" sz="2000" smtClean="0"/>
              <a:t>, and </a:t>
            </a:r>
            <a:r>
              <a:rPr lang="nl-BE" sz="2000" b="1" smtClean="0"/>
              <a:t>Ending head </a:t>
            </a:r>
            <a:r>
              <a:rPr lang="nl-BE" sz="2000" smtClean="0"/>
              <a:t>to -1, 0, 75 and 75.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9348"/>
            <a:ext cx="478917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4598" y="1869329"/>
            <a:ext cx="1431256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40794" y="2924388"/>
            <a:ext cx="209550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92080" y="4441676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29078" y="4743638"/>
            <a:ext cx="97756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(4/6)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double-click on the object that represents the river, to open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Two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66310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364088" y="3721596"/>
            <a:ext cx="576064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(5/6)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 </a:t>
            </a:r>
            <a:r>
              <a:rPr lang="nl-BE" sz="2000" smtClean="0"/>
              <a:t>tab,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CHD</a:t>
            </a:r>
            <a:r>
              <a:rPr lang="nl-BE" sz="2000" smtClean="0"/>
              <a:t> package,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Starting time </a:t>
            </a:r>
            <a:r>
              <a:rPr lang="nl-BE" sz="2000" smtClean="0"/>
              <a:t>and </a:t>
            </a:r>
            <a:r>
              <a:rPr lang="nl-BE" sz="2000" b="1" smtClean="0"/>
              <a:t>Ending time</a:t>
            </a:r>
            <a:r>
              <a:rPr lang="nl-BE" sz="2000" smtClean="0"/>
              <a:t> to -1 and 0,</a:t>
            </a:r>
          </a:p>
          <a:p>
            <a:r>
              <a:rPr lang="nl-BE" sz="2000" smtClean="0"/>
              <a:t>and click the button in the </a:t>
            </a:r>
            <a:r>
              <a:rPr lang="nl-BE" sz="2000" b="1" smtClean="0"/>
              <a:t>Starting head</a:t>
            </a:r>
            <a:r>
              <a:rPr lang="nl-BE" sz="2000" smtClean="0"/>
              <a:t> cell to open the </a:t>
            </a:r>
            <a:r>
              <a:rPr lang="nl-BE" sz="2000" b="1" smtClean="0"/>
              <a:t>Formula Editor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3324"/>
            <a:ext cx="482346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85949" y="1681202"/>
            <a:ext cx="1494163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09369" y="2746665"/>
            <a:ext cx="927757" cy="32246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80329" y="2751057"/>
            <a:ext cx="576064" cy="32246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(6/6)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 fontScale="85000" lnSpcReduction="20000"/>
          </a:bodyPr>
          <a:lstStyle/>
          <a:p>
            <a:r>
              <a:rPr lang="en-GB" sz="2000"/>
              <a:t>The head in the stream varies from 5 near the cross mark near the left end of the stream to 23.5 near the cross mark at the right end of the stream.  The cross marks are </a:t>
            </a:r>
            <a:r>
              <a:rPr lang="en-GB" sz="2000" smtClean="0"/>
              <a:t>at </a:t>
            </a:r>
            <a:r>
              <a:rPr lang="en-GB" sz="2000"/>
              <a:t>10% and 90% of the length of the object representing the stream.  </a:t>
            </a:r>
            <a:r>
              <a:rPr lang="en-GB" sz="2000" smtClean="0"/>
              <a:t>Enter the formula </a:t>
            </a:r>
            <a:r>
              <a:rPr lang="en-GB" sz="2000"/>
              <a:t>"Interpolate(FractionOfObjectLength, </a:t>
            </a:r>
            <a:r>
              <a:rPr lang="en-GB" sz="2000" smtClean="0"/>
              <a:t>5, </a:t>
            </a:r>
            <a:r>
              <a:rPr lang="en-GB" sz="2000"/>
              <a:t>0.1, 23.5, 0.9)"</a:t>
            </a:r>
            <a:endParaRPr lang="nl-BE" sz="2000" smtClean="0"/>
          </a:p>
          <a:p>
            <a:r>
              <a:rPr lang="nl-BE" sz="2000" smtClean="0"/>
              <a:t>Check the </a:t>
            </a:r>
            <a:r>
              <a:rPr lang="nl-BE" sz="2000" b="1" smtClean="0"/>
              <a:t>Interpolate</a:t>
            </a:r>
            <a:r>
              <a:rPr lang="nl-BE" sz="2000" smtClean="0"/>
              <a:t> and </a:t>
            </a:r>
            <a:r>
              <a:rPr lang="nl-BE" sz="2000" b="1" smtClean="0"/>
              <a:t>FractionOfObjectLength</a:t>
            </a:r>
            <a:r>
              <a:rPr lang="nl-BE" sz="2000" smtClean="0"/>
              <a:t> </a:t>
            </a:r>
            <a:r>
              <a:rPr lang="nl-BE" sz="2000" b="1" smtClean="0"/>
              <a:t>Function help</a:t>
            </a:r>
            <a:r>
              <a:rPr lang="nl-BE" sz="2000" smtClean="0"/>
              <a:t> to see what these functions do, and click </a:t>
            </a:r>
            <a:r>
              <a:rPr lang="nl-BE" sz="2000" b="1" smtClean="0"/>
              <a:t>OK</a:t>
            </a:r>
            <a:r>
              <a:rPr lang="nl-BE" sz="2000" smtClean="0"/>
              <a:t>. </a:t>
            </a:r>
          </a:p>
          <a:p>
            <a:r>
              <a:rPr lang="nl-BE" sz="2000" smtClean="0"/>
              <a:t>Copy the Starting head formula to the </a:t>
            </a:r>
            <a:r>
              <a:rPr lang="nl-BE" sz="2000" b="1" smtClean="0"/>
              <a:t>Ending head</a:t>
            </a:r>
            <a:r>
              <a:rPr lang="nl-BE" sz="2000" smtClean="0"/>
              <a:t> cell, and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9348"/>
            <a:ext cx="4800600" cy="318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88822" y="2280170"/>
            <a:ext cx="2911700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33141" y="4158970"/>
            <a:ext cx="1122586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0621" y="4197070"/>
            <a:ext cx="697037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92783" y="2769704"/>
            <a:ext cx="1234845" cy="2422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98" y="1345332"/>
            <a:ext cx="2708910" cy="38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(1/9)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en-GB" sz="2000"/>
              <a:t>The elevation of the top of the aquifer slopes gradually from approximately 71 at the north end of the model to 1 m above the stream at the south end of the model.</a:t>
            </a:r>
            <a:endParaRPr lang="nl-BE" sz="2000" smtClean="0"/>
          </a:p>
          <a:p>
            <a:r>
              <a:rPr lang="nl-BE" sz="2000" smtClean="0"/>
              <a:t>First </a:t>
            </a:r>
            <a:r>
              <a:rPr lang="nl-BE" sz="2000"/>
              <a:t>select </a:t>
            </a:r>
            <a:r>
              <a:rPr lang="nl-BE" sz="2000" b="1"/>
              <a:t>Data|Data Visualization…</a:t>
            </a:r>
            <a:r>
              <a:rPr lang="nl-BE" sz="2000"/>
              <a:t> and select the </a:t>
            </a:r>
            <a:r>
              <a:rPr lang="nl-BE" sz="2000" b="1" smtClean="0"/>
              <a:t>Model_Top</a:t>
            </a:r>
            <a:r>
              <a:rPr lang="nl-BE" sz="2000" smtClean="0"/>
              <a:t>.</a:t>
            </a:r>
            <a:endParaRPr lang="nl-BE" sz="2000"/>
          </a:p>
          <a:p>
            <a:r>
              <a:rPr lang="nl-BE" sz="2000"/>
              <a:t>Then press </a:t>
            </a:r>
            <a:r>
              <a:rPr lang="nl-BE" sz="2000" b="1"/>
              <a:t>Apply</a:t>
            </a:r>
            <a:r>
              <a:rPr lang="nl-BE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4916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580112" y="2569468"/>
            <a:ext cx="1358330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28985" y="4535214"/>
            <a:ext cx="843415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7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(2/9)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Data|Edit Data Sets…</a:t>
            </a:r>
            <a:r>
              <a:rPr lang="en-GB" sz="2000" smtClean="0"/>
              <a:t>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/>
              <a:t>,</a:t>
            </a:r>
            <a:endParaRPr lang="nl-BE" sz="2000" smtClean="0"/>
          </a:p>
          <a:p>
            <a:r>
              <a:rPr lang="nl-BE" sz="2000" smtClean="0"/>
              <a:t>for interpolation, select </a:t>
            </a:r>
            <a:r>
              <a:rPr lang="nl-BE" sz="2000" b="1" smtClean="0"/>
              <a:t>Triangle Interp.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398907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88024" y="2209428"/>
            <a:ext cx="1358330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478913" y="3200970"/>
            <a:ext cx="1020533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45238" y="4190032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(3/9)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Object|Create|Straight Line</a:t>
            </a:r>
            <a:r>
              <a:rPr lang="nl-BE" sz="2000" smtClean="0"/>
              <a:t>, or use the corresponding button, and</a:t>
            </a:r>
          </a:p>
          <a:p>
            <a:r>
              <a:rPr lang="nl-BE" sz="2000" smtClean="0"/>
              <a:t>draw a straight east-west line at the north end of the model.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39" y="3891158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65526" y="4324183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46" y="1273324"/>
            <a:ext cx="3023235" cy="385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716016" y="1548031"/>
            <a:ext cx="352315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Create new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Start ModelMuse </a:t>
            </a:r>
            <a:r>
              <a:rPr lang="en-US" sz="2000" smtClean="0"/>
              <a:t>by</a:t>
            </a:r>
            <a:br>
              <a:rPr lang="en-US" sz="2000" smtClean="0"/>
            </a:br>
            <a:r>
              <a:rPr lang="en-US" sz="2000" smtClean="0"/>
              <a:t>double-clicking </a:t>
            </a:r>
            <a:r>
              <a:rPr lang="en-US" sz="2000"/>
              <a:t>on its </a:t>
            </a:r>
            <a:r>
              <a:rPr lang="en-US" sz="2000" smtClean="0"/>
              <a:t>icon.</a:t>
            </a:r>
          </a:p>
          <a:p>
            <a:r>
              <a:rPr lang="en-US" sz="2000" smtClean="0"/>
              <a:t>Choose </a:t>
            </a:r>
            <a:r>
              <a:rPr lang="en-US" sz="2000" b="1" smtClean="0"/>
              <a:t>Create</a:t>
            </a:r>
            <a:br>
              <a:rPr lang="en-US" sz="2000" b="1" smtClean="0"/>
            </a:br>
            <a:r>
              <a:rPr lang="en-US" sz="2000" b="1" smtClean="0"/>
              <a:t>new MODFLOW</a:t>
            </a:r>
            <a:br>
              <a:rPr lang="en-US" sz="2000" b="1" smtClean="0"/>
            </a:br>
            <a:r>
              <a:rPr lang="en-US" sz="2000" b="1" smtClean="0"/>
              <a:t>model</a:t>
            </a:r>
            <a:r>
              <a:rPr lang="en-US" sz="2000" smtClean="0"/>
              <a:t> </a:t>
            </a:r>
            <a:r>
              <a:rPr lang="en-US" sz="2000"/>
              <a:t>and </a:t>
            </a:r>
            <a:r>
              <a:rPr lang="en-US" sz="2000" smtClean="0"/>
              <a:t>click</a:t>
            </a:r>
            <a:br>
              <a:rPr lang="en-US" sz="2000" smtClean="0"/>
            </a:br>
            <a:r>
              <a:rPr lang="en-US" sz="2000" b="1" smtClean="0"/>
              <a:t>Next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265616" y="2519532"/>
            <a:ext cx="4554856" cy="1922144"/>
            <a:chOff x="3923927" y="1489349"/>
            <a:chExt cx="4554856" cy="1922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96"/>
            <a:stretch/>
          </p:blipFill>
          <p:spPr bwMode="auto">
            <a:xfrm>
              <a:off x="3923928" y="1489349"/>
              <a:ext cx="4554855" cy="168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39"/>
            <a:stretch/>
          </p:blipFill>
          <p:spPr bwMode="auto">
            <a:xfrm>
              <a:off x="3923927" y="2929508"/>
              <a:ext cx="4554855" cy="48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4311520" y="2835108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984236" y="3959691"/>
            <a:ext cx="85032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6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(4/9)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  </a:t>
            </a:r>
            <a:r>
              <a:rPr lang="nl-BE" sz="2000" smtClean="0"/>
              <a:t>dialog box, change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</a:t>
            </a:r>
            <a:r>
              <a:rPr lang="nl-BE" sz="2000" b="1" smtClean="0"/>
              <a:t>Set values of cells by interpolation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7340"/>
            <a:ext cx="4783455" cy="362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067944" y="3793604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925716" y="3352673"/>
            <a:ext cx="1807937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(5/9)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change its formula to 71.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pPr marL="0" indent="0">
              <a:buNone/>
            </a:pPr>
            <a:r>
              <a:rPr lang="nl-BE" sz="2000" smtClean="0"/>
              <a:t>Because there are only two points in this object, nothing will change yet. At least </a:t>
            </a:r>
            <a:r>
              <a:rPr lang="en-GB" sz="2000"/>
              <a:t>3 non-collinear points must be present for </a:t>
            </a:r>
            <a:r>
              <a:rPr lang="en-GB" sz="2000" b="1"/>
              <a:t>Triangle Interp.</a:t>
            </a:r>
            <a:r>
              <a:rPr lang="en-GB" sz="2000"/>
              <a:t> to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5332"/>
            <a:ext cx="4754880" cy="365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650305" y="1592411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27984" y="2014934"/>
            <a:ext cx="1122586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48505" y="1904826"/>
            <a:ext cx="523695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12323" y="4557783"/>
            <a:ext cx="766743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7988"/>
            <a:ext cx="277749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(6/9)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Object|Create|Polyline</a:t>
            </a:r>
            <a:r>
              <a:rPr lang="nl-BE" sz="2000" smtClean="0"/>
              <a:t>, or use the corresponding button, and</a:t>
            </a:r>
          </a:p>
          <a:p>
            <a:r>
              <a:rPr lang="nl-BE" sz="2000" smtClean="0"/>
              <a:t>draw a polyline at the location of the stream.</a:t>
            </a:r>
          </a:p>
          <a:p>
            <a:r>
              <a:rPr lang="en-GB" sz="2000"/>
              <a:t>The previous stream object can not be used for this because it must have two Z formulas and this one will need to have zero Z formulas.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7" y="242545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1894" y="2858477"/>
            <a:ext cx="1174202" cy="648072"/>
          </a:xfrm>
          <a:prstGeom prst="wedgeRoundRectCallout">
            <a:avLst>
              <a:gd name="adj1" fmla="val -19745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422642">
            <a:off x="5341503" y="4205885"/>
            <a:ext cx="3523157" cy="5091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5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1" y="1417340"/>
            <a:ext cx="477774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(7/9)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  </a:t>
            </a:r>
            <a:r>
              <a:rPr lang="nl-BE" sz="2000" smtClean="0"/>
              <a:t>dialog box, change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</a:t>
            </a:r>
            <a:r>
              <a:rPr lang="nl-BE" sz="2000" b="1" smtClean="0"/>
              <a:t>Set values of cells by interpolation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3793604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925716" y="3352673"/>
            <a:ext cx="1807937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1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22" y="1368192"/>
            <a:ext cx="477774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(8/9)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change its formula to </a:t>
            </a:r>
            <a:r>
              <a:rPr lang="en-GB" sz="2000" smtClean="0"/>
              <a:t>“Interpolate(FractionOfObjectLength</a:t>
            </a:r>
            <a:r>
              <a:rPr lang="en-GB" sz="2000"/>
              <a:t>, 5., 0.1, 23.5, 0.9) + </a:t>
            </a:r>
            <a:r>
              <a:rPr lang="en-GB" sz="2000" smtClean="0"/>
              <a:t>1”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50305" y="1592411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27984" y="2014934"/>
            <a:ext cx="1122586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48505" y="1904826"/>
            <a:ext cx="2755943" cy="37661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12323" y="4557783"/>
            <a:ext cx="766743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5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Define aquifer geometry </a:t>
            </a:r>
            <a:r>
              <a:rPr lang="nl-BE" smtClean="0"/>
              <a:t>(9/9)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Finally, change the aquifer bottom elevation by selecting </a:t>
            </a:r>
            <a:r>
              <a:rPr lang="nl-BE" sz="2000" b="1" smtClean="0"/>
              <a:t>Data|Edit Data Sets…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selecting </a:t>
            </a:r>
            <a:r>
              <a:rPr lang="nl-BE" sz="2000" b="1" smtClean="0"/>
              <a:t>Aquifer_Bottom</a:t>
            </a:r>
            <a:r>
              <a:rPr lang="nl-BE" sz="2000" smtClean="0"/>
              <a:t>, and changing the </a:t>
            </a:r>
            <a:r>
              <a:rPr lang="nl-BE" sz="2000" b="1" smtClean="0"/>
              <a:t>Default Formula</a:t>
            </a:r>
            <a:r>
              <a:rPr lang="nl-BE" sz="2000" smtClean="0"/>
              <a:t> to “Model_Top - 12”.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4450"/>
            <a:ext cx="401764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912990" y="2186729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444208" y="3433564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52719" y="4048615"/>
            <a:ext cx="878128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91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36</a:t>
            </a:fld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50" y="4945732"/>
            <a:ext cx="2686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73882"/>
            <a:ext cx="97726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0" y="1230982"/>
            <a:ext cx="273748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28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 smtClean="0"/>
              <a:t>wells (1/5)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Boundary conditions|Specified flux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Well Package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7340"/>
            <a:ext cx="4806315" cy="365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572000" y="2171328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08304" y="4590771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 smtClean="0"/>
              <a:t>wells (2/5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Double click on the</a:t>
            </a:r>
            <a:r>
              <a:rPr lang="nl-BE" sz="2000" b="1"/>
              <a:t> </a:t>
            </a:r>
            <a:r>
              <a:rPr lang="nl-BE" sz="2000" smtClean="0"/>
              <a:t>object that represents the disposal pond to open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One</a:t>
            </a:r>
            <a:r>
              <a:rPr lang="nl-BE" sz="2000" smtClean="0"/>
              <a:t> and make sure the formula is </a:t>
            </a:r>
            <a:r>
              <a:rPr lang="en-GB" sz="2000" smtClean="0"/>
              <a:t>“(</a:t>
            </a:r>
            <a:r>
              <a:rPr lang="en-GB" sz="2000"/>
              <a:t>Model_Top + Aquifer_Bottom) / </a:t>
            </a:r>
            <a:r>
              <a:rPr lang="en-GB" sz="2000" smtClean="0"/>
              <a:t>2”.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08" y="1345332"/>
            <a:ext cx="4800600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023098" y="3693021"/>
            <a:ext cx="659750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45284" y="3894187"/>
            <a:ext cx="1882348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75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(3/5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</a:t>
            </a:r>
            <a:r>
              <a:rPr lang="nl-BE" sz="2000" smtClean="0"/>
              <a:t> package, 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times</a:t>
            </a:r>
            <a:r>
              <a:rPr lang="nl-BE" sz="2000" smtClean="0"/>
              <a:t> to 1,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Pumping rate interpretation</a:t>
            </a:r>
            <a:r>
              <a:rPr lang="nl-BE" sz="2000" smtClean="0"/>
              <a:t> to </a:t>
            </a:r>
            <a:r>
              <a:rPr lang="nl-BE" sz="2000" b="1" smtClean="0"/>
              <a:t>Total per layer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/>
              <a:t> </a:t>
            </a:r>
            <a:r>
              <a:rPr lang="nl-BE" sz="2000" smtClean="0"/>
              <a:t>and </a:t>
            </a:r>
            <a:r>
              <a:rPr lang="nl-BE" sz="2000" b="1" smtClean="0"/>
              <a:t>Total pumping rate</a:t>
            </a:r>
            <a:r>
              <a:rPr lang="nl-BE" sz="2000" smtClean="0"/>
              <a:t> to -1, 0, and 0.025.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39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5488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39952" y="1849388"/>
            <a:ext cx="14142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71577" y="3006595"/>
            <a:ext cx="171122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497488" y="4374747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15234" y="4110211"/>
            <a:ext cx="599773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455725" y="4604742"/>
            <a:ext cx="72572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23" y="1823099"/>
            <a:ext cx="4612005" cy="281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Use a single layer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Change the </a:t>
            </a:r>
            <a:r>
              <a:rPr lang="en-US" sz="2000" b="1" smtClean="0"/>
              <a:t>Number of layers</a:t>
            </a:r>
            <a:r>
              <a:rPr lang="en-US" sz="2000" smtClean="0"/>
              <a:t> to 1, </a:t>
            </a:r>
          </a:p>
          <a:p>
            <a:r>
              <a:rPr lang="en-US" sz="2000" smtClean="0"/>
              <a:t>set the </a:t>
            </a:r>
            <a:r>
              <a:rPr lang="en-US" sz="2000" b="1" smtClean="0"/>
              <a:t>Layer group name</a:t>
            </a:r>
            <a:r>
              <a:rPr lang="en-US" sz="2000" smtClean="0"/>
              <a:t> to “Aquifer”,</a:t>
            </a:r>
          </a:p>
          <a:p>
            <a:r>
              <a:rPr lang="en-US" sz="2000" smtClean="0"/>
              <a:t>and click the </a:t>
            </a:r>
            <a:r>
              <a:rPr lang="en-US" sz="2000" b="1" smtClean="0"/>
              <a:t>No grid</a:t>
            </a:r>
            <a:r>
              <a:rPr lang="en-US" sz="2000" smtClean="0"/>
              <a:t> button.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74672" y="2633896"/>
            <a:ext cx="59732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16216" y="2569468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4371" y="4144321"/>
            <a:ext cx="737989" cy="2973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63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(4/5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Now colour the grid with the </a:t>
            </a:r>
            <a:r>
              <a:rPr lang="nl-BE" sz="2000" b="1" smtClean="0"/>
              <a:t>Well pumping rate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check if the total is 0.025.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3404"/>
            <a:ext cx="290893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47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(5/5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000" smtClean="0"/>
              <a:t>To add the two pumping wells, create point objects at the center of the well symbols,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</a:t>
            </a:r>
            <a:r>
              <a:rPr lang="nl-BE" sz="2000" smtClean="0"/>
              <a:t> package,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Number of times </a:t>
            </a:r>
            <a:r>
              <a:rPr lang="nl-BE" sz="2000" smtClean="0"/>
              <a:t>to 1,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Pumping rate interpretation </a:t>
            </a:r>
            <a:r>
              <a:rPr lang="nl-BE" sz="2000" smtClean="0"/>
              <a:t>to</a:t>
            </a:r>
            <a:r>
              <a:rPr lang="nl-BE" sz="2000" b="1" smtClean="0"/>
              <a:t> Direct</a:t>
            </a:r>
            <a:r>
              <a:rPr lang="nl-BE" sz="2000" smtClean="0"/>
              <a:t>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Starting </a:t>
            </a:r>
            <a:r>
              <a:rPr lang="nl-BE" sz="2000" smtClean="0"/>
              <a:t>and </a:t>
            </a:r>
            <a:r>
              <a:rPr lang="nl-BE" sz="2000" b="1" smtClean="0"/>
              <a:t>Ending time </a:t>
            </a:r>
            <a:r>
              <a:rPr lang="nl-BE" sz="2000" smtClean="0"/>
              <a:t>to</a:t>
            </a:r>
            <a:br>
              <a:rPr lang="nl-BE" sz="2000" smtClean="0"/>
            </a:br>
            <a:r>
              <a:rPr lang="nl-BE" sz="2000" smtClean="0"/>
              <a:t>-1 and 0,</a:t>
            </a:r>
          </a:p>
          <a:p>
            <a:r>
              <a:rPr lang="nl-BE" sz="2000" smtClean="0"/>
              <a:t>and finally the </a:t>
            </a:r>
            <a:r>
              <a:rPr lang="nl-BE" sz="2000" b="1" smtClean="0"/>
              <a:t>Pumping rate</a:t>
            </a:r>
            <a:r>
              <a:rPr lang="nl-BE" sz="2000" smtClean="0"/>
              <a:t> to</a:t>
            </a:r>
            <a:br>
              <a:rPr lang="nl-BE" sz="2000" smtClean="0"/>
            </a:br>
            <a:r>
              <a:rPr lang="nl-BE" sz="2000" smtClean="0"/>
              <a:t>-0.001 and -0.002 for the western and eastern well respectively.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41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6193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8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the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Now save the model as “</a:t>
            </a:r>
            <a:r>
              <a:rPr lang="nl-BE" sz="2000" smtClean="0">
                <a:solidFill>
                  <a:srgbClr val="92D050"/>
                </a:solidFill>
              </a:rPr>
              <a:t>03_01_rma_example_model.mmZLib</a:t>
            </a:r>
            <a:r>
              <a:rPr lang="nl-BE" sz="2000" smtClean="0"/>
              <a:t>” in folder “</a:t>
            </a:r>
            <a:r>
              <a:rPr lang="nl-BE" sz="2000" smtClean="0">
                <a:solidFill>
                  <a:srgbClr val="92D050"/>
                </a:solidFill>
              </a:rPr>
              <a:t>03_01_rma_example_model</a:t>
            </a:r>
            <a:r>
              <a:rPr lang="nl-BE" sz="2000" smtClean="0"/>
              <a:t>”,</a:t>
            </a:r>
          </a:p>
          <a:p>
            <a:r>
              <a:rPr lang="nl-BE" sz="2000" smtClean="0"/>
              <a:t>run MODFLOW, and</a:t>
            </a:r>
          </a:p>
          <a:p>
            <a:r>
              <a:rPr lang="nl-BE" sz="2000" smtClean="0"/>
              <a:t>import the head results.</a:t>
            </a:r>
          </a:p>
          <a:p>
            <a:r>
              <a:rPr lang="nl-BE" sz="2000" smtClean="0"/>
              <a:t>You should get something similar to the figure on the right.</a:t>
            </a:r>
            <a:endParaRPr lang="nl-BE" sz="2000" smtClean="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33364"/>
            <a:ext cx="2171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01 RMA example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image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833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File|Import|Image…</a:t>
            </a:r>
            <a:r>
              <a:rPr lang="nl-BE" sz="2000" smtClean="0"/>
              <a:t>, </a:t>
            </a:r>
          </a:p>
          <a:p>
            <a:r>
              <a:rPr lang="nl-BE" sz="2000" smtClean="0"/>
              <a:t>and use the </a:t>
            </a:r>
            <a:r>
              <a:rPr lang="nl-BE" sz="2000" b="1" smtClean="0"/>
              <a:t>Select image</a:t>
            </a:r>
            <a:r>
              <a:rPr lang="nl-BE" sz="2000" smtClean="0"/>
              <a:t> button to choose “</a:t>
            </a:r>
            <a:r>
              <a:rPr lang="nl-BE" sz="2000" smtClean="0">
                <a:solidFill>
                  <a:srgbClr val="92D050"/>
                </a:solidFill>
              </a:rPr>
              <a:t>03_01_rma_example_model_map.emf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increase the </a:t>
            </a:r>
            <a:r>
              <a:rPr lang="nl-BE" sz="2000" b="1" smtClean="0"/>
              <a:t>Number of rows</a:t>
            </a:r>
            <a:r>
              <a:rPr lang="nl-BE" sz="2000" smtClean="0"/>
              <a:t> to 2, and</a:t>
            </a:r>
          </a:p>
          <a:p>
            <a:r>
              <a:rPr lang="nl-BE" sz="2000" smtClean="0"/>
              <a:t>fill in the table as shown on the right to correctly georeference the image.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98" y="1276702"/>
            <a:ext cx="4949190" cy="366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115538" y="4013006"/>
            <a:ext cx="59732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15538" y="4229030"/>
            <a:ext cx="1123896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743490" y="4248402"/>
            <a:ext cx="1800200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95690" y="1564734"/>
            <a:ext cx="1935832" cy="5040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56442" y="4428608"/>
            <a:ext cx="855712" cy="39172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objects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fontScale="925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File|Import|Shapefile…</a:t>
            </a:r>
            <a:r>
              <a:rPr lang="nl-BE" sz="2000" smtClean="0"/>
              <a:t>, </a:t>
            </a:r>
          </a:p>
          <a:p>
            <a:r>
              <a:rPr lang="nl-BE" sz="2000"/>
              <a:t>and choose “</a:t>
            </a:r>
            <a:r>
              <a:rPr lang="nl-BE" sz="2000">
                <a:solidFill>
                  <a:srgbClr val="92D050"/>
                </a:solidFill>
              </a:rPr>
              <a:t>03_01_rma_example_model_objects.SHP</a:t>
            </a:r>
            <a:r>
              <a:rPr lang="nl-BE" sz="2000" smtClean="0"/>
              <a:t>” in the </a:t>
            </a:r>
            <a:r>
              <a:rPr lang="nl-BE" sz="2000" b="1" smtClean="0"/>
              <a:t>Open a Shapefile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Import Shapefile</a:t>
            </a:r>
            <a:r>
              <a:rPr lang="nl-BE" sz="2000" smtClean="0"/>
              <a:t> dialog box, check the check box for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.</a:t>
            </a:r>
          </a:p>
          <a:p>
            <a:r>
              <a:rPr lang="nl-BE" sz="2000" smtClean="0"/>
              <a:t>We will only use the geometry of the shapes, so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nl-BE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3324"/>
            <a:ext cx="480631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52900" y="1993404"/>
            <a:ext cx="171524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13863" y="4369668"/>
            <a:ext cx="958537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objects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smtClean="0"/>
              <a:t>Select </a:t>
            </a:r>
            <a:r>
              <a:rPr lang="nl-BE" b="1" smtClean="0"/>
              <a:t>Edit|Show or Hide Image</a:t>
            </a:r>
            <a:r>
              <a:rPr lang="nl-BE" smtClean="0"/>
              <a:t>, so we can focus on the objects.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96440"/>
            <a:ext cx="1680210" cy="258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64055"/>
            <a:ext cx="1663065" cy="236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00192" y="3151666"/>
            <a:ext cx="1080120" cy="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model limits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Object|Create|Polygon</a:t>
            </a:r>
            <a:r>
              <a:rPr lang="nl-BE" sz="2000" smtClean="0"/>
              <a:t>, or use the corresponding button,</a:t>
            </a:r>
          </a:p>
          <a:p>
            <a:r>
              <a:rPr lang="nl-BE" sz="2000" smtClean="0"/>
              <a:t>and draw a polygon as shown on the right.</a:t>
            </a:r>
          </a:p>
          <a:p>
            <a:r>
              <a:rPr lang="nl-BE" sz="2000" smtClean="0"/>
              <a:t>Double click at the final point, to open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7340"/>
            <a:ext cx="2686050" cy="377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25" y="4008651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907704" y="4441676"/>
            <a:ext cx="1368152" cy="504056"/>
          </a:xfrm>
          <a:prstGeom prst="wedgeRoundRectCallout">
            <a:avLst>
              <a:gd name="adj1" fmla="val -7288"/>
              <a:gd name="adj2" fmla="val -9129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polygon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4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model limits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 fontScale="92500" lnSpcReduction="10000"/>
          </a:bodyPr>
          <a:lstStyle/>
          <a:p>
            <a:r>
              <a:rPr lang="nl-BE" smtClean="0"/>
              <a:t>Change the object </a:t>
            </a:r>
            <a:r>
              <a:rPr lang="nl-BE" b="1" smtClean="0"/>
              <a:t>Name</a:t>
            </a:r>
            <a:r>
              <a:rPr lang="nl-BE" smtClean="0"/>
              <a:t> to “Domain Outline”,</a:t>
            </a:r>
          </a:p>
          <a:p>
            <a:r>
              <a:rPr lang="nl-BE" smtClean="0"/>
              <a:t>check the check box for </a:t>
            </a:r>
            <a:r>
              <a:rPr lang="nl-BE" b="1" smtClean="0"/>
              <a:t>Use to set grid cell size</a:t>
            </a:r>
            <a:r>
              <a:rPr lang="nl-BE" smtClean="0"/>
              <a:t>, and</a:t>
            </a:r>
          </a:p>
          <a:p>
            <a:r>
              <a:rPr lang="nl-BE" smtClean="0"/>
              <a:t>set the </a:t>
            </a:r>
            <a:r>
              <a:rPr lang="nl-BE" b="1" smtClean="0"/>
              <a:t>Grid cell size</a:t>
            </a:r>
            <a:r>
              <a:rPr lang="nl-BE" smtClean="0"/>
              <a:t> to 100.</a:t>
            </a:r>
          </a:p>
          <a:p>
            <a:r>
              <a:rPr lang="nl-BE" smtClean="0"/>
              <a:t>Then press </a:t>
            </a:r>
            <a:r>
              <a:rPr lang="nl-BE" b="1" smtClean="0"/>
              <a:t>OK</a:t>
            </a:r>
            <a:r>
              <a:rPr lang="nl-BE" smtClean="0"/>
              <a:t>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7340"/>
            <a:ext cx="478345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55976" y="2141210"/>
            <a:ext cx="171524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8078" y="2489880"/>
            <a:ext cx="128868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10976" y="2642280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600796" y="4706888"/>
            <a:ext cx="727432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597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1519</Words>
  <Application>Microsoft Office PowerPoint</Application>
  <PresentationFormat>On-screen Show (16:10)</PresentationFormat>
  <Paragraphs>224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1_Office Theme</vt:lpstr>
      <vt:lpstr>Education evenings 2016</vt:lpstr>
      <vt:lpstr>Purpose</vt:lpstr>
      <vt:lpstr>Create new model</vt:lpstr>
      <vt:lpstr>Use a single layer</vt:lpstr>
      <vt:lpstr>Import image</vt:lpstr>
      <vt:lpstr>Import objects (1/2)</vt:lpstr>
      <vt:lpstr>Import objects (2/2)</vt:lpstr>
      <vt:lpstr>Define model limits (1/2)</vt:lpstr>
      <vt:lpstr>Define model limits (2/2)</vt:lpstr>
      <vt:lpstr>Generate the grid</vt:lpstr>
      <vt:lpstr>This is what you should get</vt:lpstr>
      <vt:lpstr>Set active part of the grid (1/6)</vt:lpstr>
      <vt:lpstr>Set active part of the grid (2/6)</vt:lpstr>
      <vt:lpstr>Set active part of the grid (3/6)</vt:lpstr>
      <vt:lpstr>Set active part of the grid (4/6)</vt:lpstr>
      <vt:lpstr>Set active part of the grid (5/6)</vt:lpstr>
      <vt:lpstr>Set active part of the grid (6/6)</vt:lpstr>
      <vt:lpstr>This is what you should get</vt:lpstr>
      <vt:lpstr>Enable the CHD package</vt:lpstr>
      <vt:lpstr>Add specified head boundaries (1/6)</vt:lpstr>
      <vt:lpstr>Add specified head boundaries (2/6)</vt:lpstr>
      <vt:lpstr>Add specified head boundaries (3/6)</vt:lpstr>
      <vt:lpstr>Add specified head boundaries (4/6)</vt:lpstr>
      <vt:lpstr>Add specified head boundaries (5/6)</vt:lpstr>
      <vt:lpstr>Add specified head boundaries (6/6)</vt:lpstr>
      <vt:lpstr>This is what you should get</vt:lpstr>
      <vt:lpstr>Define aquifer geometry (1/9)</vt:lpstr>
      <vt:lpstr>Define aquifer geometry (2/9)</vt:lpstr>
      <vt:lpstr>Define aquifer geometry (3/9)</vt:lpstr>
      <vt:lpstr>Define aquifer geometry (4/9)</vt:lpstr>
      <vt:lpstr>Define aquifer geometry (5/9)</vt:lpstr>
      <vt:lpstr>Define aquifer geometry (6/9)</vt:lpstr>
      <vt:lpstr>Define aquifer geometry (7/9)</vt:lpstr>
      <vt:lpstr>Define aquifer geometry (8/9)</vt:lpstr>
      <vt:lpstr>Define aquifer geometry (9/9)</vt:lpstr>
      <vt:lpstr>This is what you should get</vt:lpstr>
      <vt:lpstr>Add wells (1/5)</vt:lpstr>
      <vt:lpstr>Add wells (2/5)</vt:lpstr>
      <vt:lpstr>Add wells (3/5)</vt:lpstr>
      <vt:lpstr>Add wells (4/5)</vt:lpstr>
      <vt:lpstr>Add wells (5/5)</vt:lpstr>
      <vt:lpstr>Run the model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97</cp:revision>
  <dcterms:created xsi:type="dcterms:W3CDTF">2015-08-08T11:23:11Z</dcterms:created>
  <dcterms:modified xsi:type="dcterms:W3CDTF">2016-03-01T21:23:34Z</dcterms:modified>
</cp:coreProperties>
</file>