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3"/>
  </p:notesMasterIdLst>
  <p:handoutMasterIdLst>
    <p:handoutMasterId r:id="rId24"/>
  </p:handoutMasterIdLst>
  <p:sldIdLst>
    <p:sldId id="259" r:id="rId2"/>
    <p:sldId id="271" r:id="rId3"/>
    <p:sldId id="272" r:id="rId4"/>
    <p:sldId id="273" r:id="rId5"/>
    <p:sldId id="274" r:id="rId6"/>
    <p:sldId id="28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5" r:id="rId15"/>
    <p:sldId id="286" r:id="rId16"/>
    <p:sldId id="287" r:id="rId17"/>
    <p:sldId id="288" r:id="rId18"/>
    <p:sldId id="289" r:id="rId19"/>
    <p:sldId id="290" r:id="rId20"/>
    <p:sldId id="283" r:id="rId21"/>
    <p:sldId id="267" r:id="rId2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83" autoAdjust="0"/>
  </p:normalViewPr>
  <p:slideViewPr>
    <p:cSldViewPr>
      <p:cViewPr varScale="1">
        <p:scale>
          <a:sx n="95" d="100"/>
          <a:sy n="95" d="100"/>
        </p:scale>
        <p:origin x="-240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8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5111F-249F-4E6B-BD87-FC530FCD2F3A}" type="datetimeFigureOut">
              <a:rPr lang="en-GB" smtClean="0"/>
              <a:t>03/03/2016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33F4E-F63E-4D11-9DF4-8E2AD7475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622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1011B-7798-48F1-9837-AB630D20F00E}" type="datetimeFigureOut">
              <a:rPr lang="en-GB" smtClean="0"/>
              <a:t>03/03/2016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3410F-DB9A-4572-81FB-10F95474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40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60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782520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3244324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1" name="Picture 2" descr="D:\courses\2016\groundwater_modelling_course_iah_belg\iah-60-anniversary-logo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467723"/>
            <a:ext cx="676375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75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76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72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207042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2668846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9"/>
          <a:stretch/>
        </p:blipFill>
        <p:spPr bwMode="auto">
          <a:xfrm>
            <a:off x="3" y="3796337"/>
            <a:ext cx="1986523" cy="71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1202807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371600" y="2665948"/>
            <a:ext cx="7088832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058756" y="3761693"/>
            <a:ext cx="6396005" cy="83255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i="0">
                <a:solidFill>
                  <a:srgbClr val="FFC0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section title style</a:t>
            </a:r>
            <a:endParaRPr kumimoji="0" lang="en-GB" sz="2800" b="0" i="1" u="none" strike="noStrike" kern="1200" cap="none" spc="0" normalizeH="0" baseline="0" noProof="0" smtClean="0">
              <a:ln>
                <a:noFill/>
              </a:ln>
              <a:solidFill>
                <a:srgbClr val="FFCC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2" name="Picture 2" descr="D:\courses\2016\groundwater_modelling_course_iah_belg\iah-60-anniversary-logo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467723"/>
            <a:ext cx="676375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929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01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50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6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77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3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51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C000"/>
                </a:solidFill>
              </a:defRPr>
            </a:lvl1pPr>
          </a:lstStyle>
          <a:p>
            <a:fld id="{68112B53-048C-42CA-9A96-DA53A18E64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83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EA0000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3200" kern="1200">
          <a:solidFill>
            <a:srgbClr val="00B0EE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800" kern="1200">
          <a:solidFill>
            <a:srgbClr val="00B0E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400" kern="1200">
          <a:solidFill>
            <a:srgbClr val="00B0E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2016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 smtClean="0"/>
              <a:t>03 02 Particle tracking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570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Visualize pathlines (1/2)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538736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Data|Data Visualization…</a:t>
            </a:r>
            <a:r>
              <a:rPr lang="nl-BE" sz="2000" smtClean="0"/>
              <a:t> or use the corresponding button,</a:t>
            </a:r>
          </a:p>
          <a:p>
            <a:r>
              <a:rPr lang="nl-BE" sz="2000" smtClean="0"/>
              <a:t>and choose </a:t>
            </a:r>
            <a:r>
              <a:rPr lang="nl-BE" sz="2000" b="1" smtClean="0"/>
              <a:t>MODPATH Pathlines</a:t>
            </a:r>
            <a:r>
              <a:rPr lang="nl-BE" sz="2000" smtClean="0"/>
              <a:t>.</a:t>
            </a:r>
          </a:p>
          <a:p>
            <a:r>
              <a:rPr lang="nl-BE" sz="2000" smtClean="0"/>
              <a:t>Select the MODPATH pathline file “</a:t>
            </a:r>
            <a:r>
              <a:rPr lang="nl-BE" sz="2000" smtClean="0">
                <a:solidFill>
                  <a:srgbClr val="92D050"/>
                </a:solidFill>
              </a:rPr>
              <a:t>03_01_particle_tracking.path</a:t>
            </a:r>
            <a:r>
              <a:rPr lang="nl-BE" sz="2000" smtClean="0"/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10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17340"/>
            <a:ext cx="4772025" cy="3509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3995936" y="1777380"/>
            <a:ext cx="1296144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220071" y="1883120"/>
            <a:ext cx="3619897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0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Visualize pathlines (2/2)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538736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Switch to the </a:t>
            </a:r>
            <a:r>
              <a:rPr lang="nl-BE" sz="2000" b="1" smtClean="0"/>
              <a:t>Options</a:t>
            </a:r>
            <a:r>
              <a:rPr lang="nl-BE" sz="2000" smtClean="0"/>
              <a:t> tab, and</a:t>
            </a:r>
          </a:p>
          <a:p>
            <a:r>
              <a:rPr lang="nl-BE" sz="2000" smtClean="0"/>
              <a:t>set the </a:t>
            </a:r>
            <a:r>
              <a:rPr lang="nl-BE" sz="2000" b="1" smtClean="0"/>
              <a:t>Color limits</a:t>
            </a:r>
            <a:r>
              <a:rPr lang="nl-BE" sz="2000" smtClean="0"/>
              <a:t> to 0 and 1E9.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Apply</a:t>
            </a:r>
            <a:r>
              <a:rPr lang="nl-BE" sz="2000" smtClean="0"/>
              <a:t>.</a:t>
            </a:r>
          </a:p>
          <a:p>
            <a:endParaRPr lang="nl-BE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11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89348"/>
            <a:ext cx="4817745" cy="3549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436097" y="1633364"/>
            <a:ext cx="792088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938820" y="2759204"/>
            <a:ext cx="1899827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202388" y="4573664"/>
            <a:ext cx="674360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83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This is what you should get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12</a:t>
            </a:fld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598" y="1273324"/>
            <a:ext cx="3280410" cy="385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744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Rerun MODPATH</a:t>
            </a:r>
            <a:br>
              <a:rPr lang="nl-BE" smtClean="0"/>
            </a:br>
            <a:r>
              <a:rPr lang="nl-BE" smtClean="0"/>
              <a:t>without weak sinks (1/3)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610744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Model|MODFLOW Packages and Programs…</a:t>
            </a:r>
            <a:r>
              <a:rPr lang="nl-BE" sz="2000" smtClean="0"/>
              <a:t>,</a:t>
            </a:r>
          </a:p>
          <a:p>
            <a:r>
              <a:rPr lang="nl-BE" sz="2000" smtClean="0"/>
              <a:t>go to </a:t>
            </a:r>
            <a:r>
              <a:rPr lang="nl-BE" sz="2000" b="1" smtClean="0"/>
              <a:t>MODPATH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set the </a:t>
            </a:r>
            <a:r>
              <a:rPr lang="nl-BE" sz="2000" b="1" smtClean="0"/>
              <a:t>Treatment of weak sinks</a:t>
            </a:r>
            <a:r>
              <a:rPr lang="nl-BE" sz="2000" smtClean="0"/>
              <a:t> to </a:t>
            </a:r>
            <a:r>
              <a:rPr lang="nl-BE" sz="2000" b="1" smtClean="0"/>
              <a:t>Stop</a:t>
            </a:r>
            <a:r>
              <a:rPr lang="nl-BE" sz="2000" smtClean="0"/>
              <a:t>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13</a:t>
            </a:fld>
            <a:endParaRPr lang="en-GB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5" y="1417339"/>
            <a:ext cx="4874895" cy="366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4118579" y="2384688"/>
            <a:ext cx="1173501" cy="3287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076056" y="4009628"/>
            <a:ext cx="1357326" cy="40080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308305" y="4585692"/>
            <a:ext cx="720080" cy="3287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915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Rerun MODPATH</a:t>
            </a:r>
            <a:br>
              <a:rPr lang="nl-BE" smtClean="0"/>
            </a:br>
            <a:r>
              <a:rPr lang="nl-BE" smtClean="0"/>
              <a:t>without weak sinks (2/3)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258816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File|Export|MODPATH Input Files</a:t>
            </a:r>
            <a:r>
              <a:rPr lang="nl-BE" sz="2000" smtClean="0"/>
              <a:t>,</a:t>
            </a:r>
          </a:p>
          <a:p>
            <a:r>
              <a:rPr lang="nl-BE" sz="2000" smtClean="0"/>
              <a:t>check the </a:t>
            </a:r>
            <a:r>
              <a:rPr lang="nl-BE" sz="2000" b="1" smtClean="0"/>
              <a:t>Execute model </a:t>
            </a:r>
            <a:r>
              <a:rPr lang="nl-BE" sz="2000" smtClean="0"/>
              <a:t>and </a:t>
            </a:r>
            <a:r>
              <a:rPr lang="nl-BE" sz="2000" b="1" smtClean="0"/>
              <a:t>Create new composite budget file</a:t>
            </a:r>
            <a:r>
              <a:rPr lang="nl-BE" sz="2000" smtClean="0"/>
              <a:t> checkboxes, and</a:t>
            </a:r>
          </a:p>
          <a:p>
            <a:r>
              <a:rPr lang="nl-BE" sz="2000" smtClean="0"/>
              <a:t>press </a:t>
            </a:r>
            <a:r>
              <a:rPr lang="nl-BE" sz="2000" b="1" smtClean="0"/>
              <a:t>Save</a:t>
            </a:r>
            <a:r>
              <a:rPr lang="nl-BE" sz="2000" smtClean="0"/>
              <a:t>.</a:t>
            </a:r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14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05372"/>
            <a:ext cx="3509010" cy="310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4860032" y="4153644"/>
            <a:ext cx="1224136" cy="3287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596336" y="3830920"/>
            <a:ext cx="720080" cy="3287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315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Rerun MODPATH</a:t>
            </a:r>
            <a:br>
              <a:rPr lang="nl-BE" smtClean="0"/>
            </a:br>
            <a:r>
              <a:rPr lang="nl-BE" smtClean="0"/>
              <a:t>without weak sinks (3/3)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042792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Now update the visualization in the </a:t>
            </a:r>
            <a:r>
              <a:rPr lang="nl-BE" sz="2000" b="1" smtClean="0"/>
              <a:t>Data Visualization </a:t>
            </a:r>
            <a:r>
              <a:rPr lang="nl-BE" sz="2000" smtClean="0"/>
              <a:t>dialog box, by pressing </a:t>
            </a:r>
            <a:r>
              <a:rPr lang="nl-BE" sz="2000" b="1" smtClean="0"/>
              <a:t>Apply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click </a:t>
            </a:r>
            <a:r>
              <a:rPr lang="nl-BE" sz="2000" b="1" smtClean="0"/>
              <a:t>Yes</a:t>
            </a:r>
            <a:r>
              <a:rPr lang="nl-BE" sz="2000" smtClean="0"/>
              <a:t> to import the new file.</a:t>
            </a:r>
          </a:p>
          <a:p>
            <a:r>
              <a:rPr lang="nl-BE" sz="2000" smtClean="0"/>
              <a:t>Can you see what has changed by stopping the particles at weak sinks?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15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93404"/>
            <a:ext cx="4069080" cy="264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7740352" y="4184888"/>
            <a:ext cx="720080" cy="3287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071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Define particles at well cells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610744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Double click on each of the extraction well objects,</a:t>
            </a:r>
          </a:p>
          <a:p>
            <a:r>
              <a:rPr lang="nl-BE" sz="2000" smtClean="0"/>
              <a:t>go to the </a:t>
            </a:r>
            <a:r>
              <a:rPr lang="nl-BE" sz="2000" b="1" smtClean="0"/>
              <a:t>MODFLOW Features </a:t>
            </a:r>
            <a:r>
              <a:rPr lang="nl-BE" sz="2000" smtClean="0"/>
              <a:t>tab in the </a:t>
            </a:r>
            <a:r>
              <a:rPr lang="nl-BE" sz="2000" b="1" smtClean="0"/>
              <a:t>Object Properties</a:t>
            </a:r>
            <a:r>
              <a:rPr lang="nl-BE" sz="2000" smtClean="0"/>
              <a:t> dialog box, and</a:t>
            </a:r>
          </a:p>
          <a:p>
            <a:r>
              <a:rPr lang="nl-BE" sz="2000" smtClean="0"/>
              <a:t>set </a:t>
            </a:r>
            <a:r>
              <a:rPr lang="nl-BE" sz="2000" b="1" smtClean="0"/>
              <a:t>IFACE</a:t>
            </a:r>
            <a:r>
              <a:rPr lang="nl-BE" sz="2000" smtClean="0"/>
              <a:t> to </a:t>
            </a:r>
            <a:r>
              <a:rPr lang="nl-BE" sz="2000" b="1" smtClean="0"/>
              <a:t>Internal</a:t>
            </a:r>
            <a:r>
              <a:rPr lang="nl-BE" sz="2000" smtClean="0"/>
              <a:t>,</a:t>
            </a:r>
          </a:p>
          <a:p>
            <a:r>
              <a:rPr lang="nl-BE" sz="2000" smtClean="0"/>
              <a:t>the </a:t>
            </a:r>
            <a:r>
              <a:rPr lang="nl-BE" sz="2000" b="1" smtClean="0"/>
              <a:t>Initial particle placement</a:t>
            </a:r>
            <a:r>
              <a:rPr lang="nl-BE" sz="2000" smtClean="0"/>
              <a:t> to </a:t>
            </a:r>
            <a:r>
              <a:rPr lang="nl-BE" sz="2000" b="1" smtClean="0"/>
              <a:t>Grid</a:t>
            </a:r>
            <a:r>
              <a:rPr lang="nl-BE" sz="2000" smtClean="0"/>
              <a:t> and </a:t>
            </a:r>
            <a:r>
              <a:rPr lang="nl-BE" sz="2000" b="1" smtClean="0"/>
              <a:t>Internal</a:t>
            </a:r>
            <a:r>
              <a:rPr lang="nl-BE" sz="2000" smtClean="0"/>
              <a:t>, and </a:t>
            </a:r>
          </a:p>
          <a:p>
            <a:r>
              <a:rPr lang="nl-BE" sz="2000" smtClean="0"/>
              <a:t>use 5 by 5 by 5 rows.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16</a:t>
            </a:fld>
            <a:endParaRPr lang="en-GB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45332"/>
            <a:ext cx="4743450" cy="3863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211960" y="1921396"/>
            <a:ext cx="720080" cy="3287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292080" y="2073796"/>
            <a:ext cx="720080" cy="3287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220072" y="2713484"/>
            <a:ext cx="648072" cy="43204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028144" y="3297932"/>
            <a:ext cx="648072" cy="78370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452320" y="4729708"/>
            <a:ext cx="648072" cy="3918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860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699" y="1371619"/>
            <a:ext cx="484060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Rerun MODPATH</a:t>
            </a:r>
            <a:br>
              <a:rPr lang="nl-BE" smtClean="0"/>
            </a:br>
            <a:r>
              <a:rPr lang="nl-BE" smtClean="0"/>
              <a:t>with backward tracking (1/3)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610744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Model|MODFLOW Packages and Programs…</a:t>
            </a:r>
            <a:r>
              <a:rPr lang="nl-BE" sz="2000" smtClean="0"/>
              <a:t>,</a:t>
            </a:r>
          </a:p>
          <a:p>
            <a:r>
              <a:rPr lang="nl-BE" sz="2000" smtClean="0"/>
              <a:t>go to </a:t>
            </a:r>
            <a:r>
              <a:rPr lang="nl-BE" sz="2000" b="1" smtClean="0"/>
              <a:t>MODPATH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set the </a:t>
            </a:r>
            <a:r>
              <a:rPr lang="nl-BE" sz="2000" b="1" smtClean="0"/>
              <a:t>Tracking direction</a:t>
            </a:r>
            <a:r>
              <a:rPr lang="nl-BE" sz="2000" smtClean="0"/>
              <a:t> to </a:t>
            </a:r>
            <a:r>
              <a:rPr lang="nl-BE" sz="2000" b="1" smtClean="0"/>
              <a:t>Backward</a:t>
            </a:r>
            <a:r>
              <a:rPr lang="nl-BE" sz="2000" smtClean="0"/>
              <a:t>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17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118579" y="2384688"/>
            <a:ext cx="1173501" cy="3287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092280" y="4184888"/>
            <a:ext cx="1357326" cy="40080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308305" y="4585692"/>
            <a:ext cx="720080" cy="3287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53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Rerun </a:t>
            </a:r>
            <a:r>
              <a:rPr lang="nl-BE"/>
              <a:t>MODPATH</a:t>
            </a:r>
            <a:br>
              <a:rPr lang="nl-BE"/>
            </a:br>
            <a:r>
              <a:rPr lang="nl-BE"/>
              <a:t>with backward </a:t>
            </a:r>
            <a:r>
              <a:rPr lang="nl-BE" smtClean="0"/>
              <a:t>tracking (</a:t>
            </a:r>
            <a:r>
              <a:rPr lang="nl-BE"/>
              <a:t>2/3)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258816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File|Export|MODPATH Input Files</a:t>
            </a:r>
            <a:r>
              <a:rPr lang="nl-BE" sz="2000" smtClean="0"/>
              <a:t>,</a:t>
            </a:r>
          </a:p>
          <a:p>
            <a:r>
              <a:rPr lang="nl-BE" sz="2000" smtClean="0"/>
              <a:t>check the </a:t>
            </a:r>
            <a:r>
              <a:rPr lang="nl-BE" sz="2000" b="1" smtClean="0"/>
              <a:t>Execute model </a:t>
            </a:r>
            <a:r>
              <a:rPr lang="nl-BE" sz="2000" smtClean="0"/>
              <a:t>and </a:t>
            </a:r>
            <a:r>
              <a:rPr lang="nl-BE" sz="2000" b="1" smtClean="0"/>
              <a:t>Create new composite budget file</a:t>
            </a:r>
            <a:r>
              <a:rPr lang="nl-BE" sz="2000" smtClean="0"/>
              <a:t> checkboxes, and</a:t>
            </a:r>
          </a:p>
          <a:p>
            <a:r>
              <a:rPr lang="nl-BE" sz="2000" smtClean="0"/>
              <a:t>press </a:t>
            </a:r>
            <a:r>
              <a:rPr lang="nl-BE" sz="2000" b="1" smtClean="0"/>
              <a:t>Save</a:t>
            </a:r>
            <a:r>
              <a:rPr lang="nl-BE" sz="2000" smtClean="0"/>
              <a:t>.</a:t>
            </a:r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18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05372"/>
            <a:ext cx="3509010" cy="310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4860032" y="4153644"/>
            <a:ext cx="1224136" cy="3287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596336" y="3830920"/>
            <a:ext cx="720080" cy="3287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781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Rerun </a:t>
            </a:r>
            <a:r>
              <a:rPr lang="nl-BE"/>
              <a:t>MODPATH</a:t>
            </a:r>
            <a:br>
              <a:rPr lang="nl-BE"/>
            </a:br>
            <a:r>
              <a:rPr lang="nl-BE"/>
              <a:t>with backward </a:t>
            </a:r>
            <a:r>
              <a:rPr lang="nl-BE" smtClean="0"/>
              <a:t>tracking (</a:t>
            </a:r>
            <a:r>
              <a:rPr lang="nl-BE"/>
              <a:t>3/3)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042792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Now update the visualization in the </a:t>
            </a:r>
            <a:r>
              <a:rPr lang="nl-BE" sz="2000" b="1" smtClean="0"/>
              <a:t>Data Visualization </a:t>
            </a:r>
            <a:r>
              <a:rPr lang="nl-BE" sz="2000" smtClean="0"/>
              <a:t>dialog box, by pressing </a:t>
            </a:r>
            <a:r>
              <a:rPr lang="nl-BE" sz="2000" b="1" smtClean="0"/>
              <a:t>Apply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click </a:t>
            </a:r>
            <a:r>
              <a:rPr lang="nl-BE" sz="2000" b="1" smtClean="0"/>
              <a:t>Yes</a:t>
            </a:r>
            <a:r>
              <a:rPr lang="nl-BE" sz="2000" smtClean="0"/>
              <a:t> to import the new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19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93404"/>
            <a:ext cx="4069080" cy="264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7740352" y="4184888"/>
            <a:ext cx="720080" cy="3287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421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Purpose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In this example, we will </a:t>
            </a:r>
            <a:r>
              <a:rPr lang="en-US" smtClean="0"/>
              <a:t>use the Rocky Mountain Arsenal model, one of the examples that come with ModelMuse, to set up</a:t>
            </a:r>
          </a:p>
          <a:p>
            <a:r>
              <a:rPr lang="en-US" smtClean="0"/>
              <a:t>forward particle tracking to visualize advective flow paths from a disposal pond, and</a:t>
            </a:r>
          </a:p>
          <a:p>
            <a:r>
              <a:rPr lang="en-US" smtClean="0"/>
              <a:t>backward particle tracking to map an (advective) well capture zone.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315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This is what you should get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20</a:t>
            </a:fld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204" y="1332706"/>
            <a:ext cx="326898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712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21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2016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 smtClean="0"/>
              <a:t>03 02 Particle tracking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27784" y="472970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Questions? Found an error?</a:t>
            </a:r>
            <a:b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Please contact B. Rogiers at brogiers@sckcen.be.</a:t>
            </a:r>
            <a:endParaRPr lang="en-GB" sz="1400" i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11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06881"/>
            <a:ext cx="1457325" cy="280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421" y="1775436"/>
            <a:ext cx="885825" cy="13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Copy example model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4186808" cy="3771636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smtClean="0"/>
              <a:t>Copy the model from the previous exercise “</a:t>
            </a:r>
            <a:r>
              <a:rPr lang="en-US" sz="2000" smtClean="0">
                <a:solidFill>
                  <a:srgbClr val="92D050"/>
                </a:solidFill>
              </a:rPr>
              <a:t>03_01_rma_</a:t>
            </a:r>
            <a:br>
              <a:rPr lang="en-US" sz="2000" smtClean="0">
                <a:solidFill>
                  <a:srgbClr val="92D050"/>
                </a:solidFill>
              </a:rPr>
            </a:br>
            <a:r>
              <a:rPr lang="en-US" sz="2000" smtClean="0">
                <a:solidFill>
                  <a:srgbClr val="92D050"/>
                </a:solidFill>
              </a:rPr>
              <a:t>example_model.mmZLib</a:t>
            </a:r>
            <a:r>
              <a:rPr lang="en-US" sz="2000" smtClean="0"/>
              <a:t>” to folder “</a:t>
            </a:r>
            <a:r>
              <a:rPr lang="en-US" sz="2000" smtClean="0">
                <a:solidFill>
                  <a:srgbClr val="92D050"/>
                </a:solidFill>
              </a:rPr>
              <a:t>/03_02_particle_tracking/</a:t>
            </a:r>
            <a:r>
              <a:rPr lang="en-US" sz="2000" smtClean="0"/>
              <a:t>”,</a:t>
            </a:r>
          </a:p>
          <a:p>
            <a:pPr lvl="0"/>
            <a:r>
              <a:rPr lang="en-US" sz="2000" smtClean="0"/>
              <a:t>and rename the copied file to “</a:t>
            </a:r>
            <a:r>
              <a:rPr lang="en-US" sz="2000" smtClean="0">
                <a:solidFill>
                  <a:srgbClr val="92D050"/>
                </a:solidFill>
              </a:rPr>
              <a:t>03_02_particle_tracking.mmZLib</a:t>
            </a:r>
            <a:r>
              <a:rPr lang="en-US" sz="2000" smtClean="0"/>
              <a:t>”. </a:t>
            </a:r>
          </a:p>
          <a:p>
            <a:pPr lvl="0"/>
            <a:r>
              <a:rPr lang="nl-BE" sz="2000" smtClean="0"/>
              <a:t>Another option is to copy file </a:t>
            </a:r>
            <a:r>
              <a:rPr lang="en-US" sz="2000"/>
              <a:t>“</a:t>
            </a:r>
            <a:r>
              <a:rPr lang="en-US" sz="2000">
                <a:solidFill>
                  <a:srgbClr val="92D050"/>
                </a:solidFill>
              </a:rPr>
              <a:t>03_01_rma_</a:t>
            </a:r>
            <a:br>
              <a:rPr lang="en-US" sz="2000">
                <a:solidFill>
                  <a:srgbClr val="92D050"/>
                </a:solidFill>
              </a:rPr>
            </a:br>
            <a:r>
              <a:rPr lang="en-US" sz="2000">
                <a:solidFill>
                  <a:srgbClr val="92D050"/>
                </a:solidFill>
              </a:rPr>
              <a:t>example_model.mmZLib</a:t>
            </a:r>
            <a:r>
              <a:rPr lang="en-US" sz="2000" smtClean="0"/>
              <a:t>” in folder “</a:t>
            </a:r>
            <a:r>
              <a:rPr lang="en-US" sz="2000" smtClean="0">
                <a:solidFill>
                  <a:srgbClr val="92D050"/>
                </a:solidFill>
              </a:rPr>
              <a:t>/06_solutions/</a:t>
            </a:r>
            <a:r>
              <a:rPr lang="en-US" sz="2000" smtClean="0"/>
              <a:t>”.</a:t>
            </a:r>
            <a:endParaRPr lang="nl-BE" sz="2000" smtClean="0"/>
          </a:p>
          <a:p>
            <a:pPr lvl="0"/>
            <a:r>
              <a:rPr lang="nl-BE" sz="2000" smtClean="0"/>
              <a:t>Double click the new file to open ModelMuse.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</a:t>
            </a:fld>
            <a:endParaRPr lang="en-GB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429" y="1906881"/>
            <a:ext cx="2045970" cy="52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6588226" y="2049864"/>
            <a:ext cx="284847" cy="1023660"/>
          </a:xfrm>
          <a:prstGeom prst="straightConnector1">
            <a:avLst/>
          </a:prstGeom>
          <a:ln w="38100">
            <a:solidFill>
              <a:srgbClr val="EA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56" y="1775436"/>
            <a:ext cx="1040130" cy="13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8753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Inspect model features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250704" cy="3771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BE" sz="2000" smtClean="0"/>
              <a:t>Take some time to inspect the objects and learn what model features they define, if you did not just create them yourself in the last exercise.</a:t>
            </a:r>
          </a:p>
          <a:p>
            <a:r>
              <a:rPr lang="nl-BE" sz="1600" smtClean="0"/>
              <a:t>What is the lake head?</a:t>
            </a:r>
          </a:p>
          <a:p>
            <a:r>
              <a:rPr lang="nl-BE" sz="1600" smtClean="0"/>
              <a:t>How is the river head specified?</a:t>
            </a:r>
          </a:p>
          <a:p>
            <a:r>
              <a:rPr lang="nl-BE" sz="1600" smtClean="0"/>
              <a:t>How is the impermeable bedrock simulated?</a:t>
            </a:r>
          </a:p>
          <a:p>
            <a:r>
              <a:rPr lang="nl-BE" sz="1600" smtClean="0"/>
              <a:t>How much does the extraction well pump?</a:t>
            </a:r>
          </a:p>
          <a:p>
            <a:r>
              <a:rPr lang="nl-BE" sz="1600" smtClean="0"/>
              <a:t>How much does the disposal pump leak?</a:t>
            </a:r>
            <a:endParaRPr lang="en-GB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4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345332"/>
            <a:ext cx="3234690" cy="376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3851920" y="1849388"/>
            <a:ext cx="1542502" cy="720080"/>
          </a:xfrm>
          <a:prstGeom prst="wedgeRoundRectCallout">
            <a:avLst>
              <a:gd name="adj1" fmla="val 70503"/>
              <a:gd name="adj2" fmla="val -8269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Lake represented as a specified head boundary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605562" y="3793604"/>
            <a:ext cx="1758526" cy="720080"/>
          </a:xfrm>
          <a:prstGeom prst="wedgeRoundRectCallout">
            <a:avLst>
              <a:gd name="adj1" fmla="val 53405"/>
              <a:gd name="adj2" fmla="val 104335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River represented as a specified head boundary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7524328" y="553244"/>
            <a:ext cx="1542502" cy="720080"/>
          </a:xfrm>
          <a:prstGeom prst="wedgeRoundRectCallout">
            <a:avLst>
              <a:gd name="adj1" fmla="val -71863"/>
              <a:gd name="adj2" fmla="val 180273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Disposal pond modelled as an injection well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940152" y="5017740"/>
            <a:ext cx="1512168" cy="360040"/>
          </a:xfrm>
          <a:prstGeom prst="wedgeRoundRectCallout">
            <a:avLst>
              <a:gd name="adj1" fmla="val 3493"/>
              <a:gd name="adj2" fmla="val -21938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Extraction wells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777165" y="3721596"/>
            <a:ext cx="1331339" cy="504056"/>
          </a:xfrm>
          <a:prstGeom prst="wedgeRoundRectCallout">
            <a:avLst>
              <a:gd name="adj1" fmla="val -66812"/>
              <a:gd name="adj2" fmla="val -152253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Impermeable bedrock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614296" y="2976396"/>
            <a:ext cx="1331339" cy="504056"/>
          </a:xfrm>
          <a:prstGeom prst="wedgeRoundRectCallout">
            <a:avLst>
              <a:gd name="adj1" fmla="val 92727"/>
              <a:gd name="adj2" fmla="val -13697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Model boundary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24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Enable MODPATH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610744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Model|MODFLOW Packages and Programs…</a:t>
            </a:r>
            <a:r>
              <a:rPr lang="nl-BE" sz="2000" smtClean="0"/>
              <a:t>,</a:t>
            </a:r>
          </a:p>
          <a:p>
            <a:r>
              <a:rPr lang="nl-BE" sz="2000" smtClean="0"/>
              <a:t>expand </a:t>
            </a:r>
            <a:r>
              <a:rPr lang="nl-BE" sz="2000" b="1" smtClean="0"/>
              <a:t>Post processors</a:t>
            </a:r>
            <a:r>
              <a:rPr lang="nl-BE" sz="2000" smtClean="0"/>
              <a:t>, and</a:t>
            </a:r>
          </a:p>
          <a:p>
            <a:r>
              <a:rPr lang="nl-BE" sz="2000" smtClean="0"/>
              <a:t>check the check box for </a:t>
            </a:r>
            <a:r>
              <a:rPr lang="nl-BE" sz="2000" b="1" smtClean="0"/>
              <a:t>MODPATH</a:t>
            </a:r>
            <a:r>
              <a:rPr lang="nl-BE" sz="2000" smtClean="0"/>
              <a:t>.</a:t>
            </a:r>
          </a:p>
          <a:p>
            <a:r>
              <a:rPr lang="nl-BE" sz="2000" smtClean="0"/>
              <a:t>Leave the default options as they are, but note we will be doing </a:t>
            </a:r>
            <a:r>
              <a:rPr lang="nl-BE" sz="2000" b="1" smtClean="0"/>
              <a:t>Forward</a:t>
            </a:r>
            <a:r>
              <a:rPr lang="nl-BE" sz="2000" smtClean="0"/>
              <a:t> tracking,</a:t>
            </a:r>
          </a:p>
          <a:p>
            <a:r>
              <a:rPr lang="nl-BE" sz="2000" smtClean="0"/>
              <a:t>and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5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89348"/>
            <a:ext cx="4852035" cy="3674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067944" y="2353445"/>
            <a:ext cx="1125569" cy="57606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7236296" y="4297660"/>
            <a:ext cx="1125569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229209" y="4668972"/>
            <a:ext cx="792088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855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Set the MODPATH program location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258816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Model|MODFLOW Program Locations</a:t>
            </a:r>
            <a:r>
              <a:rPr lang="nl-BE" sz="2000" smtClean="0"/>
              <a:t>, and</a:t>
            </a:r>
          </a:p>
          <a:p>
            <a:r>
              <a:rPr lang="nl-BE" sz="2000" smtClean="0"/>
              <a:t>fill in the path to your preferred MODPATH executable in folder “</a:t>
            </a:r>
            <a:r>
              <a:rPr lang="nl-BE" sz="2000" smtClean="0">
                <a:solidFill>
                  <a:srgbClr val="92D050"/>
                </a:solidFill>
              </a:rPr>
              <a:t>/05_software/MODPATH/</a:t>
            </a:r>
            <a:r>
              <a:rPr lang="nl-BE" sz="2000" smtClean="0"/>
              <a:t>”.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6</a:t>
            </a:fld>
            <a:endParaRPr lang="en-GB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17340"/>
            <a:ext cx="393763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932040" y="2959989"/>
            <a:ext cx="3744416" cy="47357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7364985" y="4603050"/>
            <a:ext cx="814895" cy="35580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042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Define initial particle placement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610744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Double click on the disposal pond object,</a:t>
            </a:r>
          </a:p>
          <a:p>
            <a:r>
              <a:rPr lang="nl-BE" sz="2000" smtClean="0"/>
              <a:t>and in the </a:t>
            </a:r>
            <a:r>
              <a:rPr lang="nl-BE" sz="2000" b="1" smtClean="0"/>
              <a:t>Object Properties </a:t>
            </a:r>
            <a:r>
              <a:rPr lang="nl-BE" sz="2000" smtClean="0"/>
              <a:t>dialog box, select </a:t>
            </a:r>
            <a:r>
              <a:rPr lang="nl-BE" sz="2000" b="1" smtClean="0"/>
              <a:t>MODFLOW Features</a:t>
            </a:r>
            <a:r>
              <a:rPr lang="nl-BE" sz="2000" smtClean="0"/>
              <a:t>, and click on </a:t>
            </a:r>
            <a:r>
              <a:rPr lang="nl-BE" sz="2000" b="1" smtClean="0"/>
              <a:t>MODPATH</a:t>
            </a:r>
            <a:r>
              <a:rPr lang="nl-BE" sz="2000" smtClean="0"/>
              <a:t>.</a:t>
            </a:r>
          </a:p>
          <a:p>
            <a:r>
              <a:rPr lang="nl-BE" sz="2000" smtClean="0"/>
              <a:t>Set the flow into the cell at the </a:t>
            </a:r>
            <a:r>
              <a:rPr lang="nl-BE" sz="2000" b="1" smtClean="0"/>
              <a:t>Top</a:t>
            </a:r>
            <a:r>
              <a:rPr lang="nl-BE" sz="2000" smtClean="0"/>
              <a:t> face, and</a:t>
            </a:r>
          </a:p>
          <a:p>
            <a:r>
              <a:rPr lang="nl-BE" sz="2000" smtClean="0"/>
              <a:t>put 5 by 5 particles at the </a:t>
            </a:r>
            <a:r>
              <a:rPr lang="nl-BE" sz="2000" b="1" smtClean="0"/>
              <a:t>Top face</a:t>
            </a:r>
            <a:r>
              <a:rPr lang="nl-BE" sz="2000" smtClean="0"/>
              <a:t> in the </a:t>
            </a:r>
            <a:r>
              <a:rPr lang="nl-BE" sz="2000" b="1" smtClean="0"/>
              <a:t>Grid</a:t>
            </a:r>
            <a:r>
              <a:rPr lang="nl-BE" sz="2000" smtClean="0"/>
              <a:t>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7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45332"/>
            <a:ext cx="4800600" cy="376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148064" y="1489348"/>
            <a:ext cx="1125569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219769" y="1935572"/>
            <a:ext cx="805543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918889" y="2518724"/>
            <a:ext cx="648072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292079" y="2713484"/>
            <a:ext cx="950845" cy="43204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177440" y="3461916"/>
            <a:ext cx="475422" cy="43204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6927000" y="3188060"/>
            <a:ext cx="720080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7439440" y="4657700"/>
            <a:ext cx="720080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67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273324"/>
            <a:ext cx="3457575" cy="307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Run model (1/2)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330824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Run MODFLOW by saving the MODFLOW input files.</a:t>
            </a:r>
          </a:p>
          <a:p>
            <a:r>
              <a:rPr lang="nl-BE" sz="2000" smtClean="0"/>
              <a:t>Note that the </a:t>
            </a:r>
            <a:r>
              <a:rPr lang="nl-BE" sz="2000" b="1" smtClean="0"/>
              <a:t>Export MODPATH</a:t>
            </a:r>
            <a:r>
              <a:rPr lang="nl-BE" sz="2000" smtClean="0"/>
              <a:t> </a:t>
            </a:r>
            <a:r>
              <a:rPr lang="nl-BE" sz="2000" b="1" smtClean="0"/>
              <a:t>input</a:t>
            </a:r>
            <a:r>
              <a:rPr lang="nl-BE" sz="2000" smtClean="0"/>
              <a:t> checkbox is selected as well, and</a:t>
            </a:r>
          </a:p>
          <a:p>
            <a:r>
              <a:rPr lang="nl-BE" sz="2000" smtClean="0"/>
              <a:t>check the </a:t>
            </a:r>
            <a:r>
              <a:rPr lang="nl-BE" sz="2000" b="1" smtClean="0"/>
              <a:t>Create new composite budget file</a:t>
            </a:r>
            <a:r>
              <a:rPr lang="nl-BE" sz="2000" smtClean="0"/>
              <a:t> checkbox.</a:t>
            </a:r>
          </a:p>
          <a:p>
            <a:r>
              <a:rPr lang="nl-BE" sz="2000" smtClean="0"/>
              <a:t>Press </a:t>
            </a:r>
            <a:r>
              <a:rPr lang="nl-BE" sz="2000" b="1" smtClean="0"/>
              <a:t>Save </a:t>
            </a:r>
            <a:r>
              <a:rPr lang="nl-BE" sz="2000" smtClean="0"/>
              <a:t>to save and run the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8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943096" y="3656229"/>
            <a:ext cx="1357095" cy="43204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982279" y="3296189"/>
            <a:ext cx="1357095" cy="43204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491765" y="1423981"/>
            <a:ext cx="1357095" cy="43204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621683" y="3339314"/>
            <a:ext cx="696405" cy="26826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267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Run model </a:t>
            </a:r>
            <a:r>
              <a:rPr lang="nl-BE" smtClean="0"/>
              <a:t>(2/2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970784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You can neglect the warnings and close the </a:t>
            </a:r>
            <a:r>
              <a:rPr lang="nl-BE" sz="2000" b="1" smtClean="0"/>
              <a:t>Errors and Warnings </a:t>
            </a:r>
            <a:r>
              <a:rPr lang="nl-BE" sz="2000" smtClean="0"/>
              <a:t>window.</a:t>
            </a:r>
          </a:p>
          <a:p>
            <a:r>
              <a:rPr lang="nl-BE" sz="2000" smtClean="0"/>
              <a:t>Note that when </a:t>
            </a:r>
            <a:r>
              <a:rPr lang="nl-BE" sz="2000"/>
              <a:t>you close ModelMonitor, MODPATH will be launched as well</a:t>
            </a:r>
            <a:r>
              <a:rPr lang="nl-BE" sz="2000" smtClean="0"/>
              <a:t>.</a:t>
            </a:r>
          </a:p>
          <a:p>
            <a:r>
              <a:rPr lang="nl-BE" sz="2000" smtClean="0"/>
              <a:t>Close the command line window after it has finished.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9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950051"/>
            <a:ext cx="4149090" cy="221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909" y="1201316"/>
            <a:ext cx="306324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7503065" y="1230796"/>
            <a:ext cx="360040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067944" y="4153644"/>
            <a:ext cx="3647920" cy="72008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8080296" y="2959652"/>
            <a:ext cx="360040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030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707</Words>
  <Application>Microsoft Office PowerPoint</Application>
  <PresentationFormat>On-screen Show (16:10)</PresentationFormat>
  <Paragraphs>119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1_Office Theme</vt:lpstr>
      <vt:lpstr>Education evenings 2016</vt:lpstr>
      <vt:lpstr>Purpose</vt:lpstr>
      <vt:lpstr>Copy example model</vt:lpstr>
      <vt:lpstr>Inspect model features</vt:lpstr>
      <vt:lpstr>Enable MODPATH</vt:lpstr>
      <vt:lpstr>Set the MODPATH program location</vt:lpstr>
      <vt:lpstr>Define initial particle placement</vt:lpstr>
      <vt:lpstr>Run model (1/2)</vt:lpstr>
      <vt:lpstr>Run model (2/2)</vt:lpstr>
      <vt:lpstr>Visualize pathlines (1/2)</vt:lpstr>
      <vt:lpstr>Visualize pathlines (2/2)</vt:lpstr>
      <vt:lpstr>This is what you should get</vt:lpstr>
      <vt:lpstr>Rerun MODPATH without weak sinks (1/3)</vt:lpstr>
      <vt:lpstr>Rerun MODPATH without weak sinks (2/3)</vt:lpstr>
      <vt:lpstr>Rerun MODPATH without weak sinks (3/3)</vt:lpstr>
      <vt:lpstr>Define particles at well cells</vt:lpstr>
      <vt:lpstr>Rerun MODPATH with backward tracking (1/3)</vt:lpstr>
      <vt:lpstr>Rerun MODPATH with backward tracking (2/3)</vt:lpstr>
      <vt:lpstr>Rerun MODPATH with backward tracking (3/3)</vt:lpstr>
      <vt:lpstr>This is what you should get</vt:lpstr>
      <vt:lpstr>Education evenings 2016</vt:lpstr>
    </vt:vector>
  </TitlesOfParts>
  <Company>SCK-CEN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Groundwater flow modelling with open source tools1. A beginner's short course</dc:title>
  <dc:creator>brogiers@SCKCEN.BE</dc:creator>
  <cp:lastModifiedBy>brogiers</cp:lastModifiedBy>
  <cp:revision>64</cp:revision>
  <dcterms:created xsi:type="dcterms:W3CDTF">2015-08-08T11:23:11Z</dcterms:created>
  <dcterms:modified xsi:type="dcterms:W3CDTF">2016-03-03T18:30:36Z</dcterms:modified>
</cp:coreProperties>
</file>